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423" r:id="rId3"/>
    <p:sldId id="257" r:id="rId4"/>
    <p:sldId id="258" r:id="rId5"/>
    <p:sldId id="259" r:id="rId6"/>
    <p:sldId id="265" r:id="rId7"/>
    <p:sldId id="264" r:id="rId8"/>
    <p:sldId id="260" r:id="rId9"/>
    <p:sldId id="261" r:id="rId10"/>
    <p:sldId id="268" r:id="rId11"/>
    <p:sldId id="266" r:id="rId12"/>
    <p:sldId id="267" r:id="rId13"/>
    <p:sldId id="277" r:id="rId14"/>
    <p:sldId id="276" r:id="rId15"/>
    <p:sldId id="269" r:id="rId16"/>
    <p:sldId id="270" r:id="rId17"/>
    <p:sldId id="288" r:id="rId18"/>
    <p:sldId id="287" r:id="rId19"/>
    <p:sldId id="289" r:id="rId20"/>
    <p:sldId id="286" r:id="rId21"/>
    <p:sldId id="290" r:id="rId22"/>
    <p:sldId id="282" r:id="rId23"/>
    <p:sldId id="278" r:id="rId24"/>
    <p:sldId id="283" r:id="rId25"/>
    <p:sldId id="292" r:id="rId26"/>
    <p:sldId id="291" r:id="rId27"/>
    <p:sldId id="293" r:id="rId28"/>
    <p:sldId id="285" r:id="rId29"/>
    <p:sldId id="299" r:id="rId30"/>
    <p:sldId id="294" r:id="rId31"/>
    <p:sldId id="300" r:id="rId32"/>
    <p:sldId id="295" r:id="rId33"/>
    <p:sldId id="301" r:id="rId34"/>
    <p:sldId id="298" r:id="rId35"/>
    <p:sldId id="302" r:id="rId36"/>
    <p:sldId id="297" r:id="rId37"/>
    <p:sldId id="303" r:id="rId38"/>
    <p:sldId id="279" r:id="rId39"/>
    <p:sldId id="310" r:id="rId40"/>
    <p:sldId id="280" r:id="rId41"/>
    <p:sldId id="311" r:id="rId42"/>
    <p:sldId id="307" r:id="rId43"/>
    <p:sldId id="312" r:id="rId44"/>
    <p:sldId id="281" r:id="rId45"/>
    <p:sldId id="315" r:id="rId46"/>
    <p:sldId id="271" r:id="rId47"/>
    <p:sldId id="316" r:id="rId48"/>
    <p:sldId id="272" r:id="rId49"/>
    <p:sldId id="317" r:id="rId50"/>
    <p:sldId id="274" r:id="rId51"/>
    <p:sldId id="318" r:id="rId52"/>
    <p:sldId id="319" r:id="rId53"/>
    <p:sldId id="320" r:id="rId54"/>
    <p:sldId id="321" r:id="rId55"/>
    <p:sldId id="275" r:id="rId56"/>
    <p:sldId id="304" r:id="rId57"/>
    <p:sldId id="322" r:id="rId58"/>
    <p:sldId id="323" r:id="rId59"/>
    <p:sldId id="326" r:id="rId60"/>
    <p:sldId id="325" r:id="rId61"/>
    <p:sldId id="327" r:id="rId62"/>
    <p:sldId id="328" r:id="rId63"/>
    <p:sldId id="329" r:id="rId64"/>
    <p:sldId id="330" r:id="rId65"/>
    <p:sldId id="331" r:id="rId66"/>
    <p:sldId id="332" r:id="rId67"/>
    <p:sldId id="333" r:id="rId68"/>
    <p:sldId id="334" r:id="rId69"/>
    <p:sldId id="335" r:id="rId70"/>
    <p:sldId id="336" r:id="rId71"/>
    <p:sldId id="337" r:id="rId72"/>
    <p:sldId id="338" r:id="rId73"/>
    <p:sldId id="339" r:id="rId74"/>
    <p:sldId id="340" r:id="rId75"/>
    <p:sldId id="341" r:id="rId76"/>
    <p:sldId id="342" r:id="rId77"/>
    <p:sldId id="343" r:id="rId78"/>
    <p:sldId id="344" r:id="rId79"/>
    <p:sldId id="345" r:id="rId80"/>
    <p:sldId id="346" r:id="rId81"/>
    <p:sldId id="347" r:id="rId82"/>
    <p:sldId id="348" r:id="rId83"/>
    <p:sldId id="349" r:id="rId84"/>
    <p:sldId id="350" r:id="rId85"/>
    <p:sldId id="351" r:id="rId86"/>
    <p:sldId id="352" r:id="rId87"/>
    <p:sldId id="353" r:id="rId88"/>
    <p:sldId id="354" r:id="rId89"/>
    <p:sldId id="355" r:id="rId90"/>
    <p:sldId id="356" r:id="rId91"/>
    <p:sldId id="357" r:id="rId92"/>
    <p:sldId id="358" r:id="rId93"/>
    <p:sldId id="359" r:id="rId94"/>
    <p:sldId id="360" r:id="rId95"/>
    <p:sldId id="361" r:id="rId96"/>
    <p:sldId id="362" r:id="rId97"/>
    <p:sldId id="363" r:id="rId98"/>
    <p:sldId id="364" r:id="rId99"/>
    <p:sldId id="365" r:id="rId100"/>
    <p:sldId id="366" r:id="rId101"/>
    <p:sldId id="367" r:id="rId102"/>
    <p:sldId id="368" r:id="rId103"/>
    <p:sldId id="369" r:id="rId104"/>
    <p:sldId id="370" r:id="rId105"/>
    <p:sldId id="371" r:id="rId106"/>
    <p:sldId id="372" r:id="rId107"/>
    <p:sldId id="373" r:id="rId108"/>
    <p:sldId id="374" r:id="rId109"/>
    <p:sldId id="375" r:id="rId110"/>
    <p:sldId id="376" r:id="rId111"/>
    <p:sldId id="377" r:id="rId112"/>
    <p:sldId id="378" r:id="rId113"/>
    <p:sldId id="379" r:id="rId114"/>
    <p:sldId id="380" r:id="rId115"/>
    <p:sldId id="381" r:id="rId116"/>
    <p:sldId id="382" r:id="rId117"/>
    <p:sldId id="383" r:id="rId118"/>
    <p:sldId id="384" r:id="rId119"/>
    <p:sldId id="385" r:id="rId120"/>
    <p:sldId id="386" r:id="rId121"/>
    <p:sldId id="387" r:id="rId122"/>
    <p:sldId id="388" r:id="rId123"/>
    <p:sldId id="389" r:id="rId124"/>
    <p:sldId id="390" r:id="rId125"/>
    <p:sldId id="391" r:id="rId126"/>
    <p:sldId id="392" r:id="rId127"/>
    <p:sldId id="393" r:id="rId128"/>
    <p:sldId id="394" r:id="rId129"/>
    <p:sldId id="395" r:id="rId130"/>
    <p:sldId id="396" r:id="rId131"/>
    <p:sldId id="397" r:id="rId132"/>
    <p:sldId id="398" r:id="rId133"/>
    <p:sldId id="399" r:id="rId134"/>
    <p:sldId id="400" r:id="rId135"/>
    <p:sldId id="401" r:id="rId136"/>
    <p:sldId id="402" r:id="rId137"/>
    <p:sldId id="403" r:id="rId138"/>
    <p:sldId id="404" r:id="rId139"/>
    <p:sldId id="405" r:id="rId140"/>
    <p:sldId id="406" r:id="rId141"/>
    <p:sldId id="407" r:id="rId142"/>
    <p:sldId id="408" r:id="rId143"/>
    <p:sldId id="409" r:id="rId144"/>
    <p:sldId id="410" r:id="rId145"/>
    <p:sldId id="411" r:id="rId146"/>
    <p:sldId id="412" r:id="rId147"/>
    <p:sldId id="413" r:id="rId148"/>
    <p:sldId id="414" r:id="rId149"/>
    <p:sldId id="415" r:id="rId150"/>
    <p:sldId id="416" r:id="rId151"/>
    <p:sldId id="417" r:id="rId152"/>
    <p:sldId id="418" r:id="rId153"/>
    <p:sldId id="419" r:id="rId154"/>
    <p:sldId id="420" r:id="rId155"/>
    <p:sldId id="421" r:id="rId156"/>
  </p:sldIdLst>
  <p:sldSz cx="9144000" cy="6858000" type="screen4x3"/>
  <p:notesSz cx="6858000" cy="9144000"/>
  <p:custDataLst>
    <p:tags r:id="rId157"/>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p:scale>
          <a:sx n="93" d="100"/>
          <a:sy n="93" d="100"/>
        </p:scale>
        <p:origin x="0" y="0"/>
      </p:cViewPr>
    </p:cSldViewPr>
  </p:slideViewPr>
  <p:notesViewPr>
    <p:cSldViewPr>
      <p:cViewPr varScale="1">
        <p:scale>
          <a:sx n="1" d="100"/>
          <a:sy n="1"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00" Type="http://schemas.openxmlformats.org/officeDocument/2006/relationships/slide" Target="slides/slide99.xml" /><Relationship Id="rId101" Type="http://schemas.openxmlformats.org/officeDocument/2006/relationships/slide" Target="slides/slide100.xml" /><Relationship Id="rId102" Type="http://schemas.openxmlformats.org/officeDocument/2006/relationships/slide" Target="slides/slide101.xml" /><Relationship Id="rId103" Type="http://schemas.openxmlformats.org/officeDocument/2006/relationships/slide" Target="slides/slide102.xml" /><Relationship Id="rId104" Type="http://schemas.openxmlformats.org/officeDocument/2006/relationships/slide" Target="slides/slide103.xml" /><Relationship Id="rId105" Type="http://schemas.openxmlformats.org/officeDocument/2006/relationships/slide" Target="slides/slide104.xml" /><Relationship Id="rId106" Type="http://schemas.openxmlformats.org/officeDocument/2006/relationships/slide" Target="slides/slide105.xml" /><Relationship Id="rId107" Type="http://schemas.openxmlformats.org/officeDocument/2006/relationships/slide" Target="slides/slide106.xml" /><Relationship Id="rId108" Type="http://schemas.openxmlformats.org/officeDocument/2006/relationships/slide" Target="slides/slide107.xml" /><Relationship Id="rId109" Type="http://schemas.openxmlformats.org/officeDocument/2006/relationships/slide" Target="slides/slide108.xml" /><Relationship Id="rId11" Type="http://schemas.openxmlformats.org/officeDocument/2006/relationships/slide" Target="slides/slide10.xml" /><Relationship Id="rId110" Type="http://schemas.openxmlformats.org/officeDocument/2006/relationships/slide" Target="slides/slide109.xml" /><Relationship Id="rId111" Type="http://schemas.openxmlformats.org/officeDocument/2006/relationships/slide" Target="slides/slide110.xml" /><Relationship Id="rId112" Type="http://schemas.openxmlformats.org/officeDocument/2006/relationships/slide" Target="slides/slide111.xml" /><Relationship Id="rId113" Type="http://schemas.openxmlformats.org/officeDocument/2006/relationships/slide" Target="slides/slide112.xml" /><Relationship Id="rId114" Type="http://schemas.openxmlformats.org/officeDocument/2006/relationships/slide" Target="slides/slide113.xml" /><Relationship Id="rId115" Type="http://schemas.openxmlformats.org/officeDocument/2006/relationships/slide" Target="slides/slide114.xml" /><Relationship Id="rId116" Type="http://schemas.openxmlformats.org/officeDocument/2006/relationships/slide" Target="slides/slide115.xml" /><Relationship Id="rId117" Type="http://schemas.openxmlformats.org/officeDocument/2006/relationships/slide" Target="slides/slide116.xml" /><Relationship Id="rId118" Type="http://schemas.openxmlformats.org/officeDocument/2006/relationships/slide" Target="slides/slide117.xml" /><Relationship Id="rId119" Type="http://schemas.openxmlformats.org/officeDocument/2006/relationships/slide" Target="slides/slide118.xml" /><Relationship Id="rId12" Type="http://schemas.openxmlformats.org/officeDocument/2006/relationships/slide" Target="slides/slide11.xml" /><Relationship Id="rId120" Type="http://schemas.openxmlformats.org/officeDocument/2006/relationships/slide" Target="slides/slide119.xml" /><Relationship Id="rId121" Type="http://schemas.openxmlformats.org/officeDocument/2006/relationships/slide" Target="slides/slide120.xml" /><Relationship Id="rId122" Type="http://schemas.openxmlformats.org/officeDocument/2006/relationships/slide" Target="slides/slide121.xml" /><Relationship Id="rId123" Type="http://schemas.openxmlformats.org/officeDocument/2006/relationships/slide" Target="slides/slide122.xml" /><Relationship Id="rId124" Type="http://schemas.openxmlformats.org/officeDocument/2006/relationships/slide" Target="slides/slide123.xml" /><Relationship Id="rId125" Type="http://schemas.openxmlformats.org/officeDocument/2006/relationships/slide" Target="slides/slide124.xml" /><Relationship Id="rId126" Type="http://schemas.openxmlformats.org/officeDocument/2006/relationships/slide" Target="slides/slide125.xml" /><Relationship Id="rId127" Type="http://schemas.openxmlformats.org/officeDocument/2006/relationships/slide" Target="slides/slide126.xml" /><Relationship Id="rId128" Type="http://schemas.openxmlformats.org/officeDocument/2006/relationships/slide" Target="slides/slide127.xml" /><Relationship Id="rId129" Type="http://schemas.openxmlformats.org/officeDocument/2006/relationships/slide" Target="slides/slide128.xml" /><Relationship Id="rId13" Type="http://schemas.openxmlformats.org/officeDocument/2006/relationships/slide" Target="slides/slide12.xml" /><Relationship Id="rId130" Type="http://schemas.openxmlformats.org/officeDocument/2006/relationships/slide" Target="slides/slide129.xml" /><Relationship Id="rId131" Type="http://schemas.openxmlformats.org/officeDocument/2006/relationships/slide" Target="slides/slide130.xml" /><Relationship Id="rId132" Type="http://schemas.openxmlformats.org/officeDocument/2006/relationships/slide" Target="slides/slide131.xml" /><Relationship Id="rId133" Type="http://schemas.openxmlformats.org/officeDocument/2006/relationships/slide" Target="slides/slide132.xml" /><Relationship Id="rId134" Type="http://schemas.openxmlformats.org/officeDocument/2006/relationships/slide" Target="slides/slide133.xml" /><Relationship Id="rId135" Type="http://schemas.openxmlformats.org/officeDocument/2006/relationships/slide" Target="slides/slide134.xml" /><Relationship Id="rId136" Type="http://schemas.openxmlformats.org/officeDocument/2006/relationships/slide" Target="slides/slide135.xml" /><Relationship Id="rId137" Type="http://schemas.openxmlformats.org/officeDocument/2006/relationships/slide" Target="slides/slide136.xml" /><Relationship Id="rId138" Type="http://schemas.openxmlformats.org/officeDocument/2006/relationships/slide" Target="slides/slide137.xml" /><Relationship Id="rId139" Type="http://schemas.openxmlformats.org/officeDocument/2006/relationships/slide" Target="slides/slide138.xml" /><Relationship Id="rId14" Type="http://schemas.openxmlformats.org/officeDocument/2006/relationships/slide" Target="slides/slide13.xml" /><Relationship Id="rId140" Type="http://schemas.openxmlformats.org/officeDocument/2006/relationships/slide" Target="slides/slide139.xml" /><Relationship Id="rId141" Type="http://schemas.openxmlformats.org/officeDocument/2006/relationships/slide" Target="slides/slide140.xml" /><Relationship Id="rId142" Type="http://schemas.openxmlformats.org/officeDocument/2006/relationships/slide" Target="slides/slide141.xml" /><Relationship Id="rId143" Type="http://schemas.openxmlformats.org/officeDocument/2006/relationships/slide" Target="slides/slide142.xml" /><Relationship Id="rId144" Type="http://schemas.openxmlformats.org/officeDocument/2006/relationships/slide" Target="slides/slide143.xml" /><Relationship Id="rId145" Type="http://schemas.openxmlformats.org/officeDocument/2006/relationships/slide" Target="slides/slide144.xml" /><Relationship Id="rId146" Type="http://schemas.openxmlformats.org/officeDocument/2006/relationships/slide" Target="slides/slide145.xml" /><Relationship Id="rId147" Type="http://schemas.openxmlformats.org/officeDocument/2006/relationships/slide" Target="slides/slide146.xml" /><Relationship Id="rId148" Type="http://schemas.openxmlformats.org/officeDocument/2006/relationships/slide" Target="slides/slide147.xml" /><Relationship Id="rId149" Type="http://schemas.openxmlformats.org/officeDocument/2006/relationships/slide" Target="slides/slide148.xml" /><Relationship Id="rId15" Type="http://schemas.openxmlformats.org/officeDocument/2006/relationships/slide" Target="slides/slide14.xml" /><Relationship Id="rId150" Type="http://schemas.openxmlformats.org/officeDocument/2006/relationships/slide" Target="slides/slide149.xml" /><Relationship Id="rId151" Type="http://schemas.openxmlformats.org/officeDocument/2006/relationships/slide" Target="slides/slide150.xml" /><Relationship Id="rId152" Type="http://schemas.openxmlformats.org/officeDocument/2006/relationships/slide" Target="slides/slide151.xml" /><Relationship Id="rId153" Type="http://schemas.openxmlformats.org/officeDocument/2006/relationships/slide" Target="slides/slide152.xml" /><Relationship Id="rId154" Type="http://schemas.openxmlformats.org/officeDocument/2006/relationships/slide" Target="slides/slide153.xml" /><Relationship Id="rId155" Type="http://schemas.openxmlformats.org/officeDocument/2006/relationships/slide" Target="slides/slide154.xml" /><Relationship Id="rId156" Type="http://schemas.openxmlformats.org/officeDocument/2006/relationships/slide" Target="slides/slide155.xml" /><Relationship Id="rId157" Type="http://schemas.openxmlformats.org/officeDocument/2006/relationships/tags" Target="tags/tag1.xml" /><Relationship Id="rId158" Type="http://schemas.openxmlformats.org/officeDocument/2006/relationships/presProps" Target="presProps.xml" /><Relationship Id="rId159" Type="http://schemas.openxmlformats.org/officeDocument/2006/relationships/viewProps" Target="viewProps.xml" /><Relationship Id="rId16" Type="http://schemas.openxmlformats.org/officeDocument/2006/relationships/slide" Target="slides/slide15.xml" /><Relationship Id="rId160" Type="http://schemas.openxmlformats.org/officeDocument/2006/relationships/theme" Target="theme/theme1.xml" /><Relationship Id="rId161" Type="http://schemas.openxmlformats.org/officeDocument/2006/relationships/tableStyles" Target="tableStyles.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slide" Target="slides/slide54.xml" /><Relationship Id="rId56" Type="http://schemas.openxmlformats.org/officeDocument/2006/relationships/slide" Target="slides/slide55.xml" /><Relationship Id="rId57" Type="http://schemas.openxmlformats.org/officeDocument/2006/relationships/slide" Target="slides/slide56.xml" /><Relationship Id="rId58" Type="http://schemas.openxmlformats.org/officeDocument/2006/relationships/slide" Target="slides/slide57.xml" /><Relationship Id="rId59" Type="http://schemas.openxmlformats.org/officeDocument/2006/relationships/slide" Target="slides/slide58.xml" /><Relationship Id="rId6" Type="http://schemas.openxmlformats.org/officeDocument/2006/relationships/slide" Target="slides/slide5.xml" /><Relationship Id="rId60" Type="http://schemas.openxmlformats.org/officeDocument/2006/relationships/slide" Target="slides/slide59.xml" /><Relationship Id="rId61" Type="http://schemas.openxmlformats.org/officeDocument/2006/relationships/slide" Target="slides/slide60.xml" /><Relationship Id="rId62" Type="http://schemas.openxmlformats.org/officeDocument/2006/relationships/slide" Target="slides/slide61.xml" /><Relationship Id="rId63" Type="http://schemas.openxmlformats.org/officeDocument/2006/relationships/slide" Target="slides/slide62.xml" /><Relationship Id="rId64" Type="http://schemas.openxmlformats.org/officeDocument/2006/relationships/slide" Target="slides/slide63.xml" /><Relationship Id="rId65" Type="http://schemas.openxmlformats.org/officeDocument/2006/relationships/slide" Target="slides/slide64.xml" /><Relationship Id="rId66" Type="http://schemas.openxmlformats.org/officeDocument/2006/relationships/slide" Target="slides/slide65.xml" /><Relationship Id="rId67" Type="http://schemas.openxmlformats.org/officeDocument/2006/relationships/slide" Target="slides/slide66.xml" /><Relationship Id="rId68" Type="http://schemas.openxmlformats.org/officeDocument/2006/relationships/slide" Target="slides/slide67.xml" /><Relationship Id="rId69" Type="http://schemas.openxmlformats.org/officeDocument/2006/relationships/slide" Target="slides/slide68.xml" /><Relationship Id="rId7" Type="http://schemas.openxmlformats.org/officeDocument/2006/relationships/slide" Target="slides/slide6.xml" /><Relationship Id="rId70" Type="http://schemas.openxmlformats.org/officeDocument/2006/relationships/slide" Target="slides/slide69.xml" /><Relationship Id="rId71" Type="http://schemas.openxmlformats.org/officeDocument/2006/relationships/slide" Target="slides/slide70.xml" /><Relationship Id="rId72" Type="http://schemas.openxmlformats.org/officeDocument/2006/relationships/slide" Target="slides/slide71.xml" /><Relationship Id="rId73" Type="http://schemas.openxmlformats.org/officeDocument/2006/relationships/slide" Target="slides/slide72.xml" /><Relationship Id="rId74" Type="http://schemas.openxmlformats.org/officeDocument/2006/relationships/slide" Target="slides/slide73.xml" /><Relationship Id="rId75" Type="http://schemas.openxmlformats.org/officeDocument/2006/relationships/slide" Target="slides/slide74.xml" /><Relationship Id="rId76" Type="http://schemas.openxmlformats.org/officeDocument/2006/relationships/slide" Target="slides/slide75.xml" /><Relationship Id="rId77" Type="http://schemas.openxmlformats.org/officeDocument/2006/relationships/slide" Target="slides/slide76.xml" /><Relationship Id="rId78" Type="http://schemas.openxmlformats.org/officeDocument/2006/relationships/slide" Target="slides/slide77.xml" /><Relationship Id="rId79" Type="http://schemas.openxmlformats.org/officeDocument/2006/relationships/slide" Target="slides/slide78.xml" /><Relationship Id="rId8" Type="http://schemas.openxmlformats.org/officeDocument/2006/relationships/slide" Target="slides/slide7.xml" /><Relationship Id="rId80" Type="http://schemas.openxmlformats.org/officeDocument/2006/relationships/slide" Target="slides/slide79.xml" /><Relationship Id="rId81" Type="http://schemas.openxmlformats.org/officeDocument/2006/relationships/slide" Target="slides/slide80.xml" /><Relationship Id="rId82" Type="http://schemas.openxmlformats.org/officeDocument/2006/relationships/slide" Target="slides/slide81.xml" /><Relationship Id="rId83" Type="http://schemas.openxmlformats.org/officeDocument/2006/relationships/slide" Target="slides/slide82.xml" /><Relationship Id="rId84" Type="http://schemas.openxmlformats.org/officeDocument/2006/relationships/slide" Target="slides/slide83.xml" /><Relationship Id="rId85" Type="http://schemas.openxmlformats.org/officeDocument/2006/relationships/slide" Target="slides/slide84.xml" /><Relationship Id="rId86" Type="http://schemas.openxmlformats.org/officeDocument/2006/relationships/slide" Target="slides/slide85.xml" /><Relationship Id="rId87" Type="http://schemas.openxmlformats.org/officeDocument/2006/relationships/slide" Target="slides/slide86.xml" /><Relationship Id="rId88" Type="http://schemas.openxmlformats.org/officeDocument/2006/relationships/slide" Target="slides/slide87.xml" /><Relationship Id="rId89" Type="http://schemas.openxmlformats.org/officeDocument/2006/relationships/slide" Target="slides/slide88.xml" /><Relationship Id="rId9" Type="http://schemas.openxmlformats.org/officeDocument/2006/relationships/slide" Target="slides/slide8.xml" /><Relationship Id="rId90" Type="http://schemas.openxmlformats.org/officeDocument/2006/relationships/slide" Target="slides/slide89.xml" /><Relationship Id="rId91" Type="http://schemas.openxmlformats.org/officeDocument/2006/relationships/slide" Target="slides/slide90.xml" /><Relationship Id="rId92" Type="http://schemas.openxmlformats.org/officeDocument/2006/relationships/slide" Target="slides/slide91.xml" /><Relationship Id="rId93" Type="http://schemas.openxmlformats.org/officeDocument/2006/relationships/slide" Target="slides/slide92.xml" /><Relationship Id="rId94" Type="http://schemas.openxmlformats.org/officeDocument/2006/relationships/slide" Target="slides/slide93.xml" /><Relationship Id="rId95" Type="http://schemas.openxmlformats.org/officeDocument/2006/relationships/slide" Target="slides/slide94.xml" /><Relationship Id="rId96" Type="http://schemas.openxmlformats.org/officeDocument/2006/relationships/slide" Target="slides/slide95.xml" /><Relationship Id="rId97" Type="http://schemas.openxmlformats.org/officeDocument/2006/relationships/slide" Target="slides/slide96.xml" /><Relationship Id="rId98" Type="http://schemas.openxmlformats.org/officeDocument/2006/relationships/slide" Target="slides/slide97.xml" /><Relationship Id="rId99" Type="http://schemas.openxmlformats.org/officeDocument/2006/relationships/slide" Target="slides/slide9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Rectangle 4"/>
          <p:cNvSpPr>
            <a:spLocks noGrp="1" noChangeArrowheads="1"/>
          </p:cNvSpPr>
          <p:nvPr>
            <p:ph type="dt" sz="half" idx="10"/>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en-US" altLang="zh-CN" sz="1400"/>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sz="1400"/>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2A51A28-806F-4FFA-9DDA-0DE67F5E271D}" type="slidenum">
              <a:rPr lang="en-US" altLang="zh-CN" sz="1400"/>
              <a:t>*</a:t>
            </a:fld>
            <a:endParaRPr lang="en-US" altLang="zh-CN" sz="1400"/>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Rectangle 4"/>
          <p:cNvSpPr>
            <a:spLocks noGrp="1" noChangeArrowheads="1"/>
          </p:cNvSpPr>
          <p:nvPr>
            <p:ph type="dt" sz="half" idx="10"/>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en-US" altLang="zh-CN" sz="1400"/>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sz="1400"/>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2A51A28-806F-4FFA-9DDA-0DE67F5E271D}" type="slidenum">
              <a:rPr lang="en-US" altLang="zh-CN" sz="1400"/>
              <a:t>*</a:t>
            </a:fld>
            <a:endParaRPr lang="en-US" altLang="zh-CN" sz="1400"/>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Rectangle 4"/>
          <p:cNvSpPr>
            <a:spLocks noGrp="1" noChangeArrowheads="1"/>
          </p:cNvSpPr>
          <p:nvPr>
            <p:ph type="dt" sz="half" idx="10"/>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en-US" altLang="zh-CN" sz="1400"/>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sz="1400"/>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2A51A28-806F-4FFA-9DDA-0DE67F5E271D}" type="slidenum">
              <a:rPr lang="en-US" altLang="zh-CN" sz="1400"/>
              <a:t>*</a:t>
            </a:fld>
            <a:endParaRPr lang="en-US" altLang="zh-CN" sz="1400"/>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Rectangle 4"/>
          <p:cNvSpPr>
            <a:spLocks noGrp="1" noChangeArrowheads="1"/>
          </p:cNvSpPr>
          <p:nvPr>
            <p:ph type="dt" sz="half" idx="10"/>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en-US" altLang="zh-CN" sz="1400"/>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sz="1400"/>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2A51A28-806F-4FFA-9DDA-0DE67F5E271D}" type="slidenum">
              <a:rPr lang="en-US" altLang="zh-CN" sz="1400"/>
              <a:t>*</a:t>
            </a:fld>
            <a:endParaRPr lang="en-US" altLang="zh-CN" sz="140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Rectangle 4"/>
          <p:cNvSpPr>
            <a:spLocks noGrp="1" noChangeArrowheads="1"/>
          </p:cNvSpPr>
          <p:nvPr>
            <p:ph type="dt" sz="half" idx="10"/>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en-US" altLang="zh-CN" sz="1400"/>
          </a:p>
        </p:txBody>
      </p:sp>
      <p:sp>
        <p:nvSpPr>
          <p:cNvPr id="5" name="Rectangle 5"/>
          <p:cNvSpPr>
            <a:spLocks noGrp="1" noChangeArrowheads="1"/>
          </p:cNvSpPr>
          <p:nvPr>
            <p:ph type="ftr" sz="quarter" idx="11"/>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sz="1400"/>
          </a:p>
        </p:txBody>
      </p:sp>
      <p:sp>
        <p:nvSpPr>
          <p:cNvPr id="6" name="Rectangle 6"/>
          <p:cNvSpPr>
            <a:spLocks noGrp="1" noChangeArrowheads="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2A51A28-806F-4FFA-9DDA-0DE67F5E271D}" type="slidenum">
              <a:rPr lang="en-US" altLang="zh-CN" sz="1400"/>
              <a:t>*</a:t>
            </a:fld>
            <a:endParaRPr lang="en-US" altLang="zh-CN" sz="1400"/>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Rectangle 4"/>
          <p:cNvSpPr>
            <a:spLocks noGrp="1" noChangeArrowheads="1"/>
          </p:cNvSpPr>
          <p:nvPr>
            <p:ph type="dt" sz="half" idx="10"/>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en-US" altLang="zh-CN" sz="1400"/>
          </a:p>
        </p:txBody>
      </p:sp>
      <p:sp>
        <p:nvSpPr>
          <p:cNvPr id="6" name="Rectangle 5"/>
          <p:cNvSpPr>
            <a:spLocks noGrp="1" noChangeArrowheads="1"/>
          </p:cNvSpPr>
          <p:nvPr>
            <p:ph type="ftr" sz="quarter" idx="11"/>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sz="1400"/>
          </a:p>
        </p:txBody>
      </p:sp>
      <p:sp>
        <p:nvSpPr>
          <p:cNvPr id="7" name="Rectangle 6"/>
          <p:cNvSpPr>
            <a:spLocks noGrp="1" noChangeArrowheads="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2A51A28-806F-4FFA-9DDA-0DE67F5E271D}" type="slidenum">
              <a:rPr lang="en-US" altLang="zh-CN" sz="1400"/>
              <a:t>*</a:t>
            </a:fld>
            <a:endParaRPr lang="en-US" altLang="zh-CN" sz="1400"/>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Rectangle 4"/>
          <p:cNvSpPr>
            <a:spLocks noGrp="1" noChangeArrowheads="1"/>
          </p:cNvSpPr>
          <p:nvPr>
            <p:ph type="dt" sz="half" idx="10"/>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en-US" altLang="zh-CN" sz="1400"/>
          </a:p>
        </p:txBody>
      </p:sp>
      <p:sp>
        <p:nvSpPr>
          <p:cNvPr id="8" name="Rectangle 5"/>
          <p:cNvSpPr>
            <a:spLocks noGrp="1" noChangeArrowheads="1"/>
          </p:cNvSpPr>
          <p:nvPr>
            <p:ph type="ftr" sz="quarter" idx="11"/>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sz="1400"/>
          </a:p>
        </p:txBody>
      </p:sp>
      <p:sp>
        <p:nvSpPr>
          <p:cNvPr id="9" name="Rectangle 6"/>
          <p:cNvSpPr>
            <a:spLocks noGrp="1" noChangeArrowheads="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2A51A28-806F-4FFA-9DDA-0DE67F5E271D}" type="slidenum">
              <a:rPr lang="en-US" altLang="zh-CN" sz="1400"/>
              <a:t>*</a:t>
            </a:fld>
            <a:endParaRPr lang="en-US" altLang="zh-CN" sz="1400"/>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Rectangle 4"/>
          <p:cNvSpPr>
            <a:spLocks noGrp="1" noChangeArrowheads="1"/>
          </p:cNvSpPr>
          <p:nvPr>
            <p:ph type="dt" sz="half" idx="10"/>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en-US" altLang="zh-CN" sz="1400"/>
          </a:p>
        </p:txBody>
      </p:sp>
      <p:sp>
        <p:nvSpPr>
          <p:cNvPr id="4" name="Rectangle 5"/>
          <p:cNvSpPr>
            <a:spLocks noGrp="1" noChangeArrowheads="1"/>
          </p:cNvSpPr>
          <p:nvPr>
            <p:ph type="ftr" sz="quarter" idx="11"/>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sz="1400"/>
          </a:p>
        </p:txBody>
      </p:sp>
      <p:sp>
        <p:nvSpPr>
          <p:cNvPr id="5" name="Rectangle 6"/>
          <p:cNvSpPr>
            <a:spLocks noGrp="1" noChangeArrowheads="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2A51A28-806F-4FFA-9DDA-0DE67F5E271D}" type="slidenum">
              <a:rPr lang="en-US" altLang="zh-CN" sz="1400"/>
              <a:t>*</a:t>
            </a:fld>
            <a:endParaRPr lang="en-US" altLang="zh-CN" sz="140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en-US" altLang="zh-CN" sz="1400"/>
          </a:p>
        </p:txBody>
      </p:sp>
      <p:sp>
        <p:nvSpPr>
          <p:cNvPr id="3" name="Rectangle 5"/>
          <p:cNvSpPr>
            <a:spLocks noGrp="1" noChangeArrowheads="1"/>
          </p:cNvSpPr>
          <p:nvPr>
            <p:ph type="ftr" sz="quarter" idx="11"/>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sz="1400"/>
          </a:p>
        </p:txBody>
      </p:sp>
      <p:sp>
        <p:nvSpPr>
          <p:cNvPr id="4" name="Rectangle 6"/>
          <p:cNvSpPr>
            <a:spLocks noGrp="1" noChangeArrowheads="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2A51A28-806F-4FFA-9DDA-0DE67F5E271D}" type="slidenum">
              <a:rPr lang="en-US" altLang="zh-CN" sz="1400"/>
              <a:t>*</a:t>
            </a:fld>
            <a:endParaRPr lang="en-US" altLang="zh-CN" sz="1400"/>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Rectangle 4"/>
          <p:cNvSpPr>
            <a:spLocks noGrp="1" noChangeArrowheads="1"/>
          </p:cNvSpPr>
          <p:nvPr>
            <p:ph type="dt" sz="half" idx="10"/>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en-US" altLang="zh-CN" sz="1400"/>
          </a:p>
        </p:txBody>
      </p:sp>
      <p:sp>
        <p:nvSpPr>
          <p:cNvPr id="6" name="Rectangle 5"/>
          <p:cNvSpPr>
            <a:spLocks noGrp="1" noChangeArrowheads="1"/>
          </p:cNvSpPr>
          <p:nvPr>
            <p:ph type="ftr" sz="quarter" idx="11"/>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sz="1400"/>
          </a:p>
        </p:txBody>
      </p:sp>
      <p:sp>
        <p:nvSpPr>
          <p:cNvPr id="7" name="Rectangle 6"/>
          <p:cNvSpPr>
            <a:spLocks noGrp="1" noChangeArrowheads="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2A51A28-806F-4FFA-9DDA-0DE67F5E271D}" type="slidenum">
              <a:rPr lang="en-US" altLang="zh-CN" sz="1400"/>
              <a:t>*</a:t>
            </a:fld>
            <a:endParaRPr lang="en-US" altLang="zh-CN" sz="1400"/>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Rectangle 4"/>
          <p:cNvSpPr>
            <a:spLocks noGrp="1" noChangeArrowheads="1"/>
          </p:cNvSpPr>
          <p:nvPr>
            <p:ph type="dt" sz="half" idx="10"/>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en-US" altLang="zh-CN" sz="1400"/>
          </a:p>
        </p:txBody>
      </p:sp>
      <p:sp>
        <p:nvSpPr>
          <p:cNvPr id="6" name="Rectangle 5"/>
          <p:cNvSpPr>
            <a:spLocks noGrp="1" noChangeArrowheads="1"/>
          </p:cNvSpPr>
          <p:nvPr>
            <p:ph type="ftr" sz="quarter" idx="11"/>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sz="1400"/>
          </a:p>
        </p:txBody>
      </p:sp>
      <p:sp>
        <p:nvSpPr>
          <p:cNvPr id="7" name="Rectangle 6"/>
          <p:cNvSpPr>
            <a:spLocks noGrp="1" noChangeArrowheads="1"/>
          </p:cNvSpPr>
          <p:nvPr>
            <p:ph type="sldNum" sz="quarter" idx="12"/>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2A51A28-806F-4FFA-9DDA-0DE67F5E271D}" type="slidenum">
              <a:rPr lang="en-US" altLang="zh-CN" sz="1400"/>
              <a:t>*</a:t>
            </a:fld>
            <a:endParaRPr lang="en-US" altLang="zh-CN" sz="1400"/>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p:bgPr>
    </p:bg>
    <p:spTree>
      <p:nvGrpSpPr>
        <p:cNvPr id="1" name=""/>
        <p:cNvGrpSpPr/>
        <p:nvPr/>
      </p:nvGrpSpPr>
      <p:grpSpPr/>
      <p:sp>
        <p:nvSpPr>
          <p:cNvPr id="1026" name="Rectangle 2"/>
          <p:cNvSpPr>
            <a:spLocks noGrp="1"/>
          </p:cNvSpPr>
          <p:nvPr>
            <p:ph type="title" idx="4294967295"/>
          </p:nvPr>
        </p:nvSpPr>
        <p:spPr>
          <a:xfrm>
            <a:off x="457200" y="274638"/>
            <a:ext cx="8229600" cy="1143000"/>
          </a:xfrm>
          <a:prstGeom prst="rect">
            <a:avLst/>
          </a:prstGeom>
          <a:noFill/>
          <a:ln>
            <a:noFill/>
            <a:miter lim="800000"/>
          </a:ln>
        </p:spPr>
        <p:txBody>
          <a:bodyPr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a:r>
              <a:t>单击此处编辑母版标题样式</a:t>
            </a:r>
          </a:p>
        </p:txBody>
      </p:sp>
      <p:sp>
        <p:nvSpPr>
          <p:cNvPr id="1027" name="Rectangle 3"/>
          <p:cNvSpPr>
            <a:spLocks noGrp="1"/>
          </p:cNvSpPr>
          <p:nvPr>
            <p:ph type="body" idx="1"/>
          </p:nvPr>
        </p:nvSpPr>
        <p:spPr>
          <a:xfrm>
            <a:off x="457200" y="1600200"/>
            <a:ext cx="8229600" cy="4525963"/>
          </a:xfrm>
          <a:prstGeom prst="rect">
            <a:avLst/>
          </a:prstGeom>
          <a:noFill/>
          <a:ln>
            <a:noFill/>
            <a:miter lim="800000"/>
          </a:ln>
        </p:spPr>
        <p:txBody>
          <a:bodyPr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342900" lvl="0" indent="-342900"/>
            <a:r>
              <a:t>单击此处编辑母版文本样式</a:t>
            </a:r>
          </a:p>
          <a:p>
            <a:pPr marL="742950" lvl="1" indent="-285750"/>
            <a:r>
              <a:t>第二级</a:t>
            </a:r>
          </a:p>
          <a:p>
            <a:pPr marL="1143000" lvl="2" indent="-228600"/>
            <a:r>
              <a:t>第三级</a:t>
            </a:r>
          </a:p>
          <a:p>
            <a:pPr marL="1600200" lvl="3" indent="-228600"/>
            <a:r>
              <a:t>第四级</a:t>
            </a:r>
          </a:p>
          <a:p>
            <a:pPr marL="2057400" lvl="4" indent="-228600"/>
            <a:r>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endParaRPr lang="en-US" altLang="zh-CN" sz="140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sz="140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2A51A28-806F-4FFA-9DDA-0DE67F5E271D}" type="slidenum">
              <a:rPr lang="en-US" altLang="zh-CN" sz="1400"/>
              <a:t>*</a:t>
            </a:fld>
            <a:endParaRPr lang="en-US" altLang="zh-CN" sz="1400"/>
          </a:p>
        </p:txBody>
      </p:sp>
      <p:pic>
        <p:nvPicPr>
          <p:cNvPr id="103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indent="0" algn="ctr" defTabSz="914400" rtl="0" eaLnBrk="1" fontAlgn="base" hangingPunct="1">
        <a:lnSpc>
          <a:spcPct val="100000"/>
        </a:lnSpc>
        <a:spcBef>
          <a:spcPct val="0"/>
        </a:spcBef>
        <a:spcAft>
          <a:spcPct val="0"/>
        </a:spcAft>
        <a:buClrTx/>
        <a:buSzTx/>
        <a:buFontTx/>
        <a:buNone/>
        <a:defRPr sz="4400">
          <a:solidFill>
            <a:schemeClr val="tx2"/>
          </a:solidFill>
          <a:latin typeface="Arial" pitchFamily="34" charset="0"/>
          <a:ea typeface="宋体" pitchFamily="2" charset="-122"/>
          <a:cs typeface="+mj-cs"/>
        </a:defRPr>
      </a:lvl1pPr>
    </p:titleStyle>
    <p:bodyStyle>
      <a:lvl1pPr marL="342900" indent="-342900" algn="l" defTabSz="914400" rtl="0" eaLnBrk="1" fontAlgn="base" hangingPunct="1">
        <a:lnSpc>
          <a:spcPct val="100000"/>
        </a:lnSpc>
        <a:spcBef>
          <a:spcPct val="20000"/>
        </a:spcBef>
        <a:spcAft>
          <a:spcPct val="0"/>
        </a:spcAft>
        <a:buClrTx/>
        <a:buSzTx/>
        <a:buFontTx/>
        <a:buChar char="•"/>
        <a:defRPr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9" name="Rectangle 2"/>
          <p:cNvSpPr>
            <a:spLocks noGrp="1"/>
          </p:cNvSpPr>
          <p:nvPr>
            <p:ph type="ctrTitle"/>
          </p:nvPr>
        </p:nvSpPr>
        <p:spPr>
          <a:xfrm>
            <a:off x="468313" y="1052513"/>
            <a:ext cx="8424862" cy="2547937"/>
          </a:xfrm>
          <a:prstGeom prst="rect">
            <a:avLst/>
          </a:prstGeom>
          <a:noFill/>
          <a:ln>
            <a:noFill/>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defRPr>
            </a:lvl1pPr>
          </a:lstStyle>
          <a:p>
            <a:pPr lvl="0" eaLnBrk="1" hangingPunct="1">
              <a:buClrTx/>
              <a:buFontTx/>
            </a:pPr>
            <a:r>
              <a:rPr lang="zh-CN" altLang="en-US" sz="6000" b="1">
                <a:latin typeface="黑体" panose="02010609060101010101" pitchFamily="49" charset="-122"/>
                <a:ea typeface="黑体" panose="02010609060101010101" pitchFamily="49" charset="-122"/>
              </a:rPr>
              <a:t>新课标卷高考古诗文背诵</a:t>
            </a:r>
            <a:r>
              <a:rPr lang="en-US" altLang="zh-CN" sz="6000" b="1">
                <a:latin typeface="黑体" panose="02010609060101010101" pitchFamily="49" charset="-122"/>
                <a:ea typeface="黑体" panose="02010609060101010101" pitchFamily="49" charset="-122"/>
              </a:rPr>
              <a:t>64</a:t>
            </a:r>
            <a:r>
              <a:rPr lang="zh-CN" altLang="en-US" sz="6000" b="1">
                <a:latin typeface="黑体" panose="02010609060101010101" pitchFamily="49" charset="-122"/>
                <a:ea typeface="黑体" panose="02010609060101010101" pitchFamily="49" charset="-122"/>
              </a:rPr>
              <a:t>篇情景式默写汇编</a:t>
            </a:r>
            <a:endParaRPr lang="zh-CN" altLang="en-US" sz="6000" b="1">
              <a:latin typeface="黑体" panose="02010609060101010101" pitchFamily="49" charset="-122"/>
              <a:ea typeface="黑体" panose="02010609060101010101" pitchFamily="49" charset="-122"/>
            </a:endParaRPr>
          </a:p>
        </p:txBody>
      </p:sp>
      <p:sp>
        <p:nvSpPr>
          <p:cNvPr id="2050" name="Rectangle 3"/>
          <p:cNvSpPr>
            <a:spLocks noGrp="1"/>
          </p:cNvSpPr>
          <p:nvPr>
            <p:ph type="subTitle" idx="1"/>
          </p:nvPr>
        </p:nvSpPr>
        <p:spPr>
          <a:xfrm>
            <a:off x="1371600" y="3886200"/>
            <a:ext cx="6400800" cy="1752600"/>
          </a:xfrm>
          <a:prstGeom prst="rect">
            <a:avLst/>
          </a:prstGeom>
          <a:noFill/>
          <a:ln>
            <a:noFill/>
            <a:miter lim="800000"/>
          </a:ln>
        </p:spPr>
        <p:txBody>
          <a:bodyPr wrap="square" lIns="91440" tIns="45720" rIns="91440" bIns="45720" anchor="t" anchorCtr="0"/>
          <a:lstStyle>
            <a:lvl1pPr marL="0" indent="0" algn="ctr"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Arial" pitchFamily="34" charset="0"/>
                <a:ea typeface="宋体" pitchFamily="2" charset="-122"/>
              </a:defRPr>
            </a:lvl1pPr>
            <a:lvl2pPr marL="457200" indent="0" algn="ctr"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Arial" pitchFamily="34" charset="0"/>
                <a:ea typeface="宋体" pitchFamily="2" charset="-122"/>
              </a:defRPr>
            </a:lvl2pPr>
            <a:lvl3pPr marL="914400" indent="0" algn="ctr"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Arial" pitchFamily="34" charset="0"/>
                <a:ea typeface="宋体" pitchFamily="2" charset="-122"/>
              </a:defRPr>
            </a:lvl3pPr>
            <a:lvl4pPr marL="1371600" indent="0" algn="ctr"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Arial" pitchFamily="34" charset="0"/>
                <a:ea typeface="宋体" pitchFamily="2" charset="-122"/>
              </a:defRPr>
            </a:lvl4pPr>
            <a:lvl5pPr marL="1828800" indent="0" algn="ctr"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Arial" pitchFamily="34" charset="0"/>
                <a:ea typeface="宋体" pitchFamily="2" charset="-122"/>
              </a:defRPr>
            </a:lvl5pPr>
          </a:lstStyle>
          <a:p>
            <a:pPr marL="0" lvl="0" indent="0" algn="ctr" eaLnBrk="1" hangingPunct="1">
              <a:buClrTx/>
              <a:buFontTx/>
              <a:buNone/>
            </a:pPr>
            <a:r>
              <a:rPr lang="zh-CN" altLang="en-US" sz="4400" b="1">
                <a:latin typeface="微软雅黑" panose="020b0503020204020204" charset="-122"/>
                <a:ea typeface="微软雅黑" panose="020b0503020204020204" charset="-122"/>
              </a:rPr>
              <a:t>精华版</a:t>
            </a:r>
            <a:endParaRPr lang="zh-CN" altLang="en-US" sz="4400" b="1">
              <a:latin typeface="微软雅黑" panose="020b0503020204020204" charset="-122"/>
              <a:ea typeface="微软雅黑" panose="020b0503020204020204" charset="-122"/>
            </a:endParaRPr>
          </a:p>
          <a:p>
            <a:pPr marL="0" lvl="0" indent="0" algn="ctr" eaLnBrk="1" hangingPunct="1">
              <a:buClrTx/>
              <a:buFontTx/>
              <a:buNone/>
            </a:pPr>
            <a:r>
              <a:rPr lang="zh-CN" altLang="en-US" sz="4400" b="1">
                <a:latin typeface="微软雅黑" panose="020b0503020204020204" charset="-122"/>
                <a:ea typeface="微软雅黑" panose="020b0503020204020204" charset="-122"/>
              </a:rPr>
              <a:t>（</a:t>
            </a:r>
            <a:r>
              <a:rPr lang="en-US" altLang="zh-CN" sz="4400" b="1">
                <a:latin typeface="微软雅黑" panose="020b0503020204020204" charset="-122"/>
                <a:ea typeface="微软雅黑" panose="020b0503020204020204" charset="-122"/>
              </a:rPr>
              <a:t>153</a:t>
            </a:r>
            <a:r>
              <a:rPr lang="zh-CN" altLang="en-US" sz="4400" b="1">
                <a:latin typeface="微软雅黑" panose="020b0503020204020204" charset="-122"/>
                <a:ea typeface="微软雅黑" panose="020b0503020204020204" charset="-122"/>
              </a:rPr>
              <a:t>张灯片）</a:t>
            </a:r>
            <a:endParaRPr lang="zh-CN" altLang="en-US" sz="4400" b="1">
              <a:latin typeface="微软雅黑" panose="020b0503020204020204" charset="-122"/>
              <a:ea typeface="微软雅黑" panose="020b0503020204020204"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1266"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（三）</a:t>
            </a:r>
            <a:r>
              <a:rPr lang="en-US" altLang="zh-CN" b="1"/>
              <a:t>《</a:t>
            </a:r>
            <a:r>
              <a:rPr lang="zh-CN" altLang="en-US" b="1"/>
              <a:t>师说</a:t>
            </a:r>
            <a:r>
              <a:rPr lang="en-US" altLang="zh-CN" b="1"/>
              <a:t>》</a:t>
            </a:r>
            <a:endParaRPr lang="en-US" altLang="zh-CN" b="1"/>
          </a:p>
          <a:p>
            <a:pPr lvl="0" eaLnBrk="1" hangingPunct="1"/>
            <a:r>
              <a:rPr lang="en-US" altLang="zh-CN" b="1"/>
              <a:t>1.</a:t>
            </a:r>
            <a:r>
              <a:rPr lang="zh-CN" altLang="en-US" b="1"/>
              <a:t>韩愈所说的“师”，有其独特含义，明确自己所说的老师不是指启蒙教师的句子是：</a:t>
            </a:r>
            <a:r>
              <a:rPr lang="zh-CN" altLang="en-US" b="1" u="sng"/>
              <a:t>彼童子之师，授之书而习其句读者，非吾所谓传其道解其惑者也。</a:t>
            </a:r>
            <a:endParaRPr lang="zh-CN" altLang="en-US" b="1"/>
          </a:p>
          <a:p>
            <a:pPr lvl="0" eaLnBrk="1" hangingPunct="1"/>
            <a:r>
              <a:rPr lang="en-US" altLang="zh-CN" b="1"/>
              <a:t>2.</a:t>
            </a:r>
            <a:r>
              <a:rPr lang="zh-CN" altLang="en-US" b="1"/>
              <a:t>本文从多个方面进行对比，抨击“耻学于师”的人，先用古今对比，指出从师与不从师的两种结果，并用一个反问句推断圣人更圣明，愚人更愚笨的原因的语句是：</a:t>
            </a:r>
            <a:r>
              <a:rPr lang="zh-CN" altLang="en-US" b="1" u="sng"/>
              <a:t>圣人之所以为圣，愚人之所以为愚，其皆出于此乎？</a:t>
            </a:r>
            <a:endParaRPr lang="zh-CN" altLang="en-US" b="1"/>
          </a:p>
          <a:p>
            <a:pPr lvl="0" eaLnBrk="1" hangingPunct="1"/>
            <a:r>
              <a:rPr lang="en-US" altLang="zh-CN" b="1"/>
              <a:t>3.</a:t>
            </a:r>
            <a:r>
              <a:rPr lang="zh-CN" altLang="en-US" b="1"/>
              <a:t>本文以为子择师和自己不从师作对比，韩愈直接点明自己的态度，认为这样做，最终导致的结果是：</a:t>
            </a:r>
            <a:r>
              <a:rPr lang="zh-CN" altLang="en-US" b="1" u="sng"/>
              <a:t>小学而大遗，吾未见其明也。</a:t>
            </a:r>
            <a:endParaRPr lang="zh-CN" altLang="en-US" b="1"/>
          </a:p>
        </p:txBody>
      </p:sp>
    </p:spTree>
  </p:cSld>
  <p:clrMapOvr>
    <a:masterClrMapping/>
  </p:clrMapOvr>
  <p:transition/>
  <p:timing/>
</p:sld>
</file>

<file path=ppt/slides/slide1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342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03426"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pPr>
            <a:r>
              <a:rPr lang="zh-CN" altLang="en-US" sz="2800" b="1"/>
              <a:t>（</a:t>
            </a:r>
            <a:r>
              <a:rPr lang="en-US" altLang="zh-CN" sz="2800" b="1"/>
              <a:t>13</a:t>
            </a:r>
            <a:r>
              <a:rPr lang="zh-CN" altLang="en-US" sz="2800" b="1"/>
              <a:t>）</a:t>
            </a:r>
            <a:r>
              <a:rPr lang="en-US" altLang="zh-CN" sz="2800" b="1"/>
              <a:t>《</a:t>
            </a:r>
            <a:r>
              <a:rPr lang="zh-CN" altLang="en-US" sz="2800" b="1"/>
              <a:t>醉翁亭记</a:t>
            </a:r>
            <a:r>
              <a:rPr lang="en-US" altLang="zh-CN" sz="2800" b="1"/>
              <a:t>》</a:t>
            </a:r>
            <a:endParaRPr lang="en-US" altLang="zh-CN" sz="2800" b="1"/>
          </a:p>
          <a:p>
            <a:pPr lvl="0" eaLnBrk="1" hangingPunct="1">
              <a:lnSpc>
                <a:spcPct val="80000"/>
              </a:lnSpc>
            </a:pPr>
            <a:r>
              <a:rPr lang="en-US" altLang="zh-CN" sz="2800" b="1"/>
              <a:t>1</a:t>
            </a:r>
            <a:r>
              <a:rPr lang="zh-CN" altLang="en-US" sz="2800" b="1"/>
              <a:t>、</a:t>
            </a:r>
            <a:r>
              <a:rPr lang="en-US" altLang="zh-CN" sz="2800" b="1"/>
              <a:t>《</a:t>
            </a:r>
            <a:r>
              <a:rPr lang="zh-CN" altLang="en-US" sz="2800" b="1"/>
              <a:t>醉翁亭记</a:t>
            </a:r>
            <a:r>
              <a:rPr lang="en-US" altLang="zh-CN" sz="2800" b="1"/>
              <a:t>》</a:t>
            </a:r>
            <a:r>
              <a:rPr lang="zh-CN" altLang="en-US" sz="2800" b="1"/>
              <a:t>中 写出醉翁言在此而意在彼，情趣所在的句子是：</a:t>
            </a:r>
            <a:r>
              <a:rPr lang="zh-CN" altLang="en-US" sz="2800" b="1" u="sng">
                <a:solidFill>
                  <a:srgbClr val="0000CC"/>
                </a:solidFill>
                <a:ea typeface="楷体_GB2312" pitchFamily="49" charset="-122"/>
              </a:rPr>
              <a:t>醉翁之意不在酒，在乎山水之间也。</a:t>
            </a:r>
            <a:endParaRPr lang="zh-CN" altLang="en-US" sz="2800" b="1">
              <a:solidFill>
                <a:srgbClr val="0000CC"/>
              </a:solidFill>
              <a:ea typeface="楷体_GB2312" pitchFamily="49" charset="-122"/>
            </a:endParaRPr>
          </a:p>
          <a:p>
            <a:pPr lvl="0" eaLnBrk="1" hangingPunct="1">
              <a:lnSpc>
                <a:spcPct val="80000"/>
              </a:lnSpc>
            </a:pPr>
            <a:r>
              <a:rPr lang="en-US" altLang="zh-CN" sz="2800" b="1"/>
              <a:t>2</a:t>
            </a:r>
            <a:r>
              <a:rPr lang="zh-CN" altLang="en-US" sz="2800" b="1"/>
              <a:t>、</a:t>
            </a:r>
            <a:r>
              <a:rPr lang="en-US" altLang="zh-CN" sz="2800" b="1"/>
              <a:t>《</a:t>
            </a:r>
            <a:r>
              <a:rPr lang="zh-CN" altLang="en-US" sz="2800" b="1"/>
              <a:t>醉翁亭记</a:t>
            </a:r>
            <a:r>
              <a:rPr lang="en-US" altLang="zh-CN" sz="2800" b="1"/>
              <a:t>》</a:t>
            </a:r>
            <a:r>
              <a:rPr lang="zh-CN" altLang="en-US" sz="2800" b="1"/>
              <a:t>中描绘山间朝暮之景的句子：</a:t>
            </a:r>
            <a:r>
              <a:rPr lang="zh-CN" altLang="en-US" sz="2800" b="1" u="sng">
                <a:solidFill>
                  <a:srgbClr val="0000CC"/>
                </a:solidFill>
                <a:ea typeface="楷体_GB2312" pitchFamily="49" charset="-122"/>
              </a:rPr>
              <a:t>若夫日出而林霏开，云归而岩穴暝。</a:t>
            </a:r>
            <a:endParaRPr lang="zh-CN" altLang="en-US" sz="2800" b="1" u="sng">
              <a:solidFill>
                <a:srgbClr val="0000CC"/>
              </a:solidFill>
              <a:ea typeface="楷体_GB2312" pitchFamily="49" charset="-122"/>
            </a:endParaRPr>
          </a:p>
          <a:p>
            <a:pPr lvl="0" eaLnBrk="1" hangingPunct="1">
              <a:lnSpc>
                <a:spcPct val="80000"/>
              </a:lnSpc>
            </a:pPr>
            <a:r>
              <a:rPr lang="en-US" altLang="zh-CN" sz="2800" b="1"/>
              <a:t>3</a:t>
            </a:r>
            <a:r>
              <a:rPr lang="zh-CN" altLang="en-US" sz="2800" b="1"/>
              <a:t>、</a:t>
            </a:r>
            <a:r>
              <a:rPr lang="en-US" altLang="zh-CN" sz="2800" b="1"/>
              <a:t>《</a:t>
            </a:r>
            <a:r>
              <a:rPr lang="zh-CN" altLang="en-US" sz="2800" b="1"/>
              <a:t>醉翁亭记</a:t>
            </a:r>
            <a:r>
              <a:rPr lang="en-US" altLang="zh-CN" sz="2800" b="1"/>
              <a:t>》</a:t>
            </a:r>
            <a:r>
              <a:rPr lang="zh-CN" altLang="en-US" sz="2800" b="1"/>
              <a:t>中本文以色彩鲜明的语言，描绘春夏之景的句子：</a:t>
            </a:r>
            <a:r>
              <a:rPr lang="zh-CN" altLang="en-US" sz="2800" b="1" u="sng">
                <a:solidFill>
                  <a:srgbClr val="0000CC"/>
                </a:solidFill>
                <a:ea typeface="楷体_GB2312" pitchFamily="49" charset="-122"/>
              </a:rPr>
              <a:t>野芳发而幽香，佳木秀而繁阴</a:t>
            </a:r>
            <a:r>
              <a:rPr lang="zh-CN" altLang="en-US" sz="2800" b="1" u="sng"/>
              <a:t>。</a:t>
            </a:r>
            <a:endParaRPr lang="zh-CN" altLang="en-US" sz="2800" b="1"/>
          </a:p>
          <a:p>
            <a:pPr lvl="0" eaLnBrk="1" hangingPunct="1">
              <a:lnSpc>
                <a:spcPct val="80000"/>
              </a:lnSpc>
            </a:pPr>
            <a:r>
              <a:rPr lang="en-US" altLang="zh-CN" sz="2800" b="1"/>
              <a:t>4</a:t>
            </a:r>
            <a:r>
              <a:rPr lang="zh-CN" altLang="en-US" sz="2800" b="1"/>
              <a:t>、</a:t>
            </a:r>
            <a:r>
              <a:rPr lang="en-US" altLang="zh-CN" sz="2800" b="1"/>
              <a:t>《</a:t>
            </a:r>
            <a:r>
              <a:rPr lang="zh-CN" altLang="en-US" sz="2800" b="1"/>
              <a:t>醉翁亭记</a:t>
            </a:r>
            <a:r>
              <a:rPr lang="en-US" altLang="zh-CN" sz="2800" b="1"/>
              <a:t>》</a:t>
            </a:r>
            <a:r>
              <a:rPr lang="zh-CN" altLang="en-US" sz="2800" b="1"/>
              <a:t>中体现全文核心命意及醉翁命名之意的句子是：</a:t>
            </a:r>
            <a:r>
              <a:rPr lang="zh-CN" altLang="en-US" sz="2800" b="1" u="sng">
                <a:solidFill>
                  <a:srgbClr val="0000CC"/>
                </a:solidFill>
                <a:ea typeface="楷体_GB2312" pitchFamily="49" charset="-122"/>
              </a:rPr>
              <a:t>醉翁之意不在酒，在乎山水之间也。</a:t>
            </a:r>
            <a:endParaRPr lang="zh-CN" altLang="en-US" sz="2800" b="1" u="sng">
              <a:solidFill>
                <a:srgbClr val="0000CC"/>
              </a:solidFill>
              <a:ea typeface="楷体_GB2312" pitchFamily="49" charset="-122"/>
            </a:endParaRPr>
          </a:p>
          <a:p>
            <a:pPr lvl="0" eaLnBrk="1" hangingPunct="1">
              <a:lnSpc>
                <a:spcPct val="80000"/>
              </a:lnSpc>
            </a:pPr>
            <a:r>
              <a:rPr lang="en-US" altLang="zh-CN" sz="2800" b="1"/>
              <a:t>5</a:t>
            </a:r>
            <a:r>
              <a:rPr lang="zh-CN" altLang="en-US" sz="2800" b="1"/>
              <a:t>、</a:t>
            </a:r>
            <a:r>
              <a:rPr lang="en-US" altLang="zh-CN" sz="2800" b="1"/>
              <a:t>《</a:t>
            </a:r>
            <a:r>
              <a:rPr lang="zh-CN" altLang="en-US" sz="2800" b="1"/>
              <a:t>醉翁亭记</a:t>
            </a:r>
            <a:r>
              <a:rPr lang="en-US" altLang="zh-CN" sz="2800" b="1"/>
              <a:t>》</a:t>
            </a:r>
            <a:r>
              <a:rPr lang="zh-CN" altLang="en-US" sz="2800" b="1"/>
              <a:t>中表达作者复杂感情的句子是：</a:t>
            </a:r>
            <a:r>
              <a:rPr lang="zh-CN" altLang="en-US" sz="2800" b="1" u="sng">
                <a:solidFill>
                  <a:srgbClr val="0000CC"/>
                </a:solidFill>
                <a:ea typeface="楷体_GB2312" pitchFamily="49" charset="-122"/>
              </a:rPr>
              <a:t>人知从太守游而乐，而不知太守之乐其乐也。</a:t>
            </a:r>
            <a:endParaRPr lang="zh-CN" altLang="en-US" sz="2800" b="1" u="sng">
              <a:solidFill>
                <a:srgbClr val="0000CC"/>
              </a:solidFill>
              <a:ea typeface="楷体_GB2312" pitchFamily="49" charset="-122"/>
            </a:endParaRPr>
          </a:p>
          <a:p>
            <a:pPr lvl="0" eaLnBrk="1" hangingPunct="1">
              <a:lnSpc>
                <a:spcPct val="80000"/>
              </a:lnSpc>
            </a:pPr>
            <a:r>
              <a:rPr lang="en-US" altLang="zh-CN" sz="2800" b="1"/>
              <a:t>6</a:t>
            </a:r>
            <a:r>
              <a:rPr lang="zh-CN" altLang="en-US" sz="2800" b="1"/>
              <a:t>、</a:t>
            </a:r>
            <a:r>
              <a:rPr lang="en-US" altLang="zh-CN" sz="2800" b="1"/>
              <a:t>《</a:t>
            </a:r>
            <a:r>
              <a:rPr lang="zh-CN" altLang="en-US" sz="2800" b="1"/>
              <a:t>醉翁亭记</a:t>
            </a:r>
            <a:r>
              <a:rPr lang="en-US" altLang="zh-CN" sz="2800" b="1"/>
              <a:t>》</a:t>
            </a:r>
            <a:r>
              <a:rPr lang="zh-CN" altLang="en-US" sz="2800" b="1"/>
              <a:t>中文中贯穿全文主线的句子是：</a:t>
            </a:r>
            <a:r>
              <a:rPr lang="zh-CN" altLang="en-US" sz="2800" b="1" u="sng">
                <a:solidFill>
                  <a:srgbClr val="0000CC"/>
                </a:solidFill>
                <a:ea typeface="楷体_GB2312" pitchFamily="49" charset="-122"/>
              </a:rPr>
              <a:t>山水之乐，得之心而寓之酒也。</a:t>
            </a:r>
            <a:endParaRPr lang="zh-CN" altLang="en-US" sz="2800" b="1" u="sng">
              <a:solidFill>
                <a:srgbClr val="0000CC"/>
              </a:solidFill>
              <a:ea typeface="楷体_GB2312" pitchFamily="49" charset="-122"/>
            </a:endParaRPr>
          </a:p>
          <a:p>
            <a:pPr lvl="0" eaLnBrk="1" hangingPunct="1">
              <a:lnSpc>
                <a:spcPct val="80000"/>
              </a:lnSpc>
            </a:pPr>
            <a:r>
              <a:rPr lang="en-US" altLang="zh-CN" sz="2800" b="1"/>
              <a:t>7</a:t>
            </a:r>
            <a:r>
              <a:rPr lang="zh-CN" altLang="en-US" sz="2800" b="1"/>
              <a:t>、</a:t>
            </a:r>
            <a:r>
              <a:rPr lang="en-US" altLang="zh-CN" sz="2800" b="1"/>
              <a:t>《</a:t>
            </a:r>
            <a:r>
              <a:rPr lang="zh-CN" altLang="en-US" sz="2800" b="1"/>
              <a:t>醉翁亭记</a:t>
            </a:r>
            <a:r>
              <a:rPr lang="en-US" altLang="zh-CN" sz="2800" b="1"/>
              <a:t>》</a:t>
            </a:r>
            <a:r>
              <a:rPr lang="zh-CN" altLang="en-US" sz="2800" b="1"/>
              <a:t>中文中点明全文主旨的句子是：</a:t>
            </a:r>
            <a:r>
              <a:rPr lang="zh-CN" altLang="en-US" sz="2800" b="1" u="sng">
                <a:solidFill>
                  <a:srgbClr val="0000CC"/>
                </a:solidFill>
                <a:ea typeface="楷体_GB2312" pitchFamily="49" charset="-122"/>
              </a:rPr>
              <a:t>人知从太守游而乐，而不知太守之乐其乐也。</a:t>
            </a:r>
            <a:endParaRPr lang="zh-CN" altLang="en-US" sz="2800" b="1" u="sng">
              <a:solidFill>
                <a:srgbClr val="0000CC"/>
              </a:solidFill>
              <a:ea typeface="楷体_GB2312" pitchFamily="49" charset="-122"/>
            </a:endParaRPr>
          </a:p>
          <a:p>
            <a:pPr lvl="0" eaLnBrk="1" hangingPunct="1">
              <a:lnSpc>
                <a:spcPct val="80000"/>
              </a:lnSpc>
            </a:pPr>
            <a:r>
              <a:rPr lang="en-US" altLang="zh-CN" sz="2800" b="1"/>
              <a:t>8</a:t>
            </a:r>
            <a:r>
              <a:rPr lang="zh-CN" altLang="en-US" sz="2800" b="1"/>
              <a:t>、</a:t>
            </a:r>
            <a:r>
              <a:rPr lang="en-US" altLang="zh-CN" sz="2800" b="1"/>
              <a:t>《</a:t>
            </a:r>
            <a:r>
              <a:rPr lang="zh-CN" altLang="en-US" sz="2800" b="1"/>
              <a:t>醉翁亭记</a:t>
            </a:r>
            <a:r>
              <a:rPr lang="en-US" altLang="zh-CN" sz="2800" b="1"/>
              <a:t>》</a:t>
            </a:r>
            <a:r>
              <a:rPr lang="zh-CN" altLang="en-US" sz="2800" b="1"/>
              <a:t>中概括描述滁州地理环境特征（领起全文）的句子是：</a:t>
            </a:r>
            <a:r>
              <a:rPr lang="zh-CN" altLang="en-US" sz="2800" b="1" u="sng">
                <a:solidFill>
                  <a:srgbClr val="0000CC"/>
                </a:solidFill>
                <a:ea typeface="楷体_GB2312" pitchFamily="49" charset="-122"/>
              </a:rPr>
              <a:t>环滁皆山也。</a:t>
            </a:r>
            <a:endParaRPr lang="zh-CN" altLang="en-US" sz="2800" b="1" u="sng">
              <a:solidFill>
                <a:srgbClr val="0000CC"/>
              </a:solidFill>
              <a:ea typeface="楷体_GB2312" pitchFamily="49" charset="-122"/>
            </a:endParaRPr>
          </a:p>
        </p:txBody>
      </p:sp>
    </p:spTree>
  </p:cSld>
  <p:clrMapOvr>
    <a:masterClrMapping/>
  </p:clrMapOvr>
  <p:transition/>
  <p:timing/>
</p:sld>
</file>

<file path=ppt/slides/slide1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44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04450" name="Rectangle 3"/>
          <p:cNvSpPr>
            <a:spLocks noGrp="1"/>
          </p:cNvSpPr>
          <p:nvPr>
            <p:ph idx="1"/>
          </p:nvPr>
        </p:nvSpPr>
        <p:spPr>
          <a:xfrm>
            <a:off x="179388" y="0"/>
            <a:ext cx="8713787"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14</a:t>
            </a:r>
            <a:r>
              <a:rPr lang="zh-CN" altLang="en-US" b="1"/>
              <a:t>）</a:t>
            </a:r>
            <a:r>
              <a:rPr lang="en-US" altLang="zh-CN" b="1"/>
              <a:t>《</a:t>
            </a:r>
            <a:r>
              <a:rPr lang="zh-CN" altLang="en-US" b="1"/>
              <a:t>记承天寺夜游</a:t>
            </a:r>
            <a:r>
              <a:rPr lang="en-US" altLang="zh-CN" b="1"/>
              <a:t>》</a:t>
            </a:r>
            <a:endParaRPr lang="en-US" altLang="zh-CN" b="1"/>
          </a:p>
          <a:p>
            <a:pPr lvl="0" eaLnBrk="1" hangingPunct="1"/>
            <a:r>
              <a:rPr lang="en-US" altLang="zh-CN" b="1"/>
              <a:t>1</a:t>
            </a:r>
            <a:r>
              <a:rPr lang="zh-CN" altLang="en-US" b="1"/>
              <a:t>、文中描写月光美景的语句是</a:t>
            </a:r>
            <a:r>
              <a:rPr lang="zh-CN" altLang="en-US" b="1" u="sng"/>
              <a:t>：         。</a:t>
            </a:r>
            <a:endParaRPr lang="zh-CN" altLang="en-US" b="1"/>
          </a:p>
          <a:p>
            <a:pPr lvl="0" eaLnBrk="1" hangingPunct="1"/>
            <a:r>
              <a:rPr lang="en-US" altLang="zh-CN" b="1"/>
              <a:t>2</a:t>
            </a:r>
            <a:r>
              <a:rPr lang="zh-CN" altLang="en-US" b="1"/>
              <a:t>、表达作者微妙复杂的感情语句是</a:t>
            </a:r>
            <a:r>
              <a:rPr lang="zh-CN" altLang="en-US" b="1" u="sng"/>
              <a:t>：       。 </a:t>
            </a:r>
            <a:endParaRPr lang="zh-CN" altLang="en-US" b="1"/>
          </a:p>
          <a:p>
            <a:pPr lvl="0" eaLnBrk="1" hangingPunct="1"/>
            <a:r>
              <a:rPr lang="en-US" altLang="zh-CN" b="1"/>
              <a:t>3</a:t>
            </a:r>
            <a:r>
              <a:rPr lang="zh-CN" altLang="en-US" b="1"/>
              <a:t>、作者游承天寺的原因</a:t>
            </a:r>
            <a:r>
              <a:rPr lang="zh-CN" altLang="en-US" b="1" u="sng"/>
              <a:t>：                       。</a:t>
            </a:r>
            <a:endParaRPr lang="zh-CN" altLang="en-US" b="1"/>
          </a:p>
          <a:p>
            <a:pPr lvl="0" eaLnBrk="1" hangingPunct="1"/>
            <a:r>
              <a:rPr lang="en-US" altLang="zh-CN" b="1"/>
              <a:t>4</a:t>
            </a:r>
            <a:r>
              <a:rPr lang="zh-CN" altLang="en-US" b="1"/>
              <a:t>、</a:t>
            </a:r>
            <a:r>
              <a:rPr lang="en-US" altLang="zh-CN" b="1"/>
              <a:t>《</a:t>
            </a:r>
            <a:r>
              <a:rPr lang="zh-CN" altLang="en-US" b="1"/>
              <a:t>记承天寺夜游</a:t>
            </a:r>
            <a:r>
              <a:rPr lang="en-US" altLang="zh-CN" b="1"/>
              <a:t>》</a:t>
            </a:r>
            <a:r>
              <a:rPr lang="zh-CN" altLang="en-US" b="1"/>
              <a:t>中的</a:t>
            </a:r>
            <a:r>
              <a:rPr lang="zh-CN" altLang="en-US" b="1" u="sng"/>
              <a:t>“          。”</a:t>
            </a:r>
            <a:r>
              <a:rPr lang="zh-CN" altLang="en-US" b="1"/>
              <a:t>一句，描绘了一个空明澄，疏影摇曳，亦真亦幻的美妙境界。 </a:t>
            </a:r>
            <a:endParaRPr lang="zh-CN" altLang="en-US" b="1"/>
          </a:p>
        </p:txBody>
      </p:sp>
    </p:spTree>
  </p:cSld>
  <p:clrMapOvr>
    <a:masterClrMapping/>
  </p:clrMapOvr>
  <p:transition/>
  <p:timing/>
</p:sld>
</file>

<file path=ppt/slides/slide1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47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05474" name="Rectangle 3"/>
          <p:cNvSpPr>
            <a:spLocks noGrp="1"/>
          </p:cNvSpPr>
          <p:nvPr>
            <p:ph idx="1"/>
          </p:nvPr>
        </p:nvSpPr>
        <p:spPr>
          <a:xfrm>
            <a:off x="250825" y="0"/>
            <a:ext cx="864235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14</a:t>
            </a:r>
            <a:r>
              <a:rPr lang="zh-CN" altLang="en-US" b="1"/>
              <a:t>）</a:t>
            </a:r>
            <a:r>
              <a:rPr lang="en-US" altLang="zh-CN" b="1"/>
              <a:t>《</a:t>
            </a:r>
            <a:r>
              <a:rPr lang="zh-CN" altLang="en-US" b="1"/>
              <a:t>记承天寺夜游</a:t>
            </a:r>
            <a:r>
              <a:rPr lang="en-US" altLang="zh-CN" b="1"/>
              <a:t>》</a:t>
            </a:r>
            <a:endParaRPr lang="en-US" altLang="zh-CN" b="1"/>
          </a:p>
          <a:p>
            <a:pPr lvl="0" eaLnBrk="1" hangingPunct="1"/>
            <a:r>
              <a:rPr lang="en-US" altLang="zh-CN" b="1"/>
              <a:t>1</a:t>
            </a:r>
            <a:r>
              <a:rPr lang="zh-CN" altLang="en-US" b="1"/>
              <a:t>、文中描写月光美景的语句是：</a:t>
            </a:r>
            <a:r>
              <a:rPr lang="zh-CN" altLang="en-US" b="1" u="sng">
                <a:solidFill>
                  <a:srgbClr val="0000CC"/>
                </a:solidFill>
                <a:ea typeface="楷体_GB2312" pitchFamily="49" charset="-122"/>
              </a:rPr>
              <a:t>庭下如积水空明，水中藻、荇交横，盖竹柏影也</a:t>
            </a:r>
            <a:r>
              <a:rPr lang="zh-CN" altLang="en-US" b="1" u="sng"/>
              <a:t>。</a:t>
            </a:r>
            <a:endParaRPr lang="zh-CN" altLang="en-US" b="1"/>
          </a:p>
          <a:p>
            <a:pPr lvl="0" eaLnBrk="1" hangingPunct="1"/>
            <a:r>
              <a:rPr lang="en-US" altLang="zh-CN" b="1"/>
              <a:t>2</a:t>
            </a:r>
            <a:r>
              <a:rPr lang="zh-CN" altLang="en-US" b="1"/>
              <a:t>、表达作者微妙复杂的感情语句是：</a:t>
            </a:r>
            <a:r>
              <a:rPr lang="zh-CN" altLang="en-US" b="1" u="sng">
                <a:solidFill>
                  <a:srgbClr val="0000CC"/>
                </a:solidFill>
                <a:ea typeface="楷体_GB2312" pitchFamily="49" charset="-122"/>
              </a:rPr>
              <a:t>何夜无月，何处无竹柏？但少闲人如吾两人者耳。（主旨句）</a:t>
            </a:r>
            <a:endParaRPr lang="zh-CN" altLang="en-US" b="1" u="sng">
              <a:solidFill>
                <a:srgbClr val="0000CC"/>
              </a:solidFill>
              <a:ea typeface="楷体_GB2312" pitchFamily="49" charset="-122"/>
            </a:endParaRPr>
          </a:p>
          <a:p>
            <a:pPr lvl="0" eaLnBrk="1" hangingPunct="1"/>
            <a:r>
              <a:rPr lang="en-US" altLang="zh-CN" b="1"/>
              <a:t>3</a:t>
            </a:r>
            <a:r>
              <a:rPr lang="zh-CN" altLang="en-US" b="1"/>
              <a:t>、作者游承天寺的原因：</a:t>
            </a:r>
            <a:r>
              <a:rPr lang="zh-CN" altLang="en-US" b="1" u="sng">
                <a:solidFill>
                  <a:srgbClr val="0000CC"/>
                </a:solidFill>
                <a:ea typeface="楷体_GB2312" pitchFamily="49" charset="-122"/>
              </a:rPr>
              <a:t>月色入户，欣然起行。念无与为乐者。</a:t>
            </a:r>
            <a:endParaRPr lang="zh-CN" altLang="en-US" b="1" u="sng">
              <a:solidFill>
                <a:srgbClr val="0000CC"/>
              </a:solidFill>
              <a:ea typeface="楷体_GB2312" pitchFamily="49" charset="-122"/>
            </a:endParaRPr>
          </a:p>
          <a:p>
            <a:pPr lvl="0" eaLnBrk="1" hangingPunct="1"/>
            <a:r>
              <a:rPr lang="en-US" altLang="zh-CN" b="1"/>
              <a:t>4</a:t>
            </a:r>
            <a:r>
              <a:rPr lang="zh-CN" altLang="en-US" b="1"/>
              <a:t>、</a:t>
            </a:r>
            <a:r>
              <a:rPr lang="en-US" altLang="zh-CN" b="1"/>
              <a:t>《</a:t>
            </a:r>
            <a:r>
              <a:rPr lang="zh-CN" altLang="en-US" b="1"/>
              <a:t>记承天寺夜游</a:t>
            </a:r>
            <a:r>
              <a:rPr lang="en-US" altLang="zh-CN" b="1"/>
              <a:t>》</a:t>
            </a:r>
            <a:r>
              <a:rPr lang="zh-CN" altLang="en-US" b="1"/>
              <a:t>中的“</a:t>
            </a:r>
            <a:r>
              <a:rPr lang="zh-CN" altLang="en-US" b="1" u="sng">
                <a:solidFill>
                  <a:srgbClr val="0000CC"/>
                </a:solidFill>
                <a:ea typeface="楷体_GB2312" pitchFamily="49" charset="-122"/>
              </a:rPr>
              <a:t>庭下如积水空明，水中藻、荇交横，盖竹柏影也。</a:t>
            </a:r>
            <a:r>
              <a:rPr lang="zh-CN" altLang="en-US" b="1"/>
              <a:t>”一句，描绘了一个空明澄，疏影摇曳，亦真亦幻的美妙境界。 </a:t>
            </a:r>
            <a:endParaRPr lang="zh-CN" altLang="en-US" b="1"/>
          </a:p>
        </p:txBody>
      </p:sp>
    </p:spTree>
  </p:cSld>
  <p:clrMapOvr>
    <a:masterClrMapping/>
  </p:clrMapOvr>
  <p:transition/>
  <p:timing/>
</p:sld>
</file>

<file path=ppt/slides/slide1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649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06498" name="Rectangle 3"/>
          <p:cNvSpPr>
            <a:spLocks noGrp="1"/>
          </p:cNvSpPr>
          <p:nvPr>
            <p:ph idx="1"/>
          </p:nvPr>
        </p:nvSpPr>
        <p:spPr>
          <a:xfrm>
            <a:off x="179388" y="0"/>
            <a:ext cx="8964612"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15</a:t>
            </a:r>
            <a:r>
              <a:rPr lang="zh-CN" altLang="en-US" b="1"/>
              <a:t>）</a:t>
            </a:r>
            <a:r>
              <a:rPr lang="en-US" altLang="zh-CN" b="1"/>
              <a:t>《</a:t>
            </a:r>
            <a:r>
              <a:rPr lang="zh-CN" altLang="en-US" b="1"/>
              <a:t>爱莲说</a:t>
            </a:r>
            <a:r>
              <a:rPr lang="en-US" altLang="zh-CN" b="1"/>
              <a:t>》</a:t>
            </a:r>
            <a:endParaRPr lang="en-US" altLang="zh-CN" b="1"/>
          </a:p>
          <a:p>
            <a:pPr lvl="0" eaLnBrk="1" hangingPunct="1"/>
            <a:r>
              <a:rPr lang="en-US" altLang="zh-CN" b="1"/>
              <a:t>1.</a:t>
            </a:r>
            <a:r>
              <a:rPr lang="zh-CN" altLang="en-US" b="1"/>
              <a:t>描写莲花高洁质朴的句子是</a:t>
            </a:r>
            <a:r>
              <a:rPr lang="zh-CN" altLang="en-US" sz="4000" b="1" u="sng"/>
              <a:t>：              。</a:t>
            </a:r>
            <a:r>
              <a:rPr lang="zh-CN" altLang="en-US" b="1" u="sng"/>
              <a:t> </a:t>
            </a:r>
            <a:endParaRPr lang="zh-CN" altLang="en-US" b="1"/>
          </a:p>
          <a:p>
            <a:pPr lvl="0" eaLnBrk="1" hangingPunct="1"/>
            <a:r>
              <a:rPr lang="en-US" altLang="zh-CN" b="1"/>
              <a:t>2.</a:t>
            </a:r>
            <a:r>
              <a:rPr lang="zh-CN" altLang="en-US" b="1"/>
              <a:t>最能概括莲花高贵品质的句子是（主旨句）</a:t>
            </a:r>
            <a:r>
              <a:rPr lang="zh-CN" altLang="en-US" sz="4000" b="1" u="sng"/>
              <a:t>：                          </a:t>
            </a:r>
            <a:r>
              <a:rPr lang="zh-CN" altLang="en-US" b="1" u="sng"/>
              <a:t>。 </a:t>
            </a:r>
            <a:endParaRPr lang="zh-CN" altLang="en-US" b="1"/>
          </a:p>
          <a:p>
            <a:pPr lvl="0" eaLnBrk="1" hangingPunct="1"/>
            <a:r>
              <a:rPr lang="en-US" altLang="zh-CN" b="1"/>
              <a:t>3.</a:t>
            </a:r>
            <a:r>
              <a:rPr lang="zh-CN" altLang="en-US" b="1"/>
              <a:t>周敦颐</a:t>
            </a:r>
            <a:r>
              <a:rPr lang="en-US" altLang="zh-CN" b="1"/>
              <a:t>《</a:t>
            </a:r>
            <a:r>
              <a:rPr lang="zh-CN" altLang="en-US" b="1"/>
              <a:t>爱莲说</a:t>
            </a:r>
            <a:r>
              <a:rPr lang="en-US" altLang="zh-CN" b="1"/>
              <a:t>》:</a:t>
            </a:r>
            <a:r>
              <a:rPr lang="zh-CN" altLang="en-US" b="1"/>
              <a:t>咏莲名句</a:t>
            </a:r>
            <a:r>
              <a:rPr lang="zh-CN" altLang="en-US" sz="4000" b="1" u="sng"/>
              <a:t>：                                 </a:t>
            </a:r>
            <a:r>
              <a:rPr lang="zh-CN" altLang="en-US" b="1" u="sng"/>
              <a:t>。 </a:t>
            </a:r>
            <a:endParaRPr lang="zh-CN" altLang="en-US" b="1"/>
          </a:p>
          <a:p>
            <a:pPr lvl="0" eaLnBrk="1" hangingPunct="1"/>
            <a:r>
              <a:rPr lang="en-US" altLang="zh-CN" b="1"/>
              <a:t>4.</a:t>
            </a:r>
            <a:r>
              <a:rPr lang="zh-CN" altLang="en-US" b="1"/>
              <a:t>公园花展，观赏牡丹的人总比观赏其它花的人多</a:t>
            </a:r>
            <a:r>
              <a:rPr lang="en-US" altLang="zh-CN" b="1"/>
              <a:t>,</a:t>
            </a:r>
            <a:r>
              <a:rPr lang="zh-CN" altLang="en-US" b="1"/>
              <a:t>用</a:t>
            </a:r>
            <a:r>
              <a:rPr lang="en-US" altLang="zh-CN" b="1"/>
              <a:t>《</a:t>
            </a:r>
            <a:r>
              <a:rPr lang="zh-CN" altLang="en-US" b="1"/>
              <a:t>爱莲说</a:t>
            </a:r>
            <a:r>
              <a:rPr lang="en-US" altLang="zh-CN" b="1"/>
              <a:t>》</a:t>
            </a:r>
            <a:r>
              <a:rPr lang="zh-CN" altLang="en-US" b="1"/>
              <a:t>中的话来说，就是</a:t>
            </a:r>
            <a:r>
              <a:rPr lang="zh-CN" altLang="en-US" sz="4000" b="1" u="sng"/>
              <a:t>：    </a:t>
            </a:r>
            <a:r>
              <a:rPr lang="zh-CN" altLang="en-US" b="1" u="sng"/>
              <a:t>。</a:t>
            </a:r>
            <a:endParaRPr lang="zh-CN" altLang="en-US" b="1"/>
          </a:p>
          <a:p>
            <a:pPr lvl="0" eaLnBrk="1" hangingPunct="1"/>
            <a:r>
              <a:rPr lang="en-US" altLang="zh-CN" b="1"/>
              <a:t>5.</a:t>
            </a:r>
            <a:r>
              <a:rPr lang="zh-CN" altLang="en-US" b="1"/>
              <a:t>表现主人不受世俗羁绊，对世俗生活厌弃的句子是</a:t>
            </a:r>
            <a:r>
              <a:rPr lang="zh-CN" altLang="en-US" sz="4000" b="1" u="sng"/>
              <a:t>：                  </a:t>
            </a:r>
            <a:r>
              <a:rPr lang="zh-CN" altLang="en-US" b="1" u="sng"/>
              <a:t>？</a:t>
            </a:r>
            <a:endParaRPr lang="zh-CN" altLang="en-US" b="1"/>
          </a:p>
        </p:txBody>
      </p:sp>
    </p:spTree>
  </p:cSld>
  <p:clrMapOvr>
    <a:masterClrMapping/>
  </p:clrMapOvr>
  <p:transition/>
  <p:timing/>
</p:sld>
</file>

<file path=ppt/slides/slide1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07522" name="Rectangle 3"/>
          <p:cNvSpPr>
            <a:spLocks noGrp="1"/>
          </p:cNvSpPr>
          <p:nvPr>
            <p:ph idx="1"/>
          </p:nvPr>
        </p:nvSpPr>
        <p:spPr>
          <a:xfrm>
            <a:off x="0" y="0"/>
            <a:ext cx="8964613" cy="6669088"/>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pPr>
            <a:r>
              <a:rPr lang="zh-CN" altLang="en-US" b="1"/>
              <a:t>（</a:t>
            </a:r>
            <a:r>
              <a:rPr lang="en-US" altLang="zh-CN" b="1"/>
              <a:t>15</a:t>
            </a:r>
            <a:r>
              <a:rPr lang="zh-CN" altLang="en-US" b="1"/>
              <a:t>）</a:t>
            </a:r>
            <a:r>
              <a:rPr lang="en-US" altLang="zh-CN" b="1"/>
              <a:t>《</a:t>
            </a:r>
            <a:r>
              <a:rPr lang="zh-CN" altLang="en-US" b="1"/>
              <a:t>爱莲说</a:t>
            </a:r>
            <a:r>
              <a:rPr lang="en-US" altLang="zh-CN" b="1"/>
              <a:t>》</a:t>
            </a:r>
            <a:endParaRPr lang="en-US" altLang="zh-CN" b="1"/>
          </a:p>
          <a:p>
            <a:pPr lvl="0" eaLnBrk="1" hangingPunct="1">
              <a:lnSpc>
                <a:spcPct val="80000"/>
              </a:lnSpc>
            </a:pPr>
            <a:r>
              <a:rPr lang="en-US" altLang="zh-CN" b="1"/>
              <a:t>1.</a:t>
            </a:r>
            <a:r>
              <a:rPr lang="zh-CN" altLang="en-US" b="1"/>
              <a:t>描写莲花高洁质朴的句子是：</a:t>
            </a:r>
            <a:r>
              <a:rPr lang="zh-CN" altLang="en-US" b="1" u="sng">
                <a:solidFill>
                  <a:srgbClr val="0000CC"/>
                </a:solidFill>
                <a:ea typeface="楷体_GB2312" pitchFamily="49" charset="-122"/>
              </a:rPr>
              <a:t>出淤泥而不染，濯清涟而不妖 </a:t>
            </a:r>
            <a:endParaRPr lang="zh-CN" altLang="en-US" b="1" u="sng">
              <a:solidFill>
                <a:srgbClr val="0000CC"/>
              </a:solidFill>
              <a:ea typeface="楷体_GB2312" pitchFamily="49" charset="-122"/>
            </a:endParaRPr>
          </a:p>
          <a:p>
            <a:pPr lvl="0" eaLnBrk="1" hangingPunct="1">
              <a:lnSpc>
                <a:spcPct val="80000"/>
              </a:lnSpc>
            </a:pPr>
            <a:r>
              <a:rPr lang="en-US" altLang="zh-CN" b="1"/>
              <a:t>2.</a:t>
            </a:r>
            <a:r>
              <a:rPr lang="zh-CN" altLang="en-US" b="1"/>
              <a:t>最能概括莲花高贵品质的句子是（主旨句）：</a:t>
            </a:r>
            <a:r>
              <a:rPr lang="zh-CN" altLang="en-US" b="1" u="sng">
                <a:solidFill>
                  <a:srgbClr val="0000CC"/>
                </a:solidFill>
                <a:ea typeface="楷体_GB2312" pitchFamily="49" charset="-122"/>
              </a:rPr>
              <a:t>莲，花之君子者也。 </a:t>
            </a:r>
            <a:endParaRPr lang="zh-CN" altLang="en-US" b="1" u="sng">
              <a:solidFill>
                <a:srgbClr val="0000CC"/>
              </a:solidFill>
              <a:ea typeface="楷体_GB2312" pitchFamily="49" charset="-122"/>
            </a:endParaRPr>
          </a:p>
          <a:p>
            <a:pPr lvl="0" eaLnBrk="1" hangingPunct="1">
              <a:lnSpc>
                <a:spcPct val="80000"/>
              </a:lnSpc>
            </a:pPr>
            <a:r>
              <a:rPr lang="en-US" altLang="zh-CN" b="1"/>
              <a:t>3.</a:t>
            </a:r>
            <a:r>
              <a:rPr lang="zh-CN" altLang="en-US" b="1"/>
              <a:t>周敦颐</a:t>
            </a:r>
            <a:r>
              <a:rPr lang="en-US" altLang="zh-CN" b="1"/>
              <a:t>《</a:t>
            </a:r>
            <a:r>
              <a:rPr lang="zh-CN" altLang="en-US" b="1"/>
              <a:t>爱莲说</a:t>
            </a:r>
            <a:r>
              <a:rPr lang="en-US" altLang="zh-CN" b="1"/>
              <a:t>》:</a:t>
            </a:r>
            <a:r>
              <a:rPr lang="zh-CN" altLang="en-US" b="1"/>
              <a:t>咏莲名句：</a:t>
            </a:r>
            <a:r>
              <a:rPr lang="zh-CN" altLang="en-US" b="1" u="sng">
                <a:solidFill>
                  <a:srgbClr val="0000CC"/>
                </a:solidFill>
                <a:ea typeface="楷体_GB2312" pitchFamily="49" charset="-122"/>
              </a:rPr>
              <a:t>予独爱莲之出淤泥而不染，濯清涟而不妖，中通外直，不蔓不枝，香远益清，亭亭净植，可远观而不可亵玩焉。 </a:t>
            </a:r>
            <a:endParaRPr lang="zh-CN" altLang="en-US" b="1" u="sng">
              <a:solidFill>
                <a:srgbClr val="0000CC"/>
              </a:solidFill>
              <a:ea typeface="楷体_GB2312" pitchFamily="49" charset="-122"/>
            </a:endParaRPr>
          </a:p>
          <a:p>
            <a:pPr lvl="0" eaLnBrk="1" hangingPunct="1">
              <a:lnSpc>
                <a:spcPct val="80000"/>
              </a:lnSpc>
            </a:pPr>
            <a:r>
              <a:rPr lang="en-US" altLang="zh-CN" b="1"/>
              <a:t>4.</a:t>
            </a:r>
            <a:r>
              <a:rPr lang="zh-CN" altLang="en-US" b="1"/>
              <a:t>公园花展，观赏牡丹的人总比观赏其它花的人多</a:t>
            </a:r>
            <a:r>
              <a:rPr lang="en-US" altLang="zh-CN" b="1"/>
              <a:t>,</a:t>
            </a:r>
            <a:r>
              <a:rPr lang="zh-CN" altLang="en-US" b="1"/>
              <a:t>用</a:t>
            </a:r>
            <a:r>
              <a:rPr lang="en-US" altLang="zh-CN" b="1"/>
              <a:t>《</a:t>
            </a:r>
            <a:r>
              <a:rPr lang="zh-CN" altLang="en-US" b="1"/>
              <a:t>爱莲说</a:t>
            </a:r>
            <a:r>
              <a:rPr lang="en-US" altLang="zh-CN" b="1"/>
              <a:t>》</a:t>
            </a:r>
            <a:r>
              <a:rPr lang="zh-CN" altLang="en-US" b="1"/>
              <a:t>中的话来说，就是：</a:t>
            </a:r>
            <a:r>
              <a:rPr lang="zh-CN" altLang="en-US" b="1" u="sng">
                <a:solidFill>
                  <a:srgbClr val="0000CC"/>
                </a:solidFill>
                <a:ea typeface="楷体_GB2312" pitchFamily="49" charset="-122"/>
              </a:rPr>
              <a:t>牡丹之爱，宜乎众矣。</a:t>
            </a:r>
            <a:endParaRPr lang="zh-CN" altLang="en-US" b="1" u="sng">
              <a:solidFill>
                <a:srgbClr val="0000CC"/>
              </a:solidFill>
              <a:ea typeface="楷体_GB2312" pitchFamily="49" charset="-122"/>
            </a:endParaRPr>
          </a:p>
          <a:p>
            <a:pPr lvl="0" eaLnBrk="1" hangingPunct="1">
              <a:lnSpc>
                <a:spcPct val="80000"/>
              </a:lnSpc>
            </a:pPr>
            <a:r>
              <a:rPr lang="en-US" altLang="zh-CN" b="1"/>
              <a:t>5.</a:t>
            </a:r>
            <a:r>
              <a:rPr lang="zh-CN" altLang="en-US" b="1"/>
              <a:t>表现主人不受世俗羁绊，对世俗生活厌弃的句子是：</a:t>
            </a:r>
            <a:r>
              <a:rPr lang="zh-CN" altLang="en-US" b="1" u="sng">
                <a:solidFill>
                  <a:srgbClr val="0000CC"/>
                </a:solidFill>
                <a:ea typeface="楷体_GB2312" pitchFamily="49" charset="-122"/>
              </a:rPr>
              <a:t>莲之爱，同予者何人？</a:t>
            </a:r>
            <a:endParaRPr lang="zh-CN" altLang="en-US" b="1" u="sng">
              <a:solidFill>
                <a:srgbClr val="0000CC"/>
              </a:solidFill>
              <a:ea typeface="楷体_GB2312" pitchFamily="49" charset="-122"/>
            </a:endParaRPr>
          </a:p>
        </p:txBody>
      </p:sp>
    </p:spTree>
  </p:cSld>
  <p:clrMapOvr>
    <a:masterClrMapping/>
  </p:clrMapOvr>
  <p:transition/>
  <p:timing/>
</p:sld>
</file>

<file path=ppt/slides/slide1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854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08546" name="Rectangle 3"/>
          <p:cNvSpPr>
            <a:spLocks noGrp="1"/>
          </p:cNvSpPr>
          <p:nvPr>
            <p:ph idx="1"/>
          </p:nvPr>
        </p:nvSpPr>
        <p:spPr>
          <a:xfrm>
            <a:off x="179388" y="188913"/>
            <a:ext cx="8785225"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t>6.</a:t>
            </a:r>
            <a:r>
              <a:rPr lang="zh-CN" altLang="en-US" b="1"/>
              <a:t>描写莲美好形象的句子是</a:t>
            </a:r>
            <a:r>
              <a:rPr lang="zh-CN" altLang="en-US" sz="3600" b="1" u="sng"/>
              <a:t>：                                                  </a:t>
            </a:r>
            <a:r>
              <a:rPr lang="zh-CN" altLang="en-US" b="1" u="sng"/>
              <a:t>。</a:t>
            </a:r>
            <a:endParaRPr lang="zh-CN" altLang="en-US" b="1"/>
          </a:p>
          <a:p>
            <a:pPr lvl="0" eaLnBrk="1" hangingPunct="1"/>
            <a:r>
              <a:rPr lang="en-US" altLang="zh-CN" b="1"/>
              <a:t>7.</a:t>
            </a:r>
            <a:r>
              <a:rPr lang="zh-CN" altLang="en-US" b="1"/>
              <a:t>与“近朱者赤，近墨者黑”相对比，集中表现莲高洁品质，现在人们常用来比喻某些人不与世俗同流合污而又洁自好的句子是</a:t>
            </a:r>
            <a:r>
              <a:rPr lang="zh-CN" altLang="en-US" sz="3600" b="1" u="sng"/>
              <a:t>：       </a:t>
            </a:r>
            <a:r>
              <a:rPr lang="zh-CN" altLang="en-US" b="1" u="sng"/>
              <a:t>。</a:t>
            </a:r>
            <a:endParaRPr lang="zh-CN" altLang="en-US" b="1"/>
          </a:p>
          <a:p>
            <a:pPr lvl="0" eaLnBrk="1" hangingPunct="1"/>
            <a:r>
              <a:rPr lang="en-US" altLang="zh-CN" b="1"/>
              <a:t>8.</a:t>
            </a:r>
            <a:r>
              <a:rPr lang="zh-CN" altLang="en-US" b="1"/>
              <a:t>比喻君子美名远扬的语句是</a:t>
            </a:r>
            <a:r>
              <a:rPr lang="zh-CN" altLang="en-US" sz="3600" b="1" u="sng"/>
              <a:t>：                </a:t>
            </a:r>
            <a:r>
              <a:rPr lang="zh-CN" altLang="en-US" b="1" u="sng"/>
              <a:t>。</a:t>
            </a:r>
            <a:endParaRPr lang="zh-CN" altLang="en-US" b="1"/>
          </a:p>
          <a:p>
            <a:pPr lvl="0" eaLnBrk="1" hangingPunct="1"/>
            <a:r>
              <a:rPr lang="en-US" altLang="zh-CN" b="1"/>
              <a:t>9.</a:t>
            </a:r>
            <a:r>
              <a:rPr lang="zh-CN" altLang="en-US" b="1"/>
              <a:t>写君子行为方正，通达事理，不攀附权贵的句子是</a:t>
            </a:r>
            <a:r>
              <a:rPr lang="zh-CN" altLang="en-US" sz="3600" b="1" u="sng"/>
              <a:t>：                 </a:t>
            </a:r>
            <a:r>
              <a:rPr lang="zh-CN" altLang="en-US" b="1" u="sng"/>
              <a:t>。</a:t>
            </a:r>
            <a:endParaRPr lang="zh-CN" altLang="en-US" b="1" u="sng"/>
          </a:p>
          <a:p>
            <a:pPr lvl="0" eaLnBrk="1" hangingPunct="1"/>
            <a:endParaRPr lang="en-US" altLang="zh-CN" b="1"/>
          </a:p>
        </p:txBody>
      </p:sp>
    </p:spTree>
  </p:cSld>
  <p:clrMapOvr>
    <a:masterClrMapping/>
  </p:clrMapOvr>
  <p:transition/>
  <p:timing/>
</p:sld>
</file>

<file path=ppt/slides/slide1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956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09570" name="Rectangle 3"/>
          <p:cNvSpPr>
            <a:spLocks noGrp="1"/>
          </p:cNvSpPr>
          <p:nvPr>
            <p:ph idx="1"/>
          </p:nvPr>
        </p:nvSpPr>
        <p:spPr>
          <a:xfrm>
            <a:off x="250825" y="404813"/>
            <a:ext cx="8713788" cy="604837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t>6.</a:t>
            </a:r>
            <a:r>
              <a:rPr lang="zh-CN" altLang="en-US" b="1"/>
              <a:t>描写莲美好形象的句子是：</a:t>
            </a:r>
            <a:r>
              <a:rPr lang="zh-CN" altLang="en-US" sz="3600" b="1" u="sng">
                <a:solidFill>
                  <a:srgbClr val="0000CC"/>
                </a:solidFill>
                <a:ea typeface="楷体_GB2312" pitchFamily="49" charset="-122"/>
              </a:rPr>
              <a:t>出淤泥而不染，濯清涟而不妖，中通外直，不蔓不枝，香远益清，亭亭净植。</a:t>
            </a:r>
            <a:endParaRPr lang="zh-CN" altLang="en-US" sz="3600" b="1" u="sng">
              <a:solidFill>
                <a:srgbClr val="0000CC"/>
              </a:solidFill>
              <a:ea typeface="楷体_GB2312" pitchFamily="49" charset="-122"/>
            </a:endParaRPr>
          </a:p>
          <a:p>
            <a:pPr lvl="0" eaLnBrk="1" hangingPunct="1"/>
            <a:r>
              <a:rPr lang="en-US" altLang="zh-CN" b="1"/>
              <a:t>7.</a:t>
            </a:r>
            <a:r>
              <a:rPr lang="zh-CN" altLang="en-US" b="1"/>
              <a:t>与“近朱者赤，近墨者黑”相对比，集中表现莲高洁品质，现在人们常用来比喻某些人不与世俗同流合污而又洁自好的句子是：</a:t>
            </a:r>
            <a:r>
              <a:rPr lang="zh-CN" altLang="en-US" sz="3600" b="1" u="sng">
                <a:solidFill>
                  <a:srgbClr val="0000CC"/>
                </a:solidFill>
                <a:ea typeface="楷体_GB2312" pitchFamily="49" charset="-122"/>
              </a:rPr>
              <a:t>出淤泥而不染，濯清涟而不妖。</a:t>
            </a:r>
            <a:endParaRPr lang="zh-CN" altLang="en-US" sz="3600" b="1" u="sng">
              <a:solidFill>
                <a:srgbClr val="0000CC"/>
              </a:solidFill>
              <a:ea typeface="楷体_GB2312" pitchFamily="49" charset="-122"/>
            </a:endParaRPr>
          </a:p>
          <a:p>
            <a:pPr lvl="0" eaLnBrk="1" hangingPunct="1"/>
            <a:r>
              <a:rPr lang="en-US" altLang="zh-CN" b="1"/>
              <a:t>8.</a:t>
            </a:r>
            <a:r>
              <a:rPr lang="zh-CN" altLang="en-US" b="1"/>
              <a:t>比喻君子美名远扬的语句是：</a:t>
            </a:r>
            <a:r>
              <a:rPr lang="zh-CN" altLang="en-US" sz="3600" b="1" u="sng">
                <a:solidFill>
                  <a:srgbClr val="0000CC"/>
                </a:solidFill>
                <a:ea typeface="楷体_GB2312" pitchFamily="49" charset="-122"/>
              </a:rPr>
              <a:t>香远益清。</a:t>
            </a:r>
            <a:endParaRPr lang="zh-CN" altLang="en-US" sz="3600" b="1" u="sng">
              <a:solidFill>
                <a:srgbClr val="0000CC"/>
              </a:solidFill>
              <a:ea typeface="楷体_GB2312" pitchFamily="49" charset="-122"/>
            </a:endParaRPr>
          </a:p>
          <a:p>
            <a:pPr lvl="0" eaLnBrk="1" hangingPunct="1"/>
            <a:r>
              <a:rPr lang="en-US" altLang="zh-CN" b="1"/>
              <a:t>9.</a:t>
            </a:r>
            <a:r>
              <a:rPr lang="zh-CN" altLang="en-US" b="1"/>
              <a:t>写君子行为方正，通达事理，不攀附权贵的</a:t>
            </a:r>
            <a:r>
              <a:rPr lang="zh-CN" altLang="en-US"/>
              <a:t>句子是：</a:t>
            </a:r>
            <a:r>
              <a:rPr lang="zh-CN" altLang="en-US" sz="3600" b="1" u="sng">
                <a:solidFill>
                  <a:srgbClr val="0000CC"/>
                </a:solidFill>
                <a:ea typeface="楷体_GB2312" pitchFamily="49" charset="-122"/>
              </a:rPr>
              <a:t>中通外直，不蔓不枝</a:t>
            </a:r>
            <a:r>
              <a:rPr lang="zh-CN" altLang="en-US" u="sng"/>
              <a:t>。</a:t>
            </a:r>
            <a:endParaRPr lang="zh-CN" altLang="en-US" u="sng"/>
          </a:p>
          <a:p>
            <a:pPr lvl="0" eaLnBrk="1" hangingPunct="1"/>
            <a:endParaRPr lang="en-US" altLang="zh-CN"/>
          </a:p>
        </p:txBody>
      </p:sp>
    </p:spTree>
  </p:cSld>
  <p:clrMapOvr>
    <a:masterClrMapping/>
  </p:clrMapOvr>
  <p:transition/>
  <p:timing/>
</p:sld>
</file>

<file path=ppt/slides/slide1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059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10594"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16</a:t>
            </a:r>
            <a:r>
              <a:rPr lang="zh-CN" altLang="en-US" b="1"/>
              <a:t>）</a:t>
            </a:r>
            <a:r>
              <a:rPr lang="en-US" altLang="zh-CN" b="1"/>
              <a:t>《</a:t>
            </a:r>
            <a:r>
              <a:rPr lang="zh-CN" altLang="en-US" b="1"/>
              <a:t>送东阳马生序</a:t>
            </a:r>
            <a:r>
              <a:rPr lang="en-US" altLang="zh-CN" b="1"/>
              <a:t>》</a:t>
            </a:r>
            <a:endParaRPr lang="en-US" altLang="zh-CN" b="1"/>
          </a:p>
          <a:p>
            <a:pPr lvl="0" eaLnBrk="1" hangingPunct="1"/>
            <a:r>
              <a:rPr lang="en-US" altLang="zh-CN" b="1"/>
              <a:t>1</a:t>
            </a:r>
            <a:r>
              <a:rPr lang="zh-CN" altLang="en-US" b="1"/>
              <a:t>、</a:t>
            </a:r>
            <a:r>
              <a:rPr lang="en-US" altLang="zh-CN" b="1"/>
              <a:t>《</a:t>
            </a:r>
            <a:r>
              <a:rPr lang="zh-CN" altLang="en-US" b="1"/>
              <a:t>送东阳马生序</a:t>
            </a:r>
            <a:r>
              <a:rPr lang="en-US" altLang="zh-CN" b="1"/>
              <a:t>》</a:t>
            </a:r>
            <a:r>
              <a:rPr lang="zh-CN" altLang="en-US" b="1"/>
              <a:t>中，点明作者写作此文的原因的语句是</a:t>
            </a:r>
            <a:r>
              <a:rPr lang="zh-CN" altLang="en-US" b="1" u="sng"/>
              <a:t>：                                 。</a:t>
            </a:r>
            <a:endParaRPr lang="zh-CN" altLang="en-US" b="1"/>
          </a:p>
          <a:p>
            <a:pPr lvl="0" eaLnBrk="1" hangingPunct="1"/>
            <a:r>
              <a:rPr lang="en-US" altLang="zh-CN" b="1"/>
              <a:t>2</a:t>
            </a:r>
            <a:r>
              <a:rPr lang="zh-CN" altLang="en-US" b="1"/>
              <a:t>、人们愿意借书给自己，那时因为作者很守信，这些句子是</a:t>
            </a:r>
            <a:r>
              <a:rPr lang="zh-CN" altLang="en-US" b="1" u="sng"/>
              <a:t>：                          。</a:t>
            </a:r>
            <a:endParaRPr lang="zh-CN" altLang="en-US" b="1"/>
          </a:p>
          <a:p>
            <a:pPr lvl="0" eaLnBrk="1" hangingPunct="1"/>
            <a:r>
              <a:rPr lang="en-US" altLang="zh-CN" b="1"/>
              <a:t>3</a:t>
            </a:r>
            <a:r>
              <a:rPr lang="zh-CN" altLang="en-US" b="1"/>
              <a:t>、表现作者在寒冬腊月中勤学品质的句子是</a:t>
            </a:r>
            <a:r>
              <a:rPr lang="zh-CN" altLang="en-US" b="1" u="sng"/>
              <a:t>：                             。</a:t>
            </a:r>
            <a:endParaRPr lang="zh-CN" altLang="en-US" b="1"/>
          </a:p>
          <a:p>
            <a:pPr lvl="0" eaLnBrk="1" hangingPunct="1"/>
            <a:r>
              <a:rPr lang="en-US" altLang="zh-CN" b="1"/>
              <a:t>4</a:t>
            </a:r>
            <a:r>
              <a:rPr lang="zh-CN" altLang="en-US" b="1"/>
              <a:t>、表现作者向“乡之先达”谦恭、虚心地求学的句子是</a:t>
            </a:r>
            <a:r>
              <a:rPr lang="zh-CN" altLang="en-US" b="1" u="sng"/>
              <a:t>：                                                         。</a:t>
            </a:r>
            <a:endParaRPr lang="zh-CN" altLang="en-US" b="1"/>
          </a:p>
        </p:txBody>
      </p:sp>
    </p:spTree>
  </p:cSld>
  <p:clrMapOvr>
    <a:masterClrMapping/>
  </p:clrMapOvr>
  <p:transition/>
  <p:timing/>
</p:sld>
</file>

<file path=ppt/slides/slide1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161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11618" name="Rectangle 3"/>
          <p:cNvSpPr>
            <a:spLocks noGrp="1"/>
          </p:cNvSpPr>
          <p:nvPr>
            <p:ph idx="1"/>
          </p:nvPr>
        </p:nvSpPr>
        <p:spPr>
          <a:xfrm>
            <a:off x="179388" y="0"/>
            <a:ext cx="8964612"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b="1"/>
              <a:t>（</a:t>
            </a:r>
            <a:r>
              <a:rPr lang="en-US" altLang="zh-CN" b="1"/>
              <a:t>16</a:t>
            </a:r>
            <a:r>
              <a:rPr lang="zh-CN" altLang="en-US" b="1"/>
              <a:t>）</a:t>
            </a:r>
            <a:r>
              <a:rPr lang="en-US" altLang="zh-CN" b="1"/>
              <a:t>《</a:t>
            </a:r>
            <a:r>
              <a:rPr lang="zh-CN" altLang="en-US" b="1"/>
              <a:t>送东阳马生序</a:t>
            </a:r>
            <a:r>
              <a:rPr lang="en-US" altLang="zh-CN" b="1"/>
              <a:t>》</a:t>
            </a:r>
            <a:endParaRPr lang="en-US" altLang="zh-CN" b="1"/>
          </a:p>
          <a:p>
            <a:pPr lvl="0" eaLnBrk="1" hangingPunct="1">
              <a:lnSpc>
                <a:spcPct val="90000"/>
              </a:lnSpc>
            </a:pPr>
            <a:r>
              <a:rPr lang="en-US" altLang="zh-CN" b="1"/>
              <a:t>1</a:t>
            </a:r>
            <a:r>
              <a:rPr lang="zh-CN" altLang="en-US" b="1"/>
              <a:t>、</a:t>
            </a:r>
            <a:r>
              <a:rPr lang="en-US" altLang="zh-CN" b="1"/>
              <a:t>《</a:t>
            </a:r>
            <a:r>
              <a:rPr lang="zh-CN" altLang="en-US" b="1"/>
              <a:t>送东阳马生序</a:t>
            </a:r>
            <a:r>
              <a:rPr lang="en-US" altLang="zh-CN" b="1"/>
              <a:t>》</a:t>
            </a:r>
            <a:r>
              <a:rPr lang="zh-CN" altLang="en-US" b="1"/>
              <a:t>中，点明作者写作此文的原因的语句是：</a:t>
            </a:r>
            <a:r>
              <a:rPr lang="zh-CN" altLang="en-US" b="1" u="sng">
                <a:solidFill>
                  <a:srgbClr val="0000CC"/>
                </a:solidFill>
                <a:ea typeface="楷体_GB2312" pitchFamily="49" charset="-122"/>
              </a:rPr>
              <a:t>其将归见其亲也，余故道为学之难以告之。</a:t>
            </a:r>
            <a:endParaRPr lang="zh-CN" altLang="en-US" b="1">
              <a:solidFill>
                <a:srgbClr val="0000CC"/>
              </a:solidFill>
              <a:ea typeface="楷体_GB2312" pitchFamily="49" charset="-122"/>
            </a:endParaRPr>
          </a:p>
          <a:p>
            <a:pPr lvl="0" eaLnBrk="1" hangingPunct="1">
              <a:lnSpc>
                <a:spcPct val="90000"/>
              </a:lnSpc>
            </a:pPr>
            <a:r>
              <a:rPr lang="en-US" altLang="zh-CN" b="1"/>
              <a:t>2</a:t>
            </a:r>
            <a:r>
              <a:rPr lang="zh-CN" altLang="en-US" b="1"/>
              <a:t>、人们愿意借书给自己，那时因为作者很守信，这些句子是：</a:t>
            </a:r>
            <a:r>
              <a:rPr lang="zh-CN" altLang="en-US" b="1" u="sng">
                <a:solidFill>
                  <a:srgbClr val="0000CC"/>
                </a:solidFill>
                <a:ea typeface="楷体_GB2312" pitchFamily="49" charset="-122"/>
              </a:rPr>
              <a:t>录毕，走送之，不敢稍逾约。</a:t>
            </a:r>
            <a:endParaRPr lang="zh-CN" altLang="en-US" b="1" u="sng">
              <a:solidFill>
                <a:srgbClr val="0000CC"/>
              </a:solidFill>
              <a:ea typeface="楷体_GB2312" pitchFamily="49" charset="-122"/>
            </a:endParaRPr>
          </a:p>
          <a:p>
            <a:pPr lvl="0" eaLnBrk="1" hangingPunct="1">
              <a:lnSpc>
                <a:spcPct val="90000"/>
              </a:lnSpc>
            </a:pPr>
            <a:r>
              <a:rPr lang="en-US" altLang="zh-CN" b="1"/>
              <a:t>3</a:t>
            </a:r>
            <a:r>
              <a:rPr lang="zh-CN" altLang="en-US" b="1"/>
              <a:t>、表现作者在寒冬腊月中勤学品质的句子是：</a:t>
            </a:r>
            <a:r>
              <a:rPr lang="zh-CN" altLang="en-US" b="1" u="sng">
                <a:solidFill>
                  <a:srgbClr val="0000CC"/>
                </a:solidFill>
                <a:ea typeface="楷体_GB2312" pitchFamily="49" charset="-122"/>
              </a:rPr>
              <a:t>天大寒，砚冰坚，手指不可屈伸，弗之怠。</a:t>
            </a:r>
            <a:endParaRPr lang="zh-CN" altLang="en-US" b="1" u="sng">
              <a:solidFill>
                <a:srgbClr val="0000CC"/>
              </a:solidFill>
              <a:ea typeface="楷体_GB2312" pitchFamily="49" charset="-122"/>
            </a:endParaRPr>
          </a:p>
          <a:p>
            <a:pPr lvl="0" eaLnBrk="1" hangingPunct="1">
              <a:lnSpc>
                <a:spcPct val="90000"/>
              </a:lnSpc>
            </a:pPr>
            <a:r>
              <a:rPr lang="en-US" altLang="zh-CN" b="1"/>
              <a:t>4</a:t>
            </a:r>
            <a:r>
              <a:rPr lang="zh-CN" altLang="en-US" b="1"/>
              <a:t>、表现作者向“乡之先达”谦恭、虚心地求学的句子是：</a:t>
            </a:r>
            <a:r>
              <a:rPr lang="zh-CN" altLang="en-US" b="1" u="sng">
                <a:solidFill>
                  <a:srgbClr val="0000CC"/>
                </a:solidFill>
                <a:ea typeface="楷体_GB2312" pitchFamily="49" charset="-122"/>
              </a:rPr>
              <a:t>余立侍左右，援疑质理，俯身倾耳以请；或遇其叱咄，色愈恭，礼愈至，不敢出一言以复俟其欣悦，则又请焉。</a:t>
            </a:r>
            <a:endParaRPr lang="zh-CN" altLang="en-US" b="1" u="sng">
              <a:solidFill>
                <a:srgbClr val="0000CC"/>
              </a:solidFill>
              <a:ea typeface="楷体_GB2312" pitchFamily="49" charset="-122"/>
            </a:endParaRPr>
          </a:p>
        </p:txBody>
      </p:sp>
    </p:spTree>
  </p:cSld>
  <p:clrMapOvr>
    <a:masterClrMapping/>
  </p:clrMapOvr>
  <p:transition/>
  <p:timing/>
</p:sld>
</file>

<file path=ppt/slides/slide1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4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12642" name="Rectangle 3"/>
          <p:cNvSpPr>
            <a:spLocks noGrp="1"/>
          </p:cNvSpPr>
          <p:nvPr>
            <p:ph idx="1"/>
          </p:nvPr>
        </p:nvSpPr>
        <p:spPr>
          <a:xfrm>
            <a:off x="250825" y="333375"/>
            <a:ext cx="8893175" cy="6335713"/>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t>5</a:t>
            </a:r>
            <a:r>
              <a:rPr lang="zh-CN" altLang="en-US" b="1"/>
              <a:t>、作者回忆“从师”经历中感叹岁月艰辛的句子是</a:t>
            </a:r>
            <a:r>
              <a:rPr lang="zh-CN" altLang="en-US" b="1" u="sng"/>
              <a:t>：                                                 </a:t>
            </a:r>
            <a:r>
              <a:rPr lang="zh-CN" altLang="en-US" b="1"/>
              <a:t>。</a:t>
            </a:r>
            <a:endParaRPr lang="zh-CN" altLang="en-US" b="1"/>
          </a:p>
          <a:p>
            <a:pPr lvl="0" eaLnBrk="1" hangingPunct="1"/>
            <a:r>
              <a:rPr lang="en-US" altLang="zh-CN" b="1"/>
              <a:t>6</a:t>
            </a:r>
            <a:r>
              <a:rPr lang="zh-CN" altLang="en-US" b="1"/>
              <a:t>、表达作者求学的经历中“苦中有乐”的句子是</a:t>
            </a:r>
            <a:r>
              <a:rPr lang="zh-CN" altLang="en-US" b="1" u="sng"/>
              <a:t>：                                               。</a:t>
            </a:r>
            <a:endParaRPr lang="zh-CN" altLang="en-US" b="1"/>
          </a:p>
        </p:txBody>
      </p:sp>
      <p:sp>
        <p:nvSpPr>
          <p:cNvPr id="112643" name="Rectangle 4"/>
          <p:cNvSpPr/>
          <p:nvPr/>
        </p:nvSpPr>
        <p:spPr>
          <a:xfrm>
            <a:off x="250825" y="2881313"/>
            <a:ext cx="8893175" cy="3976687"/>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342900" lvl="0" indent="-342900">
              <a:spcBef>
                <a:spcPct val="20000"/>
              </a:spcBef>
              <a:buChar char="•"/>
            </a:pPr>
            <a:r>
              <a:rPr lang="en-US" altLang="zh-CN" sz="3200" b="1"/>
              <a:t>5</a:t>
            </a:r>
            <a:r>
              <a:rPr lang="zh-CN" altLang="en-US" sz="3200" b="1"/>
              <a:t>、作者回忆“从师”经历中感叹岁月艰辛的句子是：</a:t>
            </a:r>
            <a:r>
              <a:rPr lang="zh-CN" altLang="en-US" sz="3200" b="1" u="sng">
                <a:solidFill>
                  <a:srgbClr val="0000CC"/>
                </a:solidFill>
                <a:ea typeface="楷体_GB2312" pitchFamily="49" charset="-122"/>
              </a:rPr>
              <a:t>寓逆旅，主人日再食，无鲜肥滋味之享。余则缊袍敝衣处其间，略无慕艳意，盖余之勤且艰若此</a:t>
            </a:r>
            <a:r>
              <a:rPr lang="zh-CN" altLang="en-US" sz="3200" b="1">
                <a:solidFill>
                  <a:srgbClr val="0000CC"/>
                </a:solidFill>
                <a:ea typeface="楷体_GB2312" pitchFamily="49" charset="-122"/>
              </a:rPr>
              <a:t>。</a:t>
            </a:r>
            <a:endParaRPr lang="zh-CN" altLang="en-US" sz="3200" b="1">
              <a:solidFill>
                <a:srgbClr val="0000CC"/>
              </a:solidFill>
              <a:ea typeface="楷体_GB2312" pitchFamily="49" charset="-122"/>
            </a:endParaRPr>
          </a:p>
          <a:p>
            <a:pPr marL="342900" lvl="0" indent="-342900">
              <a:spcBef>
                <a:spcPct val="20000"/>
              </a:spcBef>
              <a:buChar char="•"/>
            </a:pPr>
            <a:r>
              <a:rPr lang="en-US" altLang="zh-CN" sz="3200" b="1"/>
              <a:t>6</a:t>
            </a:r>
            <a:r>
              <a:rPr lang="zh-CN" altLang="en-US" sz="3200" b="1"/>
              <a:t>、表达作者求学的经历中“苦中有乐”的句子是：</a:t>
            </a:r>
            <a:r>
              <a:rPr lang="zh-CN" altLang="en-US" sz="3200" b="1" u="sng">
                <a:solidFill>
                  <a:srgbClr val="0000CC"/>
                </a:solidFill>
                <a:ea typeface="楷体_GB2312" pitchFamily="49" charset="-122"/>
              </a:rPr>
              <a:t>以中有足乐者，不知口体之奉不若人也。</a:t>
            </a:r>
            <a:endParaRPr lang="zh-CN" altLang="en-US" sz="3200" b="1" u="sng">
              <a:solidFill>
                <a:srgbClr val="0000CC"/>
              </a:solidFill>
              <a:ea typeface="楷体_GB2312" pitchFamily="49" charset="-122"/>
            </a:endParaRPr>
          </a:p>
          <a:p>
            <a:pPr marL="342900" lvl="0" indent="-342900">
              <a:spcBef>
                <a:spcPct val="20000"/>
              </a:spcBef>
              <a:buChar char="•"/>
            </a:pPr>
            <a:endParaRPr lang="en-US" altLang="zh-CN" sz="3200" b="1" u="sng">
              <a:solidFill>
                <a:srgbClr val="0000CC"/>
              </a:solidFill>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43"/>
                                        </p:tgtEl>
                                        <p:attrNameLst>
                                          <p:attrName>style.visibility</p:attrName>
                                        </p:attrNameLst>
                                      </p:cBhvr>
                                      <p:to>
                                        <p:strVal val="visible"/>
                                      </p:to>
                                    </p:set>
                                    <p:anim calcmode="lin" valueType="num">
                                      <p:cBhvr additive="base">
                                        <p:cTn id="7" dur="500" fill="hold"/>
                                        <p:tgtEl>
                                          <p:spTgt spid="112643"/>
                                        </p:tgtEl>
                                        <p:attrNameLst>
                                          <p:attrName>ppt_x</p:attrName>
                                        </p:attrNameLst>
                                      </p:cBhvr>
                                      <p:tavLst>
                                        <p:tav tm="0">
                                          <p:val>
                                            <p:strVal val="#ppt_x"/>
                                          </p:val>
                                        </p:tav>
                                        <p:tav tm="100000">
                                          <p:val>
                                            <p:strVal val="#ppt_x"/>
                                          </p:val>
                                        </p:tav>
                                      </p:tavLst>
                                    </p:anim>
                                    <p:anim calcmode="lin" valueType="num">
                                      <p:cBhvr additive="base">
                                        <p:cTn id="8" dur="500" fill="hold"/>
                                        <p:tgtEl>
                                          <p:spTgt spid="1126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8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2290" name="Rectangle 3"/>
          <p:cNvSpPr>
            <a:spLocks noGrp="1"/>
          </p:cNvSpPr>
          <p:nvPr>
            <p:ph idx="1"/>
          </p:nvPr>
        </p:nvSpPr>
        <p:spPr>
          <a:xfrm>
            <a:off x="0" y="333375"/>
            <a:ext cx="9144000" cy="287972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t>4.</a:t>
            </a:r>
            <a:r>
              <a:rPr lang="zh-CN" altLang="en-US" b="1"/>
              <a:t>韩愈认为老师的职能是</a:t>
            </a:r>
            <a:r>
              <a:rPr lang="zh-CN" altLang="en-US" b="1" u="sng"/>
              <a:t>：             </a:t>
            </a:r>
            <a:r>
              <a:rPr lang="zh-CN" altLang="en-US" b="1"/>
              <a:t>；择师的标准是</a:t>
            </a:r>
            <a:r>
              <a:rPr lang="zh-CN" altLang="en-US" b="1" u="sng"/>
              <a:t>：           。</a:t>
            </a:r>
            <a:endParaRPr lang="zh-CN" altLang="en-US" b="1"/>
          </a:p>
          <a:p>
            <a:pPr lvl="0" eaLnBrk="1" hangingPunct="1"/>
            <a:r>
              <a:rPr lang="en-US" altLang="zh-CN" b="1"/>
              <a:t>5.</a:t>
            </a:r>
            <a:r>
              <a:rPr lang="zh-CN" altLang="en-US" b="1"/>
              <a:t>韩愈眼中的师生关系是怎样的</a:t>
            </a:r>
            <a:r>
              <a:rPr lang="zh-CN" altLang="en-US" b="1" u="sng"/>
              <a:t>：                   。</a:t>
            </a:r>
            <a:endParaRPr lang="zh-CN" altLang="en-US" b="1"/>
          </a:p>
          <a:p>
            <a:pPr lvl="0" eaLnBrk="1" hangingPunct="1"/>
            <a:r>
              <a:rPr lang="en-US" altLang="zh-CN" b="1"/>
              <a:t>6.《</a:t>
            </a:r>
            <a:r>
              <a:rPr lang="zh-CN" altLang="en-US" b="1"/>
              <a:t>师说</a:t>
            </a:r>
            <a:r>
              <a:rPr lang="en-US" altLang="zh-CN" b="1"/>
              <a:t>》</a:t>
            </a:r>
            <a:r>
              <a:rPr lang="zh-CN" altLang="en-US" b="1"/>
              <a:t>中士大夫之族耻学于师的原因</a:t>
            </a:r>
            <a:r>
              <a:rPr lang="zh-CN" altLang="en-US" b="1" u="sng"/>
              <a:t>：                          。</a:t>
            </a:r>
            <a:r>
              <a:rPr lang="zh-CN" altLang="en-US" b="1"/>
              <a:t> </a:t>
            </a:r>
            <a:endParaRPr lang="zh-CN" altLang="en-US" b="1"/>
          </a:p>
        </p:txBody>
      </p:sp>
      <p:sp>
        <p:nvSpPr>
          <p:cNvPr id="12291" name="Rectangle 4"/>
          <p:cNvSpPr/>
          <p:nvPr/>
        </p:nvSpPr>
        <p:spPr>
          <a:xfrm>
            <a:off x="0" y="2997200"/>
            <a:ext cx="9144000" cy="4165600"/>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342900" lvl="0" indent="-342900">
              <a:lnSpc>
                <a:spcPct val="90000"/>
              </a:lnSpc>
              <a:spcBef>
                <a:spcPct val="20000"/>
              </a:spcBef>
              <a:buChar char="•"/>
            </a:pPr>
            <a:r>
              <a:rPr lang="en-US" altLang="zh-CN" sz="3200" b="1">
                <a:solidFill>
                  <a:srgbClr val="0000CC"/>
                </a:solidFill>
                <a:latin typeface="楷体_GB2312" pitchFamily="49" charset="-122"/>
                <a:ea typeface="楷体_GB2312" pitchFamily="49" charset="-122"/>
              </a:rPr>
              <a:t>4. </a:t>
            </a:r>
            <a:r>
              <a:rPr lang="zh-CN" altLang="en-US" sz="3200" b="1" u="sng">
                <a:solidFill>
                  <a:srgbClr val="0000CC"/>
                </a:solidFill>
                <a:latin typeface="楷体_GB2312" pitchFamily="49" charset="-122"/>
                <a:ea typeface="楷体_GB2312" pitchFamily="49" charset="-122"/>
              </a:rPr>
              <a:t>师者，所以传道受业解惑也</a:t>
            </a:r>
            <a:r>
              <a:rPr lang="zh-CN" altLang="en-US" sz="3200" b="1">
                <a:solidFill>
                  <a:srgbClr val="0000CC"/>
                </a:solidFill>
                <a:latin typeface="楷体_GB2312" pitchFamily="49" charset="-122"/>
                <a:ea typeface="楷体_GB2312" pitchFamily="49" charset="-122"/>
              </a:rPr>
              <a:t>；</a:t>
            </a:r>
            <a:r>
              <a:rPr lang="zh-CN" altLang="en-US" sz="3200" b="1">
                <a:latin typeface="楷体_GB2312" pitchFamily="49" charset="-122"/>
                <a:ea typeface="楷体_GB2312" pitchFamily="49" charset="-122"/>
              </a:rPr>
              <a:t>择师的标准是：</a:t>
            </a:r>
            <a:r>
              <a:rPr lang="zh-CN" altLang="en-US" sz="3200" b="1" u="sng">
                <a:solidFill>
                  <a:srgbClr val="0000CC"/>
                </a:solidFill>
                <a:latin typeface="楷体_GB2312" pitchFamily="49" charset="-122"/>
                <a:ea typeface="楷体_GB2312" pitchFamily="49" charset="-122"/>
              </a:rPr>
              <a:t>是故无贵无贱，无长无少，道之所存，师之所存也。</a:t>
            </a:r>
            <a:endParaRPr lang="zh-CN" altLang="en-US" sz="3200" b="1">
              <a:solidFill>
                <a:srgbClr val="0000CC"/>
              </a:solidFill>
              <a:latin typeface="楷体_GB2312" pitchFamily="49" charset="-122"/>
              <a:ea typeface="楷体_GB2312" pitchFamily="49" charset="-122"/>
            </a:endParaRPr>
          </a:p>
          <a:p>
            <a:pPr marL="342900" lvl="0" indent="-342900">
              <a:lnSpc>
                <a:spcPct val="90000"/>
              </a:lnSpc>
              <a:spcBef>
                <a:spcPct val="20000"/>
              </a:spcBef>
              <a:buChar char="•"/>
            </a:pPr>
            <a:r>
              <a:rPr lang="en-US" altLang="zh-CN" sz="3200" b="1">
                <a:solidFill>
                  <a:srgbClr val="0000CC"/>
                </a:solidFill>
                <a:latin typeface="楷体_GB2312" pitchFamily="49" charset="-122"/>
                <a:ea typeface="楷体_GB2312" pitchFamily="49" charset="-122"/>
              </a:rPr>
              <a:t>5. </a:t>
            </a:r>
            <a:r>
              <a:rPr lang="zh-CN" altLang="en-US" sz="3200" b="1" u="sng">
                <a:solidFill>
                  <a:srgbClr val="0000CC"/>
                </a:solidFill>
                <a:latin typeface="楷体_GB2312" pitchFamily="49" charset="-122"/>
                <a:ea typeface="楷体_GB2312" pitchFamily="49" charset="-122"/>
              </a:rPr>
              <a:t>是故弟子不必不如师，师不必贤于弟子，闻道有先后，术业有专攻，如是而已。</a:t>
            </a:r>
            <a:endParaRPr lang="zh-CN" altLang="en-US" sz="3200" b="1">
              <a:solidFill>
                <a:srgbClr val="0000CC"/>
              </a:solidFill>
              <a:latin typeface="楷体_GB2312" pitchFamily="49" charset="-122"/>
              <a:ea typeface="楷体_GB2312" pitchFamily="49" charset="-122"/>
            </a:endParaRPr>
          </a:p>
          <a:p>
            <a:pPr marL="342900" lvl="0" indent="-342900">
              <a:lnSpc>
                <a:spcPct val="90000"/>
              </a:lnSpc>
              <a:spcBef>
                <a:spcPct val="20000"/>
              </a:spcBef>
              <a:buChar char="•"/>
            </a:pPr>
            <a:r>
              <a:rPr lang="en-US" altLang="zh-CN" sz="3200" b="1">
                <a:solidFill>
                  <a:srgbClr val="0000CC"/>
                </a:solidFill>
                <a:latin typeface="楷体_GB2312" pitchFamily="49" charset="-122"/>
                <a:ea typeface="楷体_GB2312" pitchFamily="49" charset="-122"/>
              </a:rPr>
              <a:t>6.</a:t>
            </a:r>
            <a:r>
              <a:rPr lang="zh-CN" altLang="en-US" sz="3200" b="1" u="sng">
                <a:solidFill>
                  <a:srgbClr val="0000CC"/>
                </a:solidFill>
                <a:latin typeface="楷体_GB2312" pitchFamily="49" charset="-122"/>
                <a:ea typeface="楷体_GB2312" pitchFamily="49" charset="-122"/>
              </a:rPr>
              <a:t>彼与彼年相若也，道相似也，位卑则足羞，官盛则近谀。</a:t>
            </a:r>
            <a:r>
              <a:rPr lang="zh-CN" altLang="en-US" sz="3200" b="1">
                <a:solidFill>
                  <a:srgbClr val="0000CC"/>
                </a:solidFill>
                <a:ea typeface="楷体_GB2312" pitchFamily="49" charset="-122"/>
              </a:rPr>
              <a:t> </a:t>
            </a:r>
            <a:endParaRPr lang="zh-CN" altLang="en-US" sz="3200" b="1">
              <a:solidFill>
                <a:srgbClr val="0000CC"/>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ppt_x"/>
                                          </p:val>
                                        </p:tav>
                                        <p:tav tm="100000">
                                          <p:val>
                                            <p:strVal val="#ppt_x"/>
                                          </p:val>
                                        </p:tav>
                                      </p:tavLst>
                                    </p:anim>
                                    <p:anim calcmode="lin" valueType="num">
                                      <p:cBhvr additive="base">
                                        <p:cTn id="8"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1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366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13666" name="Rectangle 3"/>
          <p:cNvSpPr>
            <a:spLocks noGrp="1"/>
          </p:cNvSpPr>
          <p:nvPr>
            <p:ph idx="1"/>
          </p:nvPr>
        </p:nvSpPr>
        <p:spPr>
          <a:xfrm>
            <a:off x="0" y="188913"/>
            <a:ext cx="9144000" cy="309562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17</a:t>
            </a:r>
            <a:r>
              <a:rPr lang="zh-CN" altLang="en-US" b="1"/>
              <a:t>）</a:t>
            </a:r>
            <a:r>
              <a:rPr lang="en-US" altLang="zh-CN" b="1"/>
              <a:t>《</a:t>
            </a:r>
            <a:r>
              <a:rPr lang="zh-CN" altLang="en-US" b="1"/>
              <a:t>诗经</a:t>
            </a:r>
            <a:r>
              <a:rPr lang="en-US" altLang="zh-CN" b="1"/>
              <a:t>·</a:t>
            </a:r>
            <a:r>
              <a:rPr lang="zh-CN" altLang="en-US" b="1"/>
              <a:t>关雎</a:t>
            </a:r>
            <a:r>
              <a:rPr lang="en-US" altLang="zh-CN" b="1"/>
              <a:t>》</a:t>
            </a:r>
            <a:endParaRPr lang="en-US" altLang="zh-CN" b="1"/>
          </a:p>
          <a:p>
            <a:pPr lvl="0" eaLnBrk="1" hangingPunct="1"/>
            <a:r>
              <a:rPr lang="en-US" altLang="zh-CN" b="1"/>
              <a:t>1</a:t>
            </a:r>
            <a:r>
              <a:rPr lang="zh-CN" altLang="en-US" b="1"/>
              <a:t>．小伙子一般都喜欢美丽而又贤慧的姑娘，</a:t>
            </a:r>
            <a:r>
              <a:rPr lang="en-US" altLang="zh-CN" b="1"/>
              <a:t>《</a:t>
            </a:r>
            <a:r>
              <a:rPr lang="zh-CN" altLang="en-US" b="1"/>
              <a:t>关雎</a:t>
            </a:r>
            <a:r>
              <a:rPr lang="en-US" altLang="zh-CN" b="1"/>
              <a:t>》</a:t>
            </a:r>
            <a:r>
              <a:rPr lang="zh-CN" altLang="en-US" b="1"/>
              <a:t>一诗中的</a:t>
            </a:r>
            <a:r>
              <a:rPr lang="zh-CN" altLang="en-US" b="1" u="sng"/>
              <a:t>“             ”</a:t>
            </a:r>
            <a:r>
              <a:rPr lang="zh-CN" altLang="en-US" b="1"/>
              <a:t> 这两句就是佐证。</a:t>
            </a:r>
            <a:endParaRPr lang="zh-CN" altLang="en-US" b="1"/>
          </a:p>
          <a:p>
            <a:pPr lvl="0" eaLnBrk="1" hangingPunct="1"/>
            <a:r>
              <a:rPr lang="en-US" altLang="zh-CN" b="1"/>
              <a:t>2</a:t>
            </a:r>
            <a:r>
              <a:rPr lang="zh-CN" altLang="en-US" b="1"/>
              <a:t>．</a:t>
            </a:r>
            <a:r>
              <a:rPr lang="en-US" altLang="zh-CN" b="1"/>
              <a:t>《</a:t>
            </a:r>
            <a:r>
              <a:rPr lang="zh-CN" altLang="en-US" b="1"/>
              <a:t>蒹葭</a:t>
            </a:r>
            <a:r>
              <a:rPr lang="en-US" altLang="zh-CN" b="1"/>
              <a:t>》</a:t>
            </a:r>
            <a:r>
              <a:rPr lang="zh-CN" altLang="en-US" b="1"/>
              <a:t>中能印证“上穷碧落下黄泉，两处茫茫皆不见”的寻找追求的诗句</a:t>
            </a:r>
            <a:r>
              <a:rPr lang="zh-CN" altLang="en-US" b="1" u="sng"/>
              <a:t>：                    </a:t>
            </a:r>
            <a:r>
              <a:rPr lang="zh-CN" altLang="en-US" b="1"/>
              <a:t>。</a:t>
            </a:r>
            <a:endParaRPr lang="zh-CN" altLang="en-US" b="1"/>
          </a:p>
        </p:txBody>
      </p:sp>
      <p:sp>
        <p:nvSpPr>
          <p:cNvPr id="113667" name="Rectangle 4"/>
          <p:cNvSpPr/>
          <p:nvPr/>
        </p:nvSpPr>
        <p:spPr>
          <a:xfrm>
            <a:off x="0" y="3141663"/>
            <a:ext cx="9144000" cy="3716337"/>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342900" lvl="0" indent="-342900">
              <a:lnSpc>
                <a:spcPct val="90000"/>
              </a:lnSpc>
              <a:spcBef>
                <a:spcPct val="20000"/>
              </a:spcBef>
              <a:buChar char="•"/>
            </a:pPr>
            <a:r>
              <a:rPr lang="en-US" altLang="zh-CN" sz="3200" b="1">
                <a:latin typeface="楷体_GB2312" pitchFamily="49" charset="-122"/>
                <a:ea typeface="楷体_GB2312" pitchFamily="49" charset="-122"/>
              </a:rPr>
              <a:t>1</a:t>
            </a:r>
            <a:r>
              <a:rPr lang="zh-CN" altLang="en-US" sz="3200" b="1">
                <a:latin typeface="楷体_GB2312" pitchFamily="49" charset="-122"/>
                <a:ea typeface="楷体_GB2312" pitchFamily="49" charset="-122"/>
              </a:rPr>
              <a:t>．小伙子一般都喜欢美丽而又贤慧的姑娘，</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关雎</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一诗中的</a:t>
            </a:r>
            <a:r>
              <a:rPr lang="zh-CN" altLang="en-US" sz="3200" b="1">
                <a:ea typeface="楷体_GB2312" pitchFamily="49" charset="-122"/>
              </a:rPr>
              <a:t>“</a:t>
            </a:r>
            <a:r>
              <a:rPr lang="zh-CN" altLang="en-US" sz="3200" b="1" u="sng">
                <a:solidFill>
                  <a:srgbClr val="0000CC"/>
                </a:solidFill>
                <a:latin typeface="楷体_GB2312" pitchFamily="49" charset="-122"/>
                <a:ea typeface="楷体_GB2312" pitchFamily="49" charset="-122"/>
              </a:rPr>
              <a:t>窈窕淑女，君子好逑</a:t>
            </a:r>
            <a:r>
              <a:rPr lang="zh-CN" altLang="en-US" sz="3200" b="1">
                <a:ea typeface="楷体_GB2312" pitchFamily="49" charset="-122"/>
              </a:rPr>
              <a:t>” </a:t>
            </a:r>
            <a:r>
              <a:rPr lang="zh-CN" altLang="en-US" sz="3200" b="1">
                <a:latin typeface="楷体_GB2312" pitchFamily="49" charset="-122"/>
                <a:ea typeface="楷体_GB2312" pitchFamily="49" charset="-122"/>
              </a:rPr>
              <a:t>这两句就是佐证。</a:t>
            </a:r>
            <a:endParaRPr lang="zh-CN" altLang="en-US" sz="3200" b="1">
              <a:latin typeface="楷体_GB2312" pitchFamily="49" charset="-122"/>
              <a:ea typeface="楷体_GB2312" pitchFamily="49" charset="-122"/>
            </a:endParaRPr>
          </a:p>
          <a:p>
            <a:pPr marL="342900" lvl="0" indent="-342900">
              <a:lnSpc>
                <a:spcPct val="90000"/>
              </a:lnSpc>
              <a:spcBef>
                <a:spcPct val="20000"/>
              </a:spcBef>
              <a:buChar char="•"/>
            </a:pPr>
            <a:r>
              <a:rPr lang="en-US" altLang="zh-CN" sz="3200" b="1">
                <a:latin typeface="楷体_GB2312" pitchFamily="49" charset="-122"/>
                <a:ea typeface="楷体_GB2312" pitchFamily="49" charset="-122"/>
              </a:rPr>
              <a:t>2</a:t>
            </a:r>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蒹葭</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中能印证</a:t>
            </a:r>
            <a:r>
              <a:rPr lang="zh-CN" altLang="en-US" sz="3200" b="1">
                <a:ea typeface="楷体_GB2312" pitchFamily="49" charset="-122"/>
              </a:rPr>
              <a:t>“</a:t>
            </a:r>
            <a:r>
              <a:rPr lang="zh-CN" altLang="en-US" sz="3200" b="1">
                <a:latin typeface="楷体_GB2312" pitchFamily="49" charset="-122"/>
                <a:ea typeface="楷体_GB2312" pitchFamily="49" charset="-122"/>
              </a:rPr>
              <a:t>上穷碧落下黄泉，两处茫茫皆不见</a:t>
            </a:r>
            <a:r>
              <a:rPr lang="zh-CN" altLang="en-US" sz="3200" b="1">
                <a:ea typeface="楷体_GB2312" pitchFamily="49" charset="-122"/>
              </a:rPr>
              <a:t>”</a:t>
            </a:r>
            <a:r>
              <a:rPr lang="zh-CN" altLang="en-US" sz="3200" b="1">
                <a:latin typeface="楷体_GB2312" pitchFamily="49" charset="-122"/>
                <a:ea typeface="楷体_GB2312" pitchFamily="49" charset="-122"/>
              </a:rPr>
              <a:t>的寻找追求的诗句：</a:t>
            </a:r>
            <a:r>
              <a:rPr lang="zh-CN" altLang="en-US" sz="3200" b="1" u="sng">
                <a:solidFill>
                  <a:srgbClr val="0000CC"/>
                </a:solidFill>
                <a:latin typeface="楷体_GB2312" pitchFamily="49" charset="-122"/>
                <a:ea typeface="楷体_GB2312" pitchFamily="49" charset="-122"/>
              </a:rPr>
              <a:t>蒹葭苍苍，白露为霜。所谓伊人，在水一方。溯洄从之，道阻且长。溯游从之，宛在水中央。</a:t>
            </a:r>
            <a:endParaRPr lang="zh-CN" altLang="en-US" sz="3200" b="1" u="sng">
              <a:solidFill>
                <a:srgbClr val="0000CC"/>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3667"/>
                                        </p:tgtEl>
                                        <p:attrNameLst>
                                          <p:attrName>style.visibility</p:attrName>
                                        </p:attrNameLst>
                                      </p:cBhvr>
                                      <p:to>
                                        <p:strVal val="visible"/>
                                      </p:to>
                                    </p:set>
                                    <p:anim calcmode="lin" valueType="num">
                                      <p:cBhvr additive="base">
                                        <p:cTn id="7" dur="500" fill="hold"/>
                                        <p:tgtEl>
                                          <p:spTgt spid="113667"/>
                                        </p:tgtEl>
                                        <p:attrNameLst>
                                          <p:attrName>ppt_x</p:attrName>
                                        </p:attrNameLst>
                                      </p:cBhvr>
                                      <p:tavLst>
                                        <p:tav tm="0">
                                          <p:val>
                                            <p:strVal val="#ppt_x"/>
                                          </p:val>
                                        </p:tav>
                                        <p:tav tm="100000">
                                          <p:val>
                                            <p:strVal val="#ppt_x"/>
                                          </p:val>
                                        </p:tav>
                                      </p:tavLst>
                                    </p:anim>
                                    <p:anim calcmode="lin" valueType="num">
                                      <p:cBhvr additive="base">
                                        <p:cTn id="8" dur="500" fill="hold"/>
                                        <p:tgtEl>
                                          <p:spTgt spid="1136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p:bldLst>
  </p:timing>
</p:sld>
</file>

<file path=ppt/slides/slide1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468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14690" name="Rectangle 3"/>
          <p:cNvSpPr>
            <a:spLocks noGrp="1"/>
          </p:cNvSpPr>
          <p:nvPr>
            <p:ph idx="1"/>
          </p:nvPr>
        </p:nvSpPr>
        <p:spPr>
          <a:xfrm>
            <a:off x="0" y="333375"/>
            <a:ext cx="8893175" cy="2159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18</a:t>
            </a:r>
            <a:r>
              <a:rPr lang="zh-CN" altLang="en-US" b="1"/>
              <a:t>）</a:t>
            </a:r>
            <a:r>
              <a:rPr lang="en-US" altLang="zh-CN" b="1"/>
              <a:t>《</a:t>
            </a:r>
            <a:r>
              <a:rPr lang="zh-CN" altLang="en-US" b="1"/>
              <a:t>诗经</a:t>
            </a:r>
            <a:r>
              <a:rPr lang="en-US" altLang="zh-CN" b="1"/>
              <a:t>·</a:t>
            </a:r>
            <a:r>
              <a:rPr lang="zh-CN" altLang="en-US" b="1"/>
              <a:t>蒹葭</a:t>
            </a:r>
            <a:r>
              <a:rPr lang="en-US" altLang="zh-CN" b="1"/>
              <a:t>》</a:t>
            </a:r>
            <a:endParaRPr lang="en-US" altLang="zh-CN" b="1"/>
          </a:p>
          <a:p>
            <a:pPr lvl="0" eaLnBrk="1" hangingPunct="1"/>
            <a:r>
              <a:rPr lang="en-US" altLang="zh-CN" b="1"/>
              <a:t>《</a:t>
            </a:r>
            <a:r>
              <a:rPr lang="zh-CN" altLang="en-US" b="1"/>
              <a:t>诗经</a:t>
            </a:r>
            <a:r>
              <a:rPr lang="en-US" altLang="zh-CN" b="1"/>
              <a:t>·</a:t>
            </a:r>
            <a:r>
              <a:rPr lang="zh-CN" altLang="en-US" b="1"/>
              <a:t>蒹葭</a:t>
            </a:r>
            <a:r>
              <a:rPr lang="en-US" altLang="zh-CN" b="1"/>
              <a:t>》</a:t>
            </a:r>
            <a:r>
              <a:rPr lang="zh-CN" altLang="en-US" b="1"/>
              <a:t>中于浓浓的秋凉之中折射出人物淡淡的凄婉之情的句子是</a:t>
            </a:r>
            <a:r>
              <a:rPr lang="zh-CN" altLang="en-US" b="1" u="sng"/>
              <a:t>：                           </a:t>
            </a:r>
            <a:r>
              <a:rPr lang="zh-CN" altLang="en-US" b="1"/>
              <a:t>。</a:t>
            </a:r>
            <a:endParaRPr lang="zh-CN" altLang="en-US" b="1"/>
          </a:p>
        </p:txBody>
      </p:sp>
      <p:sp>
        <p:nvSpPr>
          <p:cNvPr id="114691" name="Rectangle 4"/>
          <p:cNvSpPr/>
          <p:nvPr/>
        </p:nvSpPr>
        <p:spPr>
          <a:xfrm>
            <a:off x="179388" y="2765425"/>
            <a:ext cx="8964612" cy="2041525"/>
          </a:xfrm>
          <a:prstGeom prst="rect">
            <a:avLst/>
          </a:prstGeom>
          <a:noFill/>
          <a:ln>
            <a:noFill/>
            <a:miter lim="800000"/>
          </a:ln>
        </p:spPr>
        <p:txBody>
          <a:bodyPr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257175"/>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18</a:t>
            </a:r>
            <a:r>
              <a:rPr lang="zh-CN" altLang="en-US" sz="3200" b="1">
                <a:latin typeface="楷体_GB2312" pitchFamily="49" charset="-122"/>
                <a:ea typeface="楷体_GB2312" pitchFamily="49" charset="-122"/>
              </a:rPr>
              <a:t>）</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诗经</a:t>
            </a:r>
            <a:r>
              <a:rPr lang="en-US" altLang="zh-CN" sz="3200" b="1">
                <a:ea typeface="楷体_GB2312" pitchFamily="49" charset="-122"/>
              </a:rPr>
              <a:t>·</a:t>
            </a:r>
            <a:r>
              <a:rPr lang="zh-CN" altLang="en-US" sz="3200" b="1">
                <a:latin typeface="楷体_GB2312" pitchFamily="49" charset="-122"/>
                <a:ea typeface="楷体_GB2312" pitchFamily="49" charset="-122"/>
              </a:rPr>
              <a:t>蒹葭</a:t>
            </a:r>
            <a:r>
              <a:rPr lang="en-US" altLang="zh-CN" sz="3200" b="1">
                <a:latin typeface="楷体_GB2312" pitchFamily="49" charset="-122"/>
                <a:ea typeface="楷体_GB2312" pitchFamily="49" charset="-122"/>
              </a:rPr>
              <a:t>》</a:t>
            </a:r>
            <a:endParaRPr lang="en-US" altLang="zh-CN" sz="3200" b="1">
              <a:latin typeface="楷体_GB2312" pitchFamily="49" charset="-122"/>
              <a:ea typeface="楷体_GB2312" pitchFamily="49" charset="-122"/>
            </a:endParaRPr>
          </a:p>
          <a:p>
            <a:pPr marL="0" lvl="0" indent="257175"/>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诗经</a:t>
            </a:r>
            <a:r>
              <a:rPr lang="en-US" altLang="zh-CN" sz="3200" b="1">
                <a:ea typeface="楷体_GB2312" pitchFamily="49" charset="-122"/>
              </a:rPr>
              <a:t>·</a:t>
            </a:r>
            <a:r>
              <a:rPr lang="zh-CN" altLang="en-US" sz="3200" b="1">
                <a:latin typeface="楷体_GB2312" pitchFamily="49" charset="-122"/>
                <a:ea typeface="楷体_GB2312" pitchFamily="49" charset="-122"/>
              </a:rPr>
              <a:t>蒹葭</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中于浓浓的秋凉之中折射出人物淡淡的凄婉之情的句子是：</a:t>
            </a:r>
            <a:r>
              <a:rPr lang="zh-CN" altLang="en-US" sz="3200" b="1" u="sng">
                <a:solidFill>
                  <a:srgbClr val="0000CC"/>
                </a:solidFill>
                <a:latin typeface="楷体_GB2312" pitchFamily="49" charset="-122"/>
                <a:ea typeface="楷体_GB2312" pitchFamily="49" charset="-122"/>
              </a:rPr>
              <a:t>蒹葭苍苍，白露为霜；所谓伊人，在水一方</a:t>
            </a:r>
            <a:r>
              <a:rPr lang="zh-CN" altLang="en-US" sz="3200" b="1">
                <a:solidFill>
                  <a:srgbClr val="0000CC"/>
                </a:solidFill>
                <a:latin typeface="楷体_GB2312" pitchFamily="49" charset="-122"/>
                <a:ea typeface="楷体_GB2312" pitchFamily="49" charset="-122"/>
              </a:rPr>
              <a:t>。</a:t>
            </a:r>
            <a:endParaRPr lang="zh-CN" altLang="en-US" sz="3200" b="1">
              <a:solidFill>
                <a:srgbClr val="0000CC"/>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4691"/>
                                        </p:tgtEl>
                                        <p:attrNameLst>
                                          <p:attrName>style.visibility</p:attrName>
                                        </p:attrNameLst>
                                      </p:cBhvr>
                                      <p:to>
                                        <p:strVal val="visible"/>
                                      </p:to>
                                    </p:set>
                                    <p:animEffect transition="in" filter="box(in)">
                                      <p:cBhvr>
                                        <p:cTn id="7" dur="500" fill="hold"/>
                                        <p:tgtEl>
                                          <p:spTgt spid="114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p:bldLst>
  </p:timing>
</p:sld>
</file>

<file path=ppt/slides/slide1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571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15714" name="Rectangle 3"/>
          <p:cNvSpPr>
            <a:spLocks noGrp="1"/>
          </p:cNvSpPr>
          <p:nvPr>
            <p:ph idx="1"/>
          </p:nvPr>
        </p:nvSpPr>
        <p:spPr>
          <a:xfrm>
            <a:off x="179388" y="188913"/>
            <a:ext cx="8785225"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19</a:t>
            </a:r>
            <a:r>
              <a:rPr lang="zh-CN" altLang="en-US" b="1"/>
              <a:t>）</a:t>
            </a:r>
            <a:r>
              <a:rPr lang="en-US" altLang="zh-CN" b="1"/>
              <a:t>《</a:t>
            </a:r>
            <a:r>
              <a:rPr lang="zh-CN" altLang="en-US" b="1"/>
              <a:t>观沧海</a:t>
            </a:r>
            <a:r>
              <a:rPr lang="en-US" altLang="zh-CN" b="1"/>
              <a:t>》</a:t>
            </a:r>
            <a:r>
              <a:rPr lang="zh-CN" altLang="en-US" b="1"/>
              <a:t>（曹操）</a:t>
            </a:r>
            <a:endParaRPr lang="zh-CN" altLang="en-US" b="1"/>
          </a:p>
          <a:p>
            <a:pPr lvl="0" eaLnBrk="1" hangingPunct="1"/>
            <a:r>
              <a:rPr lang="en-US" altLang="zh-CN" b="1"/>
              <a:t>1</a:t>
            </a:r>
            <a:r>
              <a:rPr lang="zh-CN" altLang="en-US" b="1"/>
              <a:t>．</a:t>
            </a:r>
            <a:r>
              <a:rPr lang="en-US" altLang="zh-CN" b="1"/>
              <a:t>《</a:t>
            </a:r>
            <a:r>
              <a:rPr lang="zh-CN" altLang="en-US" b="1"/>
              <a:t>观沧海</a:t>
            </a:r>
            <a:r>
              <a:rPr lang="en-US" altLang="zh-CN" b="1"/>
              <a:t>》</a:t>
            </a:r>
            <a:r>
              <a:rPr lang="zh-CN" altLang="en-US" b="1"/>
              <a:t>中，最能表达作者博大胸襟的句子是</a:t>
            </a:r>
            <a:r>
              <a:rPr lang="en-US" altLang="zh-CN" b="1" u="sng"/>
              <a:t>:                                        </a:t>
            </a:r>
            <a:r>
              <a:rPr lang="zh-CN" altLang="en-US" b="1"/>
              <a:t>。</a:t>
            </a:r>
            <a:endParaRPr lang="zh-CN" altLang="en-US" b="1"/>
          </a:p>
          <a:p>
            <a:pPr lvl="0" eaLnBrk="1" hangingPunct="1"/>
            <a:r>
              <a:rPr lang="en-US" altLang="zh-CN" b="1"/>
              <a:t>2</a:t>
            </a:r>
            <a:r>
              <a:rPr lang="zh-CN" altLang="en-US" b="1"/>
              <a:t>．</a:t>
            </a:r>
            <a:r>
              <a:rPr lang="en-US" altLang="zh-CN" b="1"/>
              <a:t>《</a:t>
            </a:r>
            <a:r>
              <a:rPr lang="zh-CN" altLang="en-US" b="1"/>
              <a:t>观沧海</a:t>
            </a:r>
            <a:r>
              <a:rPr lang="en-US" altLang="zh-CN" b="1"/>
              <a:t>》</a:t>
            </a:r>
            <a:r>
              <a:rPr lang="zh-CN" altLang="en-US" b="1"/>
              <a:t>一诗中，描写草木景色的句子是</a:t>
            </a:r>
            <a:r>
              <a:rPr lang="zh-CN" altLang="en-US" b="1" u="sng"/>
              <a:t>：                          。</a:t>
            </a:r>
            <a:endParaRPr lang="zh-CN" altLang="en-US" b="1" u="sng"/>
          </a:p>
          <a:p>
            <a:pPr lvl="0" eaLnBrk="1" hangingPunct="1"/>
            <a:r>
              <a:rPr lang="en-US" altLang="zh-CN" b="1"/>
              <a:t>3</a:t>
            </a:r>
            <a:r>
              <a:rPr lang="zh-CN" altLang="en-US" b="1"/>
              <a:t>．</a:t>
            </a:r>
            <a:r>
              <a:rPr lang="en-US" altLang="zh-CN" b="1"/>
              <a:t>《</a:t>
            </a:r>
            <a:r>
              <a:rPr lang="zh-CN" altLang="en-US" b="1"/>
              <a:t>观沧海</a:t>
            </a:r>
            <a:r>
              <a:rPr lang="en-US" altLang="zh-CN" b="1"/>
              <a:t>》</a:t>
            </a:r>
            <a:r>
              <a:rPr lang="zh-CN" altLang="en-US" b="1"/>
              <a:t>一诗中写大海水波动荡，山岛高耸突兀的句子是</a:t>
            </a:r>
            <a:r>
              <a:rPr lang="zh-CN" altLang="en-US" b="1" u="sng"/>
              <a:t>：                         </a:t>
            </a:r>
            <a:r>
              <a:rPr lang="zh-CN" altLang="en-US" b="1"/>
              <a:t>。</a:t>
            </a:r>
            <a:endParaRPr lang="zh-CN" altLang="en-US" b="1"/>
          </a:p>
          <a:p>
            <a:pPr lvl="0" eaLnBrk="1" hangingPunct="1"/>
            <a:r>
              <a:rPr lang="en-US" altLang="zh-CN" b="1"/>
              <a:t>4</a:t>
            </a:r>
            <a:r>
              <a:rPr lang="zh-CN" altLang="en-US" b="1"/>
              <a:t>．</a:t>
            </a:r>
            <a:r>
              <a:rPr lang="en-US" altLang="zh-CN" b="1"/>
              <a:t>《</a:t>
            </a:r>
            <a:r>
              <a:rPr lang="zh-CN" altLang="en-US" b="1"/>
              <a:t>观沧海</a:t>
            </a:r>
            <a:r>
              <a:rPr lang="en-US" altLang="zh-CN" b="1"/>
              <a:t>》</a:t>
            </a:r>
            <a:r>
              <a:rPr lang="zh-CN" altLang="en-US" b="1"/>
              <a:t>一诗中对景物作总写的句子是</a:t>
            </a:r>
            <a:r>
              <a:rPr lang="zh-CN" altLang="en-US" b="1" u="sng"/>
              <a:t>：                                </a:t>
            </a:r>
            <a:r>
              <a:rPr lang="zh-CN" altLang="en-US" b="1"/>
              <a:t>。</a:t>
            </a:r>
            <a:endParaRPr lang="zh-CN" altLang="en-US" b="1"/>
          </a:p>
        </p:txBody>
      </p:sp>
    </p:spTree>
  </p:cSld>
  <p:clrMapOvr>
    <a:masterClrMapping/>
  </p:clrMapOvr>
  <p:transition/>
  <p:timing/>
</p:sld>
</file>

<file path=ppt/slides/slide1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673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16738" name="Rectangle 3"/>
          <p:cNvSpPr>
            <a:spLocks noGrp="1"/>
          </p:cNvSpPr>
          <p:nvPr>
            <p:ph idx="1"/>
          </p:nvPr>
        </p:nvSpPr>
        <p:spPr>
          <a:xfrm>
            <a:off x="179388" y="188913"/>
            <a:ext cx="8785225"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19</a:t>
            </a:r>
            <a:r>
              <a:rPr lang="zh-CN" altLang="en-US" b="1"/>
              <a:t>）</a:t>
            </a:r>
            <a:r>
              <a:rPr lang="en-US" altLang="zh-CN" b="1"/>
              <a:t>《</a:t>
            </a:r>
            <a:r>
              <a:rPr lang="zh-CN" altLang="en-US" b="1"/>
              <a:t>观沧海</a:t>
            </a:r>
            <a:r>
              <a:rPr lang="en-US" altLang="zh-CN" b="1"/>
              <a:t>》</a:t>
            </a:r>
            <a:r>
              <a:rPr lang="zh-CN" altLang="en-US" b="1"/>
              <a:t>（曹操）</a:t>
            </a:r>
            <a:endParaRPr lang="zh-CN" altLang="en-US" b="1"/>
          </a:p>
          <a:p>
            <a:pPr lvl="0" eaLnBrk="1" hangingPunct="1"/>
            <a:r>
              <a:rPr lang="en-US" altLang="zh-CN" b="1"/>
              <a:t>1</a:t>
            </a:r>
            <a:r>
              <a:rPr lang="zh-CN" altLang="en-US" b="1"/>
              <a:t>．</a:t>
            </a:r>
            <a:r>
              <a:rPr lang="en-US" altLang="zh-CN" b="1"/>
              <a:t>《</a:t>
            </a:r>
            <a:r>
              <a:rPr lang="zh-CN" altLang="en-US" b="1"/>
              <a:t>观沧海</a:t>
            </a:r>
            <a:r>
              <a:rPr lang="en-US" altLang="zh-CN" b="1"/>
              <a:t>》</a:t>
            </a:r>
            <a:r>
              <a:rPr lang="zh-CN" altLang="en-US" b="1"/>
              <a:t>中，最能表达作者博大胸襟的句子是</a:t>
            </a:r>
            <a:r>
              <a:rPr lang="en-US" altLang="zh-CN" b="1"/>
              <a:t>: </a:t>
            </a:r>
            <a:r>
              <a:rPr lang="zh-CN" altLang="en-US" b="1" u="sng">
                <a:solidFill>
                  <a:srgbClr val="0000CC"/>
                </a:solidFill>
                <a:ea typeface="楷体_GB2312" pitchFamily="49" charset="-122"/>
              </a:rPr>
              <a:t>日月之行，若出其中。星汉灿烂，若出其里</a:t>
            </a:r>
            <a:r>
              <a:rPr lang="zh-CN" altLang="en-US" b="1">
                <a:solidFill>
                  <a:srgbClr val="0000CC"/>
                </a:solidFill>
                <a:ea typeface="楷体_GB2312" pitchFamily="49" charset="-122"/>
              </a:rPr>
              <a:t>。</a:t>
            </a:r>
            <a:endParaRPr lang="zh-CN" altLang="en-US" b="1">
              <a:solidFill>
                <a:srgbClr val="0000CC"/>
              </a:solidFill>
              <a:ea typeface="楷体_GB2312" pitchFamily="49" charset="-122"/>
            </a:endParaRPr>
          </a:p>
          <a:p>
            <a:pPr lvl="0" eaLnBrk="1" hangingPunct="1"/>
            <a:r>
              <a:rPr lang="en-US" altLang="zh-CN" b="1"/>
              <a:t>2</a:t>
            </a:r>
            <a:r>
              <a:rPr lang="zh-CN" altLang="en-US" b="1"/>
              <a:t>．</a:t>
            </a:r>
            <a:r>
              <a:rPr lang="en-US" altLang="zh-CN" b="1"/>
              <a:t>《</a:t>
            </a:r>
            <a:r>
              <a:rPr lang="zh-CN" altLang="en-US" b="1"/>
              <a:t>观沧海</a:t>
            </a:r>
            <a:r>
              <a:rPr lang="en-US" altLang="zh-CN" b="1"/>
              <a:t>》</a:t>
            </a:r>
            <a:r>
              <a:rPr lang="zh-CN" altLang="en-US" b="1"/>
              <a:t>一诗中，描写草木景色的句子是：</a:t>
            </a:r>
            <a:r>
              <a:rPr lang="zh-CN" altLang="en-US" b="1" u="sng">
                <a:solidFill>
                  <a:srgbClr val="0000CC"/>
                </a:solidFill>
                <a:ea typeface="楷体_GB2312" pitchFamily="49" charset="-122"/>
              </a:rPr>
              <a:t>树木从生，百草丰茂</a:t>
            </a:r>
            <a:r>
              <a:rPr lang="zh-CN" altLang="en-US" b="1"/>
              <a:t>。</a:t>
            </a:r>
            <a:endParaRPr lang="zh-CN" altLang="en-US" b="1"/>
          </a:p>
          <a:p>
            <a:pPr lvl="0" eaLnBrk="1" hangingPunct="1"/>
            <a:r>
              <a:rPr lang="en-US" altLang="zh-CN" b="1"/>
              <a:t>3</a:t>
            </a:r>
            <a:r>
              <a:rPr lang="zh-CN" altLang="en-US" b="1"/>
              <a:t>．</a:t>
            </a:r>
            <a:r>
              <a:rPr lang="en-US" altLang="zh-CN" b="1"/>
              <a:t>《</a:t>
            </a:r>
            <a:r>
              <a:rPr lang="zh-CN" altLang="en-US" b="1"/>
              <a:t>观沧海</a:t>
            </a:r>
            <a:r>
              <a:rPr lang="en-US" altLang="zh-CN" b="1"/>
              <a:t>》</a:t>
            </a:r>
            <a:r>
              <a:rPr lang="zh-CN" altLang="en-US" b="1"/>
              <a:t>一诗中写大海水波动荡，山岛高耸突兀的句子是：</a:t>
            </a:r>
            <a:r>
              <a:rPr lang="zh-CN" altLang="en-US" b="1" u="sng">
                <a:solidFill>
                  <a:srgbClr val="0000CC"/>
                </a:solidFill>
                <a:ea typeface="楷体_GB2312" pitchFamily="49" charset="-122"/>
              </a:rPr>
              <a:t>水何澹澹，山岛竦峙</a:t>
            </a:r>
            <a:r>
              <a:rPr lang="zh-CN" altLang="en-US" b="1"/>
              <a:t>。</a:t>
            </a:r>
            <a:endParaRPr lang="zh-CN" altLang="en-US" b="1"/>
          </a:p>
          <a:p>
            <a:pPr lvl="0" eaLnBrk="1" hangingPunct="1"/>
            <a:r>
              <a:rPr lang="en-US" altLang="zh-CN" b="1"/>
              <a:t>4</a:t>
            </a:r>
            <a:r>
              <a:rPr lang="zh-CN" altLang="en-US" b="1"/>
              <a:t>．</a:t>
            </a:r>
            <a:r>
              <a:rPr lang="en-US" altLang="zh-CN" b="1"/>
              <a:t>《</a:t>
            </a:r>
            <a:r>
              <a:rPr lang="zh-CN" altLang="en-US" b="1"/>
              <a:t>观沧海</a:t>
            </a:r>
            <a:r>
              <a:rPr lang="en-US" altLang="zh-CN" b="1"/>
              <a:t>》</a:t>
            </a:r>
            <a:r>
              <a:rPr lang="zh-CN" altLang="en-US" b="1"/>
              <a:t>一诗中对景物作总写的句子是：</a:t>
            </a:r>
            <a:r>
              <a:rPr lang="zh-CN" altLang="en-US" b="1" u="sng">
                <a:solidFill>
                  <a:srgbClr val="0000CC"/>
                </a:solidFill>
                <a:ea typeface="楷体_GB2312" pitchFamily="49" charset="-122"/>
              </a:rPr>
              <a:t>水何澹澹，山岛竦峙</a:t>
            </a:r>
            <a:r>
              <a:rPr lang="zh-CN" altLang="en-US" b="1"/>
              <a:t>。</a:t>
            </a:r>
            <a:endParaRPr lang="zh-CN" altLang="en-US" b="1"/>
          </a:p>
        </p:txBody>
      </p:sp>
    </p:spTree>
  </p:cSld>
  <p:clrMapOvr>
    <a:masterClrMapping/>
  </p:clrMapOvr>
  <p:transition/>
  <p:timing/>
</p:sld>
</file>

<file path=ppt/slides/slide1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776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17762" name="Rectangle 3"/>
          <p:cNvSpPr>
            <a:spLocks noGrp="1"/>
          </p:cNvSpPr>
          <p:nvPr>
            <p:ph idx="1"/>
          </p:nvPr>
        </p:nvSpPr>
        <p:spPr>
          <a:xfrm>
            <a:off x="179388" y="333375"/>
            <a:ext cx="8964612" cy="309562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en-US" altLang="zh-CN" b="1"/>
              <a:t>5</a:t>
            </a:r>
            <a:r>
              <a:rPr lang="zh-CN" altLang="en-US" b="1"/>
              <a:t>．</a:t>
            </a:r>
            <a:r>
              <a:rPr lang="en-US" altLang="zh-CN" b="1"/>
              <a:t>《</a:t>
            </a:r>
            <a:r>
              <a:rPr lang="zh-CN" altLang="en-US" b="1"/>
              <a:t>观沧海</a:t>
            </a:r>
            <a:r>
              <a:rPr lang="en-US" altLang="zh-CN" b="1"/>
              <a:t>》</a:t>
            </a:r>
            <a:r>
              <a:rPr lang="zh-CN" altLang="en-US" b="1"/>
              <a:t>一诗中详细写诗人见到的景象的句子是</a:t>
            </a:r>
            <a:r>
              <a:rPr lang="zh-CN" altLang="en-US" b="1" u="sng"/>
              <a:t>：                                       </a:t>
            </a:r>
            <a:r>
              <a:rPr lang="zh-CN" altLang="en-US" b="1"/>
              <a:t>。</a:t>
            </a:r>
            <a:endParaRPr lang="zh-CN" altLang="en-US" b="1"/>
          </a:p>
          <a:p>
            <a:pPr lvl="0" eaLnBrk="1" hangingPunct="1">
              <a:lnSpc>
                <a:spcPct val="90000"/>
              </a:lnSpc>
            </a:pPr>
            <a:r>
              <a:rPr lang="en-US" altLang="zh-CN" b="1"/>
              <a:t>6</a:t>
            </a:r>
            <a:r>
              <a:rPr lang="zh-CN" altLang="en-US" b="1"/>
              <a:t>．</a:t>
            </a:r>
            <a:r>
              <a:rPr lang="en-US" altLang="zh-CN" b="1"/>
              <a:t>《</a:t>
            </a:r>
            <a:r>
              <a:rPr lang="zh-CN" altLang="en-US" b="1"/>
              <a:t>观沧海</a:t>
            </a:r>
            <a:r>
              <a:rPr lang="en-US" altLang="zh-CN" b="1"/>
              <a:t>》</a:t>
            </a:r>
            <a:r>
              <a:rPr lang="zh-CN" altLang="en-US" b="1"/>
              <a:t>一诗中描写诗人想象中的景象的句子是</a:t>
            </a:r>
            <a:r>
              <a:rPr lang="zh-CN" altLang="en-US" b="1" u="sng"/>
              <a:t>：                              </a:t>
            </a:r>
            <a:r>
              <a:rPr lang="zh-CN" altLang="en-US" b="1"/>
              <a:t>。</a:t>
            </a:r>
            <a:endParaRPr lang="zh-CN" altLang="en-US" b="1"/>
          </a:p>
          <a:p>
            <a:pPr lvl="0" eaLnBrk="1" hangingPunct="1">
              <a:lnSpc>
                <a:spcPct val="90000"/>
              </a:lnSpc>
            </a:pPr>
            <a:r>
              <a:rPr lang="en-US" altLang="zh-CN" b="1"/>
              <a:t>7</a:t>
            </a:r>
            <a:r>
              <a:rPr lang="zh-CN" altLang="en-US" b="1"/>
              <a:t>．</a:t>
            </a:r>
            <a:r>
              <a:rPr lang="en-US" altLang="zh-CN" b="1"/>
              <a:t>《</a:t>
            </a:r>
            <a:r>
              <a:rPr lang="zh-CN" altLang="en-US" b="1"/>
              <a:t>观沧海</a:t>
            </a:r>
            <a:r>
              <a:rPr lang="en-US" altLang="zh-CN" b="1"/>
              <a:t>》</a:t>
            </a:r>
            <a:r>
              <a:rPr lang="zh-CN" altLang="en-US" b="1"/>
              <a:t>一诗的主要表达方式是描写，但是也有两句诗是叙事的，这两句诗是</a:t>
            </a:r>
            <a:r>
              <a:rPr lang="zh-CN" altLang="en-US" b="1" u="sng"/>
              <a:t>：         </a:t>
            </a:r>
            <a:r>
              <a:rPr lang="zh-CN" altLang="en-US" b="1"/>
              <a:t>。</a:t>
            </a:r>
            <a:endParaRPr lang="zh-CN" altLang="en-US" b="1"/>
          </a:p>
          <a:p>
            <a:pPr lvl="0" eaLnBrk="1" hangingPunct="1">
              <a:lnSpc>
                <a:spcPct val="90000"/>
              </a:lnSpc>
            </a:pPr>
            <a:endParaRPr lang="en-US" altLang="zh-CN" b="1"/>
          </a:p>
        </p:txBody>
      </p:sp>
      <p:sp>
        <p:nvSpPr>
          <p:cNvPr id="117763" name="Rectangle 4"/>
          <p:cNvSpPr/>
          <p:nvPr/>
        </p:nvSpPr>
        <p:spPr>
          <a:xfrm>
            <a:off x="250825" y="3357563"/>
            <a:ext cx="9144000" cy="3068637"/>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342900" lvl="0" indent="-342900">
              <a:lnSpc>
                <a:spcPct val="90000"/>
              </a:lnSpc>
              <a:spcBef>
                <a:spcPct val="20000"/>
              </a:spcBef>
              <a:buChar char="•"/>
            </a:pPr>
            <a:r>
              <a:rPr lang="en-US" altLang="zh-CN" sz="3200" b="1"/>
              <a:t>5</a:t>
            </a:r>
            <a:r>
              <a:rPr lang="zh-CN" altLang="en-US" sz="3200" b="1"/>
              <a:t>．</a:t>
            </a:r>
            <a:r>
              <a:rPr lang="zh-CN" altLang="en-US" sz="3200" b="1" u="sng">
                <a:solidFill>
                  <a:srgbClr val="0000CC"/>
                </a:solidFill>
                <a:ea typeface="楷体_GB2312" pitchFamily="49" charset="-122"/>
              </a:rPr>
              <a:t>树木从生，百草丰茂。秋风萧瑟，洪波涌起</a:t>
            </a:r>
            <a:r>
              <a:rPr lang="zh-CN" altLang="en-US" sz="3200" b="1"/>
              <a:t>。</a:t>
            </a:r>
            <a:endParaRPr lang="zh-CN" altLang="en-US" sz="3200" b="1"/>
          </a:p>
          <a:p>
            <a:pPr marL="342900" lvl="0" indent="-342900">
              <a:lnSpc>
                <a:spcPct val="90000"/>
              </a:lnSpc>
              <a:spcBef>
                <a:spcPct val="20000"/>
              </a:spcBef>
              <a:buChar char="•"/>
            </a:pPr>
            <a:r>
              <a:rPr lang="en-US" altLang="zh-CN" sz="3200" b="1"/>
              <a:t>6</a:t>
            </a:r>
            <a:r>
              <a:rPr lang="zh-CN" altLang="en-US" sz="3200" b="1"/>
              <a:t>．</a:t>
            </a:r>
            <a:r>
              <a:rPr lang="zh-CN" altLang="en-US" sz="3200" b="1" u="sng">
                <a:solidFill>
                  <a:srgbClr val="0000CC"/>
                </a:solidFill>
                <a:ea typeface="楷体_GB2312" pitchFamily="49" charset="-122"/>
              </a:rPr>
              <a:t>日月之行，若出其中。星汉灿烂，若出其里。</a:t>
            </a:r>
            <a:endParaRPr lang="zh-CN" altLang="en-US" sz="3200" b="1" u="sng">
              <a:solidFill>
                <a:srgbClr val="0000CC"/>
              </a:solidFill>
              <a:ea typeface="楷体_GB2312" pitchFamily="49" charset="-122"/>
            </a:endParaRPr>
          </a:p>
          <a:p>
            <a:pPr marL="342900" lvl="0" indent="-342900">
              <a:lnSpc>
                <a:spcPct val="90000"/>
              </a:lnSpc>
              <a:spcBef>
                <a:spcPct val="20000"/>
              </a:spcBef>
              <a:buChar char="•"/>
            </a:pPr>
            <a:r>
              <a:rPr lang="en-US" altLang="zh-CN" sz="3200" b="1"/>
              <a:t>7</a:t>
            </a:r>
            <a:r>
              <a:rPr lang="zh-CN" altLang="en-US" sz="3200" b="1"/>
              <a:t>．</a:t>
            </a:r>
            <a:r>
              <a:rPr lang="zh-CN" altLang="en-US" sz="3200" b="1" u="sng">
                <a:solidFill>
                  <a:srgbClr val="0000CC"/>
                </a:solidFill>
                <a:ea typeface="楷体_GB2312" pitchFamily="49" charset="-122"/>
              </a:rPr>
              <a:t>东临碣石，以观沧海。</a:t>
            </a:r>
            <a:endParaRPr lang="zh-CN" altLang="en-US" sz="3200" b="1" u="sng">
              <a:solidFill>
                <a:srgbClr val="0000CC"/>
              </a:solidFill>
              <a:ea typeface="楷体_GB2312" pitchFamily="49" charset="-122"/>
            </a:endParaRPr>
          </a:p>
          <a:p>
            <a:pPr marL="342900" lvl="0" indent="-342900">
              <a:lnSpc>
                <a:spcPct val="90000"/>
              </a:lnSpc>
              <a:spcBef>
                <a:spcPct val="20000"/>
              </a:spcBef>
              <a:buChar char="•"/>
            </a:pPr>
            <a:endParaRPr lang="en-US" altLang="zh-CN" sz="3200" b="1" u="sng">
              <a:solidFill>
                <a:srgbClr val="0000CC"/>
              </a:solidFill>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7763"/>
                                        </p:tgtEl>
                                        <p:attrNameLst>
                                          <p:attrName>style.visibility</p:attrName>
                                        </p:attrNameLst>
                                      </p:cBhvr>
                                      <p:to>
                                        <p:strVal val="visible"/>
                                      </p:to>
                                    </p:set>
                                    <p:anim calcmode="lin" valueType="num">
                                      <p:cBhvr additive="base">
                                        <p:cTn id="7" dur="500" fill="hold"/>
                                        <p:tgtEl>
                                          <p:spTgt spid="117763"/>
                                        </p:tgtEl>
                                        <p:attrNameLst>
                                          <p:attrName>ppt_x</p:attrName>
                                        </p:attrNameLst>
                                      </p:cBhvr>
                                      <p:tavLst>
                                        <p:tav tm="0">
                                          <p:val>
                                            <p:strVal val="#ppt_x"/>
                                          </p:val>
                                        </p:tav>
                                        <p:tav tm="100000">
                                          <p:val>
                                            <p:strVal val="#ppt_x"/>
                                          </p:val>
                                        </p:tav>
                                      </p:tavLst>
                                    </p:anim>
                                    <p:anim calcmode="lin" valueType="num">
                                      <p:cBhvr additive="base">
                                        <p:cTn id="8" dur="500" fill="hold"/>
                                        <p:tgtEl>
                                          <p:spTgt spid="1177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p:bldLst>
  </p:timing>
</p:sld>
</file>

<file path=ppt/slides/slide1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878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18786" name="Rectangle 3"/>
          <p:cNvSpPr>
            <a:spLocks noGrp="1"/>
          </p:cNvSpPr>
          <p:nvPr>
            <p:ph idx="1"/>
          </p:nvPr>
        </p:nvSpPr>
        <p:spPr>
          <a:xfrm>
            <a:off x="179388" y="0"/>
            <a:ext cx="8964612" cy="439102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20</a:t>
            </a:r>
            <a:r>
              <a:rPr lang="zh-CN" altLang="en-US" b="1"/>
              <a:t>）</a:t>
            </a:r>
            <a:r>
              <a:rPr lang="en-US" altLang="zh-CN" b="1"/>
              <a:t>《</a:t>
            </a:r>
            <a:r>
              <a:rPr lang="zh-CN" altLang="en-US" b="1"/>
              <a:t>饮酒</a:t>
            </a:r>
            <a:r>
              <a:rPr lang="en-US" altLang="zh-CN" b="1"/>
              <a:t>》</a:t>
            </a:r>
            <a:r>
              <a:rPr lang="zh-CN" altLang="en-US" b="1"/>
              <a:t>（陶渊明）</a:t>
            </a:r>
            <a:endParaRPr lang="zh-CN" altLang="en-US" b="1"/>
          </a:p>
          <a:p>
            <a:pPr lvl="0" eaLnBrk="1" hangingPunct="1"/>
            <a:r>
              <a:rPr lang="en-US" altLang="zh-CN" b="1"/>
              <a:t>1</a:t>
            </a:r>
            <a:r>
              <a:rPr lang="zh-CN" altLang="en-US" b="1"/>
              <a:t>．陶渊明</a:t>
            </a:r>
            <a:r>
              <a:rPr lang="en-US" altLang="zh-CN" b="1"/>
              <a:t>《</a:t>
            </a:r>
            <a:r>
              <a:rPr lang="zh-CN" altLang="en-US" b="1"/>
              <a:t>饮酒</a:t>
            </a:r>
            <a:r>
              <a:rPr lang="en-US" altLang="zh-CN" b="1"/>
              <a:t>》</a:t>
            </a:r>
            <a:r>
              <a:rPr lang="zh-CN" altLang="en-US" b="1"/>
              <a:t>中表现了怡然自得，恬淡闲适，热爱自然，旷达胸襟的诗句是</a:t>
            </a:r>
            <a:r>
              <a:rPr lang="zh-CN" altLang="en-US" b="1" u="sng"/>
              <a:t>：            </a:t>
            </a:r>
            <a:r>
              <a:rPr lang="zh-CN" altLang="en-US" b="1"/>
              <a:t>。</a:t>
            </a:r>
            <a:endParaRPr lang="zh-CN" altLang="en-US" b="1"/>
          </a:p>
          <a:p>
            <a:pPr lvl="0" eaLnBrk="1" hangingPunct="1"/>
            <a:r>
              <a:rPr lang="en-US" altLang="zh-CN" b="1"/>
              <a:t>2</a:t>
            </a:r>
            <a:r>
              <a:rPr lang="zh-CN" altLang="en-US" b="1"/>
              <a:t>．陶渊明的</a:t>
            </a:r>
            <a:r>
              <a:rPr lang="en-US" altLang="zh-CN" b="1"/>
              <a:t>《</a:t>
            </a:r>
            <a:r>
              <a:rPr lang="zh-CN" altLang="en-US" b="1"/>
              <a:t>饮酒</a:t>
            </a:r>
            <a:r>
              <a:rPr lang="en-US" altLang="zh-CN" b="1"/>
              <a:t>》</a:t>
            </a:r>
            <a:r>
              <a:rPr lang="zh-CN" altLang="en-US" b="1"/>
              <a:t>中表明诗人决意摆脱尘世的干扰，过闲适恬静的生活的诗句是</a:t>
            </a:r>
            <a:r>
              <a:rPr lang="zh-CN" altLang="en-US" b="1" u="sng"/>
              <a:t>：       </a:t>
            </a:r>
            <a:r>
              <a:rPr lang="zh-CN" altLang="en-US" b="1"/>
              <a:t>。“而无车马喧”的原因是</a:t>
            </a:r>
            <a:r>
              <a:rPr lang="zh-CN" altLang="en-US" b="1" u="sng"/>
              <a:t>：                    </a:t>
            </a:r>
            <a:r>
              <a:rPr lang="zh-CN" altLang="en-US" b="1"/>
              <a:t>。</a:t>
            </a:r>
            <a:endParaRPr lang="zh-CN" altLang="en-US" b="1"/>
          </a:p>
          <a:p>
            <a:pPr lvl="0" eaLnBrk="1" hangingPunct="1"/>
            <a:r>
              <a:rPr lang="en-US" altLang="zh-CN" b="1"/>
              <a:t>3</a:t>
            </a:r>
            <a:r>
              <a:rPr lang="zh-CN" altLang="en-US" b="1"/>
              <a:t>． 陶渊明的</a:t>
            </a:r>
            <a:r>
              <a:rPr lang="en-US" altLang="zh-CN" b="1"/>
              <a:t>《</a:t>
            </a:r>
            <a:r>
              <a:rPr lang="zh-CN" altLang="en-US" b="1"/>
              <a:t>饮酒</a:t>
            </a:r>
            <a:r>
              <a:rPr lang="en-US" altLang="zh-CN" b="1"/>
              <a:t>》</a:t>
            </a:r>
            <a:r>
              <a:rPr lang="zh-CN" altLang="en-US" b="1"/>
              <a:t>中表明作者本想说明白，却又不可言传的诗句是</a:t>
            </a:r>
            <a:r>
              <a:rPr lang="zh-CN" altLang="en-US" b="1" u="sng"/>
              <a:t>：                    </a:t>
            </a:r>
            <a:r>
              <a:rPr lang="zh-CN" altLang="en-US" b="1"/>
              <a:t>。 </a:t>
            </a:r>
            <a:endParaRPr lang="zh-CN" altLang="en-US" b="1"/>
          </a:p>
        </p:txBody>
      </p:sp>
      <p:sp>
        <p:nvSpPr>
          <p:cNvPr id="118787" name="Rectangle 4"/>
          <p:cNvSpPr/>
          <p:nvPr/>
        </p:nvSpPr>
        <p:spPr>
          <a:xfrm>
            <a:off x="179388" y="4437063"/>
            <a:ext cx="8589962" cy="2116137"/>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342900" lvl="0" indent="-342900">
              <a:lnSpc>
                <a:spcPct val="90000"/>
              </a:lnSpc>
              <a:spcBef>
                <a:spcPct val="20000"/>
              </a:spcBef>
            </a:pPr>
            <a:r>
              <a:rPr lang="en-US" altLang="zh-CN" sz="3200" b="1">
                <a:solidFill>
                  <a:srgbClr val="0000CC"/>
                </a:solidFill>
                <a:latin typeface="楷体_GB2312" pitchFamily="49" charset="-122"/>
                <a:ea typeface="楷体_GB2312" pitchFamily="49" charset="-122"/>
              </a:rPr>
              <a:t>1</a:t>
            </a:r>
            <a:r>
              <a:rPr lang="zh-CN" altLang="en-US" sz="3200" b="1">
                <a:solidFill>
                  <a:srgbClr val="0000CC"/>
                </a:solidFill>
                <a:latin typeface="楷体_GB2312" pitchFamily="49" charset="-122"/>
                <a:ea typeface="楷体_GB2312" pitchFamily="49" charset="-122"/>
              </a:rPr>
              <a:t>．</a:t>
            </a:r>
            <a:r>
              <a:rPr lang="zh-CN" altLang="en-US" sz="3200" b="1" u="sng">
                <a:solidFill>
                  <a:srgbClr val="0000CC"/>
                </a:solidFill>
                <a:latin typeface="楷体_GB2312" pitchFamily="49" charset="-122"/>
                <a:ea typeface="楷体_GB2312" pitchFamily="49" charset="-122"/>
              </a:rPr>
              <a:t>采菊东篱下，悠悠见南山</a:t>
            </a:r>
            <a:r>
              <a:rPr lang="zh-CN" altLang="en-US" sz="3200" b="1">
                <a:solidFill>
                  <a:srgbClr val="0000CC"/>
                </a:solidFill>
                <a:latin typeface="楷体_GB2312" pitchFamily="49" charset="-122"/>
                <a:ea typeface="楷体_GB2312" pitchFamily="49" charset="-122"/>
              </a:rPr>
              <a:t>。</a:t>
            </a:r>
            <a:endParaRPr lang="zh-CN" altLang="en-US" sz="3200" b="1">
              <a:solidFill>
                <a:srgbClr val="0000CC"/>
              </a:solidFill>
              <a:latin typeface="楷体_GB2312" pitchFamily="49" charset="-122"/>
              <a:ea typeface="楷体_GB2312" pitchFamily="49" charset="-122"/>
            </a:endParaRPr>
          </a:p>
          <a:p>
            <a:pPr marL="342900" lvl="0" indent="-342900">
              <a:lnSpc>
                <a:spcPct val="90000"/>
              </a:lnSpc>
              <a:spcBef>
                <a:spcPct val="20000"/>
              </a:spcBef>
              <a:buChar char="•"/>
            </a:pPr>
            <a:r>
              <a:rPr lang="en-US" altLang="zh-CN" sz="3200" b="1">
                <a:solidFill>
                  <a:srgbClr val="0000CC"/>
                </a:solidFill>
                <a:latin typeface="楷体_GB2312" pitchFamily="49" charset="-122"/>
                <a:ea typeface="楷体_GB2312" pitchFamily="49" charset="-122"/>
              </a:rPr>
              <a:t>2</a:t>
            </a:r>
            <a:r>
              <a:rPr lang="zh-CN" altLang="en-US" sz="3200" b="1">
                <a:solidFill>
                  <a:srgbClr val="0000CC"/>
                </a:solidFill>
                <a:latin typeface="楷体_GB2312" pitchFamily="49" charset="-122"/>
                <a:ea typeface="楷体_GB2312" pitchFamily="49" charset="-122"/>
              </a:rPr>
              <a:t>．</a:t>
            </a:r>
            <a:r>
              <a:rPr lang="zh-CN" altLang="en-US" sz="3200" b="1" u="sng">
                <a:solidFill>
                  <a:srgbClr val="0000CC"/>
                </a:solidFill>
                <a:latin typeface="楷体_GB2312" pitchFamily="49" charset="-122"/>
                <a:ea typeface="楷体_GB2312" pitchFamily="49" charset="-122"/>
              </a:rPr>
              <a:t>结庐在人境，而无车马喧</a:t>
            </a:r>
            <a:r>
              <a:rPr lang="zh-CN" altLang="en-US" sz="3200" b="1">
                <a:solidFill>
                  <a:srgbClr val="0000CC"/>
                </a:solidFill>
                <a:latin typeface="楷体_GB2312" pitchFamily="49" charset="-122"/>
                <a:ea typeface="楷体_GB2312" pitchFamily="49" charset="-122"/>
              </a:rPr>
              <a:t>。</a:t>
            </a:r>
            <a:r>
              <a:rPr lang="zh-CN" altLang="en-US" sz="3200" b="1" u="sng">
                <a:solidFill>
                  <a:srgbClr val="0000CC"/>
                </a:solidFill>
                <a:latin typeface="楷体_GB2312" pitchFamily="49" charset="-122"/>
                <a:ea typeface="楷体_GB2312" pitchFamily="49" charset="-122"/>
              </a:rPr>
              <a:t>心远地自偏</a:t>
            </a:r>
            <a:r>
              <a:rPr lang="zh-CN" altLang="en-US" sz="3200" b="1">
                <a:solidFill>
                  <a:srgbClr val="0000CC"/>
                </a:solidFill>
                <a:latin typeface="楷体_GB2312" pitchFamily="49" charset="-122"/>
                <a:ea typeface="楷体_GB2312" pitchFamily="49" charset="-122"/>
              </a:rPr>
              <a:t>。</a:t>
            </a:r>
            <a:endParaRPr lang="zh-CN" altLang="en-US" sz="3200" b="1">
              <a:solidFill>
                <a:srgbClr val="0000CC"/>
              </a:solidFill>
              <a:latin typeface="楷体_GB2312" pitchFamily="49" charset="-122"/>
              <a:ea typeface="楷体_GB2312" pitchFamily="49" charset="-122"/>
            </a:endParaRPr>
          </a:p>
          <a:p>
            <a:pPr marL="342900" lvl="0" indent="-342900">
              <a:lnSpc>
                <a:spcPct val="90000"/>
              </a:lnSpc>
              <a:spcBef>
                <a:spcPct val="20000"/>
              </a:spcBef>
              <a:buChar char="•"/>
            </a:pPr>
            <a:r>
              <a:rPr lang="en-US" altLang="zh-CN" sz="3200" b="1">
                <a:solidFill>
                  <a:srgbClr val="0000CC"/>
                </a:solidFill>
                <a:latin typeface="楷体_GB2312" pitchFamily="49" charset="-122"/>
                <a:ea typeface="楷体_GB2312" pitchFamily="49" charset="-122"/>
              </a:rPr>
              <a:t>3</a:t>
            </a:r>
            <a:r>
              <a:rPr lang="zh-CN" altLang="en-US" sz="3200" b="1">
                <a:solidFill>
                  <a:srgbClr val="0000CC"/>
                </a:solidFill>
                <a:latin typeface="楷体_GB2312" pitchFamily="49" charset="-122"/>
                <a:ea typeface="楷体_GB2312" pitchFamily="49" charset="-122"/>
              </a:rPr>
              <a:t>．</a:t>
            </a:r>
            <a:r>
              <a:rPr lang="zh-CN" altLang="en-US" sz="3200" b="1">
                <a:solidFill>
                  <a:srgbClr val="0000CC"/>
                </a:solidFill>
                <a:ea typeface="楷体_GB2312" pitchFamily="49" charset="-122"/>
              </a:rPr>
              <a:t> </a:t>
            </a:r>
            <a:r>
              <a:rPr lang="zh-CN" altLang="en-US" sz="3200" b="1" u="sng">
                <a:solidFill>
                  <a:srgbClr val="0000CC"/>
                </a:solidFill>
                <a:latin typeface="楷体_GB2312" pitchFamily="49" charset="-122"/>
                <a:ea typeface="楷体_GB2312" pitchFamily="49" charset="-122"/>
              </a:rPr>
              <a:t>此中有真意，欲辨已忘言</a:t>
            </a:r>
            <a:r>
              <a:rPr lang="zh-CN" altLang="en-US" sz="3200" b="1">
                <a:solidFill>
                  <a:srgbClr val="0000CC"/>
                </a:solidFill>
                <a:latin typeface="楷体_GB2312" pitchFamily="49" charset="-122"/>
                <a:ea typeface="楷体_GB2312" pitchFamily="49" charset="-122"/>
              </a:rPr>
              <a:t>。</a:t>
            </a:r>
            <a:r>
              <a:rPr lang="zh-CN" altLang="en-US" sz="3200"/>
              <a:t> </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8787"/>
                                        </p:tgtEl>
                                        <p:attrNameLst>
                                          <p:attrName>style.visibility</p:attrName>
                                        </p:attrNameLst>
                                      </p:cBhvr>
                                      <p:to>
                                        <p:strVal val="visible"/>
                                      </p:to>
                                    </p:set>
                                    <p:anim calcmode="lin" valueType="num">
                                      <p:cBhvr additive="base">
                                        <p:cTn id="7" dur="500" fill="hold"/>
                                        <p:tgtEl>
                                          <p:spTgt spid="118787"/>
                                        </p:tgtEl>
                                        <p:attrNameLst>
                                          <p:attrName>ppt_x</p:attrName>
                                        </p:attrNameLst>
                                      </p:cBhvr>
                                      <p:tavLst>
                                        <p:tav tm="0">
                                          <p:val>
                                            <p:strVal val="#ppt_x"/>
                                          </p:val>
                                        </p:tav>
                                        <p:tav tm="100000">
                                          <p:val>
                                            <p:strVal val="#ppt_x"/>
                                          </p:val>
                                        </p:tav>
                                      </p:tavLst>
                                    </p:anim>
                                    <p:anim calcmode="lin" valueType="num">
                                      <p:cBhvr additive="base">
                                        <p:cTn id="8" dur="500" fill="hold"/>
                                        <p:tgtEl>
                                          <p:spTgt spid="1187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p:bldLst>
  </p:timing>
</p:sld>
</file>

<file path=ppt/slides/slide1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980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19810"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21</a:t>
            </a:r>
            <a:r>
              <a:rPr lang="zh-CN" altLang="en-US" b="1"/>
              <a:t>）</a:t>
            </a:r>
            <a:r>
              <a:rPr lang="en-US" altLang="zh-CN" b="1"/>
              <a:t>《</a:t>
            </a:r>
            <a:r>
              <a:rPr lang="zh-CN" altLang="en-US" b="1"/>
              <a:t>送杜少府之任蜀州</a:t>
            </a:r>
            <a:r>
              <a:rPr lang="en-US" altLang="zh-CN" b="1"/>
              <a:t>》</a:t>
            </a:r>
            <a:r>
              <a:rPr lang="zh-CN" altLang="en-US" b="1"/>
              <a:t>（王勃）</a:t>
            </a:r>
            <a:endParaRPr lang="zh-CN" altLang="en-US" b="1"/>
          </a:p>
          <a:p>
            <a:pPr lvl="0" eaLnBrk="1" hangingPunct="1"/>
            <a:r>
              <a:rPr lang="en-US" altLang="zh-CN" b="1"/>
              <a:t>1</a:t>
            </a:r>
            <a:r>
              <a:rPr lang="zh-CN" altLang="en-US" b="1"/>
              <a:t>．王勃的</a:t>
            </a:r>
            <a:r>
              <a:rPr lang="en-US" altLang="zh-CN" b="1"/>
              <a:t>《</a:t>
            </a:r>
            <a:r>
              <a:rPr lang="zh-CN" altLang="en-US" b="1"/>
              <a:t>送杜少府之任蜀州</a:t>
            </a:r>
            <a:r>
              <a:rPr lang="en-US" altLang="zh-CN" b="1"/>
              <a:t>》</a:t>
            </a:r>
            <a:r>
              <a:rPr lang="zh-CN" altLang="en-US" b="1"/>
              <a:t>在叙将别之时，气势宏伟，已寓不必伤别之意，为下文抒情情奠定基调的诗句是</a:t>
            </a:r>
            <a:r>
              <a:rPr lang="zh-CN" altLang="en-US" b="1" u="sng"/>
              <a:t>：                        </a:t>
            </a:r>
            <a:r>
              <a:rPr lang="zh-CN" altLang="en-US" b="1"/>
              <a:t>。</a:t>
            </a:r>
            <a:endParaRPr lang="zh-CN" altLang="en-US" b="1"/>
          </a:p>
          <a:p>
            <a:pPr lvl="0" eaLnBrk="1" hangingPunct="1"/>
            <a:r>
              <a:rPr lang="en-US" altLang="zh-CN" b="1"/>
              <a:t>2</a:t>
            </a:r>
            <a:r>
              <a:rPr lang="zh-CN" altLang="en-US" b="1"/>
              <a:t>．王勃</a:t>
            </a:r>
            <a:r>
              <a:rPr lang="en-US" altLang="zh-CN" b="1"/>
              <a:t>《</a:t>
            </a:r>
            <a:r>
              <a:rPr lang="zh-CN" altLang="en-US" b="1"/>
              <a:t>送杜少府之任蜀州</a:t>
            </a:r>
            <a:r>
              <a:rPr lang="en-US" altLang="zh-CN" b="1"/>
              <a:t>》</a:t>
            </a:r>
            <a:r>
              <a:rPr lang="zh-CN" altLang="en-US" b="1"/>
              <a:t>中可用来鼓励和安慰朋友，道出了古今上下几千年人们心声的名句是</a:t>
            </a:r>
            <a:r>
              <a:rPr lang="zh-CN" altLang="en-US" b="1" u="sng"/>
              <a:t>：                                 </a:t>
            </a:r>
            <a:r>
              <a:rPr lang="zh-CN" altLang="en-US" b="1"/>
              <a:t>。</a:t>
            </a:r>
            <a:endParaRPr lang="zh-CN" altLang="en-US" b="1"/>
          </a:p>
          <a:p>
            <a:pPr lvl="0" eaLnBrk="1" hangingPunct="1"/>
            <a:r>
              <a:rPr lang="en-US" altLang="zh-CN" b="1"/>
              <a:t>3</a:t>
            </a:r>
            <a:r>
              <a:rPr lang="zh-CN" altLang="en-US" b="1"/>
              <a:t>．王勃</a:t>
            </a:r>
            <a:r>
              <a:rPr lang="en-US" altLang="zh-CN" b="1"/>
              <a:t>《</a:t>
            </a:r>
            <a:r>
              <a:rPr lang="zh-CN" altLang="en-US" b="1"/>
              <a:t>送杜少府之任蜀州</a:t>
            </a:r>
            <a:r>
              <a:rPr lang="en-US" altLang="zh-CN" b="1"/>
              <a:t>》</a:t>
            </a:r>
            <a:r>
              <a:rPr lang="zh-CN" altLang="en-US" b="1"/>
              <a:t>中劝慰友人不要哀伤，表达出诗人豁达，爽朗的胸怀的诗句</a:t>
            </a:r>
            <a:r>
              <a:rPr lang="zh-CN" altLang="en-US" b="1" u="sng"/>
              <a:t>：                     </a:t>
            </a:r>
            <a:r>
              <a:rPr lang="zh-CN" altLang="en-US" b="1"/>
              <a:t>。</a:t>
            </a:r>
            <a:endParaRPr lang="zh-CN" altLang="en-US" b="1"/>
          </a:p>
          <a:p>
            <a:pPr lvl="0" eaLnBrk="1" hangingPunct="1"/>
            <a:r>
              <a:rPr lang="en-US" altLang="zh-CN" b="1"/>
              <a:t>4</a:t>
            </a:r>
            <a:r>
              <a:rPr lang="zh-CN" altLang="en-US" b="1"/>
              <a:t>．王勃</a:t>
            </a:r>
            <a:r>
              <a:rPr lang="en-US" altLang="zh-CN" b="1"/>
              <a:t>《</a:t>
            </a:r>
            <a:r>
              <a:rPr lang="zh-CN" altLang="en-US" b="1"/>
              <a:t>送杜少府之任蜀州</a:t>
            </a:r>
            <a:r>
              <a:rPr lang="en-US" altLang="zh-CN" b="1"/>
              <a:t>》</a:t>
            </a:r>
            <a:r>
              <a:rPr lang="zh-CN" altLang="en-US" b="1"/>
              <a:t>中表明不要因为离别而伤感的诗句是</a:t>
            </a:r>
            <a:r>
              <a:rPr lang="zh-CN" altLang="en-US" b="1" u="sng"/>
              <a:t>：                              。</a:t>
            </a:r>
            <a:endParaRPr lang="zh-CN" altLang="en-US" b="1" u="sng"/>
          </a:p>
        </p:txBody>
      </p:sp>
    </p:spTree>
  </p:cSld>
  <p:clrMapOvr>
    <a:masterClrMapping/>
  </p:clrMapOvr>
  <p:transition/>
  <p:timing/>
</p:sld>
</file>

<file path=ppt/slides/slide1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083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20834"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b="1"/>
              <a:t>（</a:t>
            </a:r>
            <a:r>
              <a:rPr lang="en-US" altLang="zh-CN" b="1"/>
              <a:t>21</a:t>
            </a:r>
            <a:r>
              <a:rPr lang="zh-CN" altLang="en-US" b="1"/>
              <a:t>）</a:t>
            </a:r>
            <a:r>
              <a:rPr lang="en-US" altLang="zh-CN" b="1"/>
              <a:t>《</a:t>
            </a:r>
            <a:r>
              <a:rPr lang="zh-CN" altLang="en-US" b="1"/>
              <a:t>送杜少府之任蜀州</a:t>
            </a:r>
            <a:r>
              <a:rPr lang="en-US" altLang="zh-CN" b="1"/>
              <a:t>》</a:t>
            </a:r>
            <a:r>
              <a:rPr lang="zh-CN" altLang="en-US" b="1"/>
              <a:t>（王勃）</a:t>
            </a:r>
            <a:endParaRPr lang="zh-CN" altLang="en-US" b="1"/>
          </a:p>
          <a:p>
            <a:pPr lvl="0" eaLnBrk="1" hangingPunct="1">
              <a:lnSpc>
                <a:spcPct val="90000"/>
              </a:lnSpc>
            </a:pPr>
            <a:r>
              <a:rPr lang="en-US" altLang="zh-CN" b="1"/>
              <a:t>1</a:t>
            </a:r>
            <a:r>
              <a:rPr lang="zh-CN" altLang="en-US" b="1"/>
              <a:t>．王勃的</a:t>
            </a:r>
            <a:r>
              <a:rPr lang="en-US" altLang="zh-CN" b="1"/>
              <a:t>《</a:t>
            </a:r>
            <a:r>
              <a:rPr lang="zh-CN" altLang="en-US" b="1"/>
              <a:t>送杜少府之任蜀州</a:t>
            </a:r>
            <a:r>
              <a:rPr lang="en-US" altLang="zh-CN" b="1"/>
              <a:t>》</a:t>
            </a:r>
            <a:r>
              <a:rPr lang="zh-CN" altLang="en-US" b="1"/>
              <a:t>在叙将别之时，气势宏伟，已寓不必伤别之意，为下文抒情情奠定基调的诗句是：</a:t>
            </a:r>
            <a:r>
              <a:rPr lang="zh-CN" altLang="en-US" b="1" u="sng">
                <a:solidFill>
                  <a:srgbClr val="0000CC"/>
                </a:solidFill>
              </a:rPr>
              <a:t>城阙辅三秦，风烟望五津</a:t>
            </a:r>
            <a:r>
              <a:rPr lang="zh-CN" altLang="en-US" b="1">
                <a:solidFill>
                  <a:srgbClr val="0000CC"/>
                </a:solidFill>
              </a:rPr>
              <a:t>。</a:t>
            </a:r>
            <a:endParaRPr lang="zh-CN" altLang="en-US" b="1">
              <a:solidFill>
                <a:srgbClr val="0000CC"/>
              </a:solidFill>
            </a:endParaRPr>
          </a:p>
          <a:p>
            <a:pPr lvl="0" eaLnBrk="1" hangingPunct="1">
              <a:lnSpc>
                <a:spcPct val="90000"/>
              </a:lnSpc>
            </a:pPr>
            <a:r>
              <a:rPr lang="en-US" altLang="zh-CN" b="1"/>
              <a:t>2</a:t>
            </a:r>
            <a:r>
              <a:rPr lang="zh-CN" altLang="en-US" b="1"/>
              <a:t>．王勃</a:t>
            </a:r>
            <a:r>
              <a:rPr lang="en-US" altLang="zh-CN" b="1"/>
              <a:t>《</a:t>
            </a:r>
            <a:r>
              <a:rPr lang="zh-CN" altLang="en-US" b="1"/>
              <a:t>送杜少府之任蜀州</a:t>
            </a:r>
            <a:r>
              <a:rPr lang="en-US" altLang="zh-CN" b="1"/>
              <a:t>》</a:t>
            </a:r>
            <a:r>
              <a:rPr lang="zh-CN" altLang="en-US" b="1"/>
              <a:t>中可用来鼓励和安慰朋友，道出了古今上下几千年人们心声的名句是：</a:t>
            </a:r>
            <a:r>
              <a:rPr lang="zh-CN" altLang="en-US" b="1" u="sng">
                <a:solidFill>
                  <a:srgbClr val="0000CC"/>
                </a:solidFill>
              </a:rPr>
              <a:t>海内存知己，天涯若比邻。</a:t>
            </a:r>
            <a:endParaRPr lang="zh-CN" altLang="en-US" b="1" u="sng">
              <a:solidFill>
                <a:srgbClr val="0000CC"/>
              </a:solidFill>
            </a:endParaRPr>
          </a:p>
          <a:p>
            <a:pPr lvl="0" eaLnBrk="1" hangingPunct="1">
              <a:lnSpc>
                <a:spcPct val="90000"/>
              </a:lnSpc>
            </a:pPr>
            <a:r>
              <a:rPr lang="en-US" altLang="zh-CN" b="1"/>
              <a:t>3</a:t>
            </a:r>
            <a:r>
              <a:rPr lang="zh-CN" altLang="en-US" b="1"/>
              <a:t>．王勃</a:t>
            </a:r>
            <a:r>
              <a:rPr lang="en-US" altLang="zh-CN" b="1"/>
              <a:t>《</a:t>
            </a:r>
            <a:r>
              <a:rPr lang="zh-CN" altLang="en-US" b="1"/>
              <a:t>送杜少府之任蜀州</a:t>
            </a:r>
            <a:r>
              <a:rPr lang="en-US" altLang="zh-CN" b="1"/>
              <a:t>》</a:t>
            </a:r>
            <a:r>
              <a:rPr lang="zh-CN" altLang="en-US" b="1"/>
              <a:t>中劝慰友人不要哀伤，表达出诗人豁达，爽朗的胸怀的诗句：</a:t>
            </a:r>
            <a:r>
              <a:rPr lang="zh-CN" altLang="en-US" b="1" u="sng">
                <a:solidFill>
                  <a:srgbClr val="0000CC"/>
                </a:solidFill>
              </a:rPr>
              <a:t>与君离别意，同是宦游人。</a:t>
            </a:r>
            <a:endParaRPr lang="zh-CN" altLang="en-US" b="1" u="sng">
              <a:solidFill>
                <a:srgbClr val="0000CC"/>
              </a:solidFill>
            </a:endParaRPr>
          </a:p>
          <a:p>
            <a:pPr lvl="0" eaLnBrk="1" hangingPunct="1">
              <a:lnSpc>
                <a:spcPct val="90000"/>
              </a:lnSpc>
            </a:pPr>
            <a:r>
              <a:rPr lang="en-US" altLang="zh-CN" b="1"/>
              <a:t>4</a:t>
            </a:r>
            <a:r>
              <a:rPr lang="zh-CN" altLang="en-US" b="1"/>
              <a:t>．王勃</a:t>
            </a:r>
            <a:r>
              <a:rPr lang="en-US" altLang="zh-CN" b="1"/>
              <a:t>《</a:t>
            </a:r>
            <a:r>
              <a:rPr lang="zh-CN" altLang="en-US" b="1"/>
              <a:t>送杜少府之任蜀州</a:t>
            </a:r>
            <a:r>
              <a:rPr lang="en-US" altLang="zh-CN" b="1"/>
              <a:t>》</a:t>
            </a:r>
            <a:r>
              <a:rPr lang="zh-CN" altLang="en-US" b="1"/>
              <a:t>中表明不要因为离别而伤感的诗句是：</a:t>
            </a:r>
            <a:r>
              <a:rPr lang="zh-CN" altLang="en-US" b="1" u="sng">
                <a:solidFill>
                  <a:srgbClr val="0000CC"/>
                </a:solidFill>
              </a:rPr>
              <a:t>无为在歧路，儿女共沾巾。</a:t>
            </a:r>
            <a:endParaRPr lang="zh-CN" altLang="en-US" b="1" u="sng">
              <a:solidFill>
                <a:srgbClr val="0000CC"/>
              </a:solidFill>
            </a:endParaRPr>
          </a:p>
        </p:txBody>
      </p:sp>
    </p:spTree>
  </p:cSld>
  <p:clrMapOvr>
    <a:masterClrMapping/>
  </p:clrMapOvr>
  <p:transition/>
  <p:timing/>
</p:sld>
</file>

<file path=ppt/slides/slide1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185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21858" name="Rectangle 3"/>
          <p:cNvSpPr>
            <a:spLocks noGrp="1"/>
          </p:cNvSpPr>
          <p:nvPr>
            <p:ph idx="1"/>
          </p:nvPr>
        </p:nvSpPr>
        <p:spPr>
          <a:xfrm>
            <a:off x="323850" y="260350"/>
            <a:ext cx="8640763" cy="38163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22</a:t>
            </a:r>
            <a:r>
              <a:rPr lang="zh-CN" altLang="en-US" b="1"/>
              <a:t>）</a:t>
            </a:r>
            <a:r>
              <a:rPr lang="en-US" altLang="zh-CN" b="1"/>
              <a:t>《</a:t>
            </a:r>
            <a:r>
              <a:rPr lang="zh-CN" altLang="en-US" b="1"/>
              <a:t>次北固山下</a:t>
            </a:r>
            <a:r>
              <a:rPr lang="en-US" altLang="zh-CN" b="1"/>
              <a:t>》</a:t>
            </a:r>
            <a:r>
              <a:rPr lang="zh-CN" altLang="en-US" b="1"/>
              <a:t>（王湾）</a:t>
            </a:r>
            <a:endParaRPr lang="zh-CN" altLang="en-US" b="1"/>
          </a:p>
          <a:p>
            <a:pPr lvl="0" eaLnBrk="1" hangingPunct="1"/>
            <a:r>
              <a:rPr lang="en-US" altLang="zh-CN" b="1"/>
              <a:t>1</a:t>
            </a:r>
            <a:r>
              <a:rPr lang="zh-CN" altLang="en-US" b="1"/>
              <a:t>．王湾在</a:t>
            </a:r>
            <a:r>
              <a:rPr lang="en-US" altLang="zh-CN" b="1"/>
              <a:t>《</a:t>
            </a:r>
            <a:r>
              <a:rPr lang="zh-CN" altLang="en-US" b="1"/>
              <a:t>次北固山下</a:t>
            </a:r>
            <a:r>
              <a:rPr lang="en-US" altLang="zh-CN" b="1"/>
              <a:t>》</a:t>
            </a:r>
            <a:r>
              <a:rPr lang="zh-CN" altLang="en-US" b="1"/>
              <a:t>一诗中描绘涨潮时水面宽阔，帆船顺风而行的句子是</a:t>
            </a:r>
            <a:r>
              <a:rPr lang="zh-CN" altLang="en-US" b="1" u="sng"/>
              <a:t>：    </a:t>
            </a:r>
            <a:r>
              <a:rPr lang="zh-CN" altLang="en-US" b="1" u="sng">
                <a:solidFill>
                  <a:srgbClr val="0000CC"/>
                </a:solidFill>
              </a:rPr>
              <a:t>。</a:t>
            </a:r>
            <a:endParaRPr lang="zh-CN" altLang="en-US" b="1" u="sng">
              <a:solidFill>
                <a:srgbClr val="0000CC"/>
              </a:solidFill>
            </a:endParaRPr>
          </a:p>
          <a:p>
            <a:pPr lvl="0" eaLnBrk="1" hangingPunct="1"/>
            <a:r>
              <a:rPr lang="en-US" altLang="zh-CN" b="1"/>
              <a:t>2</a:t>
            </a:r>
            <a:r>
              <a:rPr lang="zh-CN" altLang="en-US" b="1"/>
              <a:t>．</a:t>
            </a:r>
            <a:r>
              <a:rPr lang="en-US" altLang="zh-CN" b="1"/>
              <a:t>《</a:t>
            </a:r>
            <a:r>
              <a:rPr lang="zh-CN" altLang="en-US" b="1"/>
              <a:t>次北固山下</a:t>
            </a:r>
            <a:r>
              <a:rPr lang="en-US" altLang="zh-CN" b="1"/>
              <a:t>》</a:t>
            </a:r>
            <a:r>
              <a:rPr lang="zh-CN" altLang="en-US" b="1"/>
              <a:t>一诗中，表现时序变迁，新旧交替这一自然规律的诗句是</a:t>
            </a:r>
            <a:r>
              <a:rPr lang="zh-CN" altLang="en-US" b="1" u="sng"/>
              <a:t>：      </a:t>
            </a:r>
            <a:r>
              <a:rPr lang="zh-CN" altLang="en-US" b="1" u="sng">
                <a:solidFill>
                  <a:srgbClr val="0000CC"/>
                </a:solidFill>
              </a:rPr>
              <a:t>。</a:t>
            </a:r>
            <a:endParaRPr lang="zh-CN" altLang="en-US" b="1" u="sng">
              <a:solidFill>
                <a:srgbClr val="0000CC"/>
              </a:solidFill>
            </a:endParaRPr>
          </a:p>
          <a:p>
            <a:pPr lvl="0" eaLnBrk="1" hangingPunct="1"/>
            <a:r>
              <a:rPr lang="en-US" altLang="zh-CN" b="1"/>
              <a:t>3</a:t>
            </a:r>
            <a:r>
              <a:rPr lang="zh-CN" altLang="en-US" b="1"/>
              <a:t>．</a:t>
            </a:r>
            <a:r>
              <a:rPr lang="en-US" altLang="zh-CN" b="1"/>
              <a:t>《</a:t>
            </a:r>
            <a:r>
              <a:rPr lang="zh-CN" altLang="en-US" b="1"/>
              <a:t>次北固山下</a:t>
            </a:r>
            <a:r>
              <a:rPr lang="en-US" altLang="zh-CN" b="1"/>
              <a:t>》</a:t>
            </a:r>
            <a:r>
              <a:rPr lang="zh-CN" altLang="en-US" b="1"/>
              <a:t>一诗中游子思乡情深的诗句是</a:t>
            </a:r>
            <a:r>
              <a:rPr lang="zh-CN" altLang="en-US" b="1" u="sng"/>
              <a:t>：</a:t>
            </a:r>
            <a:r>
              <a:rPr lang="zh-CN" altLang="en-US" b="1" u="sng">
                <a:solidFill>
                  <a:srgbClr val="0000CC"/>
                </a:solidFill>
              </a:rPr>
              <a:t>                    。</a:t>
            </a:r>
            <a:endParaRPr lang="zh-CN" altLang="en-US" b="1" u="sng">
              <a:solidFill>
                <a:srgbClr val="0000CC"/>
              </a:solidFill>
            </a:endParaRPr>
          </a:p>
        </p:txBody>
      </p:sp>
      <p:sp>
        <p:nvSpPr>
          <p:cNvPr id="121859" name="Rectangle 4"/>
          <p:cNvSpPr/>
          <p:nvPr/>
        </p:nvSpPr>
        <p:spPr>
          <a:xfrm>
            <a:off x="554038" y="4292600"/>
            <a:ext cx="8589962" cy="1943100"/>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342900" lvl="0" indent="-342900">
              <a:spcBef>
                <a:spcPct val="20000"/>
              </a:spcBef>
            </a:pPr>
            <a:r>
              <a:rPr lang="en-US" altLang="zh-CN" sz="3200"/>
              <a:t>1</a:t>
            </a:r>
            <a:r>
              <a:rPr lang="zh-CN" altLang="en-US" sz="3200"/>
              <a:t>．</a:t>
            </a:r>
            <a:r>
              <a:rPr lang="zh-CN" altLang="en-US" sz="3200" b="1" u="sng">
                <a:solidFill>
                  <a:srgbClr val="0000CC"/>
                </a:solidFill>
              </a:rPr>
              <a:t>潮平两岸阔，风正一帆悬。</a:t>
            </a:r>
            <a:endParaRPr lang="zh-CN" altLang="en-US" sz="3200" b="1" u="sng">
              <a:solidFill>
                <a:srgbClr val="0000CC"/>
              </a:solidFill>
            </a:endParaRPr>
          </a:p>
          <a:p>
            <a:pPr marL="342900" lvl="0" indent="-342900">
              <a:spcBef>
                <a:spcPct val="20000"/>
              </a:spcBef>
              <a:buChar char="•"/>
            </a:pPr>
            <a:r>
              <a:rPr lang="en-US" altLang="zh-CN" sz="3200"/>
              <a:t>2</a:t>
            </a:r>
            <a:r>
              <a:rPr lang="zh-CN" altLang="en-US" sz="3200"/>
              <a:t>．</a:t>
            </a:r>
            <a:r>
              <a:rPr lang="zh-CN" altLang="en-US" sz="3200" b="1" u="sng">
                <a:solidFill>
                  <a:srgbClr val="0000CC"/>
                </a:solidFill>
              </a:rPr>
              <a:t>海日生残夜，江春入旧年。</a:t>
            </a:r>
            <a:endParaRPr lang="zh-CN" altLang="en-US" sz="3200" b="1" u="sng">
              <a:solidFill>
                <a:srgbClr val="0000CC"/>
              </a:solidFill>
            </a:endParaRPr>
          </a:p>
          <a:p>
            <a:pPr marL="342900" lvl="0" indent="-342900">
              <a:spcBef>
                <a:spcPct val="20000"/>
              </a:spcBef>
              <a:buChar char="•"/>
            </a:pPr>
            <a:r>
              <a:rPr lang="en-US" altLang="zh-CN" sz="3200"/>
              <a:t>3</a:t>
            </a:r>
            <a:r>
              <a:rPr lang="zh-CN" altLang="en-US" sz="3200"/>
              <a:t>．</a:t>
            </a:r>
            <a:r>
              <a:rPr lang="zh-CN" altLang="en-US" sz="3200" b="1" u="sng">
                <a:solidFill>
                  <a:srgbClr val="0000CC"/>
                </a:solidFill>
              </a:rPr>
              <a:t>乡书何处达？归雁洛阳边。</a:t>
            </a:r>
            <a:endParaRPr lang="zh-CN" altLang="en-US" sz="3200" b="1" u="sng">
              <a:solidFill>
                <a:srgbClr val="0000CC"/>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1859"/>
                                        </p:tgtEl>
                                        <p:attrNameLst>
                                          <p:attrName>style.visibility</p:attrName>
                                        </p:attrNameLst>
                                      </p:cBhvr>
                                      <p:to>
                                        <p:strVal val="visible"/>
                                      </p:to>
                                    </p:set>
                                    <p:animEffect transition="in" filter="blinds(horizontal)">
                                      <p:cBhvr>
                                        <p:cTn id="7" dur="500" fill="hold"/>
                                        <p:tgtEl>
                                          <p:spTgt spid="1218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9" grpId="0"/>
    </p:bldLst>
  </p:timing>
</p:sld>
</file>

<file path=ppt/slides/slide1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88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22882" name="Rectangle 3"/>
          <p:cNvSpPr>
            <a:spLocks noGrp="1"/>
          </p:cNvSpPr>
          <p:nvPr>
            <p:ph idx="1"/>
          </p:nvPr>
        </p:nvSpPr>
        <p:spPr>
          <a:xfrm>
            <a:off x="179388" y="260350"/>
            <a:ext cx="8964612"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23</a:t>
            </a:r>
            <a:r>
              <a:rPr lang="zh-CN" altLang="en-US" b="1"/>
              <a:t>）</a:t>
            </a:r>
            <a:r>
              <a:rPr lang="en-US" altLang="zh-CN" b="1"/>
              <a:t>《</a:t>
            </a:r>
            <a:r>
              <a:rPr lang="zh-CN" altLang="en-US" b="1"/>
              <a:t>使至塞上</a:t>
            </a:r>
            <a:r>
              <a:rPr lang="en-US" altLang="zh-CN" b="1"/>
              <a:t>》</a:t>
            </a:r>
            <a:r>
              <a:rPr lang="zh-CN" altLang="en-US" b="1"/>
              <a:t>（王维）</a:t>
            </a:r>
            <a:endParaRPr lang="zh-CN" altLang="en-US" b="1"/>
          </a:p>
          <a:p>
            <a:pPr lvl="0" eaLnBrk="1" hangingPunct="1"/>
            <a:r>
              <a:rPr lang="en-US" altLang="zh-CN" b="1"/>
              <a:t>1</a:t>
            </a:r>
            <a:r>
              <a:rPr lang="zh-CN" altLang="en-US" b="1"/>
              <a:t>．王维在</a:t>
            </a:r>
            <a:r>
              <a:rPr lang="en-US" altLang="zh-CN" b="1"/>
              <a:t>《</a:t>
            </a:r>
            <a:r>
              <a:rPr lang="zh-CN" altLang="en-US" b="1"/>
              <a:t>使至塞上</a:t>
            </a:r>
            <a:r>
              <a:rPr lang="en-US" altLang="zh-CN" b="1"/>
              <a:t>》</a:t>
            </a:r>
            <a:r>
              <a:rPr lang="zh-CN" altLang="en-US" b="1"/>
              <a:t>一诗中，描绘奇特壮美的塞外风光的句子是</a:t>
            </a:r>
            <a:r>
              <a:rPr lang="zh-CN" altLang="en-US" b="1" u="sng"/>
              <a:t>：              </a:t>
            </a:r>
            <a:r>
              <a:rPr lang="zh-CN" altLang="en-US" b="1"/>
              <a:t>。</a:t>
            </a:r>
            <a:endParaRPr lang="zh-CN" altLang="en-US" b="1"/>
          </a:p>
          <a:p>
            <a:pPr lvl="0" eaLnBrk="1" hangingPunct="1"/>
            <a:r>
              <a:rPr lang="en-US" altLang="zh-CN" b="1"/>
              <a:t>2</a:t>
            </a:r>
            <a:r>
              <a:rPr lang="zh-CN" altLang="en-US" b="1"/>
              <a:t>．王维在</a:t>
            </a:r>
            <a:r>
              <a:rPr lang="en-US" altLang="zh-CN" b="1"/>
              <a:t>《</a:t>
            </a:r>
            <a:r>
              <a:rPr lang="zh-CN" altLang="en-US" b="1"/>
              <a:t>使至塞上</a:t>
            </a:r>
            <a:r>
              <a:rPr lang="en-US" altLang="zh-CN" b="1"/>
              <a:t>》</a:t>
            </a:r>
            <a:r>
              <a:rPr lang="zh-CN" altLang="en-US" b="1"/>
              <a:t>一诗中，以比喻表达诗人惆怅．抑郁心情的语句是</a:t>
            </a:r>
            <a:r>
              <a:rPr lang="zh-CN" altLang="en-US" b="1" u="sng"/>
              <a:t>：                </a:t>
            </a:r>
            <a:r>
              <a:rPr lang="zh-CN" altLang="en-US" b="1"/>
              <a:t>。</a:t>
            </a:r>
            <a:endParaRPr lang="zh-CN" altLang="en-US" b="1"/>
          </a:p>
          <a:p>
            <a:pPr lvl="0" eaLnBrk="1" hangingPunct="1"/>
            <a:r>
              <a:rPr lang="zh-CN" altLang="en-US" b="1"/>
              <a:t>（</a:t>
            </a:r>
            <a:r>
              <a:rPr lang="en-US" altLang="zh-CN" b="1"/>
              <a:t>24</a:t>
            </a:r>
            <a:r>
              <a:rPr lang="zh-CN" altLang="en-US" b="1"/>
              <a:t>）李白</a:t>
            </a:r>
            <a:r>
              <a:rPr lang="en-US" altLang="zh-CN" b="1"/>
              <a:t>《</a:t>
            </a:r>
            <a:r>
              <a:rPr lang="zh-CN" altLang="en-US" b="1"/>
              <a:t>闻王昌龄左迁龙标遥有此寄</a:t>
            </a:r>
            <a:r>
              <a:rPr lang="en-US" altLang="zh-CN" b="1"/>
              <a:t>》</a:t>
            </a:r>
            <a:r>
              <a:rPr lang="zh-CN" altLang="en-US" b="1"/>
              <a:t>（李白）</a:t>
            </a:r>
            <a:endParaRPr lang="zh-CN" altLang="en-US" b="1"/>
          </a:p>
          <a:p>
            <a:pPr lvl="0" eaLnBrk="1" hangingPunct="1"/>
            <a:r>
              <a:rPr lang="zh-CN" altLang="en-US" b="1"/>
              <a:t>李白在</a:t>
            </a:r>
            <a:r>
              <a:rPr lang="en-US" altLang="zh-CN" b="1"/>
              <a:t>《</a:t>
            </a:r>
            <a:r>
              <a:rPr lang="zh-CN" altLang="en-US" b="1"/>
              <a:t>闻王昌龄左迁龙标遥有此寄</a:t>
            </a:r>
            <a:r>
              <a:rPr lang="en-US" altLang="zh-CN" b="1"/>
              <a:t>》</a:t>
            </a:r>
            <a:r>
              <a:rPr lang="zh-CN" altLang="en-US" b="1"/>
              <a:t>中，把明月人格化，表达对友人不幸遭贬的深切同情与关怀的名句是</a:t>
            </a:r>
            <a:r>
              <a:rPr lang="zh-CN" altLang="en-US" b="1" u="sng"/>
              <a:t>：                             </a:t>
            </a:r>
            <a:r>
              <a:rPr lang="zh-CN" altLang="en-US" b="1"/>
              <a:t>。</a:t>
            </a:r>
            <a:endParaRPr lang="zh-CN" altLang="en-US" b="1"/>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3314" name="Rectangle 4"/>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latin typeface="黑体" panose="02010609060101010101" pitchFamily="49" charset="-122"/>
                <a:ea typeface="黑体" panose="02010609060101010101" pitchFamily="49" charset="-122"/>
              </a:rPr>
              <a:t>（四）</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阿房宫赋</a:t>
            </a:r>
            <a:r>
              <a:rPr lang="en-US" altLang="zh-CN" sz="2800" b="1">
                <a:latin typeface="黑体" panose="02010609060101010101" pitchFamily="49" charset="-122"/>
                <a:ea typeface="黑体" panose="02010609060101010101" pitchFamily="49" charset="-122"/>
              </a:rPr>
              <a:t>》</a:t>
            </a:r>
            <a:endParaRPr lang="en-US" altLang="zh-CN"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1.</a:t>
            </a:r>
            <a:r>
              <a:rPr lang="zh-CN" altLang="en-US" sz="2800" b="1">
                <a:latin typeface="黑体" panose="02010609060101010101" pitchFamily="49" charset="-122"/>
                <a:ea typeface="黑体" panose="02010609060101010101" pitchFamily="49" charset="-122"/>
              </a:rPr>
              <a:t>古人写文章常常借古讽今。杜牧</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阿房宫赋</a:t>
            </a:r>
            <a:r>
              <a:rPr lang="en-US" altLang="zh-CN" sz="2800" b="1">
                <a:latin typeface="黑体" panose="02010609060101010101" pitchFamily="49" charset="-122"/>
                <a:ea typeface="黑体" panose="02010609060101010101" pitchFamily="49" charset="-122"/>
              </a:rPr>
              <a:t>》</a:t>
            </a:r>
            <a:r>
              <a:rPr lang="zh-CN" altLang="en-US" sz="2800" b="1" u="sng">
                <a:latin typeface="黑体" panose="02010609060101010101" pitchFamily="49" charset="-122"/>
                <a:ea typeface="黑体" panose="02010609060101010101" pitchFamily="49" charset="-122"/>
              </a:rPr>
              <a:t>：</a:t>
            </a:r>
            <a:r>
              <a:rPr lang="zh-CN" altLang="en-US" sz="2800" b="1" u="sng">
                <a:ea typeface="黑体" panose="02010609060101010101" pitchFamily="49" charset="-122"/>
              </a:rPr>
              <a:t>“</a:t>
            </a:r>
            <a:r>
              <a:rPr lang="zh-CN" altLang="en-US" sz="2800" b="1" u="sng">
                <a:latin typeface="黑体" panose="02010609060101010101" pitchFamily="49" charset="-122"/>
                <a:ea typeface="黑体" panose="02010609060101010101" pitchFamily="49" charset="-122"/>
              </a:rPr>
              <a:t>                 。</a:t>
            </a:r>
            <a:r>
              <a:rPr lang="zh-CN" altLang="en-US" sz="2800" b="1" u="sng">
                <a:ea typeface="黑体" panose="02010609060101010101" pitchFamily="49" charset="-122"/>
              </a:rPr>
              <a:t>”</a:t>
            </a:r>
            <a:r>
              <a:rPr lang="zh-CN" altLang="en-US" sz="2800" b="1">
                <a:latin typeface="黑体" panose="02010609060101010101" pitchFamily="49" charset="-122"/>
                <a:ea typeface="黑体" panose="02010609060101010101" pitchFamily="49" charset="-122"/>
              </a:rPr>
              <a:t>借秦灭亡的教训批评唐敬宗广建宫室。</a:t>
            </a:r>
            <a:r>
              <a:rPr lang="zh-CN" altLang="en-US" sz="2800" b="1">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2.</a:t>
            </a:r>
            <a:r>
              <a:rPr lang="zh-CN" altLang="en-US" sz="2800" b="1">
                <a:latin typeface="黑体" panose="02010609060101010101" pitchFamily="49" charset="-122"/>
                <a:ea typeface="黑体" panose="02010609060101010101" pitchFamily="49" charset="-122"/>
              </a:rPr>
              <a:t>通过阿房宫的兴毁提示秦王历史教训，文中说</a:t>
            </a:r>
            <a:r>
              <a:rPr lang="zh-CN" altLang="en-US" sz="2800" b="1" u="sng">
                <a:latin typeface="黑体" panose="02010609060101010101" pitchFamily="49" charset="-122"/>
                <a:ea typeface="黑体" panose="02010609060101010101" pitchFamily="49" charset="-122"/>
              </a:rPr>
              <a:t>：</a:t>
            </a:r>
            <a:r>
              <a:rPr lang="zh-CN" altLang="en-US" sz="2800" b="1" u="sng">
                <a:ea typeface="黑体" panose="02010609060101010101" pitchFamily="49" charset="-122"/>
              </a:rPr>
              <a:t>“</a:t>
            </a:r>
            <a:r>
              <a:rPr lang="zh-CN" altLang="en-US" sz="2800" b="1" u="sng">
                <a:latin typeface="黑体" panose="02010609060101010101" pitchFamily="49" charset="-122"/>
                <a:ea typeface="黑体" panose="02010609060101010101" pitchFamily="49" charset="-122"/>
              </a:rPr>
              <a:t>                                          。</a:t>
            </a:r>
            <a:r>
              <a:rPr lang="zh-CN" altLang="en-US" sz="2800" b="1" u="sng">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3.</a:t>
            </a:r>
            <a:r>
              <a:rPr lang="zh-CN" altLang="en-US" sz="2800" b="1">
                <a:latin typeface="黑体" panose="02010609060101010101" pitchFamily="49" charset="-122"/>
                <a:ea typeface="黑体" panose="02010609060101010101" pitchFamily="49" charset="-122"/>
              </a:rPr>
              <a:t>不吸取经验教训让人痛惜，正如杜牧</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阿房宫赋</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中说</a:t>
            </a:r>
            <a:r>
              <a:rPr lang="zh-CN" altLang="en-US" sz="2800" b="1" u="sng">
                <a:latin typeface="黑体" panose="02010609060101010101" pitchFamily="49" charset="-122"/>
                <a:ea typeface="黑体" panose="02010609060101010101" pitchFamily="49" charset="-122"/>
              </a:rPr>
              <a:t>：</a:t>
            </a:r>
            <a:r>
              <a:rPr lang="zh-CN" altLang="en-US" sz="2800" b="1" u="sng">
                <a:ea typeface="黑体" panose="02010609060101010101" pitchFamily="49" charset="-122"/>
              </a:rPr>
              <a:t>“</a:t>
            </a:r>
            <a:r>
              <a:rPr lang="zh-CN" altLang="en-US" sz="2800" b="1" u="sng">
                <a:latin typeface="黑体" panose="02010609060101010101" pitchFamily="49" charset="-122"/>
                <a:ea typeface="黑体" panose="02010609060101010101" pitchFamily="49" charset="-122"/>
              </a:rPr>
              <a:t>                                    </a:t>
            </a:r>
            <a:r>
              <a:rPr lang="zh-CN" altLang="en-US" sz="2800" b="1" u="sng">
                <a:ea typeface="黑体" panose="02010609060101010101" pitchFamily="49" charset="-122"/>
              </a:rPr>
              <a:t>”</a:t>
            </a:r>
            <a:r>
              <a:rPr lang="zh-CN" altLang="en-US" sz="2800" b="1" u="sng">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4.《</a:t>
            </a:r>
            <a:r>
              <a:rPr lang="zh-CN" altLang="en-US" sz="2800" b="1">
                <a:latin typeface="黑体" panose="02010609060101010101" pitchFamily="49" charset="-122"/>
                <a:ea typeface="黑体" panose="02010609060101010101" pitchFamily="49" charset="-122"/>
              </a:rPr>
              <a:t>阿房宫赋</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中作者泼墨写意，粗笔勾勒。言阿房宫占地之广，状其楼阁之高的句子是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5.《</a:t>
            </a:r>
            <a:r>
              <a:rPr lang="zh-CN" altLang="en-US" sz="2800" b="1">
                <a:latin typeface="黑体" panose="02010609060101010101" pitchFamily="49" charset="-122"/>
                <a:ea typeface="黑体" panose="02010609060101010101" pitchFamily="49" charset="-122"/>
              </a:rPr>
              <a:t>阿房宫赋</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中从人们的主观感受写宫内歌舞盛况。既是以歌舞之纷繁衬托宫殿之众多，又为下文美女充盈宫室预作铺垫的句子是</a:t>
            </a:r>
            <a:r>
              <a:rPr lang="zh-CN" altLang="en-US" sz="2800" b="1" u="sng">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390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23906" name="Rectangle 3"/>
          <p:cNvSpPr>
            <a:spLocks noGrp="1"/>
          </p:cNvSpPr>
          <p:nvPr>
            <p:ph idx="1"/>
          </p:nvPr>
        </p:nvSpPr>
        <p:spPr>
          <a:xfrm>
            <a:off x="179388" y="260350"/>
            <a:ext cx="8964612"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b="1"/>
              <a:t>（</a:t>
            </a:r>
            <a:r>
              <a:rPr lang="en-US" altLang="zh-CN" b="1"/>
              <a:t>23</a:t>
            </a:r>
            <a:r>
              <a:rPr lang="zh-CN" altLang="en-US" b="1"/>
              <a:t>）</a:t>
            </a:r>
            <a:r>
              <a:rPr lang="en-US" altLang="zh-CN" b="1"/>
              <a:t>《</a:t>
            </a:r>
            <a:r>
              <a:rPr lang="zh-CN" altLang="en-US" b="1"/>
              <a:t>使至塞上</a:t>
            </a:r>
            <a:r>
              <a:rPr lang="en-US" altLang="zh-CN" b="1"/>
              <a:t>》</a:t>
            </a:r>
            <a:r>
              <a:rPr lang="zh-CN" altLang="en-US" b="1"/>
              <a:t>（王维）</a:t>
            </a:r>
            <a:endParaRPr lang="zh-CN" altLang="en-US" b="1"/>
          </a:p>
          <a:p>
            <a:pPr lvl="0" eaLnBrk="1" hangingPunct="1">
              <a:lnSpc>
                <a:spcPct val="90000"/>
              </a:lnSpc>
            </a:pPr>
            <a:r>
              <a:rPr lang="en-US" altLang="zh-CN" b="1"/>
              <a:t>1</a:t>
            </a:r>
            <a:r>
              <a:rPr lang="zh-CN" altLang="en-US" b="1"/>
              <a:t>．王维在</a:t>
            </a:r>
            <a:r>
              <a:rPr lang="en-US" altLang="zh-CN" b="1"/>
              <a:t>《</a:t>
            </a:r>
            <a:r>
              <a:rPr lang="zh-CN" altLang="en-US" b="1"/>
              <a:t>使至塞上</a:t>
            </a:r>
            <a:r>
              <a:rPr lang="en-US" altLang="zh-CN" b="1"/>
              <a:t>》</a:t>
            </a:r>
            <a:r>
              <a:rPr lang="zh-CN" altLang="en-US" b="1"/>
              <a:t>一诗中，描绘奇特壮美的塞外风光的句子是：</a:t>
            </a:r>
            <a:r>
              <a:rPr lang="zh-CN" altLang="en-US" b="1" u="sng">
                <a:solidFill>
                  <a:srgbClr val="0000CC"/>
                </a:solidFill>
                <a:ea typeface="楷体_GB2312" pitchFamily="49" charset="-122"/>
              </a:rPr>
              <a:t>大漠孤烟直，长河落日圆</a:t>
            </a:r>
            <a:r>
              <a:rPr lang="zh-CN" altLang="en-US" b="1">
                <a:solidFill>
                  <a:srgbClr val="0000CC"/>
                </a:solidFill>
                <a:ea typeface="楷体_GB2312" pitchFamily="49" charset="-122"/>
              </a:rPr>
              <a:t>。</a:t>
            </a:r>
            <a:endParaRPr lang="zh-CN" altLang="en-US" b="1">
              <a:solidFill>
                <a:srgbClr val="0000CC"/>
              </a:solidFill>
              <a:ea typeface="楷体_GB2312" pitchFamily="49" charset="-122"/>
            </a:endParaRPr>
          </a:p>
          <a:p>
            <a:pPr lvl="0" eaLnBrk="1" hangingPunct="1">
              <a:lnSpc>
                <a:spcPct val="90000"/>
              </a:lnSpc>
            </a:pPr>
            <a:r>
              <a:rPr lang="en-US" altLang="zh-CN" b="1"/>
              <a:t>2</a:t>
            </a:r>
            <a:r>
              <a:rPr lang="zh-CN" altLang="en-US" b="1"/>
              <a:t>．王维在</a:t>
            </a:r>
            <a:r>
              <a:rPr lang="en-US" altLang="zh-CN" b="1"/>
              <a:t>《</a:t>
            </a:r>
            <a:r>
              <a:rPr lang="zh-CN" altLang="en-US" b="1"/>
              <a:t>使至塞上</a:t>
            </a:r>
            <a:r>
              <a:rPr lang="en-US" altLang="zh-CN" b="1"/>
              <a:t>》</a:t>
            </a:r>
            <a:r>
              <a:rPr lang="zh-CN" altLang="en-US" b="1"/>
              <a:t>一诗中，以比喻表达诗人惆怅．抑郁心情的语句是：</a:t>
            </a:r>
            <a:r>
              <a:rPr lang="zh-CN" altLang="en-US" b="1" u="sng">
                <a:solidFill>
                  <a:srgbClr val="0000CC"/>
                </a:solidFill>
                <a:ea typeface="楷体_GB2312" pitchFamily="49" charset="-122"/>
              </a:rPr>
              <a:t>征蓬出汉塞，归雁入胡天。</a:t>
            </a:r>
            <a:endParaRPr lang="zh-CN" altLang="en-US" b="1" u="sng">
              <a:solidFill>
                <a:srgbClr val="0000CC"/>
              </a:solidFill>
              <a:ea typeface="楷体_GB2312" pitchFamily="49" charset="-122"/>
            </a:endParaRPr>
          </a:p>
          <a:p>
            <a:pPr lvl="0" eaLnBrk="1" hangingPunct="1">
              <a:lnSpc>
                <a:spcPct val="90000"/>
              </a:lnSpc>
            </a:pPr>
            <a:r>
              <a:rPr lang="zh-CN" altLang="en-US" b="1"/>
              <a:t>（</a:t>
            </a:r>
            <a:r>
              <a:rPr lang="en-US" altLang="zh-CN" b="1"/>
              <a:t>24</a:t>
            </a:r>
            <a:r>
              <a:rPr lang="zh-CN" altLang="en-US" b="1"/>
              <a:t>）李白</a:t>
            </a:r>
            <a:r>
              <a:rPr lang="en-US" altLang="zh-CN" b="1"/>
              <a:t>《</a:t>
            </a:r>
            <a:r>
              <a:rPr lang="zh-CN" altLang="en-US" b="1"/>
              <a:t>闻王昌龄左迁龙标遥有此寄</a:t>
            </a:r>
            <a:r>
              <a:rPr lang="en-US" altLang="zh-CN" b="1"/>
              <a:t>》</a:t>
            </a:r>
            <a:r>
              <a:rPr lang="zh-CN" altLang="en-US" b="1"/>
              <a:t>（李白）</a:t>
            </a:r>
            <a:endParaRPr lang="zh-CN" altLang="en-US" b="1"/>
          </a:p>
          <a:p>
            <a:pPr lvl="0" eaLnBrk="1" hangingPunct="1">
              <a:lnSpc>
                <a:spcPct val="90000"/>
              </a:lnSpc>
            </a:pPr>
            <a:r>
              <a:rPr lang="zh-CN" altLang="en-US" b="1"/>
              <a:t>李白在</a:t>
            </a:r>
            <a:r>
              <a:rPr lang="en-US" altLang="zh-CN" b="1"/>
              <a:t>《</a:t>
            </a:r>
            <a:r>
              <a:rPr lang="zh-CN" altLang="en-US" b="1"/>
              <a:t>闻王昌龄左迁龙标遥有此寄</a:t>
            </a:r>
            <a:r>
              <a:rPr lang="en-US" altLang="zh-CN" b="1"/>
              <a:t>》</a:t>
            </a:r>
            <a:r>
              <a:rPr lang="zh-CN" altLang="en-US" b="1"/>
              <a:t>中，把明月人格化，表达对友人不幸遭贬的深切同情与关怀的名句是：</a:t>
            </a:r>
            <a:r>
              <a:rPr lang="zh-CN" altLang="en-US" b="1" u="sng">
                <a:solidFill>
                  <a:srgbClr val="0000CC"/>
                </a:solidFill>
                <a:ea typeface="楷体_GB2312" pitchFamily="49" charset="-122"/>
              </a:rPr>
              <a:t>我寄愁心与明月，随君直到夜郎西。</a:t>
            </a:r>
            <a:endParaRPr lang="zh-CN" altLang="en-US" b="1" u="sng">
              <a:solidFill>
                <a:srgbClr val="0000CC"/>
              </a:solidFill>
              <a:ea typeface="楷体_GB2312" pitchFamily="49" charset="-122"/>
            </a:endParaRPr>
          </a:p>
        </p:txBody>
      </p:sp>
    </p:spTree>
  </p:cSld>
  <p:clrMapOvr>
    <a:masterClrMapping/>
  </p:clrMapOvr>
  <p:transition/>
  <p:timing/>
</p:sld>
</file>

<file path=ppt/slides/slide1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492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24930" name="Rectangle 3"/>
          <p:cNvSpPr>
            <a:spLocks noGrp="1"/>
          </p:cNvSpPr>
          <p:nvPr>
            <p:ph idx="1"/>
          </p:nvPr>
        </p:nvSpPr>
        <p:spPr>
          <a:xfrm>
            <a:off x="0" y="0"/>
            <a:ext cx="8964613" cy="63373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25</a:t>
            </a:r>
            <a:r>
              <a:rPr lang="zh-CN" altLang="en-US" b="1"/>
              <a:t>）</a:t>
            </a:r>
            <a:r>
              <a:rPr lang="en-US" altLang="zh-CN" b="1"/>
              <a:t>《</a:t>
            </a:r>
            <a:r>
              <a:rPr lang="zh-CN" altLang="en-US" b="1"/>
              <a:t>行路难</a:t>
            </a:r>
            <a:r>
              <a:rPr lang="en-US" altLang="zh-CN" b="1"/>
              <a:t>》</a:t>
            </a:r>
            <a:r>
              <a:rPr lang="zh-CN" altLang="en-US" b="1"/>
              <a:t>（李白）</a:t>
            </a:r>
            <a:endParaRPr lang="zh-CN" altLang="en-US" b="1"/>
          </a:p>
          <a:p>
            <a:pPr lvl="0" eaLnBrk="1" hangingPunct="1"/>
            <a:r>
              <a:rPr lang="en-US" altLang="zh-CN" b="1"/>
              <a:t>1</a:t>
            </a:r>
            <a:r>
              <a:rPr lang="zh-CN" altLang="en-US" b="1"/>
              <a:t>．李白的</a:t>
            </a:r>
            <a:r>
              <a:rPr lang="en-US" altLang="zh-CN" b="1"/>
              <a:t>《</a:t>
            </a:r>
            <a:r>
              <a:rPr lang="zh-CN" altLang="en-US" b="1"/>
              <a:t>行路难</a:t>
            </a:r>
            <a:r>
              <a:rPr lang="en-US" altLang="zh-CN" b="1"/>
              <a:t>》</a:t>
            </a:r>
            <a:r>
              <a:rPr lang="zh-CN" altLang="en-US" b="1"/>
              <a:t>中通过</a:t>
            </a:r>
            <a:r>
              <a:rPr lang="zh-CN" altLang="en-US" b="1" u="sng"/>
              <a:t>“            。”</a:t>
            </a:r>
            <a:r>
              <a:rPr lang="zh-CN" altLang="en-US" b="1"/>
              <a:t>两句的动作细节刻画，形象地揭示了他内心的苦闷抑郁。</a:t>
            </a:r>
            <a:endParaRPr lang="zh-CN" altLang="en-US" b="1"/>
          </a:p>
          <a:p>
            <a:pPr lvl="0" eaLnBrk="1" hangingPunct="1"/>
            <a:r>
              <a:rPr lang="en-US" altLang="zh-CN" b="1"/>
              <a:t>2</a:t>
            </a:r>
            <a:r>
              <a:rPr lang="zh-CN" altLang="en-US" b="1"/>
              <a:t>．李白</a:t>
            </a:r>
            <a:r>
              <a:rPr lang="en-US" altLang="zh-CN" b="1"/>
              <a:t>《</a:t>
            </a:r>
            <a:r>
              <a:rPr lang="zh-CN" altLang="en-US" b="1"/>
              <a:t>行路难</a:t>
            </a:r>
            <a:r>
              <a:rPr lang="en-US" altLang="zh-CN" b="1"/>
              <a:t>》</a:t>
            </a:r>
            <a:r>
              <a:rPr lang="zh-CN" altLang="en-US" b="1"/>
              <a:t>中形象生动地描写“行路难”的诗句是</a:t>
            </a:r>
            <a:r>
              <a:rPr lang="zh-CN" altLang="en-US" b="1" u="sng"/>
              <a:t>：                        </a:t>
            </a:r>
            <a:r>
              <a:rPr lang="zh-CN" altLang="en-US" b="1"/>
              <a:t>。</a:t>
            </a:r>
            <a:endParaRPr lang="zh-CN" altLang="en-US" b="1"/>
          </a:p>
          <a:p>
            <a:pPr lvl="0" eaLnBrk="1" hangingPunct="1"/>
            <a:r>
              <a:rPr lang="en-US" altLang="zh-CN" b="1"/>
              <a:t>3</a:t>
            </a:r>
            <a:r>
              <a:rPr lang="zh-CN" altLang="en-US" b="1"/>
              <a:t>．李白</a:t>
            </a:r>
            <a:r>
              <a:rPr lang="en-US" altLang="zh-CN" b="1"/>
              <a:t>《</a:t>
            </a:r>
            <a:r>
              <a:rPr lang="zh-CN" altLang="en-US" b="1"/>
              <a:t>行路难</a:t>
            </a:r>
            <a:r>
              <a:rPr lang="en-US" altLang="zh-CN" b="1"/>
              <a:t>》</a:t>
            </a:r>
            <a:r>
              <a:rPr lang="zh-CN" altLang="en-US" b="1"/>
              <a:t>中体现李白积极进取精神，抒发远大志向的诗句是</a:t>
            </a:r>
            <a:r>
              <a:rPr lang="zh-CN" altLang="en-US" b="1" u="sng"/>
              <a:t>：                        </a:t>
            </a:r>
            <a:r>
              <a:rPr lang="zh-CN" altLang="en-US" b="1"/>
              <a:t>。</a:t>
            </a:r>
            <a:endParaRPr lang="zh-CN" altLang="en-US" b="1"/>
          </a:p>
        </p:txBody>
      </p:sp>
      <p:sp>
        <p:nvSpPr>
          <p:cNvPr id="124931" name="Rectangle 4"/>
          <p:cNvSpPr/>
          <p:nvPr/>
        </p:nvSpPr>
        <p:spPr>
          <a:xfrm>
            <a:off x="0" y="4365625"/>
            <a:ext cx="8964613" cy="2305050"/>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342900" lvl="0" indent="-342900">
              <a:spcBef>
                <a:spcPct val="20000"/>
              </a:spcBef>
              <a:buChar char="•"/>
            </a:pPr>
            <a:r>
              <a:rPr lang="en-US" altLang="zh-CN" sz="3200" b="1">
                <a:solidFill>
                  <a:srgbClr val="0000CC"/>
                </a:solidFill>
                <a:latin typeface="楷体_GB2312" pitchFamily="49" charset="-122"/>
                <a:ea typeface="楷体_GB2312" pitchFamily="49" charset="-122"/>
              </a:rPr>
              <a:t>1</a:t>
            </a:r>
            <a:r>
              <a:rPr lang="zh-CN" altLang="en-US" sz="3200" b="1">
                <a:solidFill>
                  <a:srgbClr val="0000CC"/>
                </a:solidFill>
                <a:latin typeface="楷体_GB2312" pitchFamily="49" charset="-122"/>
                <a:ea typeface="楷体_GB2312" pitchFamily="49" charset="-122"/>
              </a:rPr>
              <a:t>．</a:t>
            </a:r>
            <a:r>
              <a:rPr lang="zh-CN" altLang="en-US" sz="3200" b="1">
                <a:solidFill>
                  <a:srgbClr val="0000CC"/>
                </a:solidFill>
                <a:ea typeface="楷体_GB2312" pitchFamily="49" charset="-122"/>
              </a:rPr>
              <a:t>“</a:t>
            </a:r>
            <a:r>
              <a:rPr lang="zh-CN" altLang="en-US" sz="3200" b="1" u="sng">
                <a:solidFill>
                  <a:srgbClr val="0000CC"/>
                </a:solidFill>
                <a:latin typeface="楷体_GB2312" pitchFamily="49" charset="-122"/>
                <a:ea typeface="楷体_GB2312" pitchFamily="49" charset="-122"/>
              </a:rPr>
              <a:t>停杯投箸不能食，拔剑四顾心茫然</a:t>
            </a:r>
            <a:r>
              <a:rPr lang="zh-CN" altLang="en-US" sz="3200" b="1">
                <a:solidFill>
                  <a:srgbClr val="0000CC"/>
                </a:solidFill>
                <a:latin typeface="楷体_GB2312" pitchFamily="49" charset="-122"/>
                <a:ea typeface="楷体_GB2312" pitchFamily="49" charset="-122"/>
              </a:rPr>
              <a:t>。</a:t>
            </a:r>
            <a:r>
              <a:rPr lang="zh-CN" altLang="en-US" sz="3200" b="1">
                <a:solidFill>
                  <a:srgbClr val="0000CC"/>
                </a:solidFill>
                <a:ea typeface="楷体_GB2312" pitchFamily="49" charset="-122"/>
              </a:rPr>
              <a:t>”</a:t>
            </a:r>
            <a:r>
              <a:rPr lang="zh-CN" altLang="en-US" sz="3200" b="1">
                <a:solidFill>
                  <a:srgbClr val="0000CC"/>
                </a:solidFill>
                <a:latin typeface="楷体_GB2312" pitchFamily="49" charset="-122"/>
                <a:ea typeface="楷体_GB2312" pitchFamily="49" charset="-122"/>
              </a:rPr>
              <a:t> </a:t>
            </a:r>
            <a:r>
              <a:rPr lang="en-US" altLang="zh-CN" sz="3200" b="1">
                <a:solidFill>
                  <a:srgbClr val="0000CC"/>
                </a:solidFill>
                <a:latin typeface="楷体_GB2312" pitchFamily="49" charset="-122"/>
                <a:ea typeface="楷体_GB2312" pitchFamily="49" charset="-122"/>
              </a:rPr>
              <a:t>2</a:t>
            </a:r>
            <a:r>
              <a:rPr lang="zh-CN" altLang="en-US" sz="3200" b="1">
                <a:solidFill>
                  <a:srgbClr val="0000CC"/>
                </a:solidFill>
                <a:latin typeface="楷体_GB2312" pitchFamily="49" charset="-122"/>
                <a:ea typeface="楷体_GB2312" pitchFamily="49" charset="-122"/>
              </a:rPr>
              <a:t>．</a:t>
            </a:r>
            <a:r>
              <a:rPr lang="zh-CN" altLang="en-US" sz="3200" b="1" u="sng">
                <a:solidFill>
                  <a:srgbClr val="0000CC"/>
                </a:solidFill>
                <a:latin typeface="楷体_GB2312" pitchFamily="49" charset="-122"/>
                <a:ea typeface="楷体_GB2312" pitchFamily="49" charset="-122"/>
              </a:rPr>
              <a:t>欲渡黄河冰塞川，将登太行雪暗天</a:t>
            </a:r>
            <a:r>
              <a:rPr lang="zh-CN" altLang="en-US" sz="3200" b="1">
                <a:solidFill>
                  <a:srgbClr val="0000CC"/>
                </a:solidFill>
                <a:latin typeface="楷体_GB2312" pitchFamily="49" charset="-122"/>
                <a:ea typeface="楷体_GB2312" pitchFamily="49" charset="-122"/>
              </a:rPr>
              <a:t>。</a:t>
            </a:r>
            <a:endParaRPr lang="zh-CN" altLang="en-US" sz="3200" b="1">
              <a:solidFill>
                <a:srgbClr val="0000CC"/>
              </a:solidFill>
              <a:latin typeface="楷体_GB2312" pitchFamily="49" charset="-122"/>
              <a:ea typeface="楷体_GB2312" pitchFamily="49" charset="-122"/>
            </a:endParaRPr>
          </a:p>
          <a:p>
            <a:pPr marL="342900" lvl="0" indent="-342900">
              <a:spcBef>
                <a:spcPct val="20000"/>
              </a:spcBef>
              <a:buChar char="•"/>
            </a:pPr>
            <a:r>
              <a:rPr lang="en-US" altLang="zh-CN" sz="3200" b="1">
                <a:solidFill>
                  <a:srgbClr val="0000CC"/>
                </a:solidFill>
                <a:latin typeface="楷体_GB2312" pitchFamily="49" charset="-122"/>
                <a:ea typeface="楷体_GB2312" pitchFamily="49" charset="-122"/>
              </a:rPr>
              <a:t>3</a:t>
            </a:r>
            <a:r>
              <a:rPr lang="zh-CN" altLang="en-US" sz="3200" b="1">
                <a:solidFill>
                  <a:srgbClr val="0000CC"/>
                </a:solidFill>
                <a:latin typeface="楷体_GB2312" pitchFamily="49" charset="-122"/>
                <a:ea typeface="楷体_GB2312" pitchFamily="49" charset="-122"/>
              </a:rPr>
              <a:t>．</a:t>
            </a:r>
            <a:r>
              <a:rPr lang="zh-CN" altLang="en-US" sz="3200" b="1" u="sng">
                <a:solidFill>
                  <a:srgbClr val="0000CC"/>
                </a:solidFill>
                <a:latin typeface="楷体_GB2312" pitchFamily="49" charset="-122"/>
                <a:ea typeface="楷体_GB2312" pitchFamily="49" charset="-122"/>
              </a:rPr>
              <a:t>长风破浪会有时，直挂云帆济沧海</a:t>
            </a:r>
            <a:r>
              <a:rPr lang="zh-CN" altLang="en-US" sz="3200" b="1">
                <a:solidFill>
                  <a:srgbClr val="0000CC"/>
                </a:solidFill>
                <a:latin typeface="楷体_GB2312" pitchFamily="49" charset="-122"/>
                <a:ea typeface="楷体_GB2312" pitchFamily="49" charset="-122"/>
              </a:rPr>
              <a:t>。</a:t>
            </a:r>
            <a:endParaRPr lang="zh-CN" altLang="en-US" sz="3200" b="1">
              <a:solidFill>
                <a:srgbClr val="0000CC"/>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4931"/>
                                        </p:tgtEl>
                                        <p:attrNameLst>
                                          <p:attrName>style.visibility</p:attrName>
                                        </p:attrNameLst>
                                      </p:cBhvr>
                                      <p:to>
                                        <p:strVal val="visible"/>
                                      </p:to>
                                    </p:set>
                                    <p:anim calcmode="lin" valueType="num">
                                      <p:cBhvr additive="base">
                                        <p:cTn id="7" dur="500" fill="hold"/>
                                        <p:tgtEl>
                                          <p:spTgt spid="124931"/>
                                        </p:tgtEl>
                                        <p:attrNameLst>
                                          <p:attrName>ppt_x</p:attrName>
                                        </p:attrNameLst>
                                      </p:cBhvr>
                                      <p:tavLst>
                                        <p:tav tm="0">
                                          <p:val>
                                            <p:strVal val="#ppt_x"/>
                                          </p:val>
                                        </p:tav>
                                        <p:tav tm="100000">
                                          <p:val>
                                            <p:strVal val="#ppt_x"/>
                                          </p:val>
                                        </p:tav>
                                      </p:tavLst>
                                    </p:anim>
                                    <p:anim calcmode="lin" valueType="num">
                                      <p:cBhvr additive="base">
                                        <p:cTn id="8" dur="500" fill="hold"/>
                                        <p:tgtEl>
                                          <p:spTgt spid="1249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p:bldLst>
  </p:timing>
</p:sld>
</file>

<file path=ppt/slides/slide1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595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25954" name="Rectangle 3"/>
          <p:cNvSpPr>
            <a:spLocks noGrp="1"/>
          </p:cNvSpPr>
          <p:nvPr>
            <p:ph idx="1"/>
          </p:nvPr>
        </p:nvSpPr>
        <p:spPr>
          <a:xfrm>
            <a:off x="179388" y="260350"/>
            <a:ext cx="8964612" cy="5865813"/>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26</a:t>
            </a:r>
            <a:r>
              <a:rPr lang="zh-CN" altLang="en-US" b="1"/>
              <a:t>）</a:t>
            </a:r>
            <a:r>
              <a:rPr lang="en-US" altLang="zh-CN" b="1"/>
              <a:t>《</a:t>
            </a:r>
            <a:r>
              <a:rPr lang="zh-CN" altLang="en-US" b="1"/>
              <a:t>望岳</a:t>
            </a:r>
            <a:r>
              <a:rPr lang="en-US" altLang="zh-CN" b="1"/>
              <a:t>》</a:t>
            </a:r>
            <a:r>
              <a:rPr lang="zh-CN" altLang="en-US" b="1"/>
              <a:t>（杜甫）</a:t>
            </a:r>
            <a:endParaRPr lang="zh-CN" altLang="en-US" b="1"/>
          </a:p>
          <a:p>
            <a:pPr lvl="0" eaLnBrk="1" hangingPunct="1"/>
            <a:r>
              <a:rPr lang="en-US" altLang="zh-CN" b="1"/>
              <a:t>1</a:t>
            </a:r>
            <a:r>
              <a:rPr lang="zh-CN" altLang="en-US" b="1"/>
              <a:t>．杜甫在</a:t>
            </a:r>
            <a:r>
              <a:rPr lang="en-US" altLang="zh-CN" b="1"/>
              <a:t>《</a:t>
            </a:r>
            <a:r>
              <a:rPr lang="zh-CN" altLang="en-US" b="1"/>
              <a:t>望岳</a:t>
            </a:r>
            <a:r>
              <a:rPr lang="en-US" altLang="zh-CN" b="1"/>
              <a:t>》</a:t>
            </a:r>
            <a:r>
              <a:rPr lang="zh-CN" altLang="en-US" b="1"/>
              <a:t>中，借齐鲁大地烘托泰山拔地而起，参天耸立形象的语句是</a:t>
            </a:r>
            <a:r>
              <a:rPr lang="zh-CN" altLang="en-US" b="1" u="sng"/>
              <a:t>：             </a:t>
            </a:r>
            <a:r>
              <a:rPr lang="zh-CN" altLang="en-US" b="1"/>
              <a:t>。</a:t>
            </a:r>
            <a:endParaRPr lang="zh-CN" altLang="en-US" b="1"/>
          </a:p>
          <a:p>
            <a:pPr lvl="0" eaLnBrk="1" hangingPunct="1"/>
            <a:r>
              <a:rPr lang="en-US" altLang="zh-CN" b="1"/>
              <a:t>2</a:t>
            </a:r>
            <a:r>
              <a:rPr lang="zh-CN" altLang="en-US" b="1"/>
              <a:t>．杜甫在</a:t>
            </a:r>
            <a:r>
              <a:rPr lang="en-US" altLang="zh-CN" b="1"/>
              <a:t>《</a:t>
            </a:r>
            <a:r>
              <a:rPr lang="zh-CN" altLang="en-US" b="1"/>
              <a:t>望岳</a:t>
            </a:r>
            <a:r>
              <a:rPr lang="en-US" altLang="zh-CN" b="1"/>
              <a:t>》</a:t>
            </a:r>
            <a:r>
              <a:rPr lang="zh-CN" altLang="en-US" b="1"/>
              <a:t>中，虚实结合，描写泰山神奇秀丽，巍峨高大的诗句是</a:t>
            </a:r>
            <a:r>
              <a:rPr lang="zh-CN" altLang="en-US" b="1" u="sng"/>
              <a:t>：                      </a:t>
            </a:r>
            <a:r>
              <a:rPr lang="zh-CN" altLang="en-US" b="1"/>
              <a:t>。</a:t>
            </a:r>
            <a:endParaRPr lang="zh-CN" altLang="en-US" b="1"/>
          </a:p>
          <a:p>
            <a:pPr lvl="0" eaLnBrk="1" hangingPunct="1"/>
            <a:r>
              <a:rPr lang="en-US" altLang="zh-CN" b="1"/>
              <a:t>3</a:t>
            </a:r>
            <a:r>
              <a:rPr lang="zh-CN" altLang="en-US" b="1"/>
              <a:t>．杜甫在</a:t>
            </a:r>
            <a:r>
              <a:rPr lang="en-US" altLang="zh-CN" b="1"/>
              <a:t>《</a:t>
            </a:r>
            <a:r>
              <a:rPr lang="zh-CN" altLang="en-US" b="1"/>
              <a:t>望岳</a:t>
            </a:r>
            <a:r>
              <a:rPr lang="en-US" altLang="zh-CN" b="1"/>
              <a:t>》</a:t>
            </a:r>
            <a:r>
              <a:rPr lang="zh-CN" altLang="en-US" b="1"/>
              <a:t>中表现泰山高峻，幽深的诗句</a:t>
            </a:r>
            <a:r>
              <a:rPr lang="zh-CN" altLang="en-US" b="1" u="sng"/>
              <a:t>：                        </a:t>
            </a:r>
            <a:r>
              <a:rPr lang="zh-CN" altLang="en-US" b="1"/>
              <a:t>。</a:t>
            </a:r>
            <a:endParaRPr lang="zh-CN" altLang="en-US" b="1"/>
          </a:p>
          <a:p>
            <a:pPr lvl="0" eaLnBrk="1" hangingPunct="1"/>
            <a:r>
              <a:rPr lang="en-US" altLang="zh-CN" b="1"/>
              <a:t>4</a:t>
            </a:r>
            <a:r>
              <a:rPr lang="zh-CN" altLang="en-US" b="1"/>
              <a:t>．杜甫在</a:t>
            </a:r>
            <a:r>
              <a:rPr lang="en-US" altLang="zh-CN" b="1"/>
              <a:t>《</a:t>
            </a:r>
            <a:r>
              <a:rPr lang="zh-CN" altLang="en-US" b="1"/>
              <a:t>望岳</a:t>
            </a:r>
            <a:r>
              <a:rPr lang="en-US" altLang="zh-CN" b="1"/>
              <a:t>》</a:t>
            </a:r>
            <a:r>
              <a:rPr lang="zh-CN" altLang="en-US" b="1"/>
              <a:t>中表达不畏困难，敢于攀登绝顶，俯视一切的雄心壮志的诗句是</a:t>
            </a:r>
            <a:r>
              <a:rPr lang="zh-CN" altLang="en-US" b="1" u="sng"/>
              <a:t>：                         </a:t>
            </a:r>
            <a:r>
              <a:rPr lang="zh-CN" altLang="en-US" b="1"/>
              <a:t>。</a:t>
            </a:r>
            <a:endParaRPr lang="zh-CN" altLang="en-US" b="1"/>
          </a:p>
        </p:txBody>
      </p:sp>
    </p:spTree>
  </p:cSld>
  <p:clrMapOvr>
    <a:masterClrMapping/>
  </p:clrMapOvr>
  <p:transition/>
  <p:timing/>
</p:sld>
</file>

<file path=ppt/slides/slide1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697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26978" name="Rectangle 3"/>
          <p:cNvSpPr>
            <a:spLocks noGrp="1"/>
          </p:cNvSpPr>
          <p:nvPr>
            <p:ph idx="1"/>
          </p:nvPr>
        </p:nvSpPr>
        <p:spPr>
          <a:xfrm>
            <a:off x="457200" y="260350"/>
            <a:ext cx="8507413" cy="5865813"/>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b="1"/>
              <a:t>（</a:t>
            </a:r>
            <a:r>
              <a:rPr lang="en-US" altLang="zh-CN" b="1"/>
              <a:t>26</a:t>
            </a:r>
            <a:r>
              <a:rPr lang="zh-CN" altLang="en-US" b="1"/>
              <a:t>）</a:t>
            </a:r>
            <a:r>
              <a:rPr lang="en-US" altLang="zh-CN" b="1"/>
              <a:t>《</a:t>
            </a:r>
            <a:r>
              <a:rPr lang="zh-CN" altLang="en-US" b="1"/>
              <a:t>望岳</a:t>
            </a:r>
            <a:r>
              <a:rPr lang="en-US" altLang="zh-CN" b="1"/>
              <a:t>》</a:t>
            </a:r>
            <a:r>
              <a:rPr lang="zh-CN" altLang="en-US" b="1"/>
              <a:t>（杜甫）</a:t>
            </a:r>
            <a:endParaRPr lang="zh-CN" altLang="en-US" b="1"/>
          </a:p>
          <a:p>
            <a:pPr lvl="0" eaLnBrk="1" hangingPunct="1">
              <a:lnSpc>
                <a:spcPct val="90000"/>
              </a:lnSpc>
            </a:pPr>
            <a:r>
              <a:rPr lang="en-US" altLang="zh-CN" b="1"/>
              <a:t>1</a:t>
            </a:r>
            <a:r>
              <a:rPr lang="zh-CN" altLang="en-US" b="1"/>
              <a:t>．杜甫在</a:t>
            </a:r>
            <a:r>
              <a:rPr lang="en-US" altLang="zh-CN" b="1"/>
              <a:t>《</a:t>
            </a:r>
            <a:r>
              <a:rPr lang="zh-CN" altLang="en-US" b="1"/>
              <a:t>望岳</a:t>
            </a:r>
            <a:r>
              <a:rPr lang="en-US" altLang="zh-CN" b="1"/>
              <a:t>》</a:t>
            </a:r>
            <a:r>
              <a:rPr lang="zh-CN" altLang="en-US" b="1"/>
              <a:t>中，借齐鲁大地烘托泰山拔地而起，参天耸立形象的语句是：</a:t>
            </a:r>
            <a:r>
              <a:rPr lang="zh-CN" altLang="en-US" b="1" u="sng">
                <a:solidFill>
                  <a:srgbClr val="0000CC"/>
                </a:solidFill>
                <a:ea typeface="黑体" panose="02010609060101010101" pitchFamily="49" charset="-122"/>
              </a:rPr>
              <a:t>岱宗夫如何？齐鲁青未了</a:t>
            </a:r>
            <a:r>
              <a:rPr lang="zh-CN" altLang="en-US" b="1">
                <a:solidFill>
                  <a:srgbClr val="0000CC"/>
                </a:solidFill>
                <a:ea typeface="黑体" panose="02010609060101010101" pitchFamily="49" charset="-122"/>
              </a:rPr>
              <a:t>。</a:t>
            </a:r>
            <a:endParaRPr lang="zh-CN" altLang="en-US" b="1">
              <a:solidFill>
                <a:srgbClr val="0000CC"/>
              </a:solidFill>
              <a:ea typeface="黑体" panose="02010609060101010101" pitchFamily="49" charset="-122"/>
            </a:endParaRPr>
          </a:p>
          <a:p>
            <a:pPr lvl="0" eaLnBrk="1" hangingPunct="1">
              <a:lnSpc>
                <a:spcPct val="90000"/>
              </a:lnSpc>
            </a:pPr>
            <a:r>
              <a:rPr lang="en-US" altLang="zh-CN" b="1"/>
              <a:t>2</a:t>
            </a:r>
            <a:r>
              <a:rPr lang="zh-CN" altLang="en-US" b="1"/>
              <a:t>．杜甫在</a:t>
            </a:r>
            <a:r>
              <a:rPr lang="en-US" altLang="zh-CN" b="1"/>
              <a:t>《</a:t>
            </a:r>
            <a:r>
              <a:rPr lang="zh-CN" altLang="en-US" b="1"/>
              <a:t>望岳</a:t>
            </a:r>
            <a:r>
              <a:rPr lang="en-US" altLang="zh-CN" b="1"/>
              <a:t>》</a:t>
            </a:r>
            <a:r>
              <a:rPr lang="zh-CN" altLang="en-US" b="1"/>
              <a:t>中，虚实结合，描写泰山神奇秀丽，巍峨高大的诗句是：</a:t>
            </a:r>
            <a:r>
              <a:rPr lang="zh-CN" altLang="en-US" b="1" u="sng">
                <a:solidFill>
                  <a:srgbClr val="0000CC"/>
                </a:solidFill>
                <a:ea typeface="黑体" panose="02010609060101010101" pitchFamily="49" charset="-122"/>
              </a:rPr>
              <a:t>造化钟神秀，阴阳割昏晓。</a:t>
            </a:r>
            <a:endParaRPr lang="zh-CN" altLang="en-US" b="1" u="sng">
              <a:solidFill>
                <a:srgbClr val="0000CC"/>
              </a:solidFill>
              <a:ea typeface="黑体" panose="02010609060101010101" pitchFamily="49" charset="-122"/>
            </a:endParaRPr>
          </a:p>
          <a:p>
            <a:pPr lvl="0" eaLnBrk="1" hangingPunct="1">
              <a:lnSpc>
                <a:spcPct val="90000"/>
              </a:lnSpc>
            </a:pPr>
            <a:r>
              <a:rPr lang="en-US" altLang="zh-CN" b="1"/>
              <a:t>3</a:t>
            </a:r>
            <a:r>
              <a:rPr lang="zh-CN" altLang="en-US" b="1"/>
              <a:t>．杜甫在</a:t>
            </a:r>
            <a:r>
              <a:rPr lang="en-US" altLang="zh-CN" b="1"/>
              <a:t>《</a:t>
            </a:r>
            <a:r>
              <a:rPr lang="zh-CN" altLang="en-US" b="1"/>
              <a:t>望岳</a:t>
            </a:r>
            <a:r>
              <a:rPr lang="en-US" altLang="zh-CN" b="1"/>
              <a:t>》</a:t>
            </a:r>
            <a:r>
              <a:rPr lang="zh-CN" altLang="en-US" b="1"/>
              <a:t>中表现泰山高峻，幽深的诗句：</a:t>
            </a:r>
            <a:r>
              <a:rPr lang="zh-CN" altLang="en-US" b="1" u="sng">
                <a:solidFill>
                  <a:srgbClr val="0000CC"/>
                </a:solidFill>
                <a:ea typeface="黑体" panose="02010609060101010101" pitchFamily="49" charset="-122"/>
              </a:rPr>
              <a:t>荡胸生层云，决眦入归鸟</a:t>
            </a:r>
            <a:r>
              <a:rPr lang="zh-CN" altLang="en-US" b="1"/>
              <a:t>。</a:t>
            </a:r>
            <a:endParaRPr lang="zh-CN" altLang="en-US" b="1"/>
          </a:p>
          <a:p>
            <a:pPr lvl="0" eaLnBrk="1" hangingPunct="1">
              <a:lnSpc>
                <a:spcPct val="90000"/>
              </a:lnSpc>
            </a:pPr>
            <a:r>
              <a:rPr lang="en-US" altLang="zh-CN" b="1"/>
              <a:t>4</a:t>
            </a:r>
            <a:r>
              <a:rPr lang="zh-CN" altLang="en-US" b="1"/>
              <a:t>．杜甫在</a:t>
            </a:r>
            <a:r>
              <a:rPr lang="en-US" altLang="zh-CN" b="1"/>
              <a:t>《</a:t>
            </a:r>
            <a:r>
              <a:rPr lang="zh-CN" altLang="en-US" b="1"/>
              <a:t>望岳</a:t>
            </a:r>
            <a:r>
              <a:rPr lang="en-US" altLang="zh-CN" b="1"/>
              <a:t>》</a:t>
            </a:r>
            <a:r>
              <a:rPr lang="zh-CN" altLang="en-US" b="1"/>
              <a:t>中表达不畏困难，敢于攀登绝顶，俯视一切的雄心壮志的诗句是：</a:t>
            </a:r>
            <a:r>
              <a:rPr lang="zh-CN" altLang="en-US" b="1" u="sng">
                <a:solidFill>
                  <a:srgbClr val="0000CC"/>
                </a:solidFill>
                <a:ea typeface="黑体" panose="02010609060101010101" pitchFamily="49" charset="-122"/>
              </a:rPr>
              <a:t>会当凌绝顶，一览众山小。</a:t>
            </a:r>
            <a:endParaRPr lang="zh-CN" altLang="en-US" b="1" u="sng">
              <a:solidFill>
                <a:srgbClr val="0000CC"/>
              </a:solidFill>
              <a:ea typeface="黑体" panose="02010609060101010101" pitchFamily="49" charset="-122"/>
            </a:endParaRPr>
          </a:p>
        </p:txBody>
      </p:sp>
    </p:spTree>
  </p:cSld>
  <p:clrMapOvr>
    <a:masterClrMapping/>
  </p:clrMapOvr>
  <p:transition/>
  <p:timing/>
</p:sld>
</file>

<file path=ppt/slides/slide1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800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28002" name="Rectangle 3"/>
          <p:cNvSpPr>
            <a:spLocks noGrp="1"/>
          </p:cNvSpPr>
          <p:nvPr>
            <p:ph idx="1"/>
          </p:nvPr>
        </p:nvSpPr>
        <p:spPr>
          <a:xfrm>
            <a:off x="250825" y="188913"/>
            <a:ext cx="8893175" cy="648017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a:t>
            </a:r>
            <a:r>
              <a:rPr lang="en-US" altLang="zh-CN" sz="2800" b="1"/>
              <a:t>27</a:t>
            </a:r>
            <a:r>
              <a:rPr lang="zh-CN" altLang="en-US" sz="2800" b="1"/>
              <a:t>）</a:t>
            </a:r>
            <a:r>
              <a:rPr lang="en-US" altLang="zh-CN" sz="2800" b="1"/>
              <a:t>《</a:t>
            </a:r>
            <a:r>
              <a:rPr lang="zh-CN" altLang="en-US" sz="2800" b="1"/>
              <a:t>春望</a:t>
            </a:r>
            <a:r>
              <a:rPr lang="en-US" altLang="zh-CN" sz="2800" b="1"/>
              <a:t>》</a:t>
            </a:r>
            <a:r>
              <a:rPr lang="zh-CN" altLang="en-US" sz="2800" b="1"/>
              <a:t>（杜甫）</a:t>
            </a:r>
            <a:endParaRPr lang="zh-CN" altLang="en-US" sz="2800" b="1"/>
          </a:p>
          <a:p>
            <a:pPr lvl="0" eaLnBrk="1" hangingPunct="1"/>
            <a:r>
              <a:rPr lang="en-US" altLang="zh-CN" sz="2800" b="1"/>
              <a:t>1</a:t>
            </a:r>
            <a:r>
              <a:rPr lang="zh-CN" altLang="en-US" sz="2800" b="1"/>
              <a:t>．杜甫在</a:t>
            </a:r>
            <a:r>
              <a:rPr lang="en-US" altLang="zh-CN" sz="2800" b="1"/>
              <a:t>《</a:t>
            </a:r>
            <a:r>
              <a:rPr lang="zh-CN" altLang="en-US" sz="2800" b="1"/>
              <a:t>春望</a:t>
            </a:r>
            <a:r>
              <a:rPr lang="en-US" altLang="zh-CN" sz="2800" b="1"/>
              <a:t>》</a:t>
            </a:r>
            <a:r>
              <a:rPr lang="zh-CN" altLang="en-US" sz="2800" b="1"/>
              <a:t>一诗中写国都沦陷，山河依旧，春天来临却杂草丛生且表现长安春日满目凄凉，传达出诗人忧国伤时之情的诗句是</a:t>
            </a:r>
            <a:r>
              <a:rPr lang="zh-CN" altLang="en-US" sz="2800" b="1" u="sng"/>
              <a:t>：                       </a:t>
            </a:r>
            <a:r>
              <a:rPr lang="zh-CN" altLang="en-US" sz="2800" b="1"/>
              <a:t>。</a:t>
            </a:r>
            <a:endParaRPr lang="zh-CN" altLang="en-US" sz="2800" b="1"/>
          </a:p>
          <a:p>
            <a:pPr lvl="0" eaLnBrk="1" hangingPunct="1"/>
            <a:r>
              <a:rPr lang="en-US" altLang="zh-CN" sz="2800" b="1"/>
              <a:t>2</a:t>
            </a:r>
            <a:r>
              <a:rPr lang="zh-CN" altLang="en-US" sz="2800" b="1"/>
              <a:t>．杜甫的</a:t>
            </a:r>
            <a:r>
              <a:rPr lang="en-US" altLang="zh-CN" sz="2800" b="1"/>
              <a:t>《</a:t>
            </a:r>
            <a:r>
              <a:rPr lang="zh-CN" altLang="en-US" sz="2800" b="1"/>
              <a:t>春望</a:t>
            </a:r>
            <a:r>
              <a:rPr lang="en-US" altLang="zh-CN" sz="2800" b="1"/>
              <a:t>》</a:t>
            </a:r>
            <a:r>
              <a:rPr lang="zh-CN" altLang="en-US" sz="2800" b="1"/>
              <a:t>中诗人感时伤别，见明丽之景诱发内心伤感（或运用拟人手法抒发伤感之情）的诗句是</a:t>
            </a:r>
            <a:r>
              <a:rPr lang="zh-CN" altLang="en-US" sz="2800" b="1" u="sng"/>
              <a:t>：                             </a:t>
            </a:r>
            <a:r>
              <a:rPr lang="zh-CN" altLang="en-US" sz="2800" b="1"/>
              <a:t>。</a:t>
            </a:r>
            <a:endParaRPr lang="zh-CN" altLang="en-US" sz="2800" b="1"/>
          </a:p>
          <a:p>
            <a:pPr lvl="0" eaLnBrk="1" hangingPunct="1"/>
            <a:r>
              <a:rPr lang="en-US" altLang="zh-CN" sz="2800" b="1"/>
              <a:t>3</a:t>
            </a:r>
            <a:r>
              <a:rPr lang="zh-CN" altLang="en-US" sz="2800" b="1"/>
              <a:t>．杜甫的</a:t>
            </a:r>
            <a:r>
              <a:rPr lang="en-US" altLang="zh-CN" sz="2800" b="1"/>
              <a:t>《</a:t>
            </a:r>
            <a:r>
              <a:rPr lang="zh-CN" altLang="en-US" sz="2800" b="1"/>
              <a:t>春望</a:t>
            </a:r>
            <a:r>
              <a:rPr lang="en-US" altLang="zh-CN" sz="2800" b="1"/>
              <a:t>》</a:t>
            </a:r>
            <a:r>
              <a:rPr lang="zh-CN" altLang="en-US" sz="2800" b="1"/>
              <a:t>中，春天的花开鸟鸣反而使诗人杜甫生出忧国和思乡之情的诗句是</a:t>
            </a:r>
            <a:r>
              <a:rPr lang="zh-CN" altLang="en-US" sz="2800" b="1" u="sng"/>
              <a:t>：                </a:t>
            </a:r>
            <a:r>
              <a:rPr lang="zh-CN" altLang="en-US" sz="2800" b="1"/>
              <a:t>。</a:t>
            </a:r>
            <a:endParaRPr lang="zh-CN" altLang="en-US" sz="2800" b="1"/>
          </a:p>
          <a:p>
            <a:pPr lvl="0" eaLnBrk="1" hangingPunct="1"/>
            <a:r>
              <a:rPr lang="en-US" altLang="zh-CN" sz="2800" b="1"/>
              <a:t>4</a:t>
            </a:r>
            <a:r>
              <a:rPr lang="zh-CN" altLang="en-US" sz="2800" b="1"/>
              <a:t>．杜甫在</a:t>
            </a:r>
            <a:r>
              <a:rPr lang="en-US" altLang="zh-CN" sz="2800" b="1"/>
              <a:t>《</a:t>
            </a:r>
            <a:r>
              <a:rPr lang="zh-CN" altLang="en-US" sz="2800" b="1"/>
              <a:t>春望</a:t>
            </a:r>
            <a:r>
              <a:rPr lang="en-US" altLang="zh-CN" sz="2800" b="1"/>
              <a:t>》</a:t>
            </a:r>
            <a:r>
              <a:rPr lang="zh-CN" altLang="en-US" sz="2800" b="1"/>
              <a:t>一诗中悲哀国破家亡，伤感离乱之痛，表现他爱国，念家的美好情操，诗中能够表现他忧愁而日益衰老的句子是</a:t>
            </a:r>
            <a:r>
              <a:rPr lang="zh-CN" altLang="en-US" sz="2800" b="1" u="sng"/>
              <a:t>：                                </a:t>
            </a:r>
            <a:r>
              <a:rPr lang="zh-CN" altLang="en-US" sz="2800" b="1"/>
              <a:t>。</a:t>
            </a:r>
            <a:endParaRPr lang="zh-CN" altLang="en-US" sz="2800" b="1"/>
          </a:p>
        </p:txBody>
      </p:sp>
    </p:spTree>
  </p:cSld>
  <p:clrMapOvr>
    <a:masterClrMapping/>
  </p:clrMapOvr>
  <p:transition/>
  <p:timing/>
</p:sld>
</file>

<file path=ppt/slides/slide1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902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29026"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a:t>
            </a:r>
            <a:r>
              <a:rPr lang="en-US" altLang="zh-CN" sz="2800" b="1"/>
              <a:t>27</a:t>
            </a:r>
            <a:r>
              <a:rPr lang="zh-CN" altLang="en-US" sz="2800" b="1"/>
              <a:t>）</a:t>
            </a:r>
            <a:r>
              <a:rPr lang="en-US" altLang="zh-CN" sz="2800" b="1"/>
              <a:t>《</a:t>
            </a:r>
            <a:r>
              <a:rPr lang="zh-CN" altLang="en-US" sz="2800" b="1"/>
              <a:t>春望</a:t>
            </a:r>
            <a:r>
              <a:rPr lang="en-US" altLang="zh-CN" sz="2800" b="1"/>
              <a:t>》</a:t>
            </a:r>
            <a:r>
              <a:rPr lang="zh-CN" altLang="en-US" sz="2800" b="1"/>
              <a:t>（杜甫）</a:t>
            </a:r>
            <a:endParaRPr lang="zh-CN" altLang="en-US" sz="2800" b="1"/>
          </a:p>
          <a:p>
            <a:pPr lvl="0" eaLnBrk="1" hangingPunct="1"/>
            <a:r>
              <a:rPr lang="en-US" altLang="zh-CN" sz="2800" b="1"/>
              <a:t>1</a:t>
            </a:r>
            <a:r>
              <a:rPr lang="zh-CN" altLang="en-US" sz="2800" b="1"/>
              <a:t>．杜甫在</a:t>
            </a:r>
            <a:r>
              <a:rPr lang="en-US" altLang="zh-CN" sz="2800" b="1"/>
              <a:t>《</a:t>
            </a:r>
            <a:r>
              <a:rPr lang="zh-CN" altLang="en-US" sz="2800" b="1"/>
              <a:t>春望</a:t>
            </a:r>
            <a:r>
              <a:rPr lang="en-US" altLang="zh-CN" sz="2800" b="1"/>
              <a:t>》</a:t>
            </a:r>
            <a:r>
              <a:rPr lang="zh-CN" altLang="en-US" sz="2800" b="1"/>
              <a:t>一诗中写国都沦陷，山河依旧，春天来临却杂草丛生且表现长安春日满目凄凉，传达出诗人忧国伤时之情的诗句是：</a:t>
            </a:r>
            <a:r>
              <a:rPr lang="zh-CN" altLang="en-US" sz="2800" b="1" u="sng">
                <a:solidFill>
                  <a:srgbClr val="0000CC"/>
                </a:solidFill>
                <a:ea typeface="黑体" panose="02010609060101010101" pitchFamily="49" charset="-122"/>
              </a:rPr>
              <a:t>国破山河在，城春草木深</a:t>
            </a:r>
            <a:r>
              <a:rPr lang="zh-CN" altLang="en-US" sz="2800" b="1"/>
              <a:t>。</a:t>
            </a:r>
            <a:endParaRPr lang="zh-CN" altLang="en-US" sz="2800" b="1"/>
          </a:p>
          <a:p>
            <a:pPr lvl="0" eaLnBrk="1" hangingPunct="1"/>
            <a:r>
              <a:rPr lang="en-US" altLang="zh-CN" sz="2800" b="1"/>
              <a:t>2</a:t>
            </a:r>
            <a:r>
              <a:rPr lang="zh-CN" altLang="en-US" sz="2800" b="1"/>
              <a:t>．杜甫的</a:t>
            </a:r>
            <a:r>
              <a:rPr lang="en-US" altLang="zh-CN" sz="2800" b="1"/>
              <a:t>《</a:t>
            </a:r>
            <a:r>
              <a:rPr lang="zh-CN" altLang="en-US" sz="2800" b="1"/>
              <a:t>春望</a:t>
            </a:r>
            <a:r>
              <a:rPr lang="en-US" altLang="zh-CN" sz="2800" b="1"/>
              <a:t>》</a:t>
            </a:r>
            <a:r>
              <a:rPr lang="zh-CN" altLang="en-US" sz="2800" b="1"/>
              <a:t>中诗人感时伤别，见明丽之景诱发内心伤感（或运用拟人手法抒发伤感之情）的诗句是：</a:t>
            </a:r>
            <a:r>
              <a:rPr lang="zh-CN" altLang="en-US" sz="2800" b="1" u="sng">
                <a:solidFill>
                  <a:srgbClr val="0000CC"/>
                </a:solidFill>
                <a:ea typeface="黑体" panose="02010609060101010101" pitchFamily="49" charset="-122"/>
              </a:rPr>
              <a:t>感时花溅泪，恨别鸟惊心</a:t>
            </a:r>
            <a:r>
              <a:rPr lang="zh-CN" altLang="en-US" sz="2800" b="1"/>
              <a:t>。</a:t>
            </a:r>
            <a:endParaRPr lang="zh-CN" altLang="en-US" sz="2800" b="1"/>
          </a:p>
          <a:p>
            <a:pPr lvl="0" eaLnBrk="1" hangingPunct="1"/>
            <a:r>
              <a:rPr lang="en-US" altLang="zh-CN" sz="2800" b="1"/>
              <a:t>3</a:t>
            </a:r>
            <a:r>
              <a:rPr lang="zh-CN" altLang="en-US" sz="2800" b="1"/>
              <a:t>．杜甫的</a:t>
            </a:r>
            <a:r>
              <a:rPr lang="en-US" altLang="zh-CN" sz="2800" b="1"/>
              <a:t>《</a:t>
            </a:r>
            <a:r>
              <a:rPr lang="zh-CN" altLang="en-US" sz="2800" b="1"/>
              <a:t>春望</a:t>
            </a:r>
            <a:r>
              <a:rPr lang="en-US" altLang="zh-CN" sz="2800" b="1"/>
              <a:t>》</a:t>
            </a:r>
            <a:r>
              <a:rPr lang="zh-CN" altLang="en-US" sz="2800" b="1"/>
              <a:t>中，春天的花开鸟鸣反而使诗人杜甫生出忧国和思乡之情的诗句是：</a:t>
            </a:r>
            <a:r>
              <a:rPr lang="zh-CN" altLang="en-US" sz="2800" b="1" u="sng">
                <a:solidFill>
                  <a:srgbClr val="0000CC"/>
                </a:solidFill>
                <a:ea typeface="黑体" panose="02010609060101010101" pitchFamily="49" charset="-122"/>
              </a:rPr>
              <a:t>感时花溅泪，恨别鸟惊心。</a:t>
            </a:r>
            <a:endParaRPr lang="zh-CN" altLang="en-US" sz="2800" b="1" u="sng">
              <a:solidFill>
                <a:srgbClr val="0000CC"/>
              </a:solidFill>
              <a:ea typeface="黑体" panose="02010609060101010101" pitchFamily="49" charset="-122"/>
            </a:endParaRPr>
          </a:p>
          <a:p>
            <a:pPr lvl="0" eaLnBrk="1" hangingPunct="1"/>
            <a:r>
              <a:rPr lang="en-US" altLang="zh-CN" sz="2800" b="1"/>
              <a:t>4</a:t>
            </a:r>
            <a:r>
              <a:rPr lang="zh-CN" altLang="en-US" sz="2800" b="1"/>
              <a:t>．杜甫在</a:t>
            </a:r>
            <a:r>
              <a:rPr lang="en-US" altLang="zh-CN" sz="2800" b="1"/>
              <a:t>《</a:t>
            </a:r>
            <a:r>
              <a:rPr lang="zh-CN" altLang="en-US" sz="2800" b="1"/>
              <a:t>春望</a:t>
            </a:r>
            <a:r>
              <a:rPr lang="en-US" altLang="zh-CN" sz="2800" b="1"/>
              <a:t>》</a:t>
            </a:r>
            <a:r>
              <a:rPr lang="zh-CN" altLang="en-US" sz="2800" b="1"/>
              <a:t>一诗中悲哀国破家亡，伤感离乱之痛，表现他爱国，念家的美好情操，诗中能够表现他忧愁而日益衰老的句子是：</a:t>
            </a:r>
            <a:r>
              <a:rPr lang="zh-CN" altLang="en-US" sz="2800" b="1" u="sng">
                <a:solidFill>
                  <a:srgbClr val="0000CC"/>
                </a:solidFill>
                <a:ea typeface="黑体" panose="02010609060101010101" pitchFamily="49" charset="-122"/>
              </a:rPr>
              <a:t>白头搔更短，浑欲不胜簪。</a:t>
            </a:r>
            <a:endParaRPr lang="zh-CN" altLang="en-US" sz="2800" b="1" u="sng">
              <a:solidFill>
                <a:srgbClr val="0000CC"/>
              </a:solidFill>
              <a:ea typeface="黑体" panose="02010609060101010101" pitchFamily="49" charset="-122"/>
            </a:endParaRPr>
          </a:p>
        </p:txBody>
      </p:sp>
    </p:spTree>
  </p:cSld>
  <p:clrMapOvr>
    <a:masterClrMapping/>
  </p:clrMapOvr>
  <p:transition/>
  <p:timing/>
</p:sld>
</file>

<file path=ppt/slides/slide1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004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30050" name="Rectangle 3"/>
          <p:cNvSpPr>
            <a:spLocks noGrp="1"/>
          </p:cNvSpPr>
          <p:nvPr>
            <p:ph idx="1"/>
          </p:nvPr>
        </p:nvSpPr>
        <p:spPr>
          <a:xfrm>
            <a:off x="457200" y="188913"/>
            <a:ext cx="8686800" cy="45354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28</a:t>
            </a:r>
            <a:r>
              <a:rPr lang="zh-CN" altLang="en-US" b="1"/>
              <a:t>）</a:t>
            </a:r>
            <a:r>
              <a:rPr lang="en-US" altLang="zh-CN" b="1"/>
              <a:t>《</a:t>
            </a:r>
            <a:r>
              <a:rPr lang="zh-CN" altLang="en-US" b="1"/>
              <a:t>茅屋为秋风所破歌</a:t>
            </a:r>
            <a:r>
              <a:rPr lang="en-US" altLang="zh-CN" b="1"/>
              <a:t>》</a:t>
            </a:r>
            <a:r>
              <a:rPr lang="zh-CN" altLang="en-US" b="1"/>
              <a:t>（杜甫）</a:t>
            </a:r>
            <a:endParaRPr lang="zh-CN" altLang="en-US" b="1"/>
          </a:p>
          <a:p>
            <a:pPr lvl="0" eaLnBrk="1" hangingPunct="1"/>
            <a:r>
              <a:rPr lang="en-US" altLang="zh-CN" b="1"/>
              <a:t>1</a:t>
            </a:r>
            <a:r>
              <a:rPr lang="zh-CN" altLang="en-US" b="1"/>
              <a:t>．杜甫</a:t>
            </a:r>
            <a:r>
              <a:rPr lang="en-US" altLang="zh-CN" b="1"/>
              <a:t>《</a:t>
            </a:r>
            <a:r>
              <a:rPr lang="zh-CN" altLang="en-US" b="1"/>
              <a:t>茅屋为秋风所破歌</a:t>
            </a:r>
            <a:r>
              <a:rPr lang="en-US" altLang="zh-CN" b="1"/>
              <a:t>》</a:t>
            </a:r>
            <a:r>
              <a:rPr lang="zh-CN" altLang="en-US" b="1"/>
              <a:t>中描写到被子的两句是</a:t>
            </a:r>
            <a:r>
              <a:rPr lang="zh-CN" altLang="en-US" b="1" u="sng"/>
              <a:t>：                         </a:t>
            </a:r>
            <a:r>
              <a:rPr lang="zh-CN" altLang="en-US" b="1"/>
              <a:t>。</a:t>
            </a:r>
            <a:endParaRPr lang="zh-CN" altLang="en-US" b="1"/>
          </a:p>
          <a:p>
            <a:pPr lvl="0" eaLnBrk="1" hangingPunct="1"/>
            <a:r>
              <a:rPr lang="en-US" altLang="zh-CN" b="1"/>
              <a:t>2</a:t>
            </a:r>
            <a:r>
              <a:rPr lang="zh-CN" altLang="en-US" b="1"/>
              <a:t>．杜甫</a:t>
            </a:r>
            <a:r>
              <a:rPr lang="en-US" altLang="zh-CN" b="1"/>
              <a:t>《</a:t>
            </a:r>
            <a:r>
              <a:rPr lang="zh-CN" altLang="en-US" b="1"/>
              <a:t>茅屋为秋风所破歌</a:t>
            </a:r>
            <a:r>
              <a:rPr lang="en-US" altLang="zh-CN" b="1"/>
              <a:t>》</a:t>
            </a:r>
            <a:r>
              <a:rPr lang="zh-CN" altLang="en-US" b="1"/>
              <a:t>中关心民间疾苦，同情劳动人民，表现诗人虽身处逆境仍然能乐观向上的诗句是</a:t>
            </a:r>
            <a:r>
              <a:rPr lang="zh-CN" altLang="en-US" b="1" u="sng"/>
              <a:t>：                      </a:t>
            </a:r>
            <a:r>
              <a:rPr lang="zh-CN" altLang="en-US" b="1" u="sng">
                <a:solidFill>
                  <a:srgbClr val="0000CC"/>
                </a:solidFill>
                <a:ea typeface="黑体" panose="02010609060101010101" pitchFamily="49" charset="-122"/>
              </a:rPr>
              <a:t>。</a:t>
            </a:r>
            <a:endParaRPr lang="zh-CN" altLang="en-US" b="1" u="sng">
              <a:solidFill>
                <a:srgbClr val="0000CC"/>
              </a:solidFill>
              <a:ea typeface="黑体" panose="02010609060101010101" pitchFamily="49" charset="-122"/>
            </a:endParaRPr>
          </a:p>
          <a:p>
            <a:pPr lvl="0" eaLnBrk="1" hangingPunct="1"/>
            <a:r>
              <a:rPr lang="en-US" altLang="zh-CN" b="1"/>
              <a:t>3</a:t>
            </a:r>
            <a:r>
              <a:rPr lang="zh-CN" altLang="en-US" b="1"/>
              <a:t>．杜甫</a:t>
            </a:r>
            <a:r>
              <a:rPr lang="en-US" altLang="zh-CN" b="1"/>
              <a:t>《</a:t>
            </a:r>
            <a:r>
              <a:rPr lang="zh-CN" altLang="en-US" b="1"/>
              <a:t>茅屋为秋风所破歌</a:t>
            </a:r>
            <a:r>
              <a:rPr lang="en-US" altLang="zh-CN" b="1"/>
              <a:t>》</a:t>
            </a:r>
            <a:r>
              <a:rPr lang="zh-CN" altLang="en-US" b="1"/>
              <a:t>中表现杜甫舍己为人，至死不悔的决心的两句是</a:t>
            </a:r>
            <a:r>
              <a:rPr lang="zh-CN" altLang="en-US" b="1" u="sng"/>
              <a:t>：          </a:t>
            </a:r>
            <a:r>
              <a:rPr lang="zh-CN" altLang="en-US" b="1">
                <a:ea typeface="黑体" panose="02010609060101010101" pitchFamily="49" charset="-122"/>
              </a:rPr>
              <a:t>！</a:t>
            </a:r>
            <a:endParaRPr lang="zh-CN" altLang="en-US" b="1">
              <a:ea typeface="黑体" panose="02010609060101010101" pitchFamily="49" charset="-122"/>
            </a:endParaRPr>
          </a:p>
        </p:txBody>
      </p:sp>
      <p:sp>
        <p:nvSpPr>
          <p:cNvPr id="130051" name="Rectangle 4"/>
          <p:cNvSpPr/>
          <p:nvPr/>
        </p:nvSpPr>
        <p:spPr>
          <a:xfrm>
            <a:off x="0" y="4581525"/>
            <a:ext cx="8964613" cy="2087563"/>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342900" lvl="0" indent="-342900">
              <a:spcBef>
                <a:spcPct val="20000"/>
              </a:spcBef>
            </a:pPr>
            <a:r>
              <a:rPr lang="en-US" altLang="zh-CN" sz="3200"/>
              <a:t>1</a:t>
            </a:r>
            <a:r>
              <a:rPr lang="zh-CN" altLang="en-US" sz="3200"/>
              <a:t>．</a:t>
            </a:r>
            <a:r>
              <a:rPr lang="zh-CN" altLang="en-US" sz="3200" b="1" u="sng">
                <a:solidFill>
                  <a:srgbClr val="0000CC"/>
                </a:solidFill>
                <a:ea typeface="黑体" panose="02010609060101010101" pitchFamily="49" charset="-122"/>
              </a:rPr>
              <a:t>布衾多年冷似铁，骄儿恶卧蹋里裂</a:t>
            </a:r>
            <a:r>
              <a:rPr lang="zh-CN" altLang="en-US" sz="3200"/>
              <a:t>。</a:t>
            </a:r>
            <a:endParaRPr lang="zh-CN" altLang="en-US" sz="3200"/>
          </a:p>
          <a:p>
            <a:pPr marL="342900" lvl="0" indent="-342900">
              <a:spcBef>
                <a:spcPct val="20000"/>
              </a:spcBef>
            </a:pPr>
            <a:r>
              <a:rPr lang="en-US" altLang="zh-CN" sz="3200"/>
              <a:t>2</a:t>
            </a:r>
            <a:r>
              <a:rPr lang="zh-CN" altLang="en-US" sz="3200"/>
              <a:t>．</a:t>
            </a:r>
            <a:r>
              <a:rPr lang="zh-CN" altLang="en-US" sz="3200" b="1" u="sng">
                <a:solidFill>
                  <a:srgbClr val="0000CC"/>
                </a:solidFill>
                <a:ea typeface="黑体" panose="02010609060101010101" pitchFamily="49" charset="-122"/>
              </a:rPr>
              <a:t>安得广厦千万间，大庇天下寒士俱欢颜。</a:t>
            </a:r>
            <a:endParaRPr lang="zh-CN" altLang="en-US" sz="3200" b="1" u="sng">
              <a:solidFill>
                <a:srgbClr val="0000CC"/>
              </a:solidFill>
              <a:ea typeface="黑体" panose="02010609060101010101" pitchFamily="49" charset="-122"/>
            </a:endParaRPr>
          </a:p>
          <a:p>
            <a:pPr marL="342900" lvl="0" indent="-342900">
              <a:spcBef>
                <a:spcPct val="20000"/>
              </a:spcBef>
            </a:pPr>
            <a:r>
              <a:rPr lang="en-US" altLang="zh-CN" sz="3200"/>
              <a:t>3</a:t>
            </a:r>
            <a:r>
              <a:rPr lang="zh-CN" altLang="en-US" sz="3200"/>
              <a:t>．</a:t>
            </a:r>
            <a:r>
              <a:rPr lang="zh-CN" altLang="en-US" sz="3200" b="1" u="sng">
                <a:solidFill>
                  <a:srgbClr val="0000CC"/>
                </a:solidFill>
                <a:ea typeface="黑体" panose="02010609060101010101" pitchFamily="49" charset="-122"/>
              </a:rPr>
              <a:t>何时眼前突兀见此屋，吾庐独破受冻死亦足</a:t>
            </a:r>
            <a:endParaRPr lang="zh-CN" altLang="en-US" sz="3200" b="1" u="sng">
              <a:solidFill>
                <a:srgbClr val="0000CC"/>
              </a:solidFill>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0051"/>
                                        </p:tgtEl>
                                        <p:attrNameLst>
                                          <p:attrName>style.visibility</p:attrName>
                                        </p:attrNameLst>
                                      </p:cBhvr>
                                      <p:to>
                                        <p:strVal val="visible"/>
                                      </p:to>
                                    </p:set>
                                    <p:anim calcmode="lin" valueType="num">
                                      <p:cBhvr additive="base">
                                        <p:cTn id="7" dur="500" fill="hold"/>
                                        <p:tgtEl>
                                          <p:spTgt spid="130051"/>
                                        </p:tgtEl>
                                        <p:attrNameLst>
                                          <p:attrName>ppt_x</p:attrName>
                                        </p:attrNameLst>
                                      </p:cBhvr>
                                      <p:tavLst>
                                        <p:tav tm="0">
                                          <p:val>
                                            <p:strVal val="#ppt_x"/>
                                          </p:val>
                                        </p:tav>
                                        <p:tav tm="100000">
                                          <p:val>
                                            <p:strVal val="#ppt_x"/>
                                          </p:val>
                                        </p:tav>
                                      </p:tavLst>
                                    </p:anim>
                                    <p:anim calcmode="lin" valueType="num">
                                      <p:cBhvr additive="base">
                                        <p:cTn id="8" dur="500" fill="hold"/>
                                        <p:tgtEl>
                                          <p:spTgt spid="130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p:bldLst>
  </p:timing>
</p:sld>
</file>

<file path=ppt/slides/slide1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107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31074"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a:t>
            </a:r>
            <a:r>
              <a:rPr lang="en-US" altLang="zh-CN" sz="2800" b="1"/>
              <a:t>29</a:t>
            </a:r>
            <a:r>
              <a:rPr lang="zh-CN" altLang="en-US" sz="2800" b="1"/>
              <a:t>）</a:t>
            </a:r>
            <a:r>
              <a:rPr lang="en-US" altLang="zh-CN" sz="2800" b="1"/>
              <a:t>《</a:t>
            </a:r>
            <a:r>
              <a:rPr lang="zh-CN" altLang="en-US" sz="2800" b="1"/>
              <a:t>白雪歌送武判官归京</a:t>
            </a:r>
            <a:r>
              <a:rPr lang="en-US" altLang="zh-CN" sz="2800" b="1"/>
              <a:t>》</a:t>
            </a:r>
            <a:r>
              <a:rPr lang="zh-CN" altLang="en-US" sz="2800" b="1"/>
              <a:t>（岑参）</a:t>
            </a:r>
            <a:endParaRPr lang="zh-CN" altLang="en-US" sz="2800" b="1"/>
          </a:p>
          <a:p>
            <a:pPr lvl="0" eaLnBrk="1" hangingPunct="1"/>
            <a:r>
              <a:rPr lang="en-US" altLang="zh-CN" sz="2800" b="1"/>
              <a:t>1</a:t>
            </a:r>
            <a:r>
              <a:rPr lang="zh-CN" altLang="en-US" sz="2800" b="1"/>
              <a:t>．岑参的</a:t>
            </a:r>
            <a:r>
              <a:rPr lang="en-US" altLang="zh-CN" sz="2800" b="1"/>
              <a:t>《</a:t>
            </a:r>
            <a:r>
              <a:rPr lang="zh-CN" altLang="en-US" sz="2800" b="1"/>
              <a:t>白雪歌送武判官归京</a:t>
            </a:r>
            <a:r>
              <a:rPr lang="en-US" altLang="zh-CN" sz="2800" b="1"/>
              <a:t>》</a:t>
            </a:r>
            <a:r>
              <a:rPr lang="zh-CN" altLang="en-US" sz="2800" b="1"/>
              <a:t>中以春花喻冬雪（或以春景写冬景）的两句诗是</a:t>
            </a:r>
            <a:r>
              <a:rPr lang="zh-CN" altLang="en-US" sz="2800" b="1" u="sng"/>
              <a:t>：               </a:t>
            </a:r>
            <a:r>
              <a:rPr lang="zh-CN" altLang="en-US" sz="2800" b="1"/>
              <a:t>。</a:t>
            </a:r>
            <a:endParaRPr lang="zh-CN" altLang="en-US" sz="2800" b="1"/>
          </a:p>
          <a:p>
            <a:pPr lvl="0" eaLnBrk="1" hangingPunct="1"/>
            <a:r>
              <a:rPr lang="en-US" altLang="zh-CN" sz="2800" b="1"/>
              <a:t>2</a:t>
            </a:r>
            <a:r>
              <a:rPr lang="zh-CN" altLang="en-US" sz="2800" b="1"/>
              <a:t>．岑参在</a:t>
            </a:r>
            <a:r>
              <a:rPr lang="en-US" altLang="zh-CN" sz="2800" b="1"/>
              <a:t>《</a:t>
            </a:r>
            <a:r>
              <a:rPr lang="zh-CN" altLang="en-US" sz="2800" b="1"/>
              <a:t>白雪歌送武判官归京</a:t>
            </a:r>
            <a:r>
              <a:rPr lang="en-US" altLang="zh-CN" sz="2800" b="1"/>
              <a:t>》</a:t>
            </a:r>
            <a:r>
              <a:rPr lang="zh-CN" altLang="en-US" sz="2800" b="1"/>
              <a:t>中表达对朋友依依不舍之情的诗句是</a:t>
            </a:r>
            <a:r>
              <a:rPr lang="zh-CN" altLang="en-US" sz="2800" b="1" u="sng"/>
              <a:t>：                     </a:t>
            </a:r>
            <a:r>
              <a:rPr lang="zh-CN" altLang="en-US" sz="2800" b="1"/>
              <a:t>。</a:t>
            </a:r>
            <a:endParaRPr lang="zh-CN" altLang="en-US" sz="2800" b="1"/>
          </a:p>
          <a:p>
            <a:pPr lvl="0" eaLnBrk="1" hangingPunct="1"/>
            <a:r>
              <a:rPr lang="en-US" altLang="zh-CN" sz="2800" b="1"/>
              <a:t>3</a:t>
            </a:r>
            <a:r>
              <a:rPr lang="zh-CN" altLang="en-US" sz="2800" b="1"/>
              <a:t>．岑参的</a:t>
            </a:r>
            <a:r>
              <a:rPr lang="en-US" altLang="zh-CN" sz="2800" b="1"/>
              <a:t>《</a:t>
            </a:r>
            <a:r>
              <a:rPr lang="zh-CN" altLang="en-US" sz="2800" b="1"/>
              <a:t>白雪歌送武判官归京</a:t>
            </a:r>
            <a:r>
              <a:rPr lang="en-US" altLang="zh-CN" sz="2800" b="1"/>
              <a:t>》</a:t>
            </a:r>
            <a:r>
              <a:rPr lang="zh-CN" altLang="en-US" sz="2800" b="1"/>
              <a:t>中从视觉角度看，色彩鲜明，红白映衬的两句诗是</a:t>
            </a:r>
            <a:r>
              <a:rPr lang="zh-CN" altLang="en-US" sz="2800" b="1" u="sng"/>
              <a:t>：                        </a:t>
            </a:r>
            <a:r>
              <a:rPr lang="zh-CN" altLang="en-US" sz="2800" b="1"/>
              <a:t>。</a:t>
            </a:r>
            <a:endParaRPr lang="zh-CN" altLang="en-US" sz="2800" b="1"/>
          </a:p>
          <a:p>
            <a:pPr lvl="0" eaLnBrk="1" hangingPunct="1"/>
            <a:r>
              <a:rPr lang="en-US" altLang="zh-CN" sz="2800" b="1"/>
              <a:t>4</a:t>
            </a:r>
            <a:r>
              <a:rPr lang="zh-CN" altLang="en-US" sz="2800" b="1"/>
              <a:t>．岑参的</a:t>
            </a:r>
            <a:r>
              <a:rPr lang="en-US" altLang="zh-CN" sz="2800" b="1"/>
              <a:t>《</a:t>
            </a:r>
            <a:r>
              <a:rPr lang="zh-CN" altLang="en-US" sz="2800" b="1"/>
              <a:t>白雪歌送武判官归京</a:t>
            </a:r>
            <a:r>
              <a:rPr lang="en-US" altLang="zh-CN" sz="2800" b="1"/>
              <a:t>》</a:t>
            </a:r>
            <a:r>
              <a:rPr lang="zh-CN" altLang="en-US" sz="2800" b="1"/>
              <a:t>中借自然景物写凄凉寒冷景象（或描写塞外风狂雪早的句子是</a:t>
            </a:r>
            <a:r>
              <a:rPr lang="zh-CN" altLang="en-US" sz="2800" b="1" u="sng"/>
              <a:t>：       </a:t>
            </a:r>
            <a:r>
              <a:rPr lang="zh-CN" altLang="en-US" sz="2800" b="1"/>
              <a:t>。</a:t>
            </a:r>
            <a:endParaRPr lang="zh-CN" altLang="en-US" sz="2800" b="1"/>
          </a:p>
          <a:p>
            <a:pPr lvl="0" eaLnBrk="1" hangingPunct="1"/>
            <a:r>
              <a:rPr lang="en-US" altLang="zh-CN" sz="2800" b="1"/>
              <a:t>5</a:t>
            </a:r>
            <a:r>
              <a:rPr lang="zh-CN" altLang="en-US" sz="2800" b="1"/>
              <a:t>．岑参的</a:t>
            </a:r>
            <a:r>
              <a:rPr lang="en-US" altLang="zh-CN" sz="2800" b="1"/>
              <a:t>《</a:t>
            </a:r>
            <a:r>
              <a:rPr lang="zh-CN" altLang="en-US" sz="2800" b="1"/>
              <a:t>白雪歌送武判官归京</a:t>
            </a:r>
            <a:r>
              <a:rPr lang="en-US" altLang="zh-CN" sz="2800" b="1"/>
              <a:t>》</a:t>
            </a:r>
            <a:r>
              <a:rPr lang="zh-CN" altLang="en-US" sz="2800" b="1"/>
              <a:t>中写沙漠冰封，愁云惨淡的景象（或起承上启下过渡作用）的诗句是</a:t>
            </a:r>
            <a:r>
              <a:rPr lang="zh-CN" altLang="en-US" sz="2800" b="1" u="sng"/>
              <a:t>：                              </a:t>
            </a:r>
            <a:r>
              <a:rPr lang="zh-CN" altLang="en-US" sz="2800" b="1"/>
              <a:t>。</a:t>
            </a:r>
            <a:endParaRPr lang="zh-CN" altLang="en-US" sz="2800" b="1"/>
          </a:p>
        </p:txBody>
      </p:sp>
    </p:spTree>
  </p:cSld>
  <p:clrMapOvr>
    <a:masterClrMapping/>
  </p:clrMapOvr>
  <p:transition/>
  <p:timing/>
</p:sld>
</file>

<file path=ppt/slides/slide1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209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32098"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sz="2800" b="1"/>
              <a:t>（</a:t>
            </a:r>
            <a:r>
              <a:rPr lang="en-US" altLang="zh-CN" sz="2800" b="1"/>
              <a:t>29</a:t>
            </a:r>
            <a:r>
              <a:rPr lang="zh-CN" altLang="en-US" sz="2800" b="1"/>
              <a:t>）</a:t>
            </a:r>
            <a:r>
              <a:rPr lang="en-US" altLang="zh-CN" sz="2800" b="1"/>
              <a:t>《</a:t>
            </a:r>
            <a:r>
              <a:rPr lang="zh-CN" altLang="en-US" sz="2800" b="1"/>
              <a:t>白雪歌送武判官归京</a:t>
            </a:r>
            <a:r>
              <a:rPr lang="en-US" altLang="zh-CN" sz="2800" b="1"/>
              <a:t>》</a:t>
            </a:r>
            <a:r>
              <a:rPr lang="zh-CN" altLang="en-US" sz="2800" b="1"/>
              <a:t>（岑参）</a:t>
            </a:r>
            <a:endParaRPr lang="zh-CN" altLang="en-US" sz="2800" b="1"/>
          </a:p>
          <a:p>
            <a:pPr lvl="0" eaLnBrk="1" hangingPunct="1">
              <a:lnSpc>
                <a:spcPct val="90000"/>
              </a:lnSpc>
            </a:pPr>
            <a:r>
              <a:rPr lang="en-US" altLang="zh-CN" sz="2800" b="1"/>
              <a:t>1</a:t>
            </a:r>
            <a:r>
              <a:rPr lang="zh-CN" altLang="en-US" sz="2800" b="1"/>
              <a:t>．岑参的</a:t>
            </a:r>
            <a:r>
              <a:rPr lang="en-US" altLang="zh-CN" sz="2800" b="1"/>
              <a:t>《</a:t>
            </a:r>
            <a:r>
              <a:rPr lang="zh-CN" altLang="en-US" sz="2800" b="1"/>
              <a:t>白雪歌送武判官归京</a:t>
            </a:r>
            <a:r>
              <a:rPr lang="en-US" altLang="zh-CN" sz="2800" b="1"/>
              <a:t>》</a:t>
            </a:r>
            <a:r>
              <a:rPr lang="zh-CN" altLang="en-US" sz="2800" b="1"/>
              <a:t>中以春花喻冬雪（或以春景写冬景）的两句诗是：</a:t>
            </a:r>
            <a:r>
              <a:rPr lang="zh-CN" altLang="en-US" sz="2800" b="1" u="sng"/>
              <a:t>忽</a:t>
            </a:r>
            <a:r>
              <a:rPr lang="zh-CN" altLang="en-US" sz="2800" b="1" u="sng">
                <a:solidFill>
                  <a:srgbClr val="0000CC"/>
                </a:solidFill>
                <a:ea typeface="黑体" panose="02010609060101010101" pitchFamily="49" charset="-122"/>
              </a:rPr>
              <a:t>如一夜春风来，千树万树梨花开</a:t>
            </a:r>
            <a:r>
              <a:rPr lang="zh-CN" altLang="en-US" sz="2800" b="1">
                <a:solidFill>
                  <a:srgbClr val="0000CC"/>
                </a:solidFill>
                <a:ea typeface="黑体" panose="02010609060101010101" pitchFamily="49" charset="-122"/>
              </a:rPr>
              <a:t>。</a:t>
            </a:r>
            <a:endParaRPr lang="zh-CN" altLang="en-US" sz="2800" b="1">
              <a:solidFill>
                <a:srgbClr val="0000CC"/>
              </a:solidFill>
              <a:ea typeface="黑体" panose="02010609060101010101" pitchFamily="49" charset="-122"/>
            </a:endParaRPr>
          </a:p>
          <a:p>
            <a:pPr lvl="0" eaLnBrk="1" hangingPunct="1">
              <a:lnSpc>
                <a:spcPct val="90000"/>
              </a:lnSpc>
            </a:pPr>
            <a:r>
              <a:rPr lang="en-US" altLang="zh-CN" sz="2800" b="1"/>
              <a:t>2</a:t>
            </a:r>
            <a:r>
              <a:rPr lang="zh-CN" altLang="en-US" sz="2800" b="1"/>
              <a:t>．岑参在</a:t>
            </a:r>
            <a:r>
              <a:rPr lang="en-US" altLang="zh-CN" sz="2800" b="1"/>
              <a:t>《</a:t>
            </a:r>
            <a:r>
              <a:rPr lang="zh-CN" altLang="en-US" sz="2800" b="1"/>
              <a:t>白雪歌送武判官归京</a:t>
            </a:r>
            <a:r>
              <a:rPr lang="en-US" altLang="zh-CN" sz="2800" b="1"/>
              <a:t>》</a:t>
            </a:r>
            <a:r>
              <a:rPr lang="zh-CN" altLang="en-US" sz="2800" b="1"/>
              <a:t>中表达对朋友依依不舍之情的诗句是：</a:t>
            </a:r>
            <a:r>
              <a:rPr lang="zh-CN" altLang="en-US" sz="2800" b="1" u="sng">
                <a:solidFill>
                  <a:srgbClr val="0000CC"/>
                </a:solidFill>
                <a:ea typeface="黑体" panose="02010609060101010101" pitchFamily="49" charset="-122"/>
              </a:rPr>
              <a:t>山回路转不见君，雪上空留马行处。</a:t>
            </a:r>
            <a:endParaRPr lang="zh-CN" altLang="en-US" sz="2800" b="1" u="sng">
              <a:solidFill>
                <a:srgbClr val="0000CC"/>
              </a:solidFill>
              <a:ea typeface="黑体" panose="02010609060101010101" pitchFamily="49" charset="-122"/>
            </a:endParaRPr>
          </a:p>
          <a:p>
            <a:pPr lvl="0" eaLnBrk="1" hangingPunct="1">
              <a:lnSpc>
                <a:spcPct val="90000"/>
              </a:lnSpc>
            </a:pPr>
            <a:r>
              <a:rPr lang="en-US" altLang="zh-CN" sz="2800" b="1"/>
              <a:t>3</a:t>
            </a:r>
            <a:r>
              <a:rPr lang="zh-CN" altLang="en-US" sz="2800" b="1"/>
              <a:t>．岑参的</a:t>
            </a:r>
            <a:r>
              <a:rPr lang="en-US" altLang="zh-CN" sz="2800" b="1"/>
              <a:t>《</a:t>
            </a:r>
            <a:r>
              <a:rPr lang="zh-CN" altLang="en-US" sz="2800" b="1"/>
              <a:t>白雪歌送武判官归京</a:t>
            </a:r>
            <a:r>
              <a:rPr lang="en-US" altLang="zh-CN" sz="2800" b="1"/>
              <a:t>》</a:t>
            </a:r>
            <a:r>
              <a:rPr lang="zh-CN" altLang="en-US" sz="2800" b="1"/>
              <a:t>中从视觉角度看，色彩鲜明，红白映衬的两句诗是：</a:t>
            </a:r>
            <a:r>
              <a:rPr lang="zh-CN" altLang="en-US" sz="2800" b="1" u="sng">
                <a:solidFill>
                  <a:srgbClr val="0000CC"/>
                </a:solidFill>
                <a:ea typeface="黑体" panose="02010609060101010101" pitchFamily="49" charset="-122"/>
              </a:rPr>
              <a:t>纷纷暮雪下辕门，风掣红旗冻不翻。</a:t>
            </a:r>
            <a:endParaRPr lang="zh-CN" altLang="en-US" sz="2800" b="1" u="sng">
              <a:solidFill>
                <a:srgbClr val="0000CC"/>
              </a:solidFill>
              <a:ea typeface="黑体" panose="02010609060101010101" pitchFamily="49" charset="-122"/>
            </a:endParaRPr>
          </a:p>
          <a:p>
            <a:pPr lvl="0" eaLnBrk="1" hangingPunct="1">
              <a:lnSpc>
                <a:spcPct val="90000"/>
              </a:lnSpc>
            </a:pPr>
            <a:r>
              <a:rPr lang="en-US" altLang="zh-CN" sz="2800" b="1"/>
              <a:t>4</a:t>
            </a:r>
            <a:r>
              <a:rPr lang="zh-CN" altLang="en-US" sz="2800" b="1"/>
              <a:t>．岑参的</a:t>
            </a:r>
            <a:r>
              <a:rPr lang="en-US" altLang="zh-CN" sz="2800" b="1"/>
              <a:t>《</a:t>
            </a:r>
            <a:r>
              <a:rPr lang="zh-CN" altLang="en-US" sz="2800" b="1"/>
              <a:t>白雪歌送武判官归京</a:t>
            </a:r>
            <a:r>
              <a:rPr lang="en-US" altLang="zh-CN" sz="2800" b="1"/>
              <a:t>》</a:t>
            </a:r>
            <a:r>
              <a:rPr lang="zh-CN" altLang="en-US" sz="2800" b="1"/>
              <a:t>中借自然景物写凄凉寒冷景象（或描写塞外风狂雪早的句子是：</a:t>
            </a:r>
            <a:r>
              <a:rPr lang="zh-CN" altLang="en-US" sz="2800" b="1" u="sng">
                <a:solidFill>
                  <a:srgbClr val="0000CC"/>
                </a:solidFill>
                <a:ea typeface="黑体" panose="02010609060101010101" pitchFamily="49" charset="-122"/>
              </a:rPr>
              <a:t>北风卷地白草折，胡天八月即飞雪。</a:t>
            </a:r>
            <a:endParaRPr lang="zh-CN" altLang="en-US" sz="2800" b="1" u="sng">
              <a:solidFill>
                <a:srgbClr val="0000CC"/>
              </a:solidFill>
              <a:ea typeface="黑体" panose="02010609060101010101" pitchFamily="49" charset="-122"/>
            </a:endParaRPr>
          </a:p>
          <a:p>
            <a:pPr lvl="0" eaLnBrk="1" hangingPunct="1">
              <a:lnSpc>
                <a:spcPct val="90000"/>
              </a:lnSpc>
            </a:pPr>
            <a:r>
              <a:rPr lang="en-US" altLang="zh-CN" sz="2800" b="1"/>
              <a:t>5</a:t>
            </a:r>
            <a:r>
              <a:rPr lang="zh-CN" altLang="en-US" sz="2800" b="1"/>
              <a:t>．岑参的</a:t>
            </a:r>
            <a:r>
              <a:rPr lang="en-US" altLang="zh-CN" sz="2800" b="1"/>
              <a:t>《</a:t>
            </a:r>
            <a:r>
              <a:rPr lang="zh-CN" altLang="en-US" sz="2800" b="1"/>
              <a:t>白雪歌送武判官归京</a:t>
            </a:r>
            <a:r>
              <a:rPr lang="en-US" altLang="zh-CN" sz="2800" b="1"/>
              <a:t>》</a:t>
            </a:r>
            <a:r>
              <a:rPr lang="zh-CN" altLang="en-US" sz="2800" b="1"/>
              <a:t>中写沙漠冰封，愁云惨淡的景象（或起承上启下过渡作用）的诗句是：</a:t>
            </a:r>
            <a:r>
              <a:rPr lang="zh-CN" altLang="en-US" sz="2800" b="1" u="sng">
                <a:solidFill>
                  <a:srgbClr val="0000CC"/>
                </a:solidFill>
                <a:ea typeface="黑体" panose="02010609060101010101" pitchFamily="49" charset="-122"/>
              </a:rPr>
              <a:t>瀚海阑干百丈冰，愁云惨淡万里凝。</a:t>
            </a:r>
            <a:endParaRPr lang="zh-CN" altLang="en-US" sz="2800" b="1" u="sng">
              <a:solidFill>
                <a:srgbClr val="0000CC"/>
              </a:solidFill>
              <a:ea typeface="黑体" panose="02010609060101010101" pitchFamily="49" charset="-122"/>
            </a:endParaRPr>
          </a:p>
        </p:txBody>
      </p:sp>
    </p:spTree>
  </p:cSld>
  <p:clrMapOvr>
    <a:masterClrMapping/>
  </p:clrMapOvr>
  <p:transition/>
  <p:timing/>
</p:sld>
</file>

<file path=ppt/slides/slide1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2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33122" name="Rectangle 3"/>
          <p:cNvSpPr>
            <a:spLocks noGrp="1"/>
          </p:cNvSpPr>
          <p:nvPr>
            <p:ph idx="1"/>
          </p:nvPr>
        </p:nvSpPr>
        <p:spPr>
          <a:xfrm>
            <a:off x="0" y="333375"/>
            <a:ext cx="8893175" cy="36004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30</a:t>
            </a:r>
            <a:r>
              <a:rPr lang="zh-CN" altLang="en-US" b="1"/>
              <a:t>）</a:t>
            </a:r>
            <a:r>
              <a:rPr lang="en-US" altLang="zh-CN" b="1"/>
              <a:t>《</a:t>
            </a:r>
            <a:r>
              <a:rPr lang="zh-CN" altLang="en-US" b="1"/>
              <a:t>早春呈水部张十八员外</a:t>
            </a:r>
            <a:r>
              <a:rPr lang="en-US" altLang="zh-CN" b="1"/>
              <a:t>》</a:t>
            </a:r>
            <a:r>
              <a:rPr lang="zh-CN" altLang="en-US" b="1"/>
              <a:t>（翰愈）</a:t>
            </a:r>
            <a:endParaRPr lang="zh-CN" altLang="en-US" b="1"/>
          </a:p>
          <a:p>
            <a:pPr lvl="0" eaLnBrk="1" hangingPunct="1"/>
            <a:r>
              <a:rPr lang="en-US" altLang="zh-CN" b="1"/>
              <a:t>《</a:t>
            </a:r>
            <a:r>
              <a:rPr lang="zh-CN" altLang="en-US" b="1"/>
              <a:t>早春呈水部张十八员外</a:t>
            </a:r>
            <a:r>
              <a:rPr lang="en-US" altLang="zh-CN" b="1"/>
              <a:t>》</a:t>
            </a:r>
            <a:r>
              <a:rPr lang="zh-CN" altLang="en-US" b="1"/>
              <a:t>中写出了早春的细雨蒙蒙，春色若隐若现，报告了春天早来的消息的诗句是</a:t>
            </a:r>
            <a:r>
              <a:rPr lang="zh-CN" altLang="en-US" b="1" u="sng"/>
              <a:t>：                       。</a:t>
            </a:r>
            <a:endParaRPr lang="zh-CN" altLang="en-US" sz="2800" b="1" u="sng">
              <a:solidFill>
                <a:srgbClr val="0000CC"/>
              </a:solidFill>
              <a:ea typeface="黑体" panose="02010609060101010101" pitchFamily="49" charset="-122"/>
            </a:endParaRPr>
          </a:p>
          <a:p>
            <a:pPr lvl="0" eaLnBrk="1" hangingPunct="1"/>
            <a:endParaRPr lang="zh-CN" altLang="en-US" sz="2800" b="1" u="sng">
              <a:solidFill>
                <a:srgbClr val="0000CC"/>
              </a:solidFill>
              <a:ea typeface="黑体" panose="02010609060101010101" pitchFamily="49" charset="-122"/>
            </a:endParaRPr>
          </a:p>
          <a:p>
            <a:pPr lvl="0" eaLnBrk="1" hangingPunct="1"/>
            <a:endParaRPr lang="en-US" altLang="zh-CN"/>
          </a:p>
        </p:txBody>
      </p:sp>
      <p:sp>
        <p:nvSpPr>
          <p:cNvPr id="133123" name="Rectangle 4"/>
          <p:cNvSpPr/>
          <p:nvPr/>
        </p:nvSpPr>
        <p:spPr>
          <a:xfrm>
            <a:off x="468313" y="2781300"/>
            <a:ext cx="8162925" cy="579438"/>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u="sng">
                <a:solidFill>
                  <a:srgbClr val="0000CC"/>
                </a:solidFill>
                <a:ea typeface="楷体_GB2312" pitchFamily="49" charset="-122"/>
              </a:rPr>
              <a:t>天街小雨润如酥，草色遥看近却无。</a:t>
            </a:r>
            <a:endParaRPr lang="zh-CN" altLang="en-US" sz="3200" b="1" u="sng">
              <a:solidFill>
                <a:srgbClr val="0000CC"/>
              </a:solidFill>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23"/>
                                        </p:tgtEl>
                                        <p:attrNameLst>
                                          <p:attrName>style.visibility</p:attrName>
                                        </p:attrNameLst>
                                      </p:cBhvr>
                                      <p:to>
                                        <p:strVal val="visible"/>
                                      </p:to>
                                    </p:set>
                                    <p:anim calcmode="lin" valueType="num">
                                      <p:cBhvr additive="base">
                                        <p:cTn id="7" dur="500" fill="hold"/>
                                        <p:tgtEl>
                                          <p:spTgt spid="133123"/>
                                        </p:tgtEl>
                                        <p:attrNameLst>
                                          <p:attrName>ppt_x</p:attrName>
                                        </p:attrNameLst>
                                      </p:cBhvr>
                                      <p:tavLst>
                                        <p:tav tm="0">
                                          <p:val>
                                            <p:strVal val="#ppt_x"/>
                                          </p:val>
                                        </p:tav>
                                        <p:tav tm="100000">
                                          <p:val>
                                            <p:strVal val="#ppt_x"/>
                                          </p:val>
                                        </p:tav>
                                      </p:tavLst>
                                    </p:anim>
                                    <p:anim calcmode="lin" valueType="num">
                                      <p:cBhvr additive="base">
                                        <p:cTn id="8" dur="500" fill="hold"/>
                                        <p:tgtEl>
                                          <p:spTgt spid="1331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4338"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sz="2800" b="1"/>
              <a:t>（四）</a:t>
            </a:r>
            <a:r>
              <a:rPr lang="en-US" altLang="zh-CN" sz="2800" b="1"/>
              <a:t>《</a:t>
            </a:r>
            <a:r>
              <a:rPr lang="zh-CN" altLang="en-US" sz="2800" b="1"/>
              <a:t>阿房宫赋</a:t>
            </a:r>
            <a:r>
              <a:rPr lang="en-US" altLang="zh-CN" sz="2800" b="1"/>
              <a:t>》</a:t>
            </a:r>
            <a:endParaRPr lang="en-US" altLang="zh-CN" sz="2800" b="1"/>
          </a:p>
          <a:p>
            <a:pPr lvl="0" eaLnBrk="1" hangingPunct="1">
              <a:lnSpc>
                <a:spcPct val="90000"/>
              </a:lnSpc>
            </a:pPr>
            <a:r>
              <a:rPr lang="en-US" altLang="zh-CN" sz="2800" b="1"/>
              <a:t>1.</a:t>
            </a:r>
            <a:r>
              <a:rPr lang="zh-CN" altLang="en-US" sz="2800" b="1"/>
              <a:t>古人写文章常常借古讽今。杜牧</a:t>
            </a:r>
            <a:r>
              <a:rPr lang="en-US" altLang="zh-CN" sz="2800" b="1"/>
              <a:t>《</a:t>
            </a:r>
            <a:r>
              <a:rPr lang="zh-CN" altLang="en-US" sz="2800" b="1"/>
              <a:t>阿房宫赋</a:t>
            </a:r>
            <a:r>
              <a:rPr lang="en-US" altLang="zh-CN" sz="2800" b="1"/>
              <a:t>》</a:t>
            </a:r>
            <a:r>
              <a:rPr lang="zh-CN" altLang="en-US" sz="2800" b="1"/>
              <a:t>：</a:t>
            </a:r>
            <a:r>
              <a:rPr lang="zh-CN" altLang="en-US" sz="2800" b="1" u="sng">
                <a:solidFill>
                  <a:srgbClr val="0000CC"/>
                </a:solidFill>
                <a:ea typeface="楷体_GB2312" pitchFamily="49" charset="-122"/>
              </a:rPr>
              <a:t>“</a:t>
            </a:r>
            <a:r>
              <a:rPr lang="zh-CN" altLang="en-US" sz="2800" b="1" u="sng">
                <a:solidFill>
                  <a:srgbClr val="0000CC"/>
                </a:solidFill>
                <a:latin typeface="楷体_GB2312" pitchFamily="49" charset="-122"/>
                <a:ea typeface="楷体_GB2312" pitchFamily="49" charset="-122"/>
              </a:rPr>
              <a:t>呜呼</a:t>
            </a:r>
            <a:r>
              <a:rPr lang="en-US" altLang="zh-CN" sz="2800" b="1" u="sng">
                <a:solidFill>
                  <a:srgbClr val="0000CC"/>
                </a:solidFill>
                <a:latin typeface="楷体_GB2312" pitchFamily="49" charset="-122"/>
                <a:ea typeface="楷体_GB2312" pitchFamily="49" charset="-122"/>
              </a:rPr>
              <a:t>!</a:t>
            </a:r>
            <a:r>
              <a:rPr lang="en-US" altLang="zh-CN" sz="2800" b="1" u="sng">
                <a:solidFill>
                  <a:srgbClr val="0000CC"/>
                </a:solidFill>
                <a:ea typeface="楷体_GB2312" pitchFamily="49" charset="-122"/>
              </a:rPr>
              <a:t> </a:t>
            </a:r>
            <a:r>
              <a:rPr lang="zh-CN" altLang="en-US" sz="2800" b="1" u="sng">
                <a:solidFill>
                  <a:srgbClr val="0000CC"/>
                </a:solidFill>
                <a:latin typeface="楷体_GB2312" pitchFamily="49" charset="-122"/>
                <a:ea typeface="楷体_GB2312" pitchFamily="49" charset="-122"/>
              </a:rPr>
              <a:t>灭六国者六国也，非秦也；族秦者秦也，非天下也。</a:t>
            </a:r>
            <a:r>
              <a:rPr lang="zh-CN" altLang="en-US" sz="2800" b="1" u="sng">
                <a:solidFill>
                  <a:srgbClr val="0000CC"/>
                </a:solidFill>
                <a:ea typeface="楷体_GB2312" pitchFamily="49" charset="-122"/>
              </a:rPr>
              <a:t>”</a:t>
            </a:r>
            <a:r>
              <a:rPr lang="zh-CN" altLang="en-US" sz="2800" b="1"/>
              <a:t>借秦灭亡的教训批评唐敬宗广建宫室。 </a:t>
            </a:r>
            <a:endParaRPr lang="zh-CN" altLang="en-US" sz="2800" b="1"/>
          </a:p>
          <a:p>
            <a:pPr lvl="0" eaLnBrk="1" hangingPunct="1">
              <a:lnSpc>
                <a:spcPct val="90000"/>
              </a:lnSpc>
            </a:pPr>
            <a:r>
              <a:rPr lang="en-US" altLang="zh-CN" sz="2800" b="1"/>
              <a:t>2.</a:t>
            </a:r>
            <a:r>
              <a:rPr lang="zh-CN" altLang="en-US" sz="2800" b="1"/>
              <a:t>通过阿房宫的兴毁提示秦王历史教训，文中说：</a:t>
            </a:r>
            <a:r>
              <a:rPr lang="zh-CN" altLang="en-US" sz="2800" b="1" u="sng">
                <a:solidFill>
                  <a:srgbClr val="0000CC"/>
                </a:solidFill>
                <a:ea typeface="楷体_GB2312" pitchFamily="49" charset="-122"/>
              </a:rPr>
              <a:t>“</a:t>
            </a:r>
            <a:r>
              <a:rPr lang="zh-CN" altLang="en-US" sz="2800" b="1" u="sng">
                <a:solidFill>
                  <a:srgbClr val="0000CC"/>
                </a:solidFill>
                <a:latin typeface="楷体_GB2312" pitchFamily="49" charset="-122"/>
                <a:ea typeface="楷体_GB2312" pitchFamily="49" charset="-122"/>
              </a:rPr>
              <a:t>秦人不暇自哀，而后人哀之；后人哀之而不鉴之，亦使后人而复哀后人也。</a:t>
            </a:r>
            <a:r>
              <a:rPr lang="zh-CN" altLang="en-US" sz="2800" b="1" u="sng">
                <a:solidFill>
                  <a:srgbClr val="0000CC"/>
                </a:solidFill>
                <a:ea typeface="楷体_GB2312" pitchFamily="49" charset="-122"/>
              </a:rPr>
              <a:t>” </a:t>
            </a:r>
            <a:endParaRPr lang="zh-CN" altLang="en-US" sz="2800" b="1" u="sng">
              <a:solidFill>
                <a:srgbClr val="0000CC"/>
              </a:solidFill>
              <a:latin typeface="楷体_GB2312" pitchFamily="49" charset="-122"/>
              <a:ea typeface="楷体_GB2312" pitchFamily="49" charset="-122"/>
            </a:endParaRPr>
          </a:p>
          <a:p>
            <a:pPr lvl="0" eaLnBrk="1" hangingPunct="1">
              <a:lnSpc>
                <a:spcPct val="90000"/>
              </a:lnSpc>
            </a:pPr>
            <a:r>
              <a:rPr lang="en-US" altLang="zh-CN" sz="2800" b="1"/>
              <a:t>3.</a:t>
            </a:r>
            <a:r>
              <a:rPr lang="zh-CN" altLang="en-US" sz="2800" b="1"/>
              <a:t>不吸取经验教训让人痛惜，正如杜牧</a:t>
            </a:r>
            <a:r>
              <a:rPr lang="en-US" altLang="zh-CN" sz="2800" b="1"/>
              <a:t>《</a:t>
            </a:r>
            <a:r>
              <a:rPr lang="zh-CN" altLang="en-US" sz="2800" b="1"/>
              <a:t>阿房宫赋</a:t>
            </a:r>
            <a:r>
              <a:rPr lang="en-US" altLang="zh-CN" sz="2800" b="1"/>
              <a:t>》</a:t>
            </a:r>
            <a:r>
              <a:rPr lang="zh-CN" altLang="en-US" sz="2800" b="1"/>
              <a:t>中说：</a:t>
            </a:r>
            <a:r>
              <a:rPr lang="zh-CN" altLang="en-US" sz="2800" b="1" u="sng"/>
              <a:t>“</a:t>
            </a:r>
            <a:r>
              <a:rPr lang="zh-CN" altLang="en-US" sz="2800" b="1" u="sng">
                <a:solidFill>
                  <a:srgbClr val="0000CC"/>
                </a:solidFill>
                <a:latin typeface="楷体_GB2312" pitchFamily="49" charset="-122"/>
                <a:ea typeface="楷体_GB2312" pitchFamily="49" charset="-122"/>
              </a:rPr>
              <a:t>后人哀之而不鉴之，亦使后人而复哀后人也。</a:t>
            </a:r>
            <a:endParaRPr lang="zh-CN" altLang="en-US" sz="2800" b="1" u="sng">
              <a:solidFill>
                <a:srgbClr val="0000CC"/>
              </a:solidFill>
              <a:latin typeface="楷体_GB2312" pitchFamily="49" charset="-122"/>
              <a:ea typeface="楷体_GB2312" pitchFamily="49" charset="-122"/>
            </a:endParaRPr>
          </a:p>
          <a:p>
            <a:pPr lvl="0" eaLnBrk="1" hangingPunct="1">
              <a:lnSpc>
                <a:spcPct val="90000"/>
              </a:lnSpc>
            </a:pPr>
            <a:r>
              <a:rPr lang="en-US" altLang="zh-CN" sz="2800" b="1"/>
              <a:t>4.《</a:t>
            </a:r>
            <a:r>
              <a:rPr lang="zh-CN" altLang="en-US" sz="2800" b="1"/>
              <a:t>阿房宫赋</a:t>
            </a:r>
            <a:r>
              <a:rPr lang="en-US" altLang="zh-CN" sz="2800" b="1"/>
              <a:t>》</a:t>
            </a:r>
            <a:r>
              <a:rPr lang="zh-CN" altLang="en-US" sz="2800" b="1"/>
              <a:t>中作者泼墨写意，粗笔勾勒。言阿房宫占地之广，状其楼阁之高的句子是：</a:t>
            </a:r>
            <a:r>
              <a:rPr lang="zh-CN" altLang="en-US" sz="2800" b="1" u="sng">
                <a:solidFill>
                  <a:srgbClr val="0000CC"/>
                </a:solidFill>
                <a:latin typeface="楷体_GB2312" pitchFamily="49" charset="-122"/>
                <a:ea typeface="楷体_GB2312" pitchFamily="49" charset="-122"/>
              </a:rPr>
              <a:t>覆压三百余里，隔离天日。</a:t>
            </a:r>
            <a:endParaRPr lang="zh-CN" altLang="en-US" sz="2800" b="1" u="sng">
              <a:solidFill>
                <a:srgbClr val="0000CC"/>
              </a:solidFill>
              <a:latin typeface="楷体_GB2312" pitchFamily="49" charset="-122"/>
              <a:ea typeface="楷体_GB2312" pitchFamily="49" charset="-122"/>
            </a:endParaRPr>
          </a:p>
          <a:p>
            <a:pPr lvl="0" eaLnBrk="1" hangingPunct="1">
              <a:lnSpc>
                <a:spcPct val="90000"/>
              </a:lnSpc>
            </a:pPr>
            <a:r>
              <a:rPr lang="en-US" altLang="zh-CN" sz="2800" b="1"/>
              <a:t>5.《</a:t>
            </a:r>
            <a:r>
              <a:rPr lang="zh-CN" altLang="en-US" sz="2800" b="1"/>
              <a:t>阿房宫赋</a:t>
            </a:r>
            <a:r>
              <a:rPr lang="en-US" altLang="zh-CN" sz="2800" b="1"/>
              <a:t>》</a:t>
            </a:r>
            <a:r>
              <a:rPr lang="zh-CN" altLang="en-US" sz="2800" b="1"/>
              <a:t>中从人们的主观感受写宫内歌舞盛况。既是以歌舞之纷繁衬托宫殿之众多，又为下文美女充盈宫室预作铺垫的句子是：</a:t>
            </a:r>
            <a:r>
              <a:rPr lang="zh-CN" altLang="en-US" sz="2800" b="1" u="sng">
                <a:solidFill>
                  <a:srgbClr val="0000CC"/>
                </a:solidFill>
                <a:latin typeface="楷体_GB2312" pitchFamily="49" charset="-122"/>
                <a:ea typeface="楷体_GB2312" pitchFamily="49" charset="-122"/>
              </a:rPr>
              <a:t>歌台暖响，春光融融；舞殿冷袖，风雨凄凄。</a:t>
            </a:r>
            <a:endParaRPr lang="zh-CN" altLang="en-US" sz="2800" b="1" u="sng">
              <a:solidFill>
                <a:srgbClr val="0000CC"/>
              </a:solidFill>
              <a:latin typeface="楷体_GB2312" pitchFamily="49" charset="-122"/>
              <a:ea typeface="楷体_GB2312" pitchFamily="49" charset="-122"/>
            </a:endParaRPr>
          </a:p>
        </p:txBody>
      </p:sp>
    </p:spTree>
  </p:cSld>
  <p:clrMapOvr>
    <a:masterClrMapping/>
  </p:clrMapOvr>
  <p:transition/>
  <p:timing/>
</p:sld>
</file>

<file path=ppt/slides/slide1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414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34146" name="Rectangle 3"/>
          <p:cNvSpPr>
            <a:spLocks noGrp="1"/>
          </p:cNvSpPr>
          <p:nvPr>
            <p:ph idx="1"/>
          </p:nvPr>
        </p:nvSpPr>
        <p:spPr>
          <a:xfrm>
            <a:off x="323850" y="188913"/>
            <a:ext cx="8820150" cy="4392612"/>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31</a:t>
            </a:r>
            <a:r>
              <a:rPr lang="zh-CN" altLang="en-US" b="1"/>
              <a:t>）</a:t>
            </a:r>
            <a:r>
              <a:rPr lang="en-US" altLang="zh-CN" b="1"/>
              <a:t>《</a:t>
            </a:r>
            <a:r>
              <a:rPr lang="zh-CN" altLang="en-US" b="1"/>
              <a:t>酬乐天扬州初席上见赠</a:t>
            </a:r>
            <a:r>
              <a:rPr lang="en-US" altLang="zh-CN" b="1"/>
              <a:t>》</a:t>
            </a:r>
            <a:r>
              <a:rPr lang="zh-CN" altLang="en-US" b="1"/>
              <a:t>（刘禹锡）</a:t>
            </a:r>
            <a:endParaRPr lang="zh-CN" altLang="en-US" b="1"/>
          </a:p>
          <a:p>
            <a:pPr lvl="0" eaLnBrk="1" hangingPunct="1"/>
            <a:r>
              <a:rPr lang="en-US" altLang="zh-CN" b="1"/>
              <a:t>1</a:t>
            </a:r>
            <a:r>
              <a:rPr lang="zh-CN" altLang="en-US" b="1"/>
              <a:t>．</a:t>
            </a:r>
            <a:r>
              <a:rPr lang="en-US" altLang="zh-CN" b="1"/>
              <a:t>《</a:t>
            </a:r>
            <a:r>
              <a:rPr lang="zh-CN" altLang="en-US" b="1"/>
              <a:t>酬乐天扬州初席上见赠</a:t>
            </a:r>
            <a:r>
              <a:rPr lang="en-US" altLang="zh-CN" b="1"/>
              <a:t>》</a:t>
            </a:r>
            <a:r>
              <a:rPr lang="zh-CN" altLang="en-US" b="1"/>
              <a:t>中饱含诗人无限的辛酸和愤怒的诗句是</a:t>
            </a:r>
            <a:r>
              <a:rPr lang="zh-CN" altLang="en-US" b="1" u="sng"/>
              <a:t>：                   。</a:t>
            </a:r>
            <a:endParaRPr lang="zh-CN" altLang="en-US" b="1"/>
          </a:p>
          <a:p>
            <a:pPr lvl="0" eaLnBrk="1" hangingPunct="1"/>
            <a:r>
              <a:rPr lang="en-US" altLang="zh-CN" b="1"/>
              <a:t>2</a:t>
            </a:r>
            <a:r>
              <a:rPr lang="zh-CN" altLang="en-US" b="1"/>
              <a:t>．刘禹锡</a:t>
            </a:r>
            <a:r>
              <a:rPr lang="en-US" altLang="zh-CN" b="1"/>
              <a:t>《</a:t>
            </a:r>
            <a:r>
              <a:rPr lang="zh-CN" altLang="en-US" b="1"/>
              <a:t>酬乐天扬州初逢席上见赠</a:t>
            </a:r>
            <a:r>
              <a:rPr lang="en-US" altLang="zh-CN" b="1"/>
              <a:t>》</a:t>
            </a:r>
            <a:r>
              <a:rPr lang="zh-CN" altLang="en-US" b="1"/>
              <a:t>中蕴含哲理，表明新事物必将取代旧事物的诗句是</a:t>
            </a:r>
            <a:r>
              <a:rPr lang="zh-CN" altLang="en-US" b="1" u="sng"/>
              <a:t>：                         </a:t>
            </a:r>
            <a:r>
              <a:rPr lang="zh-CN" altLang="en-US" b="1"/>
              <a:t>。</a:t>
            </a:r>
            <a:endParaRPr lang="zh-CN" altLang="en-US" b="1"/>
          </a:p>
        </p:txBody>
      </p:sp>
      <p:sp>
        <p:nvSpPr>
          <p:cNvPr id="134147" name="Rectangle 4"/>
          <p:cNvSpPr/>
          <p:nvPr/>
        </p:nvSpPr>
        <p:spPr>
          <a:xfrm>
            <a:off x="1258888" y="3317875"/>
            <a:ext cx="6880225" cy="10668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solidFill>
                  <a:srgbClr val="0000CC"/>
                </a:solidFill>
                <a:ea typeface="黑体" panose="02010609060101010101" pitchFamily="49" charset="-122"/>
              </a:rPr>
              <a:t>巴山楚水凄凉地，二十三年弃置身</a:t>
            </a:r>
            <a:endParaRPr lang="zh-CN" altLang="en-US" sz="3200" b="1">
              <a:solidFill>
                <a:srgbClr val="0000CC"/>
              </a:solidFill>
              <a:ea typeface="黑体" panose="02010609060101010101" pitchFamily="49" charset="-122"/>
            </a:endParaRPr>
          </a:p>
          <a:p>
            <a:pPr lvl="0"/>
            <a:r>
              <a:rPr lang="zh-CN" altLang="en-US" sz="3200" b="1">
                <a:solidFill>
                  <a:srgbClr val="0000CC"/>
                </a:solidFill>
                <a:ea typeface="黑体" panose="02010609060101010101" pitchFamily="49" charset="-122"/>
              </a:rPr>
              <a:t>沉舟侧畔千帆过，病树前头万木春</a:t>
            </a:r>
            <a:endParaRPr lang="zh-CN" altLang="en-US" sz="3200" b="1">
              <a:solidFill>
                <a:srgbClr val="0000CC"/>
              </a:solidFill>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4147">
                                            <p:txEl>
                                              <p:pRg st="0" end="0"/>
                                            </p:txEl>
                                          </p:spTgt>
                                        </p:tgtEl>
                                        <p:attrNameLst>
                                          <p:attrName>style.visibility</p:attrName>
                                        </p:attrNameLst>
                                      </p:cBhvr>
                                      <p:to>
                                        <p:strVal val="visible"/>
                                      </p:to>
                                    </p:set>
                                    <p:anim calcmode="lin" valueType="num">
                                      <p:cBhvr additive="base">
                                        <p:cTn id="7" dur="500" fill="hold"/>
                                        <p:tgtEl>
                                          <p:spTgt spid="1341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414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4147">
                                            <p:txEl>
                                              <p:pRg st="1" end="1"/>
                                            </p:txEl>
                                          </p:spTgt>
                                        </p:tgtEl>
                                        <p:attrNameLst>
                                          <p:attrName>style.visibility</p:attrName>
                                        </p:attrNameLst>
                                      </p:cBhvr>
                                      <p:to>
                                        <p:strVal val="visible"/>
                                      </p:to>
                                    </p:set>
                                    <p:anim calcmode="lin" valueType="num">
                                      <p:cBhvr additive="base">
                                        <p:cTn id="11" dur="500" fill="hold"/>
                                        <p:tgtEl>
                                          <p:spTgt spid="13414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3414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516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35170"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sz="2800" b="1"/>
              <a:t>（</a:t>
            </a:r>
            <a:r>
              <a:rPr lang="en-US" altLang="zh-CN" sz="2800" b="1"/>
              <a:t>32</a:t>
            </a:r>
            <a:r>
              <a:rPr lang="zh-CN" altLang="en-US" sz="2800" b="1"/>
              <a:t>）</a:t>
            </a:r>
            <a:r>
              <a:rPr lang="en-US" altLang="zh-CN" sz="2800" b="1"/>
              <a:t>《</a:t>
            </a:r>
            <a:r>
              <a:rPr lang="zh-CN" altLang="en-US" sz="2800" b="1"/>
              <a:t>观刈麦</a:t>
            </a:r>
            <a:r>
              <a:rPr lang="en-US" altLang="zh-CN" sz="2800" b="1"/>
              <a:t>》</a:t>
            </a:r>
            <a:r>
              <a:rPr lang="zh-CN" altLang="en-US" sz="2800" b="1"/>
              <a:t>（白成易）</a:t>
            </a:r>
            <a:endParaRPr lang="zh-CN" altLang="en-US" sz="2800" b="1"/>
          </a:p>
          <a:p>
            <a:pPr lvl="0" eaLnBrk="1" hangingPunct="1">
              <a:lnSpc>
                <a:spcPct val="90000"/>
              </a:lnSpc>
            </a:pPr>
            <a:r>
              <a:rPr lang="en-US" altLang="zh-CN" sz="2800" b="1"/>
              <a:t>1</a:t>
            </a:r>
            <a:r>
              <a:rPr lang="zh-CN" altLang="en-US" sz="2800" b="1"/>
              <a:t>．</a:t>
            </a:r>
            <a:r>
              <a:rPr lang="en-US" altLang="zh-CN" sz="2800" b="1"/>
              <a:t>《</a:t>
            </a:r>
            <a:r>
              <a:rPr lang="zh-CN" altLang="en-US" sz="2800" b="1"/>
              <a:t>观刈麦</a:t>
            </a:r>
            <a:r>
              <a:rPr lang="en-US" altLang="zh-CN" sz="2800" b="1"/>
              <a:t>》</a:t>
            </a:r>
            <a:r>
              <a:rPr lang="zh-CN" altLang="en-US" sz="2800" b="1"/>
              <a:t>中正面描写刈麦时的艰苦劳动与紧张（或最能表现农民在烈日下在田间艰苦劳作）的诗句是</a:t>
            </a:r>
            <a:r>
              <a:rPr lang="zh-CN" altLang="en-US" sz="2800" b="1" u="sng"/>
              <a:t>：                </a:t>
            </a:r>
            <a:r>
              <a:rPr lang="zh-CN" altLang="en-US" sz="2800" b="1"/>
              <a:t>。</a:t>
            </a:r>
            <a:endParaRPr lang="zh-CN" altLang="en-US" sz="2800" b="1"/>
          </a:p>
          <a:p>
            <a:pPr lvl="0" eaLnBrk="1" hangingPunct="1">
              <a:lnSpc>
                <a:spcPct val="90000"/>
              </a:lnSpc>
            </a:pPr>
            <a:r>
              <a:rPr lang="en-US" altLang="zh-CN" sz="2800" b="1"/>
              <a:t>2</a:t>
            </a:r>
            <a:r>
              <a:rPr lang="zh-CN" altLang="en-US" sz="2800" b="1"/>
              <a:t>．</a:t>
            </a:r>
            <a:r>
              <a:rPr lang="en-US" altLang="zh-CN" sz="2800" b="1"/>
              <a:t>《</a:t>
            </a:r>
            <a:r>
              <a:rPr lang="zh-CN" altLang="en-US" sz="2800" b="1"/>
              <a:t>观刈麦</a:t>
            </a:r>
            <a:r>
              <a:rPr lang="en-US" altLang="zh-CN" sz="2800" b="1"/>
              <a:t>》</a:t>
            </a:r>
            <a:r>
              <a:rPr lang="zh-CN" altLang="en-US" sz="2800" b="1"/>
              <a:t>中，最能表现割麦农民极度辛苦而又企盼延长干活时间这种矛盾心理的诗句是</a:t>
            </a:r>
            <a:r>
              <a:rPr lang="zh-CN" altLang="en-US" sz="2800" b="1" u="sng"/>
              <a:t>：               </a:t>
            </a:r>
            <a:r>
              <a:rPr lang="zh-CN" altLang="en-US" sz="2800" b="1"/>
              <a:t>。</a:t>
            </a:r>
            <a:endParaRPr lang="zh-CN" altLang="en-US" sz="2800" b="1"/>
          </a:p>
          <a:p>
            <a:pPr lvl="0" eaLnBrk="1" hangingPunct="1">
              <a:lnSpc>
                <a:spcPct val="90000"/>
              </a:lnSpc>
            </a:pPr>
            <a:r>
              <a:rPr lang="en-US" altLang="zh-CN" sz="2800" b="1"/>
              <a:t>3</a:t>
            </a:r>
            <a:r>
              <a:rPr lang="zh-CN" altLang="en-US" sz="2800" b="1"/>
              <a:t>．白成易</a:t>
            </a:r>
            <a:r>
              <a:rPr lang="en-US" altLang="zh-CN" sz="2800" b="1"/>
              <a:t>《</a:t>
            </a:r>
            <a:r>
              <a:rPr lang="zh-CN" altLang="en-US" sz="2800" b="1"/>
              <a:t>观刈麦</a:t>
            </a:r>
            <a:r>
              <a:rPr lang="en-US" altLang="zh-CN" sz="2800" b="1"/>
              <a:t>》</a:t>
            </a:r>
            <a:r>
              <a:rPr lang="zh-CN" altLang="en-US" sz="2800" b="1"/>
              <a:t>中，描写妇女儿童支援农忙场景（或从侧面表现农民劳动繁忙）的句子的诗句是</a:t>
            </a:r>
            <a:r>
              <a:rPr lang="zh-CN" altLang="en-US" sz="2800" b="1" u="sng"/>
              <a:t>：                  </a:t>
            </a:r>
            <a:r>
              <a:rPr lang="zh-CN" altLang="en-US" sz="2800" b="1"/>
              <a:t>。</a:t>
            </a:r>
            <a:endParaRPr lang="zh-CN" altLang="en-US" sz="2800" b="1"/>
          </a:p>
          <a:p>
            <a:pPr lvl="0" eaLnBrk="1" hangingPunct="1">
              <a:lnSpc>
                <a:spcPct val="90000"/>
              </a:lnSpc>
            </a:pPr>
            <a:r>
              <a:rPr lang="en-US" altLang="zh-CN" sz="2800" b="1"/>
              <a:t>4</a:t>
            </a:r>
            <a:r>
              <a:rPr lang="zh-CN" altLang="en-US" sz="2800" b="1"/>
              <a:t>．白居易的</a:t>
            </a:r>
            <a:r>
              <a:rPr lang="en-US" altLang="zh-CN" sz="2800" b="1"/>
              <a:t>《</a:t>
            </a:r>
            <a:r>
              <a:rPr lang="zh-CN" altLang="en-US" sz="2800" b="1"/>
              <a:t>观刈麦</a:t>
            </a:r>
            <a:r>
              <a:rPr lang="en-US" altLang="zh-CN" sz="2800" b="1"/>
              <a:t>》</a:t>
            </a:r>
            <a:r>
              <a:rPr lang="zh-CN" altLang="en-US" sz="2800" b="1"/>
              <a:t>中直接提示劳动人民生活艰辛的原因的句子</a:t>
            </a:r>
            <a:r>
              <a:rPr lang="zh-CN" altLang="en-US" sz="2800" b="1" u="sng"/>
              <a:t>：                     </a:t>
            </a:r>
            <a:r>
              <a:rPr lang="zh-CN" altLang="en-US" sz="2800" b="1"/>
              <a:t>。</a:t>
            </a:r>
            <a:endParaRPr lang="zh-CN" altLang="en-US" sz="2800" b="1"/>
          </a:p>
          <a:p>
            <a:pPr lvl="0" eaLnBrk="1" hangingPunct="1">
              <a:lnSpc>
                <a:spcPct val="90000"/>
              </a:lnSpc>
            </a:pPr>
            <a:r>
              <a:rPr lang="en-US" altLang="zh-CN" sz="2800" b="1"/>
              <a:t>5</a:t>
            </a:r>
            <a:r>
              <a:rPr lang="zh-CN" altLang="en-US" sz="2800" b="1"/>
              <a:t>．白居易的</a:t>
            </a:r>
            <a:r>
              <a:rPr lang="en-US" altLang="zh-CN" sz="2800" b="1"/>
              <a:t>《</a:t>
            </a:r>
            <a:r>
              <a:rPr lang="zh-CN" altLang="en-US" sz="2800" b="1"/>
              <a:t>观刈麦</a:t>
            </a:r>
            <a:r>
              <a:rPr lang="en-US" altLang="zh-CN" sz="2800" b="1"/>
              <a:t>》</a:t>
            </a:r>
            <a:r>
              <a:rPr lang="zh-CN" altLang="en-US" sz="2800" b="1"/>
              <a:t>中表现作者对农家的同情和关心．同时也表达作者深深自责的句子有</a:t>
            </a:r>
            <a:r>
              <a:rPr lang="zh-CN" altLang="en-US" sz="2800" b="1" u="sng"/>
              <a:t>：              </a:t>
            </a:r>
            <a:r>
              <a:rPr lang="zh-CN" altLang="en-US" sz="2800" b="1"/>
              <a:t>。 </a:t>
            </a:r>
            <a:endParaRPr lang="zh-CN" altLang="en-US" sz="2800" b="1"/>
          </a:p>
          <a:p>
            <a:pPr lvl="0" eaLnBrk="1" hangingPunct="1">
              <a:lnSpc>
                <a:spcPct val="90000"/>
              </a:lnSpc>
            </a:pPr>
            <a:r>
              <a:rPr lang="en-US" altLang="zh-CN" sz="2800" b="1"/>
              <a:t>6</a:t>
            </a:r>
            <a:r>
              <a:rPr lang="zh-CN" altLang="en-US" sz="2800" b="1"/>
              <a:t>．白居易的</a:t>
            </a:r>
            <a:r>
              <a:rPr lang="en-US" altLang="zh-CN" sz="2800" b="1"/>
              <a:t>《</a:t>
            </a:r>
            <a:r>
              <a:rPr lang="zh-CN" altLang="en-US" sz="2800" b="1"/>
              <a:t>观刈麦</a:t>
            </a:r>
            <a:r>
              <a:rPr lang="en-US" altLang="zh-CN" sz="2800" b="1"/>
              <a:t>》</a:t>
            </a:r>
            <a:r>
              <a:rPr lang="zh-CN" altLang="en-US" sz="2800" b="1"/>
              <a:t>中揭示农民赋税繁重的句子</a:t>
            </a:r>
            <a:r>
              <a:rPr lang="zh-CN" altLang="en-US" sz="2800" b="1" u="sng"/>
              <a:t>：            </a:t>
            </a:r>
            <a:r>
              <a:rPr lang="zh-CN" altLang="en-US" sz="2800" b="1"/>
              <a:t>。 </a:t>
            </a:r>
            <a:endParaRPr lang="zh-CN" altLang="en-US" sz="2800" b="1"/>
          </a:p>
        </p:txBody>
      </p:sp>
    </p:spTree>
  </p:cSld>
  <p:clrMapOvr>
    <a:masterClrMapping/>
  </p:clrMapOvr>
  <p:transition/>
  <p:timing/>
</p:sld>
</file>

<file path=ppt/slides/slide1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619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36194"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pPr>
            <a:r>
              <a:rPr lang="zh-CN" altLang="en-US" sz="2800" b="1"/>
              <a:t>（</a:t>
            </a:r>
            <a:r>
              <a:rPr lang="en-US" altLang="zh-CN" sz="2800" b="1"/>
              <a:t>32</a:t>
            </a:r>
            <a:r>
              <a:rPr lang="zh-CN" altLang="en-US" sz="2800" b="1"/>
              <a:t>）</a:t>
            </a:r>
            <a:r>
              <a:rPr lang="en-US" altLang="zh-CN" sz="2800" b="1"/>
              <a:t>《</a:t>
            </a:r>
            <a:r>
              <a:rPr lang="zh-CN" altLang="en-US" sz="2800" b="1"/>
              <a:t>观刈麦</a:t>
            </a:r>
            <a:r>
              <a:rPr lang="en-US" altLang="zh-CN" sz="2800" b="1"/>
              <a:t>》</a:t>
            </a:r>
            <a:r>
              <a:rPr lang="zh-CN" altLang="en-US" sz="2800" b="1"/>
              <a:t>（白成易）</a:t>
            </a:r>
            <a:endParaRPr lang="zh-CN" altLang="en-US" sz="2800" b="1"/>
          </a:p>
          <a:p>
            <a:pPr lvl="0" eaLnBrk="1" hangingPunct="1">
              <a:lnSpc>
                <a:spcPct val="80000"/>
              </a:lnSpc>
            </a:pPr>
            <a:r>
              <a:rPr lang="en-US" altLang="zh-CN" sz="2800" b="1"/>
              <a:t>1</a:t>
            </a:r>
            <a:r>
              <a:rPr lang="zh-CN" altLang="en-US" sz="2800" b="1"/>
              <a:t>．</a:t>
            </a:r>
            <a:r>
              <a:rPr lang="en-US" altLang="zh-CN" sz="2800" b="1"/>
              <a:t>《</a:t>
            </a:r>
            <a:r>
              <a:rPr lang="zh-CN" altLang="en-US" sz="2800" b="1"/>
              <a:t>观刈麦</a:t>
            </a:r>
            <a:r>
              <a:rPr lang="en-US" altLang="zh-CN" sz="2800" b="1"/>
              <a:t>》</a:t>
            </a:r>
            <a:r>
              <a:rPr lang="zh-CN" altLang="en-US" sz="2800" b="1"/>
              <a:t>中正面描写刈麦时的艰苦劳动与紧张（或最能表现农民在烈日下在田间艰苦劳作）的诗句是</a:t>
            </a:r>
            <a:r>
              <a:rPr lang="zh-CN" altLang="en-US" sz="2800" b="1">
                <a:solidFill>
                  <a:srgbClr val="0000CC"/>
                </a:solidFill>
                <a:ea typeface="楷体_GB2312" pitchFamily="49" charset="-122"/>
              </a:rPr>
              <a:t>：</a:t>
            </a:r>
            <a:r>
              <a:rPr lang="zh-CN" altLang="en-US" sz="2800" b="1" u="sng">
                <a:solidFill>
                  <a:srgbClr val="0000CC"/>
                </a:solidFill>
                <a:ea typeface="楷体_GB2312" pitchFamily="49" charset="-122"/>
              </a:rPr>
              <a:t>足蒸暑土气，背灼炎天光</a:t>
            </a:r>
            <a:r>
              <a:rPr lang="zh-CN" altLang="en-US" sz="2800" b="1"/>
              <a:t>。</a:t>
            </a:r>
            <a:endParaRPr lang="zh-CN" altLang="en-US" sz="2800" b="1"/>
          </a:p>
          <a:p>
            <a:pPr lvl="0" eaLnBrk="1" hangingPunct="1">
              <a:lnSpc>
                <a:spcPct val="80000"/>
              </a:lnSpc>
            </a:pPr>
            <a:r>
              <a:rPr lang="en-US" altLang="zh-CN" sz="2800" b="1"/>
              <a:t>2</a:t>
            </a:r>
            <a:r>
              <a:rPr lang="zh-CN" altLang="en-US" sz="2800" b="1"/>
              <a:t>．</a:t>
            </a:r>
            <a:r>
              <a:rPr lang="en-US" altLang="zh-CN" sz="2800" b="1"/>
              <a:t>《</a:t>
            </a:r>
            <a:r>
              <a:rPr lang="zh-CN" altLang="en-US" sz="2800" b="1"/>
              <a:t>观刈麦</a:t>
            </a:r>
            <a:r>
              <a:rPr lang="en-US" altLang="zh-CN" sz="2800" b="1"/>
              <a:t>》</a:t>
            </a:r>
            <a:r>
              <a:rPr lang="zh-CN" altLang="en-US" sz="2800" b="1"/>
              <a:t>中，最能表现割麦农民极度辛苦而又企盼延长干活时间这种矛盾心理的诗句是：</a:t>
            </a:r>
            <a:r>
              <a:rPr lang="zh-CN" altLang="en-US" sz="2800" b="1" u="sng">
                <a:solidFill>
                  <a:srgbClr val="0000CC"/>
                </a:solidFill>
                <a:ea typeface="楷体_GB2312" pitchFamily="49" charset="-122"/>
              </a:rPr>
              <a:t>力尽不知热，但惜夏日长。</a:t>
            </a:r>
            <a:endParaRPr lang="zh-CN" altLang="en-US" sz="2800" b="1" u="sng">
              <a:solidFill>
                <a:srgbClr val="0000CC"/>
              </a:solidFill>
              <a:ea typeface="楷体_GB2312" pitchFamily="49" charset="-122"/>
            </a:endParaRPr>
          </a:p>
          <a:p>
            <a:pPr lvl="0" eaLnBrk="1" hangingPunct="1">
              <a:lnSpc>
                <a:spcPct val="80000"/>
              </a:lnSpc>
            </a:pPr>
            <a:r>
              <a:rPr lang="en-US" altLang="zh-CN" sz="2800" b="1"/>
              <a:t>3</a:t>
            </a:r>
            <a:r>
              <a:rPr lang="zh-CN" altLang="en-US" sz="2800" b="1"/>
              <a:t>．白成易</a:t>
            </a:r>
            <a:r>
              <a:rPr lang="en-US" altLang="zh-CN" sz="2800" b="1"/>
              <a:t>《</a:t>
            </a:r>
            <a:r>
              <a:rPr lang="zh-CN" altLang="en-US" sz="2800" b="1"/>
              <a:t>观刈麦</a:t>
            </a:r>
            <a:r>
              <a:rPr lang="en-US" altLang="zh-CN" sz="2800" b="1"/>
              <a:t>》</a:t>
            </a:r>
            <a:r>
              <a:rPr lang="zh-CN" altLang="en-US" sz="2800" b="1"/>
              <a:t>中，描写妇女儿童支援农忙场景（或从侧面表现农民劳动繁忙）的句子的诗句是：</a:t>
            </a:r>
            <a:r>
              <a:rPr lang="zh-CN" altLang="en-US" sz="2800" b="1" u="sng">
                <a:solidFill>
                  <a:srgbClr val="0000CC"/>
                </a:solidFill>
                <a:ea typeface="楷体_GB2312" pitchFamily="49" charset="-122"/>
              </a:rPr>
              <a:t>妇姑荷箪食，童稚携壶浆。</a:t>
            </a:r>
            <a:endParaRPr lang="zh-CN" altLang="en-US" sz="2800" b="1" u="sng">
              <a:solidFill>
                <a:srgbClr val="0000CC"/>
              </a:solidFill>
              <a:ea typeface="楷体_GB2312" pitchFamily="49" charset="-122"/>
            </a:endParaRPr>
          </a:p>
          <a:p>
            <a:pPr lvl="0" eaLnBrk="1" hangingPunct="1">
              <a:lnSpc>
                <a:spcPct val="80000"/>
              </a:lnSpc>
            </a:pPr>
            <a:r>
              <a:rPr lang="en-US" altLang="zh-CN" sz="2800" b="1"/>
              <a:t>4</a:t>
            </a:r>
            <a:r>
              <a:rPr lang="zh-CN" altLang="en-US" sz="2800" b="1"/>
              <a:t>．白居易的</a:t>
            </a:r>
            <a:r>
              <a:rPr lang="en-US" altLang="zh-CN" sz="2800" b="1"/>
              <a:t>《</a:t>
            </a:r>
            <a:r>
              <a:rPr lang="zh-CN" altLang="en-US" sz="2800" b="1"/>
              <a:t>观刈麦</a:t>
            </a:r>
            <a:r>
              <a:rPr lang="en-US" altLang="zh-CN" sz="2800" b="1"/>
              <a:t>》</a:t>
            </a:r>
            <a:r>
              <a:rPr lang="zh-CN" altLang="en-US" sz="2800" b="1"/>
              <a:t>中直接提示劳动人民生活艰辛的原因的句子：</a:t>
            </a:r>
            <a:r>
              <a:rPr lang="zh-CN" altLang="en-US" sz="2800" b="1" u="sng">
                <a:solidFill>
                  <a:srgbClr val="0000CC"/>
                </a:solidFill>
                <a:ea typeface="楷体_GB2312" pitchFamily="49" charset="-122"/>
              </a:rPr>
              <a:t>家田输税尽，拾此充饥肠</a:t>
            </a:r>
            <a:r>
              <a:rPr lang="zh-CN" altLang="en-US" sz="2800" b="1"/>
              <a:t>。</a:t>
            </a:r>
            <a:endParaRPr lang="zh-CN" altLang="en-US" sz="2800" b="1"/>
          </a:p>
          <a:p>
            <a:pPr lvl="0" eaLnBrk="1" hangingPunct="1">
              <a:lnSpc>
                <a:spcPct val="80000"/>
              </a:lnSpc>
            </a:pPr>
            <a:r>
              <a:rPr lang="en-US" altLang="zh-CN" sz="2800" b="1"/>
              <a:t>5</a:t>
            </a:r>
            <a:r>
              <a:rPr lang="zh-CN" altLang="en-US" sz="2800" b="1"/>
              <a:t>．白居易的</a:t>
            </a:r>
            <a:r>
              <a:rPr lang="en-US" altLang="zh-CN" sz="2800" b="1"/>
              <a:t>《</a:t>
            </a:r>
            <a:r>
              <a:rPr lang="zh-CN" altLang="en-US" sz="2800" b="1"/>
              <a:t>观刈麦</a:t>
            </a:r>
            <a:r>
              <a:rPr lang="en-US" altLang="zh-CN" sz="2800" b="1"/>
              <a:t>》</a:t>
            </a:r>
            <a:r>
              <a:rPr lang="zh-CN" altLang="en-US" sz="2800" b="1"/>
              <a:t>中表现作者对农家的同情和关心．同时也表达作者深深自责的句子有：</a:t>
            </a:r>
            <a:r>
              <a:rPr lang="zh-CN" altLang="en-US" sz="2800" b="1" u="sng">
                <a:solidFill>
                  <a:srgbClr val="0000CC"/>
                </a:solidFill>
                <a:ea typeface="楷体_GB2312" pitchFamily="49" charset="-122"/>
              </a:rPr>
              <a:t>今我何功德？曾不事农桑。吏禄三百石，岁晏有余粮。念此私自愧，尽日不能忘。 </a:t>
            </a:r>
            <a:endParaRPr lang="zh-CN" altLang="en-US" sz="2800" b="1" u="sng">
              <a:solidFill>
                <a:srgbClr val="0000CC"/>
              </a:solidFill>
              <a:ea typeface="楷体_GB2312" pitchFamily="49" charset="-122"/>
            </a:endParaRPr>
          </a:p>
          <a:p>
            <a:pPr lvl="0" eaLnBrk="1" hangingPunct="1">
              <a:lnSpc>
                <a:spcPct val="80000"/>
              </a:lnSpc>
            </a:pPr>
            <a:r>
              <a:rPr lang="en-US" altLang="zh-CN" sz="2800" b="1"/>
              <a:t>6</a:t>
            </a:r>
            <a:r>
              <a:rPr lang="zh-CN" altLang="en-US" sz="2800" b="1"/>
              <a:t>．白居易的</a:t>
            </a:r>
            <a:r>
              <a:rPr lang="en-US" altLang="zh-CN" sz="2800" b="1"/>
              <a:t>《</a:t>
            </a:r>
            <a:r>
              <a:rPr lang="zh-CN" altLang="en-US" sz="2800" b="1"/>
              <a:t>观刈麦</a:t>
            </a:r>
            <a:r>
              <a:rPr lang="en-US" altLang="zh-CN" sz="2800" b="1"/>
              <a:t>》</a:t>
            </a:r>
            <a:r>
              <a:rPr lang="zh-CN" altLang="en-US" sz="2800" b="1"/>
              <a:t>中揭示农民赋税繁重的句子：</a:t>
            </a:r>
            <a:r>
              <a:rPr lang="zh-CN" altLang="en-US" sz="2800" b="1" u="sng">
                <a:solidFill>
                  <a:srgbClr val="0000CC"/>
                </a:solidFill>
                <a:ea typeface="楷体_GB2312" pitchFamily="49" charset="-122"/>
              </a:rPr>
              <a:t>家田输税尽。</a:t>
            </a:r>
            <a:r>
              <a:rPr lang="zh-CN" altLang="en-US" sz="2800" b="1"/>
              <a:t> </a:t>
            </a:r>
            <a:endParaRPr lang="zh-CN" altLang="en-US" sz="2800" b="1"/>
          </a:p>
        </p:txBody>
      </p:sp>
    </p:spTree>
  </p:cSld>
  <p:clrMapOvr>
    <a:masterClrMapping/>
  </p:clrMapOvr>
  <p:transition/>
  <p:timing/>
</p:sld>
</file>

<file path=ppt/slides/slide1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721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37218" name="Rectangle 3"/>
          <p:cNvSpPr>
            <a:spLocks noGrp="1"/>
          </p:cNvSpPr>
          <p:nvPr>
            <p:ph idx="1"/>
          </p:nvPr>
        </p:nvSpPr>
        <p:spPr>
          <a:xfrm>
            <a:off x="323850" y="404813"/>
            <a:ext cx="8589963" cy="38163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33</a:t>
            </a:r>
            <a:r>
              <a:rPr lang="zh-CN" altLang="en-US" b="1"/>
              <a:t>）</a:t>
            </a:r>
            <a:r>
              <a:rPr lang="en-US" altLang="zh-CN" b="1"/>
              <a:t>《</a:t>
            </a:r>
            <a:r>
              <a:rPr lang="zh-CN" altLang="en-US" b="1"/>
              <a:t>钱塘湖春行</a:t>
            </a:r>
            <a:r>
              <a:rPr lang="en-US" altLang="zh-CN" b="1"/>
              <a:t>》</a:t>
            </a:r>
            <a:r>
              <a:rPr lang="zh-CN" altLang="en-US" b="1"/>
              <a:t>（白居易）</a:t>
            </a:r>
            <a:endParaRPr lang="zh-CN" altLang="en-US" b="1"/>
          </a:p>
          <a:p>
            <a:pPr lvl="0" eaLnBrk="1" hangingPunct="1"/>
            <a:r>
              <a:rPr lang="en-US" altLang="zh-CN" b="1"/>
              <a:t>1</a:t>
            </a:r>
            <a:r>
              <a:rPr lang="zh-CN" altLang="en-US" b="1"/>
              <a:t>．白居易在</a:t>
            </a:r>
            <a:r>
              <a:rPr lang="en-US" altLang="zh-CN" b="1"/>
              <a:t>《</a:t>
            </a:r>
            <a:r>
              <a:rPr lang="zh-CN" altLang="en-US" b="1"/>
              <a:t>钱塘湖春行</a:t>
            </a:r>
            <a:r>
              <a:rPr lang="en-US" altLang="zh-CN" b="1"/>
              <a:t>》</a:t>
            </a:r>
            <a:r>
              <a:rPr lang="zh-CN" altLang="en-US" b="1"/>
              <a:t>中，借莺燕的活动来传达春天来临的信息并表达自己喜悦之情的句子是</a:t>
            </a:r>
            <a:r>
              <a:rPr lang="zh-CN" altLang="en-US" b="1" u="sng"/>
              <a:t>：                            </a:t>
            </a:r>
            <a:r>
              <a:rPr lang="zh-CN" altLang="en-US" b="1"/>
              <a:t>。</a:t>
            </a:r>
            <a:endParaRPr lang="zh-CN" altLang="en-US" b="1"/>
          </a:p>
          <a:p>
            <a:pPr lvl="0" eaLnBrk="1" hangingPunct="1"/>
            <a:r>
              <a:rPr lang="en-US" altLang="zh-CN" b="1"/>
              <a:t>2</a:t>
            </a:r>
            <a:r>
              <a:rPr lang="zh-CN" altLang="en-US" b="1"/>
              <a:t>．白居易在</a:t>
            </a:r>
            <a:r>
              <a:rPr lang="en-US" altLang="zh-CN" b="1"/>
              <a:t>《</a:t>
            </a:r>
            <a:r>
              <a:rPr lang="zh-CN" altLang="en-US" b="1"/>
              <a:t>钱塘湖春行</a:t>
            </a:r>
            <a:r>
              <a:rPr lang="en-US" altLang="zh-CN" b="1"/>
              <a:t>》</a:t>
            </a:r>
            <a:r>
              <a:rPr lang="zh-CN" altLang="en-US" b="1"/>
              <a:t>中描绘春花初绽，春草吐绿的诗句是</a:t>
            </a:r>
            <a:r>
              <a:rPr lang="zh-CN" altLang="en-US" b="1" u="sng"/>
              <a:t>：                            </a:t>
            </a:r>
            <a:r>
              <a:rPr lang="zh-CN" altLang="en-US" b="1"/>
              <a:t>。</a:t>
            </a:r>
            <a:endParaRPr lang="zh-CN" altLang="en-US" b="1"/>
          </a:p>
        </p:txBody>
      </p:sp>
      <p:sp>
        <p:nvSpPr>
          <p:cNvPr id="137219" name="Rectangle 4"/>
          <p:cNvSpPr/>
          <p:nvPr/>
        </p:nvSpPr>
        <p:spPr>
          <a:xfrm>
            <a:off x="1258888" y="4581525"/>
            <a:ext cx="6303962" cy="10668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solidFill>
                  <a:srgbClr val="0000CC"/>
                </a:solidFill>
                <a:ea typeface="楷体_GB2312" pitchFamily="49" charset="-122"/>
              </a:rPr>
              <a:t>几处早莺争暖树，谁家新燕啄春泥</a:t>
            </a:r>
            <a:endParaRPr lang="zh-CN" altLang="en-US" sz="3200" b="1">
              <a:solidFill>
                <a:srgbClr val="0000CC"/>
              </a:solidFill>
              <a:ea typeface="楷体_GB2312" pitchFamily="49" charset="-122"/>
            </a:endParaRPr>
          </a:p>
          <a:p>
            <a:pPr lvl="0"/>
            <a:r>
              <a:rPr lang="zh-CN" altLang="en-US" sz="3200" b="1">
                <a:solidFill>
                  <a:srgbClr val="0000CC"/>
                </a:solidFill>
                <a:ea typeface="楷体_GB2312" pitchFamily="49" charset="-122"/>
              </a:rPr>
              <a:t>乱花渐欲迷人眼，浅草才能没马蹄</a:t>
            </a:r>
            <a:endParaRPr lang="zh-CN" altLang="en-US" sz="3200" b="1">
              <a:solidFill>
                <a:srgbClr val="0000CC"/>
              </a:solidFill>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7219">
                                            <p:txEl>
                                              <p:pRg st="0" end="0"/>
                                            </p:txEl>
                                          </p:spTgt>
                                        </p:tgtEl>
                                        <p:attrNameLst>
                                          <p:attrName>style.visibility</p:attrName>
                                        </p:attrNameLst>
                                      </p:cBhvr>
                                      <p:to>
                                        <p:strVal val="visible"/>
                                      </p:to>
                                    </p:set>
                                    <p:anim calcmode="lin" valueType="num">
                                      <p:cBhvr additive="base">
                                        <p:cTn id="7" dur="500" fill="hold"/>
                                        <p:tgtEl>
                                          <p:spTgt spid="1372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721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7219">
                                            <p:txEl>
                                              <p:pRg st="1" end="1"/>
                                            </p:txEl>
                                          </p:spTgt>
                                        </p:tgtEl>
                                        <p:attrNameLst>
                                          <p:attrName>style.visibility</p:attrName>
                                        </p:attrNameLst>
                                      </p:cBhvr>
                                      <p:to>
                                        <p:strVal val="visible"/>
                                      </p:to>
                                    </p:set>
                                    <p:anim calcmode="lin" valueType="num">
                                      <p:cBhvr additive="base">
                                        <p:cTn id="11" dur="500" fill="hold"/>
                                        <p:tgtEl>
                                          <p:spTgt spid="13721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3721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824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38242" name="Rectangle 3"/>
          <p:cNvSpPr>
            <a:spLocks noGrp="1"/>
          </p:cNvSpPr>
          <p:nvPr>
            <p:ph idx="1"/>
          </p:nvPr>
        </p:nvSpPr>
        <p:spPr>
          <a:xfrm>
            <a:off x="0" y="0"/>
            <a:ext cx="9144000"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a:t>
            </a:r>
            <a:r>
              <a:rPr lang="en-US" altLang="zh-CN" sz="2800" b="1"/>
              <a:t>34</a:t>
            </a:r>
            <a:r>
              <a:rPr lang="zh-CN" altLang="en-US" sz="2800" b="1"/>
              <a:t>）</a:t>
            </a:r>
            <a:r>
              <a:rPr lang="en-US" altLang="zh-CN" sz="2800" b="1"/>
              <a:t>《</a:t>
            </a:r>
            <a:r>
              <a:rPr lang="zh-CN" altLang="en-US" sz="2800" b="1"/>
              <a:t>雁门太守行</a:t>
            </a:r>
            <a:r>
              <a:rPr lang="en-US" altLang="zh-CN" sz="2800" b="1"/>
              <a:t>》</a:t>
            </a:r>
            <a:r>
              <a:rPr lang="zh-CN" altLang="en-US" sz="2800" b="1"/>
              <a:t>（李贺）</a:t>
            </a:r>
            <a:endParaRPr lang="zh-CN" altLang="en-US" sz="2800" b="1"/>
          </a:p>
          <a:p>
            <a:pPr lvl="0" eaLnBrk="1" hangingPunct="1"/>
            <a:r>
              <a:rPr lang="en-US" altLang="zh-CN" sz="2800" b="1"/>
              <a:t>1</a:t>
            </a:r>
            <a:r>
              <a:rPr lang="zh-CN" altLang="en-US" sz="2800" b="1"/>
              <a:t>．“诗鬼”李贺在</a:t>
            </a:r>
            <a:r>
              <a:rPr lang="en-US" altLang="zh-CN" sz="2800" b="1"/>
              <a:t>《</a:t>
            </a:r>
            <a:r>
              <a:rPr lang="zh-CN" altLang="en-US" sz="2800" b="1"/>
              <a:t>雁门太守行</a:t>
            </a:r>
            <a:r>
              <a:rPr lang="en-US" altLang="zh-CN" sz="2800" b="1"/>
              <a:t>》</a:t>
            </a:r>
            <a:r>
              <a:rPr lang="zh-CN" altLang="en-US" sz="2800" b="1"/>
              <a:t>中写敌人兵临城下，战云笼罩，使人透不过气来，而战士整装待发，士气还很旺盛（或极力渲染敌军兵临城下的紧张气氛和危急形势）的诗句是</a:t>
            </a:r>
            <a:r>
              <a:rPr lang="zh-CN" altLang="en-US" sz="2800" b="1" u="sng"/>
              <a:t>：                                       </a:t>
            </a:r>
            <a:r>
              <a:rPr lang="zh-CN" altLang="en-US" sz="2800" b="1"/>
              <a:t>。</a:t>
            </a:r>
            <a:endParaRPr lang="zh-CN" altLang="en-US" sz="2800" b="1"/>
          </a:p>
          <a:p>
            <a:pPr lvl="0" eaLnBrk="1" hangingPunct="1"/>
            <a:r>
              <a:rPr lang="en-US" altLang="zh-CN" sz="2800" b="1"/>
              <a:t>2</a:t>
            </a:r>
            <a:r>
              <a:rPr lang="zh-CN" altLang="en-US" sz="2800" b="1"/>
              <a:t>．李贺在</a:t>
            </a:r>
            <a:r>
              <a:rPr lang="en-US" altLang="zh-CN" sz="2800" b="1"/>
              <a:t>《</a:t>
            </a:r>
            <a:r>
              <a:rPr lang="zh-CN" altLang="en-US" sz="2800" b="1"/>
              <a:t>雁门太守行</a:t>
            </a:r>
            <a:r>
              <a:rPr lang="en-US" altLang="zh-CN" sz="2800" b="1"/>
              <a:t>》</a:t>
            </a:r>
            <a:r>
              <a:rPr lang="zh-CN" altLang="en-US" sz="2800" b="1"/>
              <a:t>中抒发誓死报国忠心的诗句是</a:t>
            </a:r>
            <a:r>
              <a:rPr lang="zh-CN" altLang="en-US" sz="2800" b="1" u="sng"/>
              <a:t>：                                             </a:t>
            </a:r>
            <a:r>
              <a:rPr lang="zh-CN" altLang="en-US" sz="2800" b="1"/>
              <a:t>。</a:t>
            </a:r>
            <a:endParaRPr lang="zh-CN" altLang="en-US" sz="2800" b="1"/>
          </a:p>
          <a:p>
            <a:pPr lvl="0" eaLnBrk="1" hangingPunct="1"/>
            <a:r>
              <a:rPr lang="en-US" altLang="zh-CN" sz="2800" b="1"/>
              <a:t>3</a:t>
            </a:r>
            <a:r>
              <a:rPr lang="zh-CN" altLang="en-US" sz="2800" b="1"/>
              <a:t>．李贺在</a:t>
            </a:r>
            <a:r>
              <a:rPr lang="en-US" altLang="zh-CN" sz="2800" b="1"/>
              <a:t>《</a:t>
            </a:r>
            <a:r>
              <a:rPr lang="zh-CN" altLang="en-US" sz="2800" b="1"/>
              <a:t>雁门太守行</a:t>
            </a:r>
            <a:r>
              <a:rPr lang="en-US" altLang="zh-CN" sz="2800" b="1"/>
              <a:t>》</a:t>
            </a:r>
            <a:r>
              <a:rPr lang="zh-CN" altLang="en-US" sz="2800" b="1"/>
              <a:t>中描写官军出其不意袭击敌人的诗句是</a:t>
            </a:r>
            <a:r>
              <a:rPr lang="zh-CN" altLang="en-US" sz="2800" b="1" u="sng"/>
              <a:t>：                                          </a:t>
            </a:r>
            <a:r>
              <a:rPr lang="zh-CN" altLang="en-US" sz="2800" b="1"/>
              <a:t>。</a:t>
            </a:r>
            <a:endParaRPr lang="zh-CN" altLang="en-US" sz="2800" b="1"/>
          </a:p>
          <a:p>
            <a:pPr lvl="0" eaLnBrk="1" hangingPunct="1"/>
            <a:r>
              <a:rPr lang="en-US" altLang="zh-CN" sz="2800" b="1"/>
              <a:t>4</a:t>
            </a:r>
            <a:r>
              <a:rPr lang="zh-CN" altLang="en-US" sz="2800" b="1"/>
              <a:t>．李贺在</a:t>
            </a:r>
            <a:r>
              <a:rPr lang="en-US" altLang="zh-CN" sz="2800" b="1"/>
              <a:t>《</a:t>
            </a:r>
            <a:r>
              <a:rPr lang="zh-CN" altLang="en-US" sz="2800" b="1"/>
              <a:t>雁门太守行</a:t>
            </a:r>
            <a:r>
              <a:rPr lang="en-US" altLang="zh-CN" sz="2800" b="1"/>
              <a:t>》</a:t>
            </a:r>
            <a:r>
              <a:rPr lang="zh-CN" altLang="en-US" sz="2800" b="1"/>
              <a:t>中从声和色两个方面勾画了一幅激烈的战斗场面，渲染了沉重，紧张，肃杀的氛围的诗句是</a:t>
            </a:r>
            <a:r>
              <a:rPr lang="zh-CN" altLang="en-US" sz="2800" b="1" u="sng"/>
              <a:t>：                                         </a:t>
            </a:r>
            <a:r>
              <a:rPr lang="zh-CN" altLang="en-US" sz="2800" b="1"/>
              <a:t>。</a:t>
            </a:r>
            <a:endParaRPr lang="zh-CN" altLang="en-US" sz="2800" b="1"/>
          </a:p>
        </p:txBody>
      </p:sp>
    </p:spTree>
  </p:cSld>
  <p:clrMapOvr>
    <a:masterClrMapping/>
  </p:clrMapOvr>
  <p:transition/>
  <p:timing/>
</p:sld>
</file>

<file path=ppt/slides/slide1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926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39266" name="Rectangle 3"/>
          <p:cNvSpPr>
            <a:spLocks noGrp="1"/>
          </p:cNvSpPr>
          <p:nvPr>
            <p:ph idx="1"/>
          </p:nvPr>
        </p:nvSpPr>
        <p:spPr>
          <a:xfrm>
            <a:off x="0" y="0"/>
            <a:ext cx="9144000"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a:t>
            </a:r>
            <a:r>
              <a:rPr lang="en-US" altLang="zh-CN" sz="2800" b="1"/>
              <a:t>34</a:t>
            </a:r>
            <a:r>
              <a:rPr lang="zh-CN" altLang="en-US" sz="2800" b="1"/>
              <a:t>）</a:t>
            </a:r>
            <a:r>
              <a:rPr lang="en-US" altLang="zh-CN" sz="2800" b="1"/>
              <a:t>《</a:t>
            </a:r>
            <a:r>
              <a:rPr lang="zh-CN" altLang="en-US" sz="2800" b="1"/>
              <a:t>雁门太守行</a:t>
            </a:r>
            <a:r>
              <a:rPr lang="en-US" altLang="zh-CN" sz="2800" b="1"/>
              <a:t>》</a:t>
            </a:r>
            <a:r>
              <a:rPr lang="zh-CN" altLang="en-US" sz="2800" b="1"/>
              <a:t>（李贺）</a:t>
            </a:r>
            <a:endParaRPr lang="zh-CN" altLang="en-US" sz="2800" b="1"/>
          </a:p>
          <a:p>
            <a:pPr lvl="0" eaLnBrk="1" hangingPunct="1"/>
            <a:r>
              <a:rPr lang="en-US" altLang="zh-CN" sz="2800" b="1"/>
              <a:t>1</a:t>
            </a:r>
            <a:r>
              <a:rPr lang="zh-CN" altLang="en-US" sz="2800" b="1"/>
              <a:t>．“诗鬼”李贺在</a:t>
            </a:r>
            <a:r>
              <a:rPr lang="en-US" altLang="zh-CN" sz="2800" b="1"/>
              <a:t>《</a:t>
            </a:r>
            <a:r>
              <a:rPr lang="zh-CN" altLang="en-US" sz="2800" b="1"/>
              <a:t>雁门太守行</a:t>
            </a:r>
            <a:r>
              <a:rPr lang="en-US" altLang="zh-CN" sz="2800" b="1"/>
              <a:t>》</a:t>
            </a:r>
            <a:r>
              <a:rPr lang="zh-CN" altLang="en-US" sz="2800" b="1"/>
              <a:t>中写敌人兵临城下，战云笼罩，使人透不过气来，而战士整装待发，士气还很旺盛（或极力渲染敌军兵临城下的紧张气氛和危急形势）的诗句是</a:t>
            </a:r>
            <a:r>
              <a:rPr lang="zh-CN" altLang="en-US" sz="2800" b="1" u="sng"/>
              <a:t>：</a:t>
            </a:r>
            <a:r>
              <a:rPr lang="zh-CN" altLang="en-US" sz="2800" b="1" u="sng">
                <a:solidFill>
                  <a:srgbClr val="0000CC"/>
                </a:solidFill>
                <a:ea typeface="黑体" panose="02010609060101010101" pitchFamily="49" charset="-122"/>
              </a:rPr>
              <a:t>黑云压城城欲摧，甲光向日金鳞开</a:t>
            </a:r>
            <a:r>
              <a:rPr lang="zh-CN" altLang="en-US" sz="2800" b="1"/>
              <a:t>。</a:t>
            </a:r>
            <a:endParaRPr lang="zh-CN" altLang="en-US" sz="2800" b="1"/>
          </a:p>
          <a:p>
            <a:pPr lvl="0" eaLnBrk="1" hangingPunct="1"/>
            <a:r>
              <a:rPr lang="en-US" altLang="zh-CN" sz="2800" b="1"/>
              <a:t>2</a:t>
            </a:r>
            <a:r>
              <a:rPr lang="zh-CN" altLang="en-US" sz="2800" b="1"/>
              <a:t>．李贺在</a:t>
            </a:r>
            <a:r>
              <a:rPr lang="en-US" altLang="zh-CN" sz="2800" b="1"/>
              <a:t>《</a:t>
            </a:r>
            <a:r>
              <a:rPr lang="zh-CN" altLang="en-US" sz="2800" b="1"/>
              <a:t>雁门太守行</a:t>
            </a:r>
            <a:r>
              <a:rPr lang="en-US" altLang="zh-CN" sz="2800" b="1"/>
              <a:t>》</a:t>
            </a:r>
            <a:r>
              <a:rPr lang="zh-CN" altLang="en-US" sz="2800" b="1"/>
              <a:t>中抒发誓死报国忠心的诗句是</a:t>
            </a:r>
            <a:r>
              <a:rPr lang="zh-CN" altLang="en-US" sz="2800" b="1" u="sng"/>
              <a:t>：</a:t>
            </a:r>
            <a:r>
              <a:rPr lang="zh-CN" altLang="en-US" sz="2800" b="1" u="sng">
                <a:solidFill>
                  <a:srgbClr val="0000CC"/>
                </a:solidFill>
                <a:ea typeface="黑体" panose="02010609060101010101" pitchFamily="49" charset="-122"/>
              </a:rPr>
              <a:t>报君黄金台上意，提携玉龙为君死</a:t>
            </a:r>
            <a:r>
              <a:rPr lang="zh-CN" altLang="en-US" sz="2800" b="1"/>
              <a:t>。</a:t>
            </a:r>
            <a:endParaRPr lang="zh-CN" altLang="en-US" sz="2800" b="1"/>
          </a:p>
          <a:p>
            <a:pPr lvl="0" eaLnBrk="1" hangingPunct="1"/>
            <a:r>
              <a:rPr lang="en-US" altLang="zh-CN" sz="2800" b="1"/>
              <a:t>3</a:t>
            </a:r>
            <a:r>
              <a:rPr lang="zh-CN" altLang="en-US" sz="2800" b="1"/>
              <a:t>．李贺在</a:t>
            </a:r>
            <a:r>
              <a:rPr lang="en-US" altLang="zh-CN" sz="2800" b="1"/>
              <a:t>《</a:t>
            </a:r>
            <a:r>
              <a:rPr lang="zh-CN" altLang="en-US" sz="2800" b="1"/>
              <a:t>雁门太守行</a:t>
            </a:r>
            <a:r>
              <a:rPr lang="en-US" altLang="zh-CN" sz="2800" b="1"/>
              <a:t>》</a:t>
            </a:r>
            <a:r>
              <a:rPr lang="zh-CN" altLang="en-US" sz="2800" b="1"/>
              <a:t>中描写官军出其不意袭击敌人的诗句是</a:t>
            </a:r>
            <a:r>
              <a:rPr lang="zh-CN" altLang="en-US" sz="2800" b="1" u="sng"/>
              <a:t>：</a:t>
            </a:r>
            <a:r>
              <a:rPr lang="zh-CN" altLang="en-US" sz="2800" b="1" u="sng">
                <a:solidFill>
                  <a:srgbClr val="0000CC"/>
                </a:solidFill>
                <a:ea typeface="黑体" panose="02010609060101010101" pitchFamily="49" charset="-122"/>
              </a:rPr>
              <a:t>半卷红旗临易水，霜重鼓寒声不起</a:t>
            </a:r>
            <a:r>
              <a:rPr lang="zh-CN" altLang="en-US" sz="2800" b="1"/>
              <a:t>。</a:t>
            </a:r>
            <a:endParaRPr lang="zh-CN" altLang="en-US" sz="2800" b="1"/>
          </a:p>
          <a:p>
            <a:pPr lvl="0" eaLnBrk="1" hangingPunct="1"/>
            <a:r>
              <a:rPr lang="en-US" altLang="zh-CN" sz="2800" b="1"/>
              <a:t>4</a:t>
            </a:r>
            <a:r>
              <a:rPr lang="zh-CN" altLang="en-US" sz="2800" b="1"/>
              <a:t>．李贺在</a:t>
            </a:r>
            <a:r>
              <a:rPr lang="en-US" altLang="zh-CN" sz="2800" b="1"/>
              <a:t>《</a:t>
            </a:r>
            <a:r>
              <a:rPr lang="zh-CN" altLang="en-US" sz="2800" b="1"/>
              <a:t>雁门太守行</a:t>
            </a:r>
            <a:r>
              <a:rPr lang="en-US" altLang="zh-CN" sz="2800" b="1"/>
              <a:t>》</a:t>
            </a:r>
            <a:r>
              <a:rPr lang="zh-CN" altLang="en-US" sz="2800" b="1"/>
              <a:t>中从声和色两个方面勾画了一幅激烈的战斗场面，渲染了沉重，紧张，肃杀的氛围的诗句是</a:t>
            </a:r>
            <a:r>
              <a:rPr lang="zh-CN" altLang="en-US" sz="2800" b="1" u="sng"/>
              <a:t>：</a:t>
            </a:r>
            <a:r>
              <a:rPr lang="zh-CN" altLang="en-US" sz="2800" b="1" u="sng">
                <a:solidFill>
                  <a:srgbClr val="0000CC"/>
                </a:solidFill>
                <a:ea typeface="黑体" panose="02010609060101010101" pitchFamily="49" charset="-122"/>
              </a:rPr>
              <a:t>角声满天秋色里，塞上燕脂凝夜紫</a:t>
            </a:r>
            <a:r>
              <a:rPr lang="zh-CN" altLang="en-US" sz="2800" b="1"/>
              <a:t>。</a:t>
            </a:r>
            <a:endParaRPr lang="zh-CN" altLang="en-US" sz="2800" b="1"/>
          </a:p>
        </p:txBody>
      </p:sp>
    </p:spTree>
  </p:cSld>
  <p:clrMapOvr>
    <a:masterClrMapping/>
  </p:clrMapOvr>
  <p:transition/>
  <p:timing/>
</p:sld>
</file>

<file path=ppt/slides/slide1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028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40290" name="Rectangle 3"/>
          <p:cNvSpPr>
            <a:spLocks noGrp="1"/>
          </p:cNvSpPr>
          <p:nvPr>
            <p:ph idx="1"/>
          </p:nvPr>
        </p:nvSpPr>
        <p:spPr>
          <a:xfrm>
            <a:off x="0" y="260350"/>
            <a:ext cx="9144000" cy="5649913"/>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35</a:t>
            </a:r>
            <a:r>
              <a:rPr lang="zh-CN" altLang="en-US" b="1"/>
              <a:t>）</a:t>
            </a:r>
            <a:r>
              <a:rPr lang="en-US" altLang="zh-CN" b="1"/>
              <a:t>《</a:t>
            </a:r>
            <a:r>
              <a:rPr lang="zh-CN" altLang="en-US" b="1"/>
              <a:t>赤壁</a:t>
            </a:r>
            <a:r>
              <a:rPr lang="en-US" altLang="zh-CN" b="1"/>
              <a:t>》</a:t>
            </a:r>
            <a:endParaRPr lang="en-US" altLang="zh-CN" b="1"/>
          </a:p>
          <a:p>
            <a:pPr lvl="0" eaLnBrk="1" hangingPunct="1"/>
            <a:r>
              <a:rPr lang="zh-CN" altLang="en-US" b="1"/>
              <a:t>在</a:t>
            </a:r>
            <a:r>
              <a:rPr lang="en-US" altLang="zh-CN" b="1"/>
              <a:t>《</a:t>
            </a:r>
            <a:r>
              <a:rPr lang="zh-CN" altLang="en-US" b="1"/>
              <a:t>赤壁</a:t>
            </a:r>
            <a:r>
              <a:rPr lang="en-US" altLang="zh-CN" b="1"/>
              <a:t>》</a:t>
            </a:r>
            <a:r>
              <a:rPr lang="zh-CN" altLang="en-US" b="1"/>
              <a:t>中，作者杜牧对赤壁之战的历史结局进行判的句子是</a:t>
            </a:r>
            <a:r>
              <a:rPr lang="zh-CN" altLang="en-US" b="1" u="sng"/>
              <a:t>：                           。</a:t>
            </a:r>
            <a:endParaRPr lang="zh-CN" altLang="en-US" b="1" u="sng"/>
          </a:p>
          <a:p>
            <a:pPr lvl="0" eaLnBrk="1" hangingPunct="1"/>
            <a:r>
              <a:rPr lang="zh-CN" altLang="en-US" b="1"/>
              <a:t>（</a:t>
            </a:r>
            <a:r>
              <a:rPr lang="en-US" altLang="zh-CN" b="1"/>
              <a:t>36</a:t>
            </a:r>
            <a:r>
              <a:rPr lang="zh-CN" altLang="en-US" b="1"/>
              <a:t>）</a:t>
            </a:r>
            <a:r>
              <a:rPr lang="en-US" altLang="zh-CN" b="1"/>
              <a:t>《</a:t>
            </a:r>
            <a:r>
              <a:rPr lang="zh-CN" altLang="en-US" b="1"/>
              <a:t>泊秦淮</a:t>
            </a:r>
            <a:r>
              <a:rPr lang="en-US" altLang="zh-CN" b="1"/>
              <a:t>》</a:t>
            </a:r>
            <a:r>
              <a:rPr lang="zh-CN" altLang="en-US" b="1"/>
              <a:t>（杜牧）</a:t>
            </a:r>
            <a:endParaRPr lang="zh-CN" altLang="en-US" b="1"/>
          </a:p>
          <a:p>
            <a:pPr lvl="0" eaLnBrk="1" hangingPunct="1"/>
            <a:r>
              <a:rPr lang="en-US" altLang="zh-CN" b="1"/>
              <a:t>1</a:t>
            </a:r>
            <a:r>
              <a:rPr lang="zh-CN" altLang="en-US" b="1"/>
              <a:t>．</a:t>
            </a:r>
            <a:r>
              <a:rPr lang="en-US" altLang="zh-CN" b="1"/>
              <a:t>《</a:t>
            </a:r>
            <a:r>
              <a:rPr lang="zh-CN" altLang="en-US" b="1"/>
              <a:t>泊秦淮</a:t>
            </a:r>
            <a:r>
              <a:rPr lang="en-US" altLang="zh-CN" b="1"/>
              <a:t>》</a:t>
            </a:r>
            <a:r>
              <a:rPr lang="zh-CN" altLang="en-US" b="1"/>
              <a:t>一诗中，诗人借“商女”而批评沉溺于歌舞升平而“不知”国之将亡的统治者的一句诗是</a:t>
            </a:r>
            <a:r>
              <a:rPr lang="zh-CN" altLang="en-US" b="1" u="sng"/>
              <a:t>：                       。</a:t>
            </a:r>
            <a:endParaRPr lang="zh-CN" altLang="en-US" b="1" u="sng">
              <a:solidFill>
                <a:srgbClr val="0000CC"/>
              </a:solidFill>
              <a:ea typeface="黑体" panose="02010609060101010101" pitchFamily="49" charset="-122"/>
            </a:endParaRPr>
          </a:p>
          <a:p>
            <a:pPr lvl="0" eaLnBrk="1" hangingPunct="1"/>
            <a:r>
              <a:rPr lang="en-US" altLang="zh-CN" b="1"/>
              <a:t>2</a:t>
            </a:r>
            <a:r>
              <a:rPr lang="zh-CN" altLang="en-US" b="1"/>
              <a:t>．杜牧的</a:t>
            </a:r>
            <a:r>
              <a:rPr lang="en-US" altLang="zh-CN" b="1"/>
              <a:t>《</a:t>
            </a:r>
            <a:r>
              <a:rPr lang="zh-CN" altLang="en-US" b="1"/>
              <a:t>泊秦淮</a:t>
            </a:r>
            <a:r>
              <a:rPr lang="en-US" altLang="zh-CN" b="1"/>
              <a:t>》</a:t>
            </a:r>
            <a:r>
              <a:rPr lang="zh-CN" altLang="en-US" b="1"/>
              <a:t>中描写秦淮河特有的夜间景致的句子是</a:t>
            </a:r>
            <a:r>
              <a:rPr lang="zh-CN" altLang="en-US" b="1" u="sng"/>
              <a:t>：                      。</a:t>
            </a:r>
            <a:endParaRPr lang="zh-CN" altLang="en-US" b="1" u="sng">
              <a:solidFill>
                <a:srgbClr val="0000CC"/>
              </a:solidFill>
              <a:ea typeface="黑体" panose="02010609060101010101" pitchFamily="49" charset="-122"/>
            </a:endParaRPr>
          </a:p>
        </p:txBody>
      </p:sp>
      <p:sp>
        <p:nvSpPr>
          <p:cNvPr id="140291" name="Rectangle 4"/>
          <p:cNvSpPr/>
          <p:nvPr/>
        </p:nvSpPr>
        <p:spPr>
          <a:xfrm>
            <a:off x="3348038" y="1341438"/>
            <a:ext cx="5899150" cy="47625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nSpc>
                <a:spcPct val="90000"/>
              </a:lnSpc>
              <a:spcBef>
                <a:spcPct val="20000"/>
              </a:spcBef>
            </a:pPr>
            <a:r>
              <a:rPr lang="zh-CN" altLang="en-US" sz="2800" b="1">
                <a:solidFill>
                  <a:srgbClr val="0000CC"/>
                </a:solidFill>
              </a:rPr>
              <a:t>东风不与周郎便，铜雀春深锁二乔。</a:t>
            </a:r>
            <a:endParaRPr lang="zh-CN" altLang="en-US" sz="2800" b="1">
              <a:solidFill>
                <a:srgbClr val="0000CC"/>
              </a:solidFill>
            </a:endParaRPr>
          </a:p>
        </p:txBody>
      </p:sp>
      <p:sp>
        <p:nvSpPr>
          <p:cNvPr id="140292" name="Rectangle 5"/>
          <p:cNvSpPr/>
          <p:nvPr/>
        </p:nvSpPr>
        <p:spPr>
          <a:xfrm>
            <a:off x="1403350" y="3500438"/>
            <a:ext cx="5899150" cy="51911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黑体" panose="02010609060101010101" pitchFamily="49" charset="-122"/>
              </a:rPr>
              <a:t>商女不知亡国恨，隔江犹唱后庭花。</a:t>
            </a:r>
            <a:endParaRPr lang="zh-CN" altLang="en-US" sz="2800" b="1">
              <a:solidFill>
                <a:srgbClr val="0000CC"/>
              </a:solidFill>
              <a:ea typeface="黑体" panose="02010609060101010101" pitchFamily="49" charset="-122"/>
            </a:endParaRPr>
          </a:p>
        </p:txBody>
      </p:sp>
      <p:sp>
        <p:nvSpPr>
          <p:cNvPr id="140293" name="Rectangle 6"/>
          <p:cNvSpPr/>
          <p:nvPr/>
        </p:nvSpPr>
        <p:spPr>
          <a:xfrm>
            <a:off x="2987675" y="4581525"/>
            <a:ext cx="5899150" cy="51911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20000"/>
              </a:spcBef>
            </a:pPr>
            <a:r>
              <a:rPr lang="zh-CN" altLang="en-US" sz="2800" b="1">
                <a:solidFill>
                  <a:srgbClr val="0000CC"/>
                </a:solidFill>
                <a:ea typeface="黑体" panose="02010609060101010101" pitchFamily="49" charset="-122"/>
              </a:rPr>
              <a:t>烟笼寒水月笼沙，夜泊秦淮近酒家。</a:t>
            </a:r>
            <a:endParaRPr lang="zh-CN" altLang="en-US" sz="2800" b="1">
              <a:solidFill>
                <a:srgbClr val="0000CC"/>
              </a:solidFill>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0291"/>
                                        </p:tgtEl>
                                        <p:attrNameLst>
                                          <p:attrName>style.visibility</p:attrName>
                                        </p:attrNameLst>
                                      </p:cBhvr>
                                      <p:to>
                                        <p:strVal val="visible"/>
                                      </p:to>
                                    </p:set>
                                    <p:animEffect transition="in" filter="blinds(horizontal)">
                                      <p:cBhvr>
                                        <p:cTn id="7" dur="500" fill="hold"/>
                                        <p:tgtEl>
                                          <p:spTgt spid="1402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0292"/>
                                        </p:tgtEl>
                                        <p:attrNameLst>
                                          <p:attrName>style.visibility</p:attrName>
                                        </p:attrNameLst>
                                      </p:cBhvr>
                                      <p:to>
                                        <p:strVal val="visible"/>
                                      </p:to>
                                    </p:set>
                                    <p:animEffect transition="in" filter="blinds(horizontal)">
                                      <p:cBhvr>
                                        <p:cTn id="12" dur="500" fill="hold"/>
                                        <p:tgtEl>
                                          <p:spTgt spid="14029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0293"/>
                                        </p:tgtEl>
                                        <p:attrNameLst>
                                          <p:attrName>style.visibility</p:attrName>
                                        </p:attrNameLst>
                                      </p:cBhvr>
                                      <p:to>
                                        <p:strVal val="visible"/>
                                      </p:to>
                                    </p:set>
                                    <p:anim calcmode="lin" valueType="num">
                                      <p:cBhvr additive="base">
                                        <p:cTn id="17" dur="500" fill="hold"/>
                                        <p:tgtEl>
                                          <p:spTgt spid="140293"/>
                                        </p:tgtEl>
                                        <p:attrNameLst>
                                          <p:attrName>ppt_x</p:attrName>
                                        </p:attrNameLst>
                                      </p:cBhvr>
                                      <p:tavLst>
                                        <p:tav tm="0">
                                          <p:val>
                                            <p:strVal val="#ppt_x"/>
                                          </p:val>
                                        </p:tav>
                                        <p:tav tm="100000">
                                          <p:val>
                                            <p:strVal val="#ppt_x"/>
                                          </p:val>
                                        </p:tav>
                                      </p:tavLst>
                                    </p:anim>
                                    <p:anim calcmode="lin" valueType="num">
                                      <p:cBhvr additive="base">
                                        <p:cTn id="18" dur="500" fill="hold"/>
                                        <p:tgtEl>
                                          <p:spTgt spid="1402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p:bldP spid="140292" grpId="0"/>
      <p:bldP spid="140293" grpId="0"/>
    </p:bldLst>
  </p:timing>
</p:sld>
</file>

<file path=ppt/slides/slide1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131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41314" name="Rectangle 3"/>
          <p:cNvSpPr>
            <a:spLocks noGrp="1"/>
          </p:cNvSpPr>
          <p:nvPr>
            <p:ph idx="1"/>
          </p:nvPr>
        </p:nvSpPr>
        <p:spPr>
          <a:xfrm>
            <a:off x="457200" y="404813"/>
            <a:ext cx="8686800" cy="57213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37</a:t>
            </a:r>
            <a:r>
              <a:rPr lang="zh-CN" altLang="en-US" b="1"/>
              <a:t>）</a:t>
            </a:r>
            <a:r>
              <a:rPr lang="en-US" altLang="zh-CN" b="1"/>
              <a:t>《</a:t>
            </a:r>
            <a:r>
              <a:rPr lang="zh-CN" altLang="en-US" b="1"/>
              <a:t>夜雨寄北</a:t>
            </a:r>
            <a:r>
              <a:rPr lang="en-US" altLang="zh-CN" b="1"/>
              <a:t>》</a:t>
            </a:r>
            <a:r>
              <a:rPr lang="zh-CN" altLang="en-US" b="1"/>
              <a:t>（李商隐）</a:t>
            </a:r>
            <a:endParaRPr lang="zh-CN" altLang="en-US" b="1"/>
          </a:p>
          <a:p>
            <a:pPr lvl="0" eaLnBrk="1" hangingPunct="1"/>
            <a:r>
              <a:rPr lang="en-US" altLang="zh-CN" b="1"/>
              <a:t>1</a:t>
            </a:r>
            <a:r>
              <a:rPr lang="zh-CN" altLang="en-US" b="1"/>
              <a:t>．</a:t>
            </a:r>
            <a:r>
              <a:rPr lang="en-US" altLang="zh-CN" b="1"/>
              <a:t>《</a:t>
            </a:r>
            <a:r>
              <a:rPr lang="zh-CN" altLang="en-US" b="1"/>
              <a:t>夜雨寄北</a:t>
            </a:r>
            <a:r>
              <a:rPr lang="en-US" altLang="zh-CN" b="1"/>
              <a:t>》</a:t>
            </a:r>
            <a:r>
              <a:rPr lang="zh-CN" altLang="en-US" b="1"/>
              <a:t>中思念之情，亘古不变，千百年来为人们所传唱，潇潇夜雨中，李商隐客居寂寞，倚窗伫立，将相思之情转化为了重逢的希冀</a:t>
            </a:r>
            <a:r>
              <a:rPr lang="zh-CN" altLang="en-US" b="1" u="sng"/>
              <a:t>：                                         </a:t>
            </a:r>
            <a:r>
              <a:rPr lang="zh-CN" altLang="en-US" b="1"/>
              <a:t>。</a:t>
            </a:r>
            <a:endParaRPr lang="zh-CN" altLang="en-US" b="1"/>
          </a:p>
          <a:p>
            <a:pPr lvl="0" eaLnBrk="1" hangingPunct="1"/>
            <a:r>
              <a:rPr lang="en-US" altLang="zh-CN" b="1"/>
              <a:t>2</a:t>
            </a:r>
            <a:r>
              <a:rPr lang="zh-CN" altLang="en-US" b="1"/>
              <a:t>．</a:t>
            </a:r>
            <a:r>
              <a:rPr lang="en-US" altLang="zh-CN" b="1"/>
              <a:t>《</a:t>
            </a:r>
            <a:r>
              <a:rPr lang="zh-CN" altLang="en-US" b="1"/>
              <a:t>夜雨寄北</a:t>
            </a:r>
            <a:r>
              <a:rPr lang="en-US" altLang="zh-CN" b="1"/>
              <a:t>》</a:t>
            </a:r>
            <a:r>
              <a:rPr lang="zh-CN" altLang="en-US" b="1"/>
              <a:t>中暗示诗人仕途失意，羁旅他乡思归不得的抑郁愁苦之情</a:t>
            </a:r>
            <a:r>
              <a:rPr lang="zh-CN" altLang="en-US" b="1" u="sng"/>
              <a:t>：                                         </a:t>
            </a:r>
            <a:r>
              <a:rPr lang="zh-CN" altLang="en-US" b="1"/>
              <a:t>。</a:t>
            </a:r>
            <a:endParaRPr lang="zh-CN" altLang="en-US" b="1"/>
          </a:p>
        </p:txBody>
      </p:sp>
      <p:sp>
        <p:nvSpPr>
          <p:cNvPr id="141315" name="Rectangle 4"/>
          <p:cNvSpPr/>
          <p:nvPr/>
        </p:nvSpPr>
        <p:spPr>
          <a:xfrm>
            <a:off x="2124075" y="2420938"/>
            <a:ext cx="6303963" cy="579437"/>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solidFill>
                  <a:srgbClr val="0000CC"/>
                </a:solidFill>
                <a:ea typeface="黑体" panose="02010609060101010101" pitchFamily="49" charset="-122"/>
              </a:rPr>
              <a:t>何当共剪西窗烛，却话巴山夜雨时</a:t>
            </a:r>
            <a:endParaRPr lang="zh-CN" altLang="en-US" sz="3200" b="1">
              <a:solidFill>
                <a:srgbClr val="0000CC"/>
              </a:solidFill>
              <a:ea typeface="黑体" panose="02010609060101010101" pitchFamily="49" charset="-122"/>
            </a:endParaRPr>
          </a:p>
        </p:txBody>
      </p:sp>
      <p:sp>
        <p:nvSpPr>
          <p:cNvPr id="141316" name="Rectangle 5"/>
          <p:cNvSpPr/>
          <p:nvPr/>
        </p:nvSpPr>
        <p:spPr>
          <a:xfrm>
            <a:off x="1476375" y="4005263"/>
            <a:ext cx="6303963" cy="579437"/>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solidFill>
                  <a:srgbClr val="0000CC"/>
                </a:solidFill>
                <a:ea typeface="黑体" panose="02010609060101010101" pitchFamily="49" charset="-122"/>
              </a:rPr>
              <a:t>君问归期未有期，巴山夜雨涨秋池</a:t>
            </a:r>
            <a:endParaRPr lang="zh-CN" altLang="en-US" sz="3200" b="1">
              <a:solidFill>
                <a:srgbClr val="0000CC"/>
              </a:solidFill>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1315"/>
                                        </p:tgtEl>
                                        <p:attrNameLst>
                                          <p:attrName>style.visibility</p:attrName>
                                        </p:attrNameLst>
                                      </p:cBhvr>
                                      <p:to>
                                        <p:strVal val="visible"/>
                                      </p:to>
                                    </p:set>
                                    <p:animEffect transition="in" filter="blinds(horizontal)">
                                      <p:cBhvr>
                                        <p:cTn id="7" dur="500" fill="hold"/>
                                        <p:tgtEl>
                                          <p:spTgt spid="1413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1316"/>
                                        </p:tgtEl>
                                        <p:attrNameLst>
                                          <p:attrName>style.visibility</p:attrName>
                                        </p:attrNameLst>
                                      </p:cBhvr>
                                      <p:to>
                                        <p:strVal val="visible"/>
                                      </p:to>
                                    </p:set>
                                    <p:animEffect transition="in" filter="box(in)">
                                      <p:cBhvr>
                                        <p:cTn id="12" dur="500" fill="hold"/>
                                        <p:tgtEl>
                                          <p:spTgt spid="141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p:bldP spid="141316" grpId="0"/>
    </p:bldLst>
  </p:timing>
</p:sld>
</file>

<file path=ppt/slides/slide1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233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42338" name="Rectangle 3"/>
          <p:cNvSpPr>
            <a:spLocks noGrp="1"/>
          </p:cNvSpPr>
          <p:nvPr>
            <p:ph idx="1"/>
          </p:nvPr>
        </p:nvSpPr>
        <p:spPr>
          <a:xfrm>
            <a:off x="0" y="0"/>
            <a:ext cx="9144000" cy="6126163"/>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38</a:t>
            </a:r>
            <a:r>
              <a:rPr lang="zh-CN" altLang="en-US" b="1"/>
              <a:t>）</a:t>
            </a:r>
            <a:r>
              <a:rPr lang="en-US" altLang="zh-CN" b="1"/>
              <a:t>《</a:t>
            </a:r>
            <a:r>
              <a:rPr lang="zh-CN" altLang="en-US" b="1"/>
              <a:t>无题</a:t>
            </a:r>
            <a:r>
              <a:rPr lang="en-US" altLang="zh-CN" b="1"/>
              <a:t>》</a:t>
            </a:r>
            <a:r>
              <a:rPr lang="zh-CN" altLang="en-US" b="1"/>
              <a:t>（李商隐）</a:t>
            </a:r>
            <a:endParaRPr lang="zh-CN" altLang="en-US" b="1"/>
          </a:p>
          <a:p>
            <a:pPr lvl="0" eaLnBrk="1" hangingPunct="1">
              <a:buNone/>
            </a:pPr>
            <a:r>
              <a:rPr lang="en-US" altLang="zh-CN" b="1"/>
              <a:t>1</a:t>
            </a:r>
            <a:r>
              <a:rPr lang="zh-CN" altLang="en-US" b="1"/>
              <a:t>．李商隐</a:t>
            </a:r>
            <a:r>
              <a:rPr lang="en-US" altLang="zh-CN" b="1"/>
              <a:t>《</a:t>
            </a:r>
            <a:r>
              <a:rPr lang="zh-CN" altLang="en-US" b="1"/>
              <a:t>无题</a:t>
            </a:r>
            <a:r>
              <a:rPr lang="en-US" altLang="zh-CN" b="1"/>
              <a:t>》</a:t>
            </a:r>
            <a:r>
              <a:rPr lang="zh-CN" altLang="en-US" b="1"/>
              <a:t>中赞美献身事业，奉献不止的精神的诗句是</a:t>
            </a:r>
            <a:r>
              <a:rPr lang="zh-CN" altLang="en-US" b="1" u="sng"/>
              <a:t>：                                            </a:t>
            </a:r>
            <a:r>
              <a:rPr lang="zh-CN" altLang="en-US" b="1"/>
              <a:t>。</a:t>
            </a:r>
            <a:endParaRPr lang="zh-CN" altLang="en-US" b="1"/>
          </a:p>
          <a:p>
            <a:pPr lvl="0" eaLnBrk="1" hangingPunct="1"/>
            <a:r>
              <a:rPr lang="en-US" altLang="zh-CN" b="1"/>
              <a:t>2</a:t>
            </a:r>
            <a:r>
              <a:rPr lang="zh-CN" altLang="en-US" b="1"/>
              <a:t>．李商隐的</a:t>
            </a:r>
            <a:r>
              <a:rPr lang="en-US" altLang="zh-CN" b="1"/>
              <a:t>《</a:t>
            </a:r>
            <a:r>
              <a:rPr lang="zh-CN" altLang="en-US" b="1"/>
              <a:t>无题</a:t>
            </a:r>
            <a:r>
              <a:rPr lang="en-US" altLang="zh-CN" b="1"/>
              <a:t>》</a:t>
            </a:r>
            <a:r>
              <a:rPr lang="zh-CN" altLang="en-US" b="1"/>
              <a:t>中寄托作者仕途苦闷的心情，以极其沉痛的心情写伤别的诗句是</a:t>
            </a:r>
            <a:r>
              <a:rPr lang="zh-CN" altLang="en-US" b="1" u="sng"/>
              <a:t>：     </a:t>
            </a:r>
            <a:endParaRPr lang="zh-CN" altLang="en-US" b="1" u="sng"/>
          </a:p>
          <a:p>
            <a:pPr lvl="0" eaLnBrk="1" hangingPunct="1"/>
            <a:r>
              <a:rPr lang="zh-CN" altLang="en-US" b="1" u="sng"/>
              <a:t>                                                          </a:t>
            </a:r>
            <a:r>
              <a:rPr lang="zh-CN" altLang="en-US" b="1"/>
              <a:t>。</a:t>
            </a:r>
            <a:endParaRPr lang="zh-CN" altLang="en-US" b="1"/>
          </a:p>
          <a:p>
            <a:pPr lvl="0" eaLnBrk="1" hangingPunct="1"/>
            <a:r>
              <a:rPr lang="en-US" altLang="zh-CN" b="1"/>
              <a:t>3</a:t>
            </a:r>
            <a:r>
              <a:rPr lang="zh-CN" altLang="en-US" b="1"/>
              <a:t>．李商隐的</a:t>
            </a:r>
            <a:r>
              <a:rPr lang="en-US" altLang="zh-CN" b="1"/>
              <a:t>《</a:t>
            </a:r>
            <a:r>
              <a:rPr lang="zh-CN" altLang="en-US" b="1"/>
              <a:t>无题</a:t>
            </a:r>
            <a:r>
              <a:rPr lang="en-US" altLang="zh-CN" b="1"/>
              <a:t>》</a:t>
            </a:r>
            <a:r>
              <a:rPr lang="zh-CN" altLang="en-US" b="1"/>
              <a:t>中写女子离别后的担心，含有两人要各自珍重的意思的句子是</a:t>
            </a:r>
            <a:r>
              <a:rPr lang="zh-CN" altLang="en-US" b="1" u="sng"/>
              <a:t>：                                                 </a:t>
            </a:r>
            <a:r>
              <a:rPr lang="zh-CN" altLang="en-US" b="1"/>
              <a:t>。</a:t>
            </a:r>
            <a:endParaRPr lang="zh-CN" altLang="en-US" b="1"/>
          </a:p>
          <a:p>
            <a:pPr lvl="0" eaLnBrk="1" hangingPunct="1"/>
            <a:r>
              <a:rPr lang="en-US" altLang="zh-CN" b="1"/>
              <a:t>4</a:t>
            </a:r>
            <a:r>
              <a:rPr lang="zh-CN" altLang="en-US" b="1"/>
              <a:t>．李商隐的</a:t>
            </a:r>
            <a:r>
              <a:rPr lang="en-US" altLang="zh-CN" b="1"/>
              <a:t>《</a:t>
            </a:r>
            <a:r>
              <a:rPr lang="zh-CN" altLang="en-US" b="1"/>
              <a:t>无题</a:t>
            </a:r>
            <a:r>
              <a:rPr lang="en-US" altLang="zh-CN" b="1"/>
              <a:t>》</a:t>
            </a:r>
            <a:r>
              <a:rPr lang="zh-CN" altLang="en-US" b="1"/>
              <a:t>中通过祖籍找到慰藉自己的途径，表达了自己情感的诗句是</a:t>
            </a:r>
            <a:r>
              <a:rPr lang="zh-CN" altLang="en-US" b="1" u="sng"/>
              <a:t>：                                                  </a:t>
            </a:r>
            <a:r>
              <a:rPr lang="zh-CN" altLang="en-US" b="1"/>
              <a:t>。</a:t>
            </a:r>
            <a:endParaRPr lang="zh-CN" altLang="en-US" b="1"/>
          </a:p>
        </p:txBody>
      </p:sp>
      <p:sp>
        <p:nvSpPr>
          <p:cNvPr id="142339" name="Rectangle 4"/>
          <p:cNvSpPr/>
          <p:nvPr/>
        </p:nvSpPr>
        <p:spPr>
          <a:xfrm>
            <a:off x="2916238" y="1052513"/>
            <a:ext cx="5541962" cy="51911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黑体" panose="02010609060101010101" pitchFamily="49" charset="-122"/>
              </a:rPr>
              <a:t>春蚕到死丝方尽，蜡炬成灰泪始干</a:t>
            </a:r>
            <a:endParaRPr lang="zh-CN" altLang="en-US" sz="2800" b="1">
              <a:solidFill>
                <a:srgbClr val="0000CC"/>
              </a:solidFill>
              <a:ea typeface="黑体" panose="02010609060101010101" pitchFamily="49" charset="-122"/>
            </a:endParaRPr>
          </a:p>
        </p:txBody>
      </p:sp>
      <p:sp>
        <p:nvSpPr>
          <p:cNvPr id="142340" name="Rectangle 5"/>
          <p:cNvSpPr/>
          <p:nvPr/>
        </p:nvSpPr>
        <p:spPr>
          <a:xfrm>
            <a:off x="468313" y="2708275"/>
            <a:ext cx="5541962" cy="51911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黑体" panose="02010609060101010101" pitchFamily="49" charset="-122"/>
              </a:rPr>
              <a:t>相见时难别亦难，东风无力百花残</a:t>
            </a:r>
            <a:endParaRPr lang="zh-CN" altLang="en-US" sz="2800" b="1">
              <a:solidFill>
                <a:srgbClr val="0000CC"/>
              </a:solidFill>
              <a:ea typeface="黑体" panose="02010609060101010101" pitchFamily="49" charset="-122"/>
            </a:endParaRPr>
          </a:p>
        </p:txBody>
      </p:sp>
      <p:sp>
        <p:nvSpPr>
          <p:cNvPr id="142341" name="Rectangle 6"/>
          <p:cNvSpPr/>
          <p:nvPr/>
        </p:nvSpPr>
        <p:spPr>
          <a:xfrm>
            <a:off x="1116013" y="4365625"/>
            <a:ext cx="5541962" cy="51911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黑体" panose="02010609060101010101" pitchFamily="49" charset="-122"/>
              </a:rPr>
              <a:t>晓镜但愁云鬓改，夜吟应觉月光寒</a:t>
            </a:r>
            <a:endParaRPr lang="zh-CN" altLang="en-US" sz="2800" b="1">
              <a:solidFill>
                <a:srgbClr val="0000CC"/>
              </a:solidFill>
              <a:ea typeface="黑体" panose="02010609060101010101" pitchFamily="49" charset="-122"/>
            </a:endParaRPr>
          </a:p>
        </p:txBody>
      </p:sp>
      <p:sp>
        <p:nvSpPr>
          <p:cNvPr id="142342" name="Rectangle 7"/>
          <p:cNvSpPr/>
          <p:nvPr/>
        </p:nvSpPr>
        <p:spPr>
          <a:xfrm>
            <a:off x="1187450" y="5805488"/>
            <a:ext cx="5541963" cy="51911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黑体" panose="02010609060101010101" pitchFamily="49" charset="-122"/>
              </a:rPr>
              <a:t>蓬山此去无多路，青鸟殷勤为探看</a:t>
            </a:r>
            <a:endParaRPr lang="zh-CN" altLang="en-US" sz="2800" b="1">
              <a:solidFill>
                <a:srgbClr val="0000CC"/>
              </a:solidFill>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2339"/>
                                        </p:tgtEl>
                                        <p:attrNameLst>
                                          <p:attrName>style.visibility</p:attrName>
                                        </p:attrNameLst>
                                      </p:cBhvr>
                                      <p:to>
                                        <p:strVal val="visible"/>
                                      </p:to>
                                    </p:set>
                                    <p:animEffect transition="in" filter="blinds(horizontal)">
                                      <p:cBhvr>
                                        <p:cTn id="7" dur="500" fill="hold"/>
                                        <p:tgtEl>
                                          <p:spTgt spid="14233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42340"/>
                                        </p:tgtEl>
                                        <p:attrNameLst>
                                          <p:attrName>style.visibility</p:attrName>
                                        </p:attrNameLst>
                                      </p:cBhvr>
                                      <p:to>
                                        <p:strVal val="visible"/>
                                      </p:to>
                                    </p:set>
                                    <p:anim calcmode="lin" valueType="num">
                                      <p:cBhvr additive="base">
                                        <p:cTn id="12" dur="500" fill="hold"/>
                                        <p:tgtEl>
                                          <p:spTgt spid="142340"/>
                                        </p:tgtEl>
                                        <p:attrNameLst>
                                          <p:attrName>ppt_x</p:attrName>
                                        </p:attrNameLst>
                                      </p:cBhvr>
                                      <p:tavLst>
                                        <p:tav tm="0">
                                          <p:val>
                                            <p:strVal val="1+#ppt_w/2"/>
                                          </p:val>
                                        </p:tav>
                                        <p:tav tm="100000">
                                          <p:val>
                                            <p:strVal val="#ppt_x"/>
                                          </p:val>
                                        </p:tav>
                                      </p:tavLst>
                                    </p:anim>
                                    <p:anim calcmode="lin" valueType="num">
                                      <p:cBhvr additive="base">
                                        <p:cTn id="13" dur="500" fill="hold"/>
                                        <p:tgtEl>
                                          <p:spTgt spid="14234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42341"/>
                                        </p:tgtEl>
                                        <p:attrNameLst>
                                          <p:attrName>style.visibility</p:attrName>
                                        </p:attrNameLst>
                                      </p:cBhvr>
                                      <p:to>
                                        <p:strVal val="visible"/>
                                      </p:to>
                                    </p:set>
                                    <p:animEffect transition="in" filter="box(in)">
                                      <p:cBhvr>
                                        <p:cTn id="18" dur="500" fill="hold"/>
                                        <p:tgtEl>
                                          <p:spTgt spid="142341"/>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42342"/>
                                        </p:tgtEl>
                                        <p:attrNameLst>
                                          <p:attrName>style.visibility</p:attrName>
                                        </p:attrNameLst>
                                      </p:cBhvr>
                                      <p:to>
                                        <p:strVal val="visible"/>
                                      </p:to>
                                    </p:set>
                                    <p:animEffect transition="in" filter="box(in)">
                                      <p:cBhvr>
                                        <p:cTn id="23" dur="500" fill="hold"/>
                                        <p:tgtEl>
                                          <p:spTgt spid="142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p:bldP spid="142340" grpId="0"/>
      <p:bldP spid="142341" grpId="0"/>
      <p:bldP spid="142342" grpId="0"/>
    </p:bldLst>
  </p:timing>
</p:sld>
</file>

<file path=ppt/slides/slide1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6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43362" name="Rectangle 3"/>
          <p:cNvSpPr>
            <a:spLocks noGrp="1"/>
          </p:cNvSpPr>
          <p:nvPr>
            <p:ph idx="1"/>
          </p:nvPr>
        </p:nvSpPr>
        <p:spPr>
          <a:xfrm>
            <a:off x="0" y="188913"/>
            <a:ext cx="8964613" cy="2735262"/>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39</a:t>
            </a:r>
            <a:r>
              <a:rPr lang="zh-CN" altLang="en-US" b="1"/>
              <a:t>）</a:t>
            </a:r>
            <a:r>
              <a:rPr lang="en-US" altLang="zh-CN" b="1"/>
              <a:t>《</a:t>
            </a:r>
            <a:r>
              <a:rPr lang="zh-CN" altLang="en-US" b="1"/>
              <a:t>相见欢</a:t>
            </a:r>
            <a:r>
              <a:rPr lang="en-US" altLang="zh-CN" b="1"/>
              <a:t>》</a:t>
            </a:r>
            <a:r>
              <a:rPr lang="zh-CN" altLang="en-US" b="1"/>
              <a:t>（李煜）</a:t>
            </a:r>
            <a:endParaRPr lang="zh-CN" altLang="en-US" b="1"/>
          </a:p>
          <a:p>
            <a:pPr lvl="0" eaLnBrk="1" hangingPunct="1"/>
            <a:r>
              <a:rPr lang="zh-CN" altLang="en-US" b="1"/>
              <a:t>李煜</a:t>
            </a:r>
            <a:r>
              <a:rPr lang="en-US" altLang="zh-CN" b="1"/>
              <a:t>《</a:t>
            </a:r>
            <a:r>
              <a:rPr lang="zh-CN" altLang="en-US" b="1"/>
              <a:t>相见欢</a:t>
            </a:r>
            <a:r>
              <a:rPr lang="en-US" altLang="zh-CN" b="1"/>
              <a:t>》</a:t>
            </a:r>
            <a:r>
              <a:rPr lang="zh-CN" altLang="en-US" b="1"/>
              <a:t>中以丝的千头万绪比喻离愁的纷乱和难解的诗句是</a:t>
            </a:r>
            <a:r>
              <a:rPr lang="zh-CN" altLang="en-US" b="1" u="sng"/>
              <a:t>：                                 </a:t>
            </a:r>
            <a:r>
              <a:rPr lang="zh-CN" altLang="en-US" b="1"/>
              <a:t>。</a:t>
            </a:r>
            <a:endParaRPr lang="zh-CN" altLang="en-US" b="1"/>
          </a:p>
        </p:txBody>
      </p:sp>
      <p:sp>
        <p:nvSpPr>
          <p:cNvPr id="143363" name="Rectangle 4"/>
          <p:cNvSpPr/>
          <p:nvPr/>
        </p:nvSpPr>
        <p:spPr>
          <a:xfrm>
            <a:off x="755650" y="2276475"/>
            <a:ext cx="7956550" cy="10668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solidFill>
                  <a:srgbClr val="0000CC"/>
                </a:solidFill>
                <a:ea typeface="黑体" panose="02010609060101010101" pitchFamily="49" charset="-122"/>
              </a:rPr>
              <a:t>剪不断，理还乱，是离愁，别是一般滋味在心头</a:t>
            </a:r>
            <a:endParaRPr lang="zh-CN" altLang="en-US" sz="3200" b="1">
              <a:solidFill>
                <a:srgbClr val="0000CC"/>
              </a:solidFill>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63"/>
                                        </p:tgtEl>
                                        <p:attrNameLst>
                                          <p:attrName>style.visibility</p:attrName>
                                        </p:attrNameLst>
                                      </p:cBhvr>
                                      <p:to>
                                        <p:strVal val="visible"/>
                                      </p:to>
                                    </p:set>
                                    <p:animEffect transition="in" filter="blinds(horizontal)">
                                      <p:cBhvr>
                                        <p:cTn id="7" dur="500" fill="hold"/>
                                        <p:tgtEl>
                                          <p:spTgt spid="143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5362"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latin typeface="黑体" panose="02010609060101010101" pitchFamily="49" charset="-122"/>
                <a:ea typeface="黑体" panose="02010609060101010101" pitchFamily="49" charset="-122"/>
              </a:rPr>
              <a:t>6.</a:t>
            </a:r>
            <a:r>
              <a:rPr lang="zh-CN" altLang="en-US" sz="2800" b="1">
                <a:latin typeface="黑体" panose="02010609060101010101" pitchFamily="49" charset="-122"/>
                <a:ea typeface="黑体" panose="02010609060101010101" pitchFamily="49" charset="-122"/>
              </a:rPr>
              <a:t>用倒置式的暗喻。以璀璨晶亮的明星来比喻纷纷打开的妆镜，既贴切又形象。将喻体置放在前，先予以人鲜明的画面，令人惊奇，再出现本体，解释原因，使读者印象更为强烈得语句是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7.</a:t>
            </a:r>
            <a:r>
              <a:rPr lang="zh-CN" altLang="en-US" sz="2800" b="1">
                <a:latin typeface="黑体" panose="02010609060101010101" pitchFamily="49" charset="-122"/>
                <a:ea typeface="黑体" panose="02010609060101010101" pitchFamily="49" charset="-122"/>
              </a:rPr>
              <a:t>既在广阔的历史背景上引出阿房宫的修建，又起到了笼盖全篇、暗示主题的作用的句子是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8.</a:t>
            </a:r>
            <a:r>
              <a:rPr lang="zh-CN" altLang="en-US" sz="2800" b="1">
                <a:latin typeface="黑体" panose="02010609060101010101" pitchFamily="49" charset="-122"/>
                <a:ea typeface="黑体" panose="02010609060101010101" pitchFamily="49" charset="-122"/>
              </a:rPr>
              <a:t>从最普遍的民心人性的角度，说明人心没有区别，都追求幸福快乐、都挂念家小，对秦统治者的残民以自肥作了有力的抨击的语句是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9.</a:t>
            </a:r>
            <a:r>
              <a:rPr lang="zh-CN" altLang="en-US" sz="2800" b="1">
                <a:latin typeface="黑体" panose="02010609060101010101" pitchFamily="49" charset="-122"/>
                <a:ea typeface="黑体" panose="02010609060101010101" pitchFamily="49" charset="-122"/>
              </a:rPr>
              <a:t>总括秦的纷奢是建立在对人民的剥削和掠夺之上的，并且还挥霍无度的语句是</a:t>
            </a:r>
            <a:r>
              <a:rPr lang="zh-CN" altLang="en-US" sz="2800" b="1" u="sng">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10.</a:t>
            </a:r>
            <a:r>
              <a:rPr lang="zh-CN" altLang="en-US" sz="2800" b="1">
                <a:latin typeface="黑体" panose="02010609060101010101" pitchFamily="49" charset="-122"/>
                <a:ea typeface="黑体" panose="02010609060101010101" pitchFamily="49" charset="-122"/>
              </a:rPr>
              <a:t>杜牧在本文中最后总结，六国和秦国的灭亡都是由于不修自身，咎由自取，怨不得别人的语句是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438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44386" name="Rectangle 3"/>
          <p:cNvSpPr>
            <a:spLocks noGrp="1"/>
          </p:cNvSpPr>
          <p:nvPr>
            <p:ph idx="1"/>
          </p:nvPr>
        </p:nvSpPr>
        <p:spPr>
          <a:xfrm>
            <a:off x="179388" y="0"/>
            <a:ext cx="8964612"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40</a:t>
            </a:r>
            <a:r>
              <a:rPr lang="zh-CN" altLang="en-US" b="1"/>
              <a:t>）</a:t>
            </a:r>
            <a:r>
              <a:rPr lang="en-US" altLang="zh-CN" b="1"/>
              <a:t>《</a:t>
            </a:r>
            <a:r>
              <a:rPr lang="zh-CN" altLang="en-US" b="1"/>
              <a:t>渔家傲</a:t>
            </a:r>
            <a:r>
              <a:rPr lang="en-US" altLang="zh-CN" b="1"/>
              <a:t>·</a:t>
            </a:r>
            <a:r>
              <a:rPr lang="zh-CN" altLang="en-US" b="1"/>
              <a:t>秋思</a:t>
            </a:r>
            <a:r>
              <a:rPr lang="en-US" altLang="zh-CN" b="1"/>
              <a:t>》</a:t>
            </a:r>
            <a:r>
              <a:rPr lang="zh-CN" altLang="en-US" b="1"/>
              <a:t>（范仲淹）</a:t>
            </a:r>
            <a:endParaRPr lang="zh-CN" altLang="en-US" b="1"/>
          </a:p>
          <a:p>
            <a:pPr lvl="0" eaLnBrk="1" hangingPunct="1"/>
            <a:r>
              <a:rPr lang="en-US" altLang="zh-CN" b="1"/>
              <a:t>1</a:t>
            </a:r>
            <a:r>
              <a:rPr lang="zh-CN" altLang="en-US" b="1"/>
              <a:t>．范仲淹在</a:t>
            </a:r>
            <a:r>
              <a:rPr lang="en-US" altLang="zh-CN" b="1"/>
              <a:t>《</a:t>
            </a:r>
            <a:r>
              <a:rPr lang="zh-CN" altLang="en-US" b="1"/>
              <a:t>渔家傲</a:t>
            </a:r>
            <a:r>
              <a:rPr lang="en-US" altLang="zh-CN" b="1"/>
              <a:t>·</a:t>
            </a:r>
            <a:r>
              <a:rPr lang="zh-CN" altLang="en-US" b="1"/>
              <a:t>秋思</a:t>
            </a:r>
            <a:r>
              <a:rPr lang="en-US" altLang="zh-CN" b="1"/>
              <a:t>》</a:t>
            </a:r>
            <a:r>
              <a:rPr lang="zh-CN" altLang="en-US" b="1"/>
              <a:t>中表达自己和征人们想家却又不甘无功而返的矛盾心理的句子是</a:t>
            </a:r>
            <a:r>
              <a:rPr lang="zh-CN" altLang="en-US" b="1" u="sng"/>
              <a:t>：                         </a:t>
            </a:r>
            <a:r>
              <a:rPr lang="zh-CN" altLang="en-US" b="1"/>
              <a:t>。</a:t>
            </a:r>
            <a:endParaRPr lang="zh-CN" altLang="en-US" b="1"/>
          </a:p>
          <a:p>
            <a:pPr lvl="0" eaLnBrk="1" hangingPunct="1"/>
            <a:r>
              <a:rPr lang="en-US" altLang="zh-CN" b="1"/>
              <a:t>2</a:t>
            </a:r>
            <a:r>
              <a:rPr lang="zh-CN" altLang="en-US" b="1"/>
              <a:t>．</a:t>
            </a:r>
            <a:r>
              <a:rPr lang="en-US" altLang="zh-CN" b="1"/>
              <a:t>《</a:t>
            </a:r>
            <a:r>
              <a:rPr lang="zh-CN" altLang="en-US" b="1"/>
              <a:t>渔家傲</a:t>
            </a:r>
            <a:r>
              <a:rPr lang="en-US" altLang="zh-CN" b="1"/>
              <a:t>·</a:t>
            </a:r>
            <a:r>
              <a:rPr lang="zh-CN" altLang="en-US" b="1"/>
              <a:t>秋思</a:t>
            </a:r>
            <a:r>
              <a:rPr lang="en-US" altLang="zh-CN" b="1"/>
              <a:t>》</a:t>
            </a:r>
            <a:r>
              <a:rPr lang="zh-CN" altLang="en-US" b="1"/>
              <a:t>中抒发征夫戍边难归的无奈和对家乡的眷念之情且表达了主旨的诗句是</a:t>
            </a:r>
            <a:r>
              <a:rPr lang="zh-CN" altLang="en-US" b="1" u="sng"/>
              <a:t>：                       </a:t>
            </a:r>
            <a:r>
              <a:rPr lang="zh-CN" altLang="en-US" b="1"/>
              <a:t>。</a:t>
            </a:r>
            <a:endParaRPr lang="zh-CN" altLang="en-US" b="1"/>
          </a:p>
          <a:p>
            <a:pPr lvl="0" eaLnBrk="1" hangingPunct="1"/>
            <a:r>
              <a:rPr lang="en-US" altLang="zh-CN" b="1"/>
              <a:t>3</a:t>
            </a:r>
            <a:r>
              <a:rPr lang="zh-CN" altLang="en-US" b="1"/>
              <a:t>．王维以“大漠孤烟直，长河落日圆”突出体现了边塞的壮美，范仲淹在</a:t>
            </a:r>
            <a:r>
              <a:rPr lang="en-US" altLang="zh-CN" b="1"/>
              <a:t>《</a:t>
            </a:r>
            <a:r>
              <a:rPr lang="zh-CN" altLang="en-US" b="1"/>
              <a:t>渔家傲</a:t>
            </a:r>
            <a:r>
              <a:rPr lang="en-US" altLang="zh-CN" b="1"/>
              <a:t>·</a:t>
            </a:r>
            <a:r>
              <a:rPr lang="zh-CN" altLang="en-US" b="1"/>
              <a:t>秋思</a:t>
            </a:r>
            <a:r>
              <a:rPr lang="en-US" altLang="zh-CN" b="1"/>
              <a:t>》</a:t>
            </a:r>
            <a:r>
              <a:rPr lang="zh-CN" altLang="en-US" b="1"/>
              <a:t>中运用相似的景物渲染了边塞的悲凉，这句词是</a:t>
            </a:r>
            <a:r>
              <a:rPr lang="zh-CN" altLang="en-US" b="1" u="sng"/>
              <a:t>：                              </a:t>
            </a:r>
            <a:r>
              <a:rPr lang="zh-CN" altLang="en-US" b="1"/>
              <a:t>。</a:t>
            </a:r>
            <a:endParaRPr lang="zh-CN" altLang="en-US" b="1"/>
          </a:p>
          <a:p>
            <a:pPr lvl="0" eaLnBrk="1" hangingPunct="1"/>
            <a:r>
              <a:rPr lang="en-US" altLang="zh-CN" b="1"/>
              <a:t>4</a:t>
            </a:r>
            <a:r>
              <a:rPr lang="zh-CN" altLang="en-US" b="1"/>
              <a:t>．</a:t>
            </a:r>
            <a:r>
              <a:rPr lang="en-US" altLang="zh-CN" b="1"/>
              <a:t>《</a:t>
            </a:r>
            <a:r>
              <a:rPr lang="zh-CN" altLang="en-US" b="1"/>
              <a:t>渔家傲</a:t>
            </a:r>
            <a:r>
              <a:rPr lang="en-US" altLang="zh-CN" b="1"/>
              <a:t>·</a:t>
            </a:r>
            <a:r>
              <a:rPr lang="zh-CN" altLang="en-US" b="1"/>
              <a:t>秋思</a:t>
            </a:r>
            <a:r>
              <a:rPr lang="en-US" altLang="zh-CN" b="1"/>
              <a:t>》</a:t>
            </a:r>
            <a:r>
              <a:rPr lang="zh-CN" altLang="en-US" b="1"/>
              <a:t>中渲染古代西北边地秋景的悲凉奇异的诗句是</a:t>
            </a:r>
            <a:r>
              <a:rPr lang="zh-CN" altLang="en-US" b="1" u="sng"/>
              <a:t>：                       </a:t>
            </a:r>
            <a:r>
              <a:rPr lang="zh-CN" altLang="en-US" b="1"/>
              <a:t>。</a:t>
            </a:r>
            <a:endParaRPr lang="zh-CN" altLang="en-US" b="1"/>
          </a:p>
        </p:txBody>
      </p:sp>
    </p:spTree>
  </p:cSld>
  <p:clrMapOvr>
    <a:masterClrMapping/>
  </p:clrMapOvr>
  <p:transition/>
  <p:timing/>
</p:sld>
</file>

<file path=ppt/slides/slide1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540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45410" name="Rectangle 3"/>
          <p:cNvSpPr>
            <a:spLocks noGrp="1"/>
          </p:cNvSpPr>
          <p:nvPr>
            <p:ph idx="1"/>
          </p:nvPr>
        </p:nvSpPr>
        <p:spPr>
          <a:xfrm>
            <a:off x="250825" y="260350"/>
            <a:ext cx="8893175" cy="6408738"/>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a:t>
            </a:r>
            <a:r>
              <a:rPr lang="en-US" altLang="zh-CN" sz="2800" b="1"/>
              <a:t>40</a:t>
            </a:r>
            <a:r>
              <a:rPr lang="zh-CN" altLang="en-US" sz="2800" b="1"/>
              <a:t>）</a:t>
            </a:r>
            <a:r>
              <a:rPr lang="en-US" altLang="zh-CN" sz="2800" b="1"/>
              <a:t>《</a:t>
            </a:r>
            <a:r>
              <a:rPr lang="zh-CN" altLang="en-US" sz="2800" b="1"/>
              <a:t>渔家傲</a:t>
            </a:r>
            <a:r>
              <a:rPr lang="en-US" altLang="zh-CN" sz="2800" b="1"/>
              <a:t>·</a:t>
            </a:r>
            <a:r>
              <a:rPr lang="zh-CN" altLang="en-US" sz="2800" b="1"/>
              <a:t>秋思</a:t>
            </a:r>
            <a:r>
              <a:rPr lang="en-US" altLang="zh-CN" sz="2800" b="1"/>
              <a:t>》</a:t>
            </a:r>
            <a:r>
              <a:rPr lang="zh-CN" altLang="en-US" sz="2800" b="1"/>
              <a:t>（范仲淹）</a:t>
            </a:r>
            <a:endParaRPr lang="zh-CN" altLang="en-US" sz="2800" b="1"/>
          </a:p>
          <a:p>
            <a:pPr lvl="0" eaLnBrk="1" hangingPunct="1"/>
            <a:r>
              <a:rPr lang="en-US" altLang="zh-CN" sz="2800" b="1"/>
              <a:t>1</a:t>
            </a:r>
            <a:r>
              <a:rPr lang="zh-CN" altLang="en-US" sz="2800" b="1"/>
              <a:t>．范仲淹在</a:t>
            </a:r>
            <a:r>
              <a:rPr lang="en-US" altLang="zh-CN" sz="2800" b="1"/>
              <a:t>《</a:t>
            </a:r>
            <a:r>
              <a:rPr lang="zh-CN" altLang="en-US" sz="2800" b="1"/>
              <a:t>渔家傲</a:t>
            </a:r>
            <a:r>
              <a:rPr lang="en-US" altLang="zh-CN" sz="2800" b="1"/>
              <a:t>·</a:t>
            </a:r>
            <a:r>
              <a:rPr lang="zh-CN" altLang="en-US" sz="2800" b="1"/>
              <a:t>秋思</a:t>
            </a:r>
            <a:r>
              <a:rPr lang="en-US" altLang="zh-CN" sz="2800" b="1"/>
              <a:t>》</a:t>
            </a:r>
            <a:r>
              <a:rPr lang="zh-CN" altLang="en-US" sz="2800" b="1"/>
              <a:t>中表达自己和征人们想家却又不甘无功而返的矛盾心理的句子是：</a:t>
            </a:r>
            <a:r>
              <a:rPr lang="zh-CN" altLang="en-US" sz="2800" b="1" u="sng">
                <a:solidFill>
                  <a:srgbClr val="0000CC"/>
                </a:solidFill>
                <a:ea typeface="黑体" panose="02010609060101010101" pitchFamily="49" charset="-122"/>
              </a:rPr>
              <a:t>浊酒一杯家万里，燕然未勒归无计</a:t>
            </a:r>
            <a:r>
              <a:rPr lang="zh-CN" altLang="en-US" sz="2800" b="1">
                <a:solidFill>
                  <a:srgbClr val="0000CC"/>
                </a:solidFill>
                <a:ea typeface="黑体" panose="02010609060101010101" pitchFamily="49" charset="-122"/>
              </a:rPr>
              <a:t>。</a:t>
            </a:r>
            <a:endParaRPr lang="zh-CN" altLang="en-US" sz="2800" b="1">
              <a:solidFill>
                <a:srgbClr val="0000CC"/>
              </a:solidFill>
              <a:ea typeface="黑体" panose="02010609060101010101" pitchFamily="49" charset="-122"/>
            </a:endParaRPr>
          </a:p>
          <a:p>
            <a:pPr lvl="0" eaLnBrk="1" hangingPunct="1"/>
            <a:r>
              <a:rPr lang="en-US" altLang="zh-CN" sz="2800" b="1"/>
              <a:t>2</a:t>
            </a:r>
            <a:r>
              <a:rPr lang="zh-CN" altLang="en-US" sz="2800" b="1"/>
              <a:t>．</a:t>
            </a:r>
            <a:r>
              <a:rPr lang="en-US" altLang="zh-CN" sz="2800" b="1"/>
              <a:t>《</a:t>
            </a:r>
            <a:r>
              <a:rPr lang="zh-CN" altLang="en-US" sz="2800" b="1"/>
              <a:t>渔家傲</a:t>
            </a:r>
            <a:r>
              <a:rPr lang="en-US" altLang="zh-CN" sz="2800" b="1"/>
              <a:t>·</a:t>
            </a:r>
            <a:r>
              <a:rPr lang="zh-CN" altLang="en-US" sz="2800" b="1"/>
              <a:t>秋思</a:t>
            </a:r>
            <a:r>
              <a:rPr lang="en-US" altLang="zh-CN" sz="2800" b="1"/>
              <a:t>》</a:t>
            </a:r>
            <a:r>
              <a:rPr lang="zh-CN" altLang="en-US" sz="2800" b="1"/>
              <a:t>中抒发征夫戍边难归的无奈和对家乡的眷念之情且表达了主旨的诗句是：</a:t>
            </a:r>
            <a:r>
              <a:rPr lang="zh-CN" altLang="en-US" sz="2800" b="1" u="sng">
                <a:solidFill>
                  <a:srgbClr val="0000CC"/>
                </a:solidFill>
                <a:ea typeface="黑体" panose="02010609060101010101" pitchFamily="49" charset="-122"/>
              </a:rPr>
              <a:t>人不寐，将军白发征夫泪。</a:t>
            </a:r>
            <a:endParaRPr lang="zh-CN" altLang="en-US" sz="2800" b="1" u="sng">
              <a:solidFill>
                <a:srgbClr val="0000CC"/>
              </a:solidFill>
              <a:ea typeface="黑体" panose="02010609060101010101" pitchFamily="49" charset="-122"/>
            </a:endParaRPr>
          </a:p>
          <a:p>
            <a:pPr lvl="0" eaLnBrk="1" hangingPunct="1"/>
            <a:r>
              <a:rPr lang="en-US" altLang="zh-CN" sz="2800" b="1"/>
              <a:t>3</a:t>
            </a:r>
            <a:r>
              <a:rPr lang="zh-CN" altLang="en-US" sz="2800" b="1"/>
              <a:t>．王维以“大漠孤烟直，长河落日圆”突出体现了边塞的壮美，范仲淹在</a:t>
            </a:r>
            <a:r>
              <a:rPr lang="en-US" altLang="zh-CN" sz="2800" b="1"/>
              <a:t>《</a:t>
            </a:r>
            <a:r>
              <a:rPr lang="zh-CN" altLang="en-US" sz="2800" b="1"/>
              <a:t>渔家傲</a:t>
            </a:r>
            <a:r>
              <a:rPr lang="en-US" altLang="zh-CN" sz="2800" b="1"/>
              <a:t>·</a:t>
            </a:r>
            <a:r>
              <a:rPr lang="zh-CN" altLang="en-US" sz="2800" b="1"/>
              <a:t>秋思</a:t>
            </a:r>
            <a:r>
              <a:rPr lang="en-US" altLang="zh-CN" sz="2800" b="1"/>
              <a:t>》</a:t>
            </a:r>
            <a:r>
              <a:rPr lang="zh-CN" altLang="en-US" sz="2800" b="1"/>
              <a:t>中运用相似的景物渲染了边塞的悲凉，这句词是：</a:t>
            </a:r>
            <a:r>
              <a:rPr lang="zh-CN" altLang="en-US" sz="2800" b="1" u="sng">
                <a:solidFill>
                  <a:srgbClr val="0000CC"/>
                </a:solidFill>
                <a:ea typeface="黑体" panose="02010609060101010101" pitchFamily="49" charset="-122"/>
              </a:rPr>
              <a:t>千嶂里，长烟落日孤城闭。</a:t>
            </a:r>
            <a:endParaRPr lang="zh-CN" altLang="en-US" sz="2800" b="1" u="sng">
              <a:solidFill>
                <a:srgbClr val="0000CC"/>
              </a:solidFill>
              <a:ea typeface="黑体" panose="02010609060101010101" pitchFamily="49" charset="-122"/>
            </a:endParaRPr>
          </a:p>
          <a:p>
            <a:pPr lvl="0" eaLnBrk="1" hangingPunct="1"/>
            <a:r>
              <a:rPr lang="en-US" altLang="zh-CN" sz="2800" b="1"/>
              <a:t>4</a:t>
            </a:r>
            <a:r>
              <a:rPr lang="zh-CN" altLang="en-US" sz="2800" b="1"/>
              <a:t>．</a:t>
            </a:r>
            <a:r>
              <a:rPr lang="en-US" altLang="zh-CN" sz="2800" b="1"/>
              <a:t>《</a:t>
            </a:r>
            <a:r>
              <a:rPr lang="zh-CN" altLang="en-US" sz="2800" b="1"/>
              <a:t>渔家傲</a:t>
            </a:r>
            <a:r>
              <a:rPr lang="en-US" altLang="zh-CN" sz="2800" b="1"/>
              <a:t>·</a:t>
            </a:r>
            <a:r>
              <a:rPr lang="zh-CN" altLang="en-US" sz="2800" b="1"/>
              <a:t>秋思</a:t>
            </a:r>
            <a:r>
              <a:rPr lang="en-US" altLang="zh-CN" sz="2800" b="1"/>
              <a:t>》</a:t>
            </a:r>
            <a:r>
              <a:rPr lang="zh-CN" altLang="en-US" sz="2800" b="1"/>
              <a:t>中渲染古代西北边地秋景的悲凉奇异的诗句是：</a:t>
            </a:r>
            <a:r>
              <a:rPr lang="zh-CN" altLang="en-US" sz="2800" b="1" u="sng">
                <a:solidFill>
                  <a:srgbClr val="0000CC"/>
                </a:solidFill>
                <a:ea typeface="黑体" panose="02010609060101010101" pitchFamily="49" charset="-122"/>
              </a:rPr>
              <a:t>塞下秋来风景异，衡阳雁去无留意。</a:t>
            </a:r>
            <a:endParaRPr lang="zh-CN" altLang="en-US" sz="2800" b="1" u="sng">
              <a:solidFill>
                <a:srgbClr val="0000CC"/>
              </a:solidFill>
              <a:ea typeface="黑体" panose="02010609060101010101" pitchFamily="49" charset="-122"/>
            </a:endParaRPr>
          </a:p>
        </p:txBody>
      </p:sp>
    </p:spTree>
  </p:cSld>
  <p:clrMapOvr>
    <a:masterClrMapping/>
  </p:clrMapOvr>
  <p:transition/>
  <p:timing/>
</p:sld>
</file>

<file path=ppt/slides/slide1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643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46434" name="Rectangle 3"/>
          <p:cNvSpPr>
            <a:spLocks noGrp="1"/>
          </p:cNvSpPr>
          <p:nvPr>
            <p:ph idx="1"/>
          </p:nvPr>
        </p:nvSpPr>
        <p:spPr>
          <a:xfrm>
            <a:off x="179388" y="260350"/>
            <a:ext cx="8964612" cy="6408738"/>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41</a:t>
            </a:r>
            <a:r>
              <a:rPr lang="zh-CN" altLang="en-US" b="1"/>
              <a:t>）</a:t>
            </a:r>
            <a:r>
              <a:rPr lang="en-US" altLang="zh-CN" b="1"/>
              <a:t>《</a:t>
            </a:r>
            <a:r>
              <a:rPr lang="zh-CN" altLang="en-US" b="1"/>
              <a:t>浣溪沙</a:t>
            </a:r>
            <a:r>
              <a:rPr lang="en-US" altLang="zh-CN" b="1"/>
              <a:t>》</a:t>
            </a:r>
            <a:r>
              <a:rPr lang="zh-CN" altLang="en-US" b="1"/>
              <a:t>（晏殊）</a:t>
            </a:r>
            <a:endParaRPr lang="zh-CN" altLang="en-US" b="1"/>
          </a:p>
          <a:p>
            <a:pPr lvl="0" eaLnBrk="1" hangingPunct="1"/>
            <a:r>
              <a:rPr lang="en-US" altLang="zh-CN" b="1"/>
              <a:t>1</a:t>
            </a:r>
            <a:r>
              <a:rPr lang="zh-CN" altLang="en-US" b="1"/>
              <a:t>．晏殊</a:t>
            </a:r>
            <a:r>
              <a:rPr lang="en-US" altLang="zh-CN" b="1"/>
              <a:t>《</a:t>
            </a:r>
            <a:r>
              <a:rPr lang="zh-CN" altLang="en-US" b="1"/>
              <a:t>浣溪沙</a:t>
            </a:r>
            <a:r>
              <a:rPr lang="en-US" altLang="zh-CN" b="1"/>
              <a:t>》</a:t>
            </a:r>
            <a:r>
              <a:rPr lang="zh-CN" altLang="en-US" b="1"/>
              <a:t>一词中构成“新”与“旧”对比的词句是</a:t>
            </a:r>
            <a:r>
              <a:rPr lang="zh-CN" altLang="en-US" b="1" u="sng"/>
              <a:t>：                                 </a:t>
            </a:r>
            <a:r>
              <a:rPr lang="zh-CN" altLang="en-US" b="1"/>
              <a:t>。</a:t>
            </a:r>
            <a:endParaRPr lang="zh-CN" altLang="en-US" b="1"/>
          </a:p>
          <a:p>
            <a:pPr lvl="0" eaLnBrk="1" hangingPunct="1"/>
            <a:r>
              <a:rPr lang="en-US" altLang="zh-CN" b="1"/>
              <a:t>2</a:t>
            </a:r>
            <a:r>
              <a:rPr lang="zh-CN" altLang="en-US" b="1"/>
              <a:t>．晏殊在</a:t>
            </a:r>
            <a:r>
              <a:rPr lang="en-US" altLang="zh-CN" b="1"/>
              <a:t>《</a:t>
            </a:r>
            <a:r>
              <a:rPr lang="zh-CN" altLang="en-US" b="1"/>
              <a:t>浣溪沙</a:t>
            </a:r>
            <a:r>
              <a:rPr lang="en-US" altLang="zh-CN" b="1"/>
              <a:t>》</a:t>
            </a:r>
            <a:r>
              <a:rPr lang="zh-CN" altLang="en-US" b="1"/>
              <a:t>一词中表达对春光逝去的惋惜，怅惘之情的名句是</a:t>
            </a:r>
            <a:r>
              <a:rPr lang="zh-CN" altLang="en-US" b="1" u="sng"/>
              <a:t>：                     。</a:t>
            </a:r>
            <a:endParaRPr lang="zh-CN" altLang="en-US" b="1" u="sng">
              <a:solidFill>
                <a:srgbClr val="0000CC"/>
              </a:solidFill>
              <a:ea typeface="黑体" panose="02010609060101010101" pitchFamily="49" charset="-122"/>
            </a:endParaRPr>
          </a:p>
          <a:p>
            <a:pPr lvl="0" eaLnBrk="1" hangingPunct="1"/>
            <a:r>
              <a:rPr lang="en-US" altLang="zh-CN" b="1"/>
              <a:t>3. </a:t>
            </a:r>
            <a:r>
              <a:rPr lang="zh-CN" altLang="en-US" b="1"/>
              <a:t>晏殊的</a:t>
            </a:r>
            <a:r>
              <a:rPr lang="en-US" altLang="zh-CN" b="1"/>
              <a:t>《</a:t>
            </a:r>
            <a:r>
              <a:rPr lang="zh-CN" altLang="en-US" b="1"/>
              <a:t>浣溪沙</a:t>
            </a:r>
            <a:r>
              <a:rPr lang="en-US" altLang="zh-CN" b="1"/>
              <a:t>·</a:t>
            </a:r>
            <a:r>
              <a:rPr lang="zh-CN" altLang="en-US" b="1"/>
              <a:t>一曲新词酒一杯</a:t>
            </a:r>
            <a:r>
              <a:rPr lang="en-US" altLang="zh-CN" b="1"/>
              <a:t>》</a:t>
            </a:r>
            <a:r>
              <a:rPr lang="zh-CN" altLang="en-US" b="1"/>
              <a:t>：词人由景触情，由自然规律的变迁更替，透露出对美好景物及难以忘怀情事的流连，流露出对光阴流逝的无限惆怅的句子是</a:t>
            </a:r>
            <a:r>
              <a:rPr lang="zh-CN" altLang="en-US" b="1" u="sng"/>
              <a:t>：                      。</a:t>
            </a:r>
            <a:endParaRPr lang="zh-CN" altLang="en-US" b="1" u="sng">
              <a:solidFill>
                <a:srgbClr val="0000CC"/>
              </a:solidFill>
              <a:ea typeface="黑体" panose="02010609060101010101" pitchFamily="49" charset="-122"/>
            </a:endParaRPr>
          </a:p>
        </p:txBody>
      </p:sp>
      <p:sp>
        <p:nvSpPr>
          <p:cNvPr id="146435" name="Rectangle 4"/>
          <p:cNvSpPr/>
          <p:nvPr/>
        </p:nvSpPr>
        <p:spPr>
          <a:xfrm>
            <a:off x="2124075" y="1341438"/>
            <a:ext cx="5541963" cy="51911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黑体" panose="02010609060101010101" pitchFamily="49" charset="-122"/>
              </a:rPr>
              <a:t>一曲新词酒一杯，去年天气旧亭台</a:t>
            </a:r>
            <a:endParaRPr lang="zh-CN" altLang="en-US" sz="2800" b="1">
              <a:solidFill>
                <a:srgbClr val="0000CC"/>
              </a:solidFill>
              <a:ea typeface="黑体" panose="02010609060101010101" pitchFamily="49" charset="-122"/>
            </a:endParaRPr>
          </a:p>
        </p:txBody>
      </p:sp>
      <p:sp>
        <p:nvSpPr>
          <p:cNvPr id="146436" name="Rectangle 5"/>
          <p:cNvSpPr/>
          <p:nvPr/>
        </p:nvSpPr>
        <p:spPr>
          <a:xfrm>
            <a:off x="3635375" y="2420938"/>
            <a:ext cx="5899150" cy="519112"/>
          </a:xfrm>
          <a:prstGeom prst="rect">
            <a:avLst/>
          </a:prstGeom>
          <a:solidFill>
            <a:schemeClr val="bg1"/>
          </a:solid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黑体" panose="02010609060101010101" pitchFamily="49" charset="-122"/>
              </a:rPr>
              <a:t>无可奈何花落去，似曾相识燕归来。</a:t>
            </a:r>
            <a:endParaRPr lang="zh-CN" altLang="en-US" sz="2800" b="1">
              <a:solidFill>
                <a:srgbClr val="0000CC"/>
              </a:solidFill>
              <a:ea typeface="黑体" panose="02010609060101010101" pitchFamily="49" charset="-122"/>
            </a:endParaRPr>
          </a:p>
        </p:txBody>
      </p:sp>
      <p:sp>
        <p:nvSpPr>
          <p:cNvPr id="146437" name="Rectangle 6"/>
          <p:cNvSpPr/>
          <p:nvPr/>
        </p:nvSpPr>
        <p:spPr>
          <a:xfrm>
            <a:off x="387350" y="5157788"/>
            <a:ext cx="8756650" cy="51911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黑体" panose="02010609060101010101" pitchFamily="49" charset="-122"/>
              </a:rPr>
              <a:t>无可奈何花落去，似曾相识燕归来。小园香径独徘徊。</a:t>
            </a:r>
            <a:endParaRPr lang="zh-CN" altLang="en-US" sz="2800" b="1">
              <a:solidFill>
                <a:srgbClr val="0000CC"/>
              </a:solidFill>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6435"/>
                                        </p:tgtEl>
                                        <p:attrNameLst>
                                          <p:attrName>style.visibility</p:attrName>
                                        </p:attrNameLst>
                                      </p:cBhvr>
                                      <p:to>
                                        <p:strVal val="visible"/>
                                      </p:to>
                                    </p:set>
                                    <p:animEffect transition="in" filter="blinds(horizontal)">
                                      <p:cBhvr>
                                        <p:cTn id="7" dur="500" fill="hold"/>
                                        <p:tgtEl>
                                          <p:spTgt spid="14643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6436"/>
                                        </p:tgtEl>
                                        <p:attrNameLst>
                                          <p:attrName>style.visibility</p:attrName>
                                        </p:attrNameLst>
                                      </p:cBhvr>
                                      <p:to>
                                        <p:strVal val="visible"/>
                                      </p:to>
                                    </p:set>
                                    <p:animEffect transition="in" filter="box(in)">
                                      <p:cBhvr>
                                        <p:cTn id="12" dur="500" fill="hold"/>
                                        <p:tgtEl>
                                          <p:spTgt spid="1464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6437"/>
                                        </p:tgtEl>
                                        <p:attrNameLst>
                                          <p:attrName>style.visibility</p:attrName>
                                        </p:attrNameLst>
                                      </p:cBhvr>
                                      <p:to>
                                        <p:strVal val="visible"/>
                                      </p:to>
                                    </p:set>
                                    <p:anim calcmode="lin" valueType="num">
                                      <p:cBhvr additive="base">
                                        <p:cTn id="17" dur="500" fill="hold"/>
                                        <p:tgtEl>
                                          <p:spTgt spid="146437"/>
                                        </p:tgtEl>
                                        <p:attrNameLst>
                                          <p:attrName>ppt_x</p:attrName>
                                        </p:attrNameLst>
                                      </p:cBhvr>
                                      <p:tavLst>
                                        <p:tav tm="0">
                                          <p:val>
                                            <p:strVal val="#ppt_x"/>
                                          </p:val>
                                        </p:tav>
                                        <p:tav tm="100000">
                                          <p:val>
                                            <p:strVal val="#ppt_x"/>
                                          </p:val>
                                        </p:tav>
                                      </p:tavLst>
                                    </p:anim>
                                    <p:anim calcmode="lin" valueType="num">
                                      <p:cBhvr additive="base">
                                        <p:cTn id="18" dur="500" fill="hold"/>
                                        <p:tgtEl>
                                          <p:spTgt spid="1464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p:bldP spid="146436" grpId="0"/>
      <p:bldP spid="146437" grpId="0"/>
    </p:bldLst>
  </p:timing>
</p:sld>
</file>

<file path=ppt/slides/slide1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745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47458" name="Rectangle 3"/>
          <p:cNvSpPr>
            <a:spLocks noGrp="1"/>
          </p:cNvSpPr>
          <p:nvPr>
            <p:ph idx="1"/>
          </p:nvPr>
        </p:nvSpPr>
        <p:spPr>
          <a:xfrm>
            <a:off x="457200" y="620713"/>
            <a:ext cx="8686800" cy="38163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42</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登飞来峰</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（王安石）</a:t>
            </a:r>
            <a:endParaRPr lang="zh-CN" altLang="en-US" b="1">
              <a:latin typeface="黑体" panose="02010609060101010101" pitchFamily="49" charset="-122"/>
              <a:ea typeface="黑体" panose="02010609060101010101" pitchFamily="49" charset="-122"/>
            </a:endParaRPr>
          </a:p>
          <a:p>
            <a:pPr lvl="0" eaLnBrk="1" hangingPunct="1"/>
            <a:r>
              <a:rPr lang="zh-CN" altLang="en-US" b="1">
                <a:latin typeface="黑体" panose="02010609060101010101" pitchFamily="49" charset="-122"/>
                <a:ea typeface="黑体" panose="02010609060101010101" pitchFamily="49" charset="-122"/>
              </a:rPr>
              <a:t>王安石</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登飞来峰</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中富于哲理，借情抒景，表达自己锐意改革的远大政治抱负的诗句是</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p:txBody>
      </p:sp>
      <p:sp>
        <p:nvSpPr>
          <p:cNvPr id="147459" name="Rectangle 4"/>
          <p:cNvSpPr/>
          <p:nvPr/>
        </p:nvSpPr>
        <p:spPr>
          <a:xfrm>
            <a:off x="1476375" y="2276475"/>
            <a:ext cx="6303963" cy="579438"/>
          </a:xfrm>
          <a:prstGeom prst="rect">
            <a:avLst/>
          </a:prstGeom>
          <a:solidFill>
            <a:schemeClr val="bg1"/>
          </a:solid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solidFill>
                  <a:srgbClr val="0000CC"/>
                </a:solidFill>
                <a:ea typeface="楷体_GB2312" pitchFamily="49" charset="-122"/>
              </a:rPr>
              <a:t>不畏浮云遮望眼，自缘身在最高层</a:t>
            </a:r>
            <a:endParaRPr lang="zh-CN" altLang="en-US" sz="3200" b="1">
              <a:solidFill>
                <a:srgbClr val="0000CC"/>
              </a:solidFill>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7459"/>
                                        </p:tgtEl>
                                        <p:attrNameLst>
                                          <p:attrName>style.visibility</p:attrName>
                                        </p:attrNameLst>
                                      </p:cBhvr>
                                      <p:to>
                                        <p:strVal val="visible"/>
                                      </p:to>
                                    </p:set>
                                    <p:anim calcmode="lin" valueType="num">
                                      <p:cBhvr additive="base">
                                        <p:cTn id="7" dur="500" fill="hold"/>
                                        <p:tgtEl>
                                          <p:spTgt spid="147459"/>
                                        </p:tgtEl>
                                        <p:attrNameLst>
                                          <p:attrName>ppt_x</p:attrName>
                                        </p:attrNameLst>
                                      </p:cBhvr>
                                      <p:tavLst>
                                        <p:tav tm="0">
                                          <p:val>
                                            <p:strVal val="#ppt_x"/>
                                          </p:val>
                                        </p:tav>
                                        <p:tav tm="100000">
                                          <p:val>
                                            <p:strVal val="#ppt_x"/>
                                          </p:val>
                                        </p:tav>
                                      </p:tavLst>
                                    </p:anim>
                                    <p:anim calcmode="lin" valueType="num">
                                      <p:cBhvr additive="base">
                                        <p:cTn id="8" dur="500" fill="hold"/>
                                        <p:tgtEl>
                                          <p:spTgt spid="147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9" grpId="0"/>
    </p:bldLst>
  </p:timing>
</p:sld>
</file>

<file path=ppt/slides/slide1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848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48482"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43</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江城子</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密州出猎</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（苏轼）</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．苏轼在</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江城子</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密州出猎</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一词中，表明自己渴望为国御敌立功的词句是</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．苏轼的</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江城子</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密州出猎</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文笔豪迈奔放，有江河一泻千里的气概，词中表达作者渴望得到重用的愿望，于豪迈之外，稍含不满之意的两句是</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．苏轼在</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江城子</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密州出猎</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中以孙权自喻，表明建功立业心志的诗句是</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4</a:t>
            </a:r>
            <a:r>
              <a:rPr lang="en-US" altLang="zh-CN" b="1">
                <a:ea typeface="黑体" panose="02010609060101010101" pitchFamily="49" charset="-122"/>
              </a:rPr>
              <a:t> </a:t>
            </a:r>
            <a:r>
              <a:rPr lang="zh-CN" altLang="en-US" b="1">
                <a:latin typeface="黑体" panose="02010609060101010101" pitchFamily="49" charset="-122"/>
                <a:ea typeface="黑体" panose="02010609060101010101" pitchFamily="49" charset="-122"/>
              </a:rPr>
              <a:t>苏轼的</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江城子</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密州出猎</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中抒写人到中年的主人公，壮志未酬的感叹的诗句是</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950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49506" name="Rectangle 3"/>
          <p:cNvSpPr>
            <a:spLocks noGrp="1"/>
          </p:cNvSpPr>
          <p:nvPr>
            <p:ph idx="1"/>
          </p:nvPr>
        </p:nvSpPr>
        <p:spPr>
          <a:xfrm>
            <a:off x="0" y="260350"/>
            <a:ext cx="9144000" cy="6408738"/>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sz="2800" b="1"/>
              <a:t>（</a:t>
            </a:r>
            <a:r>
              <a:rPr lang="en-US" altLang="zh-CN" sz="2800" b="1"/>
              <a:t>43</a:t>
            </a:r>
            <a:r>
              <a:rPr lang="zh-CN" altLang="en-US" sz="2800" b="1"/>
              <a:t>）</a:t>
            </a:r>
            <a:r>
              <a:rPr lang="en-US" altLang="zh-CN" sz="2800" b="1"/>
              <a:t>《</a:t>
            </a:r>
            <a:r>
              <a:rPr lang="zh-CN" altLang="en-US" sz="2800" b="1"/>
              <a:t>江城子</a:t>
            </a:r>
            <a:r>
              <a:rPr lang="en-US" altLang="zh-CN" sz="2800" b="1"/>
              <a:t>•</a:t>
            </a:r>
            <a:r>
              <a:rPr lang="zh-CN" altLang="en-US" sz="2800" b="1"/>
              <a:t>密州出猎</a:t>
            </a:r>
            <a:r>
              <a:rPr lang="en-US" altLang="zh-CN" sz="2800" b="1"/>
              <a:t>》</a:t>
            </a:r>
            <a:r>
              <a:rPr lang="zh-CN" altLang="en-US" sz="2800" b="1"/>
              <a:t>（苏轼）</a:t>
            </a:r>
            <a:endParaRPr lang="zh-CN" altLang="en-US" sz="2800" b="1"/>
          </a:p>
          <a:p>
            <a:pPr lvl="0" eaLnBrk="1" hangingPunct="1">
              <a:lnSpc>
                <a:spcPct val="90000"/>
              </a:lnSpc>
            </a:pPr>
            <a:r>
              <a:rPr lang="en-US" altLang="zh-CN" sz="2800" b="1"/>
              <a:t>1</a:t>
            </a:r>
            <a:r>
              <a:rPr lang="zh-CN" altLang="en-US" sz="2800" b="1"/>
              <a:t>．苏轼在</a:t>
            </a:r>
            <a:r>
              <a:rPr lang="en-US" altLang="zh-CN" sz="2800" b="1"/>
              <a:t>《</a:t>
            </a:r>
            <a:r>
              <a:rPr lang="zh-CN" altLang="en-US" sz="2800" b="1"/>
              <a:t>江城子</a:t>
            </a:r>
            <a:r>
              <a:rPr lang="en-US" altLang="zh-CN" sz="2800" b="1"/>
              <a:t>•</a:t>
            </a:r>
            <a:r>
              <a:rPr lang="zh-CN" altLang="en-US" sz="2800" b="1"/>
              <a:t>密州出猎</a:t>
            </a:r>
            <a:r>
              <a:rPr lang="en-US" altLang="zh-CN" sz="2800" b="1"/>
              <a:t>》</a:t>
            </a:r>
            <a:r>
              <a:rPr lang="zh-CN" altLang="en-US" sz="2800" b="1"/>
              <a:t>一词中，表明自己渴望为国御敌立功的词句是：</a:t>
            </a:r>
            <a:r>
              <a:rPr lang="zh-CN" altLang="en-US" b="1" u="sng">
                <a:solidFill>
                  <a:srgbClr val="0000CC"/>
                </a:solidFill>
                <a:ea typeface="楷体_GB2312" pitchFamily="49" charset="-122"/>
              </a:rPr>
              <a:t>会挽雕弓如满月，西北望，射天狼。</a:t>
            </a:r>
            <a:endParaRPr lang="zh-CN" altLang="en-US" b="1" u="sng">
              <a:solidFill>
                <a:srgbClr val="0000CC"/>
              </a:solidFill>
              <a:ea typeface="楷体_GB2312" pitchFamily="49" charset="-122"/>
            </a:endParaRPr>
          </a:p>
          <a:p>
            <a:pPr lvl="0" eaLnBrk="1" hangingPunct="1">
              <a:lnSpc>
                <a:spcPct val="90000"/>
              </a:lnSpc>
            </a:pPr>
            <a:r>
              <a:rPr lang="en-US" altLang="zh-CN" sz="2800" b="1"/>
              <a:t>2</a:t>
            </a:r>
            <a:r>
              <a:rPr lang="zh-CN" altLang="en-US" sz="2800" b="1"/>
              <a:t>．苏轼的</a:t>
            </a:r>
            <a:r>
              <a:rPr lang="en-US" altLang="zh-CN" sz="2800" b="1"/>
              <a:t>《</a:t>
            </a:r>
            <a:r>
              <a:rPr lang="zh-CN" altLang="en-US" sz="2800" b="1"/>
              <a:t>江城子</a:t>
            </a:r>
            <a:r>
              <a:rPr lang="en-US" altLang="zh-CN" sz="2800" b="1"/>
              <a:t>•</a:t>
            </a:r>
            <a:r>
              <a:rPr lang="zh-CN" altLang="en-US" sz="2800" b="1"/>
              <a:t>密州出猎</a:t>
            </a:r>
            <a:r>
              <a:rPr lang="en-US" altLang="zh-CN" sz="2800" b="1"/>
              <a:t>》</a:t>
            </a:r>
            <a:r>
              <a:rPr lang="zh-CN" altLang="en-US" sz="2800" b="1"/>
              <a:t>文笔豪迈奔放，有江河一泻千里的气概，词中表达作者渴望得到重用的愿望，于豪迈之外，稍含不满之意的两句是：</a:t>
            </a:r>
            <a:r>
              <a:rPr lang="zh-CN" altLang="en-US" b="1" u="sng">
                <a:solidFill>
                  <a:srgbClr val="0000CC"/>
                </a:solidFill>
                <a:ea typeface="楷体_GB2312" pitchFamily="49" charset="-122"/>
              </a:rPr>
              <a:t>持节云中，何日遣冯唐？</a:t>
            </a:r>
            <a:endParaRPr lang="zh-CN" altLang="en-US" b="1" u="sng">
              <a:solidFill>
                <a:srgbClr val="0000CC"/>
              </a:solidFill>
              <a:ea typeface="楷体_GB2312" pitchFamily="49" charset="-122"/>
            </a:endParaRPr>
          </a:p>
          <a:p>
            <a:pPr lvl="0" eaLnBrk="1" hangingPunct="1">
              <a:lnSpc>
                <a:spcPct val="90000"/>
              </a:lnSpc>
            </a:pPr>
            <a:r>
              <a:rPr lang="en-US" altLang="zh-CN" sz="2800" b="1"/>
              <a:t>3</a:t>
            </a:r>
            <a:r>
              <a:rPr lang="zh-CN" altLang="en-US" sz="2800" b="1"/>
              <a:t>．苏轼在</a:t>
            </a:r>
            <a:r>
              <a:rPr lang="en-US" altLang="zh-CN" sz="2800" b="1"/>
              <a:t>《</a:t>
            </a:r>
            <a:r>
              <a:rPr lang="zh-CN" altLang="en-US" sz="2800" b="1"/>
              <a:t>江城子</a:t>
            </a:r>
            <a:r>
              <a:rPr lang="en-US" altLang="zh-CN" sz="2800" b="1"/>
              <a:t>•</a:t>
            </a:r>
            <a:r>
              <a:rPr lang="zh-CN" altLang="en-US" sz="2800" b="1"/>
              <a:t>密州出猎</a:t>
            </a:r>
            <a:r>
              <a:rPr lang="en-US" altLang="zh-CN" sz="2800" b="1"/>
              <a:t>》</a:t>
            </a:r>
            <a:r>
              <a:rPr lang="zh-CN" altLang="en-US" sz="2800" b="1"/>
              <a:t>中以孙权自喻，表明建功立业心志的诗句是：</a:t>
            </a:r>
            <a:r>
              <a:rPr lang="zh-CN" altLang="en-US" b="1" u="sng">
                <a:solidFill>
                  <a:srgbClr val="0000CC"/>
                </a:solidFill>
                <a:ea typeface="楷体_GB2312" pitchFamily="49" charset="-122"/>
              </a:rPr>
              <a:t>为报倾城随太守，亲射虎，看孙郎。</a:t>
            </a:r>
            <a:endParaRPr lang="zh-CN" altLang="en-US" b="1" u="sng">
              <a:solidFill>
                <a:srgbClr val="0000CC"/>
              </a:solidFill>
              <a:ea typeface="楷体_GB2312" pitchFamily="49" charset="-122"/>
            </a:endParaRPr>
          </a:p>
          <a:p>
            <a:pPr lvl="0" eaLnBrk="1" hangingPunct="1">
              <a:lnSpc>
                <a:spcPct val="90000"/>
              </a:lnSpc>
            </a:pPr>
            <a:r>
              <a:rPr lang="en-US" altLang="zh-CN" sz="2800" b="1"/>
              <a:t>4 </a:t>
            </a:r>
            <a:r>
              <a:rPr lang="zh-CN" altLang="en-US" sz="2800" b="1"/>
              <a:t>苏轼的</a:t>
            </a:r>
            <a:r>
              <a:rPr lang="en-US" altLang="zh-CN" sz="2800" b="1"/>
              <a:t>《</a:t>
            </a:r>
            <a:r>
              <a:rPr lang="zh-CN" altLang="en-US" sz="2800" b="1"/>
              <a:t>江城子</a:t>
            </a:r>
            <a:r>
              <a:rPr lang="en-US" altLang="zh-CN" sz="2800" b="1"/>
              <a:t>·</a:t>
            </a:r>
            <a:r>
              <a:rPr lang="zh-CN" altLang="en-US" sz="2800" b="1"/>
              <a:t>密州出猎</a:t>
            </a:r>
            <a:r>
              <a:rPr lang="en-US" altLang="zh-CN" sz="2800" b="1"/>
              <a:t>》</a:t>
            </a:r>
            <a:r>
              <a:rPr lang="zh-CN" altLang="en-US" sz="2800" b="1"/>
              <a:t>中抒写人到中年的主人公，壮志未酬的感叹的诗句是：</a:t>
            </a:r>
            <a:r>
              <a:rPr lang="zh-CN" altLang="en-US" b="1" u="sng">
                <a:solidFill>
                  <a:srgbClr val="0000CC"/>
                </a:solidFill>
                <a:ea typeface="楷体_GB2312" pitchFamily="49" charset="-122"/>
              </a:rPr>
              <a:t>酒酣胸胆尚开张，鬓微霜，又何妨！</a:t>
            </a:r>
            <a:endParaRPr lang="zh-CN" altLang="en-US" b="1" u="sng">
              <a:solidFill>
                <a:srgbClr val="0000CC"/>
              </a:solidFill>
              <a:ea typeface="楷体_GB2312" pitchFamily="49" charset="-122"/>
            </a:endParaRPr>
          </a:p>
        </p:txBody>
      </p:sp>
    </p:spTree>
  </p:cSld>
  <p:clrMapOvr>
    <a:masterClrMapping/>
  </p:clrMapOvr>
  <p:transition/>
  <p:timing/>
</p:sld>
</file>

<file path=ppt/slides/slide1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052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50530"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44</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水调歌头</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明月几时有</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（苏轼）</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．苏轼的</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水调歌头</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明月几时有</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中通过写明月来表达对天下人美好祝愿，抒发离人心愿的语句是</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．苏轼</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水调歌头</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明月几时有</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此事古难全</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里</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此事</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是指</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．从历史的角度看，台湾和祖国的分离只是暂时的，这正如苏轼在</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水调歌头</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明月几时有</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中所说的</a:t>
            </a:r>
            <a:r>
              <a:rPr lang="zh-CN" altLang="en-US" b="1" u="sng">
                <a:ea typeface="黑体" panose="02010609060101010101" pitchFamily="49" charset="-122"/>
              </a:rPr>
              <a:t>“</a:t>
            </a:r>
            <a:r>
              <a:rPr lang="zh-CN" altLang="en-US" b="1" u="sng">
                <a:latin typeface="黑体" panose="02010609060101010101" pitchFamily="49" charset="-122"/>
                <a:ea typeface="黑体" panose="02010609060101010101" pitchFamily="49" charset="-122"/>
              </a:rPr>
              <a:t>      。</a:t>
            </a:r>
            <a:r>
              <a:rPr lang="zh-CN" altLang="en-US" b="1" u="sng">
                <a:ea typeface="黑体" panose="02010609060101010101" pitchFamily="49" charset="-122"/>
              </a:rPr>
              <a:t>”</a:t>
            </a:r>
            <a:r>
              <a:rPr lang="zh-CN" altLang="en-US" b="1">
                <a:latin typeface="黑体" panose="02010609060101010101" pitchFamily="49" charset="-122"/>
                <a:ea typeface="黑体" panose="02010609060101010101" pitchFamily="49" charset="-122"/>
              </a:rPr>
              <a:t>我们坚信两岸终将统一，台湾定能回归祖国。</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4</a:t>
            </a:r>
            <a:r>
              <a:rPr lang="zh-CN" altLang="en-US" b="1">
                <a:latin typeface="黑体" panose="02010609060101010101" pitchFamily="49" charset="-122"/>
                <a:ea typeface="黑体" panose="02010609060101010101" pitchFamily="49" charset="-122"/>
              </a:rPr>
              <a:t>．宋代著名词人苏轼在</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水调歌头</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明月几时有</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的下阕开头描写月光流转的名句是</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155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51554" name="Rectangle 3"/>
          <p:cNvSpPr>
            <a:spLocks noGrp="1"/>
          </p:cNvSpPr>
          <p:nvPr>
            <p:ph idx="1"/>
          </p:nvPr>
        </p:nvSpPr>
        <p:spPr>
          <a:xfrm>
            <a:off x="179388" y="333375"/>
            <a:ext cx="8964612" cy="652462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pPr>
            <a:r>
              <a:rPr lang="zh-CN" altLang="en-US" sz="2800" b="1"/>
              <a:t>（</a:t>
            </a:r>
            <a:r>
              <a:rPr lang="en-US" altLang="zh-CN" sz="2800" b="1"/>
              <a:t>44</a:t>
            </a:r>
            <a:r>
              <a:rPr lang="zh-CN" altLang="en-US" sz="2800" b="1"/>
              <a:t>）</a:t>
            </a:r>
            <a:r>
              <a:rPr lang="en-US" altLang="zh-CN" sz="2800" b="1"/>
              <a:t>《</a:t>
            </a:r>
            <a:r>
              <a:rPr lang="zh-CN" altLang="en-US" sz="2800" b="1"/>
              <a:t>水调歌头</a:t>
            </a:r>
            <a:r>
              <a:rPr lang="en-US" altLang="zh-CN" sz="2800" b="1"/>
              <a:t>·</a:t>
            </a:r>
            <a:r>
              <a:rPr lang="zh-CN" altLang="en-US" sz="2800" b="1"/>
              <a:t>明月几时有</a:t>
            </a:r>
            <a:r>
              <a:rPr lang="en-US" altLang="zh-CN" sz="2800" b="1"/>
              <a:t>》</a:t>
            </a:r>
            <a:r>
              <a:rPr lang="zh-CN" altLang="en-US" sz="2800" b="1"/>
              <a:t>（苏轼）</a:t>
            </a:r>
            <a:endParaRPr lang="zh-CN" altLang="en-US" sz="2800" b="1"/>
          </a:p>
          <a:p>
            <a:pPr lvl="0" eaLnBrk="1" hangingPunct="1">
              <a:lnSpc>
                <a:spcPct val="80000"/>
              </a:lnSpc>
            </a:pPr>
            <a:r>
              <a:rPr lang="en-US" altLang="zh-CN" sz="2800" b="1"/>
              <a:t>1</a:t>
            </a:r>
            <a:r>
              <a:rPr lang="zh-CN" altLang="en-US" sz="2800" b="1"/>
              <a:t>．苏轼的</a:t>
            </a:r>
            <a:r>
              <a:rPr lang="en-US" altLang="zh-CN" sz="2800" b="1"/>
              <a:t>《</a:t>
            </a:r>
            <a:r>
              <a:rPr lang="zh-CN" altLang="en-US" sz="2800" b="1"/>
              <a:t>水调歌头</a:t>
            </a:r>
            <a:r>
              <a:rPr lang="en-US" altLang="zh-CN" sz="2800" b="1"/>
              <a:t>·</a:t>
            </a:r>
            <a:r>
              <a:rPr lang="zh-CN" altLang="en-US" sz="2800" b="1"/>
              <a:t>明月几时有</a:t>
            </a:r>
            <a:r>
              <a:rPr lang="en-US" altLang="zh-CN" sz="2800" b="1"/>
              <a:t>》</a:t>
            </a:r>
            <a:r>
              <a:rPr lang="zh-CN" altLang="en-US" sz="2800" b="1"/>
              <a:t>中通过写明月来表达对天下人美好祝愿，抒发离人心愿的语句是：</a:t>
            </a:r>
            <a:r>
              <a:rPr lang="zh-CN" altLang="en-US" sz="3600" b="1" u="sng">
                <a:solidFill>
                  <a:srgbClr val="0000CC"/>
                </a:solidFill>
                <a:ea typeface="楷体_GB2312" pitchFamily="49" charset="-122"/>
              </a:rPr>
              <a:t>但愿人长久，千里共婵娟。</a:t>
            </a:r>
            <a:endParaRPr lang="zh-CN" altLang="en-US" sz="3600" b="1" u="sng">
              <a:solidFill>
                <a:srgbClr val="0000CC"/>
              </a:solidFill>
              <a:ea typeface="楷体_GB2312" pitchFamily="49" charset="-122"/>
            </a:endParaRPr>
          </a:p>
          <a:p>
            <a:pPr lvl="0" eaLnBrk="1" hangingPunct="1">
              <a:lnSpc>
                <a:spcPct val="80000"/>
              </a:lnSpc>
            </a:pPr>
            <a:r>
              <a:rPr lang="en-US" altLang="zh-CN" sz="2800" b="1"/>
              <a:t>2</a:t>
            </a:r>
            <a:r>
              <a:rPr lang="zh-CN" altLang="en-US" sz="2800" b="1"/>
              <a:t>．苏轼</a:t>
            </a:r>
            <a:r>
              <a:rPr lang="en-US" altLang="zh-CN" sz="2800" b="1"/>
              <a:t>《</a:t>
            </a:r>
            <a:r>
              <a:rPr lang="zh-CN" altLang="en-US" sz="2800" b="1"/>
              <a:t>水调歌头</a:t>
            </a:r>
            <a:r>
              <a:rPr lang="en-US" altLang="zh-CN" sz="2800" b="1"/>
              <a:t>·</a:t>
            </a:r>
            <a:r>
              <a:rPr lang="zh-CN" altLang="en-US" sz="2800" b="1"/>
              <a:t>明月几时有</a:t>
            </a:r>
            <a:r>
              <a:rPr lang="en-US" altLang="zh-CN" sz="2800" b="1"/>
              <a:t>》</a:t>
            </a:r>
            <a:r>
              <a:rPr lang="zh-CN" altLang="en-US" sz="2800" b="1"/>
              <a:t>中“此事古难全”里“此事”是指：</a:t>
            </a:r>
            <a:r>
              <a:rPr lang="zh-CN" altLang="en-US" sz="3600" b="1" u="sng">
                <a:solidFill>
                  <a:srgbClr val="0000CC"/>
                </a:solidFill>
                <a:ea typeface="楷体_GB2312" pitchFamily="49" charset="-122"/>
              </a:rPr>
              <a:t>人有悲欢离合，月有阴晴圆缺。</a:t>
            </a:r>
            <a:endParaRPr lang="zh-CN" altLang="en-US" sz="3600" b="1" u="sng">
              <a:solidFill>
                <a:srgbClr val="0000CC"/>
              </a:solidFill>
              <a:ea typeface="楷体_GB2312" pitchFamily="49" charset="-122"/>
            </a:endParaRPr>
          </a:p>
          <a:p>
            <a:pPr lvl="0" eaLnBrk="1" hangingPunct="1">
              <a:lnSpc>
                <a:spcPct val="80000"/>
              </a:lnSpc>
            </a:pPr>
            <a:r>
              <a:rPr lang="en-US" altLang="zh-CN" sz="2800" b="1"/>
              <a:t>3</a:t>
            </a:r>
            <a:r>
              <a:rPr lang="zh-CN" altLang="en-US" sz="2800" b="1"/>
              <a:t>．从历史的角度看，台湾和祖国的分离只是暂时的，这正如苏轼在</a:t>
            </a:r>
            <a:r>
              <a:rPr lang="en-US" altLang="zh-CN" sz="2800" b="1"/>
              <a:t>《</a:t>
            </a:r>
            <a:r>
              <a:rPr lang="zh-CN" altLang="en-US" sz="2800" b="1"/>
              <a:t>水调歌头</a:t>
            </a:r>
            <a:r>
              <a:rPr lang="en-US" altLang="zh-CN" sz="2800" b="1"/>
              <a:t>·</a:t>
            </a:r>
            <a:r>
              <a:rPr lang="zh-CN" altLang="en-US" sz="2800" b="1"/>
              <a:t>明月几时有</a:t>
            </a:r>
            <a:r>
              <a:rPr lang="en-US" altLang="zh-CN" sz="2800" b="1"/>
              <a:t>》</a:t>
            </a:r>
            <a:r>
              <a:rPr lang="zh-CN" altLang="en-US" sz="2800" b="1"/>
              <a:t>中所说的“</a:t>
            </a:r>
            <a:r>
              <a:rPr lang="zh-CN" altLang="en-US" sz="3600" b="1" u="sng">
                <a:solidFill>
                  <a:srgbClr val="0000CC"/>
                </a:solidFill>
                <a:ea typeface="楷体_GB2312" pitchFamily="49" charset="-122"/>
              </a:rPr>
              <a:t>人有悲欢离合，月有阴晴圆缺，此事古难全</a:t>
            </a:r>
            <a:r>
              <a:rPr lang="zh-CN" altLang="en-US" sz="2800" b="1"/>
              <a:t>。”我们坚信两岸终将统一，台湾定能回归祖国。</a:t>
            </a:r>
            <a:endParaRPr lang="zh-CN" altLang="en-US" sz="2800" b="1"/>
          </a:p>
          <a:p>
            <a:pPr lvl="0" eaLnBrk="1" hangingPunct="1">
              <a:lnSpc>
                <a:spcPct val="80000"/>
              </a:lnSpc>
            </a:pPr>
            <a:r>
              <a:rPr lang="en-US" altLang="zh-CN" sz="2800" b="1"/>
              <a:t>4</a:t>
            </a:r>
            <a:r>
              <a:rPr lang="zh-CN" altLang="en-US" sz="2800" b="1"/>
              <a:t>．宋代著名词人苏轼在</a:t>
            </a:r>
            <a:r>
              <a:rPr lang="en-US" altLang="zh-CN" sz="2800" b="1"/>
              <a:t>《</a:t>
            </a:r>
            <a:r>
              <a:rPr lang="zh-CN" altLang="en-US" sz="2800" b="1"/>
              <a:t>水调歌头</a:t>
            </a:r>
            <a:r>
              <a:rPr lang="en-US" altLang="zh-CN" sz="2800" b="1"/>
              <a:t>·</a:t>
            </a:r>
            <a:r>
              <a:rPr lang="zh-CN" altLang="en-US" sz="2800" b="1"/>
              <a:t>明月几时有</a:t>
            </a:r>
            <a:r>
              <a:rPr lang="en-US" altLang="zh-CN" sz="2800" b="1"/>
              <a:t>》</a:t>
            </a:r>
            <a:r>
              <a:rPr lang="zh-CN" altLang="en-US" sz="2800" b="1"/>
              <a:t>的下阕开头描写月光流转的名句是：</a:t>
            </a:r>
            <a:r>
              <a:rPr lang="zh-CN" altLang="en-US" sz="3600" b="1" u="sng">
                <a:solidFill>
                  <a:srgbClr val="0000CC"/>
                </a:solidFill>
                <a:ea typeface="楷体_GB2312" pitchFamily="49" charset="-122"/>
              </a:rPr>
              <a:t>转朱阁，低绮户，照无眠。</a:t>
            </a:r>
            <a:endParaRPr lang="zh-CN" altLang="en-US" sz="3600" b="1" u="sng">
              <a:solidFill>
                <a:srgbClr val="0000CC"/>
              </a:solidFill>
              <a:ea typeface="楷体_GB2312" pitchFamily="49" charset="-122"/>
            </a:endParaRPr>
          </a:p>
        </p:txBody>
      </p:sp>
    </p:spTree>
  </p:cSld>
  <p:clrMapOvr>
    <a:masterClrMapping/>
  </p:clrMapOvr>
  <p:transition/>
  <p:timing/>
</p:sld>
</file>

<file path=ppt/slides/slide1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257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52578" name="Rectangle 3"/>
          <p:cNvSpPr>
            <a:spLocks noGrp="1"/>
          </p:cNvSpPr>
          <p:nvPr>
            <p:ph idx="1"/>
          </p:nvPr>
        </p:nvSpPr>
        <p:spPr>
          <a:xfrm>
            <a:off x="179388" y="260350"/>
            <a:ext cx="8964612" cy="5545138"/>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45</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游山西村</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（陆游）</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．陆游在</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游山西村</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一诗中流传最广，景物描写中寓含哲理，千百年来被人们广为传诵的两句是</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．陆游在</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游山西村</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一诗中，表现村中热闹景象．民风淳朴的语句</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．陆游在</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游山西村</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一诗中，表现农家热情好客的淳朴性格的诗句是</a:t>
            </a:r>
            <a:r>
              <a:rPr lang="zh-CN" altLang="en-US" b="1" u="sng">
                <a:latin typeface="黑体" panose="02010609060101010101" pitchFamily="49" charset="-122"/>
                <a:ea typeface="黑体" panose="02010609060101010101" pitchFamily="49" charset="-122"/>
              </a:rPr>
              <a:t>：                               。</a:t>
            </a:r>
            <a:r>
              <a:rPr lang="zh-CN" altLang="en-US" b="1">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p:txBody>
      </p:sp>
      <p:sp>
        <p:nvSpPr>
          <p:cNvPr id="152579" name="Rectangle 4"/>
          <p:cNvSpPr/>
          <p:nvPr/>
        </p:nvSpPr>
        <p:spPr>
          <a:xfrm>
            <a:off x="1979613" y="1773238"/>
            <a:ext cx="6303962" cy="579437"/>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solidFill>
                  <a:srgbClr val="0000CC"/>
                </a:solidFill>
                <a:ea typeface="楷体_GB2312" pitchFamily="49" charset="-122"/>
              </a:rPr>
              <a:t>山重水复疑无路，柳暗花明又一村</a:t>
            </a:r>
            <a:endParaRPr lang="zh-CN" altLang="en-US" sz="3200" b="1">
              <a:solidFill>
                <a:srgbClr val="0000CC"/>
              </a:solidFill>
              <a:ea typeface="楷体_GB2312" pitchFamily="49" charset="-122"/>
            </a:endParaRPr>
          </a:p>
        </p:txBody>
      </p:sp>
      <p:sp>
        <p:nvSpPr>
          <p:cNvPr id="152580" name="Rectangle 5"/>
          <p:cNvSpPr/>
          <p:nvPr/>
        </p:nvSpPr>
        <p:spPr>
          <a:xfrm>
            <a:off x="1331913" y="3357563"/>
            <a:ext cx="7743825" cy="579437"/>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solidFill>
                  <a:srgbClr val="0000CC"/>
                </a:solidFill>
                <a:ea typeface="楷体_GB2312" pitchFamily="49" charset="-122"/>
              </a:rPr>
              <a:t>箫鼓追随春社近，衣冠简朴古风存</a:t>
            </a:r>
            <a:endParaRPr lang="zh-CN" altLang="en-US" sz="3200" b="1">
              <a:solidFill>
                <a:srgbClr val="0000CC"/>
              </a:solidFill>
              <a:ea typeface="楷体_GB2312" pitchFamily="49" charset="-122"/>
            </a:endParaRPr>
          </a:p>
        </p:txBody>
      </p:sp>
      <p:sp>
        <p:nvSpPr>
          <p:cNvPr id="152581" name="Rectangle 6"/>
          <p:cNvSpPr/>
          <p:nvPr/>
        </p:nvSpPr>
        <p:spPr>
          <a:xfrm>
            <a:off x="1187450" y="4941888"/>
            <a:ext cx="6303963" cy="579437"/>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solidFill>
                  <a:srgbClr val="0000CC"/>
                </a:solidFill>
                <a:ea typeface="楷体_GB2312" pitchFamily="49" charset="-122"/>
              </a:rPr>
              <a:t>莫笑农家腊酒浑，丰年留客足鸡豚</a:t>
            </a:r>
            <a:endParaRPr lang="zh-CN" altLang="en-US" sz="3200" b="1">
              <a:solidFill>
                <a:srgbClr val="0000CC"/>
              </a:solidFill>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2579"/>
                                        </p:tgtEl>
                                        <p:attrNameLst>
                                          <p:attrName>style.visibility</p:attrName>
                                        </p:attrNameLst>
                                      </p:cBhvr>
                                      <p:to>
                                        <p:strVal val="visible"/>
                                      </p:to>
                                    </p:set>
                                    <p:animEffect transition="in" filter="blinds(horizontal)">
                                      <p:cBhvr>
                                        <p:cTn id="7" dur="500" fill="hold"/>
                                        <p:tgtEl>
                                          <p:spTgt spid="15257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2580"/>
                                        </p:tgtEl>
                                        <p:attrNameLst>
                                          <p:attrName>style.visibility</p:attrName>
                                        </p:attrNameLst>
                                      </p:cBhvr>
                                      <p:to>
                                        <p:strVal val="visible"/>
                                      </p:to>
                                    </p:set>
                                    <p:animEffect transition="in" filter="box(in)">
                                      <p:cBhvr>
                                        <p:cTn id="12" dur="500" fill="hold"/>
                                        <p:tgtEl>
                                          <p:spTgt spid="15258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2581"/>
                                        </p:tgtEl>
                                        <p:attrNameLst>
                                          <p:attrName>style.visibility</p:attrName>
                                        </p:attrNameLst>
                                      </p:cBhvr>
                                      <p:to>
                                        <p:strVal val="visible"/>
                                      </p:to>
                                    </p:set>
                                    <p:anim calcmode="lin" valueType="num">
                                      <p:cBhvr additive="base">
                                        <p:cTn id="17" dur="500" fill="hold"/>
                                        <p:tgtEl>
                                          <p:spTgt spid="152581"/>
                                        </p:tgtEl>
                                        <p:attrNameLst>
                                          <p:attrName>ppt_x</p:attrName>
                                        </p:attrNameLst>
                                      </p:cBhvr>
                                      <p:tavLst>
                                        <p:tav tm="0">
                                          <p:val>
                                            <p:strVal val="#ppt_x"/>
                                          </p:val>
                                        </p:tav>
                                        <p:tav tm="100000">
                                          <p:val>
                                            <p:strVal val="#ppt_x"/>
                                          </p:val>
                                        </p:tav>
                                      </p:tavLst>
                                    </p:anim>
                                    <p:anim calcmode="lin" valueType="num">
                                      <p:cBhvr additive="base">
                                        <p:cTn id="18" dur="500" fill="hold"/>
                                        <p:tgtEl>
                                          <p:spTgt spid="1525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9" grpId="0"/>
      <p:bldP spid="152580" grpId="0"/>
      <p:bldP spid="152581" grpId="0"/>
    </p:bldLst>
  </p:timing>
</p:sld>
</file>

<file path=ppt/slides/slide1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0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53602" name="Rectangle 3"/>
          <p:cNvSpPr>
            <a:spLocks noGrp="1"/>
          </p:cNvSpPr>
          <p:nvPr>
            <p:ph idx="1"/>
          </p:nvPr>
        </p:nvSpPr>
        <p:spPr>
          <a:xfrm>
            <a:off x="179388" y="188913"/>
            <a:ext cx="8964612" cy="576103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buNone/>
            </a:pP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46</a:t>
            </a: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破阵子</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为陈同甫赋壮词以寄之</a:t>
            </a:r>
            <a:r>
              <a:rPr lang="en-US" altLang="zh-CN" sz="2800" b="1">
                <a:latin typeface="黑体" panose="02010609060101010101" pitchFamily="49" charset="-122"/>
                <a:ea typeface="黑体" panose="02010609060101010101" pitchFamily="49" charset="-122"/>
              </a:rPr>
              <a:t>》</a:t>
            </a:r>
            <a:r>
              <a:rPr lang="zh-CN" altLang="en-US" sz="2400" b="1">
                <a:latin typeface="黑体" panose="02010609060101010101" pitchFamily="49" charset="-122"/>
                <a:ea typeface="黑体" panose="02010609060101010101" pitchFamily="49" charset="-122"/>
              </a:rPr>
              <a:t>（辛弃疾）</a:t>
            </a:r>
            <a:endParaRPr lang="zh-CN" altLang="en-US" sz="2400"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．辛弃疾</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破阵子</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为陈同甫赋壮词以寄之</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中描写战斗场面激烈，表现义军所向披靡（或从视角和听角着笔，描写激烈的操练演习场面）的句子是</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．辛弃疾</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破阵子</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为陈同甫赋壮词以寄之</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中，表明作者对陈同甫寄予希望且直接表达他的报国情怀和人生追求的句子是</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破阵子</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为陈同甫赋壮词以寄之</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中由外在形象渗透到主人公的内心世界，刻画了一位落魄英雄的典型形象</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p:txBody>
      </p:sp>
      <p:sp>
        <p:nvSpPr>
          <p:cNvPr id="153603" name="Rectangle 4"/>
          <p:cNvSpPr/>
          <p:nvPr/>
        </p:nvSpPr>
        <p:spPr>
          <a:xfrm>
            <a:off x="3348038" y="2219325"/>
            <a:ext cx="4827587" cy="51911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楷体_GB2312" pitchFamily="49" charset="-122"/>
              </a:rPr>
              <a:t>马作的卢飞快，弓如霹雳弦惊</a:t>
            </a:r>
            <a:endParaRPr lang="zh-CN" altLang="en-US" sz="2800" b="1">
              <a:solidFill>
                <a:srgbClr val="0000CC"/>
              </a:solidFill>
              <a:ea typeface="楷体_GB2312" pitchFamily="49" charset="-122"/>
            </a:endParaRPr>
          </a:p>
        </p:txBody>
      </p:sp>
      <p:sp>
        <p:nvSpPr>
          <p:cNvPr id="153604" name="Rectangle 5"/>
          <p:cNvSpPr/>
          <p:nvPr/>
        </p:nvSpPr>
        <p:spPr>
          <a:xfrm>
            <a:off x="1187450" y="4365625"/>
            <a:ext cx="5541963" cy="51911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楷体_GB2312" pitchFamily="49" charset="-122"/>
              </a:rPr>
              <a:t>了却君王天下事，赢得生前身后名</a:t>
            </a:r>
            <a:endParaRPr lang="zh-CN" altLang="en-US" sz="2800" b="1">
              <a:solidFill>
                <a:srgbClr val="0000CC"/>
              </a:solidFill>
              <a:ea typeface="楷体_GB2312" pitchFamily="49" charset="-122"/>
            </a:endParaRPr>
          </a:p>
        </p:txBody>
      </p:sp>
      <p:sp>
        <p:nvSpPr>
          <p:cNvPr id="153605" name="Rectangle 6"/>
          <p:cNvSpPr/>
          <p:nvPr/>
        </p:nvSpPr>
        <p:spPr>
          <a:xfrm>
            <a:off x="4067175" y="5876925"/>
            <a:ext cx="4827588" cy="519113"/>
          </a:xfrm>
          <a:prstGeom prst="rect">
            <a:avLst/>
          </a:prstGeom>
          <a:solidFill>
            <a:schemeClr val="bg1"/>
          </a:solid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楷体_GB2312" pitchFamily="49" charset="-122"/>
              </a:rPr>
              <a:t>醉里挑灯看剑，梦回吹角连营</a:t>
            </a:r>
            <a:endParaRPr lang="zh-CN" altLang="en-US" sz="2800" b="1">
              <a:solidFill>
                <a:srgbClr val="0000CC"/>
              </a:solidFill>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03"/>
                                        </p:tgtEl>
                                        <p:attrNameLst>
                                          <p:attrName>style.visibility</p:attrName>
                                        </p:attrNameLst>
                                      </p:cBhvr>
                                      <p:to>
                                        <p:strVal val="visible"/>
                                      </p:to>
                                    </p:set>
                                    <p:animEffect transition="in" filter="blinds(horizontal)">
                                      <p:cBhvr>
                                        <p:cTn id="7" dur="500" fill="hold"/>
                                        <p:tgtEl>
                                          <p:spTgt spid="15360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04"/>
                                        </p:tgtEl>
                                        <p:attrNameLst>
                                          <p:attrName>style.visibility</p:attrName>
                                        </p:attrNameLst>
                                      </p:cBhvr>
                                      <p:to>
                                        <p:strVal val="visible"/>
                                      </p:to>
                                    </p:set>
                                    <p:animEffect transition="in" filter="blinds(horizontal)">
                                      <p:cBhvr>
                                        <p:cTn id="12" dur="500" fill="hold"/>
                                        <p:tgtEl>
                                          <p:spTgt spid="15360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53605"/>
                                        </p:tgtEl>
                                        <p:attrNameLst>
                                          <p:attrName>style.visibility</p:attrName>
                                        </p:attrNameLst>
                                      </p:cBhvr>
                                      <p:to>
                                        <p:strVal val="visible"/>
                                      </p:to>
                                    </p:set>
                                    <p:animEffect transition="in" filter="box(in)">
                                      <p:cBhvr>
                                        <p:cTn id="17" dur="500" fill="hold"/>
                                        <p:tgtEl>
                                          <p:spTgt spid="153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p:bldP spid="153604" grpId="0"/>
      <p:bldP spid="15360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6386"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pPr>
            <a:r>
              <a:rPr lang="en-US" altLang="zh-CN" sz="2800" b="1"/>
              <a:t>6.</a:t>
            </a:r>
            <a:r>
              <a:rPr lang="zh-CN" altLang="en-US" sz="2800" b="1"/>
              <a:t>用倒置式的暗喻。以璀璨晶亮的明星来比喻纷纷打开的妆镜，既贴切又形象。将喻体置放在前，先予以人鲜明的画面，令人惊奇，再出现本体，解释原因，使读者印象更为强烈得语句是：</a:t>
            </a:r>
            <a:r>
              <a:rPr lang="zh-CN" altLang="en-US" sz="2800" b="1" u="sng">
                <a:solidFill>
                  <a:srgbClr val="0000CC"/>
                </a:solidFill>
                <a:latin typeface="楷体_GB2312" pitchFamily="49" charset="-122"/>
                <a:ea typeface="楷体_GB2312" pitchFamily="49" charset="-122"/>
              </a:rPr>
              <a:t>明星荧荧，开妆镜也。</a:t>
            </a:r>
            <a:endParaRPr lang="zh-CN" altLang="en-US" sz="2800" b="1" u="sng">
              <a:solidFill>
                <a:srgbClr val="0000CC"/>
              </a:solidFill>
              <a:latin typeface="楷体_GB2312" pitchFamily="49" charset="-122"/>
              <a:ea typeface="楷体_GB2312" pitchFamily="49" charset="-122"/>
            </a:endParaRPr>
          </a:p>
          <a:p>
            <a:pPr lvl="0" eaLnBrk="1" hangingPunct="1">
              <a:lnSpc>
                <a:spcPct val="80000"/>
              </a:lnSpc>
            </a:pPr>
            <a:r>
              <a:rPr lang="en-US" altLang="zh-CN" sz="2800" b="1"/>
              <a:t>7.</a:t>
            </a:r>
            <a:r>
              <a:rPr lang="zh-CN" altLang="en-US" sz="2800" b="1"/>
              <a:t>既在广阔的历史背景上引出阿房宫的修建，又起到了笼盖全篇、暗示主题的作用的句子是：</a:t>
            </a:r>
            <a:r>
              <a:rPr lang="zh-CN" altLang="en-US" sz="2800" b="1" u="sng">
                <a:solidFill>
                  <a:srgbClr val="0000CC"/>
                </a:solidFill>
                <a:latin typeface="楷体_GB2312" pitchFamily="49" charset="-122"/>
                <a:ea typeface="楷体_GB2312" pitchFamily="49" charset="-122"/>
              </a:rPr>
              <a:t>六王毕，四海一；蜀山兀，阿房出。</a:t>
            </a:r>
            <a:endParaRPr lang="zh-CN" altLang="en-US" sz="2800" b="1" u="sng">
              <a:solidFill>
                <a:srgbClr val="0000CC"/>
              </a:solidFill>
              <a:latin typeface="楷体_GB2312" pitchFamily="49" charset="-122"/>
              <a:ea typeface="楷体_GB2312" pitchFamily="49" charset="-122"/>
            </a:endParaRPr>
          </a:p>
          <a:p>
            <a:pPr lvl="0" eaLnBrk="1" hangingPunct="1">
              <a:lnSpc>
                <a:spcPct val="80000"/>
              </a:lnSpc>
            </a:pPr>
            <a:r>
              <a:rPr lang="en-US" altLang="zh-CN" sz="2800" b="1"/>
              <a:t>8.</a:t>
            </a:r>
            <a:r>
              <a:rPr lang="zh-CN" altLang="en-US" sz="2800" b="1"/>
              <a:t>从最普遍的民心人性的角度，说明人心没有区别，都追求幸福快乐、都挂念家小，对秦统治者的残民以自肥作了有力的抨击的语句是：</a:t>
            </a:r>
            <a:r>
              <a:rPr lang="zh-CN" altLang="en-US" sz="2800" b="1" u="sng">
                <a:solidFill>
                  <a:srgbClr val="0000CC"/>
                </a:solidFill>
                <a:latin typeface="楷体_GB2312" pitchFamily="49" charset="-122"/>
                <a:ea typeface="楷体_GB2312" pitchFamily="49" charset="-122"/>
              </a:rPr>
              <a:t>一人之心，千万人之心也。秦爱纷奢，人亦念其家。</a:t>
            </a:r>
            <a:endParaRPr lang="zh-CN" altLang="en-US" sz="2800" b="1" u="sng">
              <a:solidFill>
                <a:srgbClr val="0000CC"/>
              </a:solidFill>
              <a:latin typeface="楷体_GB2312" pitchFamily="49" charset="-122"/>
              <a:ea typeface="楷体_GB2312" pitchFamily="49" charset="-122"/>
            </a:endParaRPr>
          </a:p>
          <a:p>
            <a:pPr lvl="0" eaLnBrk="1" hangingPunct="1">
              <a:lnSpc>
                <a:spcPct val="80000"/>
              </a:lnSpc>
            </a:pPr>
            <a:r>
              <a:rPr lang="en-US" altLang="zh-CN" sz="2800" b="1"/>
              <a:t>9.</a:t>
            </a:r>
            <a:r>
              <a:rPr lang="zh-CN" altLang="en-US" sz="2800" b="1"/>
              <a:t>总括秦的纷奢是建立在对人民的剥削和掠夺之上的，并且还挥霍无度的语句是：</a:t>
            </a:r>
            <a:r>
              <a:rPr lang="zh-CN" altLang="en-US" sz="2800" b="1" u="sng">
                <a:solidFill>
                  <a:srgbClr val="0000CC"/>
                </a:solidFill>
                <a:latin typeface="楷体_GB2312" pitchFamily="49" charset="-122"/>
                <a:ea typeface="楷体_GB2312" pitchFamily="49" charset="-122"/>
              </a:rPr>
              <a:t>奈何取之尽锱铢，用之如泥沙？</a:t>
            </a:r>
            <a:endParaRPr lang="zh-CN" altLang="en-US" sz="2800" b="1" u="sng">
              <a:solidFill>
                <a:srgbClr val="0000CC"/>
              </a:solidFill>
              <a:latin typeface="楷体_GB2312" pitchFamily="49" charset="-122"/>
              <a:ea typeface="楷体_GB2312" pitchFamily="49" charset="-122"/>
            </a:endParaRPr>
          </a:p>
          <a:p>
            <a:pPr lvl="0" eaLnBrk="1" hangingPunct="1">
              <a:lnSpc>
                <a:spcPct val="80000"/>
              </a:lnSpc>
            </a:pPr>
            <a:r>
              <a:rPr lang="en-US" altLang="zh-CN" sz="2800" b="1"/>
              <a:t>10.</a:t>
            </a:r>
            <a:r>
              <a:rPr lang="zh-CN" altLang="en-US" sz="2800" b="1"/>
              <a:t>杜牧在本文中最后总结，六国和秦国的灭亡都是由于不修自身，咎由自取，怨不得别人的语句是：</a:t>
            </a:r>
            <a:r>
              <a:rPr lang="zh-CN" altLang="en-US" sz="2800" b="1" u="sng">
                <a:solidFill>
                  <a:srgbClr val="0000CC"/>
                </a:solidFill>
                <a:latin typeface="楷体_GB2312" pitchFamily="49" charset="-122"/>
                <a:ea typeface="楷体_GB2312" pitchFamily="49" charset="-122"/>
              </a:rPr>
              <a:t>灭六国者六国也，非秦也。族秦者秦也，非天下也。</a:t>
            </a:r>
            <a:endParaRPr lang="zh-CN" altLang="en-US" sz="2800" b="1" u="sng">
              <a:solidFill>
                <a:srgbClr val="0000CC"/>
              </a:solidFill>
              <a:latin typeface="楷体_GB2312" pitchFamily="49" charset="-122"/>
              <a:ea typeface="楷体_GB2312" pitchFamily="49" charset="-122"/>
            </a:endParaRPr>
          </a:p>
        </p:txBody>
      </p:sp>
    </p:spTree>
  </p:cSld>
  <p:clrMapOvr>
    <a:masterClrMapping/>
  </p:clrMapOvr>
  <p:transition/>
  <p:timing/>
</p:sld>
</file>

<file path=ppt/slides/slide1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462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54626"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47</a:t>
            </a:r>
            <a:r>
              <a:rPr lang="zh-CN" altLang="en-US" b="1"/>
              <a:t>）</a:t>
            </a:r>
            <a:r>
              <a:rPr lang="en-US" altLang="zh-CN" b="1"/>
              <a:t>《</a:t>
            </a:r>
            <a:r>
              <a:rPr lang="zh-CN" altLang="en-US" b="1"/>
              <a:t>过零丁洋</a:t>
            </a:r>
            <a:r>
              <a:rPr lang="en-US" altLang="zh-CN" b="1"/>
              <a:t>》</a:t>
            </a:r>
            <a:r>
              <a:rPr lang="zh-CN" altLang="en-US" b="1"/>
              <a:t>（文天祥）</a:t>
            </a:r>
            <a:endParaRPr lang="zh-CN" altLang="en-US" b="1"/>
          </a:p>
          <a:p>
            <a:pPr lvl="0" eaLnBrk="1" hangingPunct="1"/>
            <a:r>
              <a:rPr lang="en-US" altLang="zh-CN" b="1"/>
              <a:t>1</a:t>
            </a:r>
            <a:r>
              <a:rPr lang="zh-CN" altLang="en-US" b="1"/>
              <a:t>．文天祥的</a:t>
            </a:r>
            <a:r>
              <a:rPr lang="en-US" altLang="zh-CN" b="1"/>
              <a:t>《</a:t>
            </a:r>
            <a:r>
              <a:rPr lang="zh-CN" altLang="en-US" b="1"/>
              <a:t>过零丁洋</a:t>
            </a:r>
            <a:r>
              <a:rPr lang="en-US" altLang="zh-CN" b="1"/>
              <a:t>》</a:t>
            </a:r>
            <a:r>
              <a:rPr lang="zh-CN" altLang="en-US" b="1"/>
              <a:t>中，概括写出诗人被捕前的全部经历的诗句是</a:t>
            </a:r>
            <a:r>
              <a:rPr lang="zh-CN" altLang="en-US" b="1" u="sng"/>
              <a:t>：                          </a:t>
            </a:r>
            <a:r>
              <a:rPr lang="zh-CN" altLang="en-US" b="1"/>
              <a:t>。</a:t>
            </a:r>
            <a:endParaRPr lang="zh-CN" altLang="en-US" b="1"/>
          </a:p>
          <a:p>
            <a:pPr lvl="0" eaLnBrk="1" hangingPunct="1"/>
            <a:r>
              <a:rPr lang="en-US" altLang="zh-CN" b="1"/>
              <a:t>2</a:t>
            </a:r>
            <a:r>
              <a:rPr lang="zh-CN" altLang="en-US" b="1"/>
              <a:t>．文天祥</a:t>
            </a:r>
            <a:r>
              <a:rPr lang="en-US" altLang="zh-CN" b="1"/>
              <a:t>《</a:t>
            </a:r>
            <a:r>
              <a:rPr lang="zh-CN" altLang="en-US" b="1"/>
              <a:t>过零丁洋</a:t>
            </a:r>
            <a:r>
              <a:rPr lang="en-US" altLang="zh-CN" b="1"/>
              <a:t>》</a:t>
            </a:r>
            <a:r>
              <a:rPr lang="zh-CN" altLang="en-US" b="1"/>
              <a:t>中用比喻表现宋朝国势危亡，个人身世坎坷的句子是</a:t>
            </a:r>
            <a:r>
              <a:rPr lang="zh-CN" altLang="en-US" b="1" u="sng"/>
              <a:t>：                      </a:t>
            </a:r>
            <a:r>
              <a:rPr lang="zh-CN" altLang="en-US" b="1"/>
              <a:t>。</a:t>
            </a:r>
            <a:endParaRPr lang="zh-CN" altLang="en-US" b="1"/>
          </a:p>
          <a:p>
            <a:pPr lvl="0" eaLnBrk="1" hangingPunct="1"/>
            <a:r>
              <a:rPr lang="en-US" altLang="zh-CN" b="1"/>
              <a:t>3</a:t>
            </a:r>
            <a:r>
              <a:rPr lang="zh-CN" altLang="en-US" b="1"/>
              <a:t>．文天祥在</a:t>
            </a:r>
            <a:r>
              <a:rPr lang="en-US" altLang="zh-CN" b="1"/>
              <a:t>《</a:t>
            </a:r>
            <a:r>
              <a:rPr lang="zh-CN" altLang="en-US" b="1"/>
              <a:t>过零丁洋</a:t>
            </a:r>
            <a:r>
              <a:rPr lang="en-US" altLang="zh-CN" b="1"/>
              <a:t>》</a:t>
            </a:r>
            <a:r>
              <a:rPr lang="zh-CN" altLang="en-US" b="1"/>
              <a:t>中借地名写出形势和情况的危急凄苦的诗句是</a:t>
            </a:r>
            <a:r>
              <a:rPr lang="zh-CN" altLang="en-US" b="1" u="sng"/>
              <a:t>：                             </a:t>
            </a:r>
            <a:r>
              <a:rPr lang="zh-CN" altLang="en-US" b="1"/>
              <a:t>。</a:t>
            </a:r>
            <a:endParaRPr lang="zh-CN" altLang="en-US" b="1"/>
          </a:p>
          <a:p>
            <a:pPr lvl="0" eaLnBrk="1" hangingPunct="1"/>
            <a:r>
              <a:rPr lang="en-US" altLang="zh-CN" b="1"/>
              <a:t>4</a:t>
            </a:r>
            <a:r>
              <a:rPr lang="zh-CN" altLang="en-US" b="1"/>
              <a:t>．文天祥在</a:t>
            </a:r>
            <a:r>
              <a:rPr lang="en-US" altLang="zh-CN" b="1"/>
              <a:t>《</a:t>
            </a:r>
            <a:r>
              <a:rPr lang="zh-CN" altLang="en-US" b="1"/>
              <a:t>过零丁洋</a:t>
            </a:r>
            <a:r>
              <a:rPr lang="en-US" altLang="zh-CN" b="1"/>
              <a:t>》</a:t>
            </a:r>
            <a:r>
              <a:rPr lang="zh-CN" altLang="en-US" b="1"/>
              <a:t>中感召志士仁人为正义事业而英勇献身且点明诗歌主旨的诗句是</a:t>
            </a:r>
            <a:r>
              <a:rPr lang="zh-CN" altLang="en-US" b="1" u="sng"/>
              <a:t>：                       </a:t>
            </a:r>
            <a:r>
              <a:rPr lang="zh-CN" altLang="en-US" b="1"/>
              <a:t>。</a:t>
            </a:r>
            <a:endParaRPr lang="zh-CN" altLang="en-US" b="1"/>
          </a:p>
        </p:txBody>
      </p:sp>
    </p:spTree>
  </p:cSld>
  <p:clrMapOvr>
    <a:masterClrMapping/>
  </p:clrMapOvr>
  <p:transition/>
  <p:timing/>
</p:sld>
</file>

<file path=ppt/slides/slide1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4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55650"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b="1"/>
              <a:t>（</a:t>
            </a:r>
            <a:r>
              <a:rPr lang="en-US" altLang="zh-CN" b="1"/>
              <a:t>47</a:t>
            </a:r>
            <a:r>
              <a:rPr lang="zh-CN" altLang="en-US" b="1"/>
              <a:t>）</a:t>
            </a:r>
            <a:r>
              <a:rPr lang="en-US" altLang="zh-CN" b="1"/>
              <a:t>《</a:t>
            </a:r>
            <a:r>
              <a:rPr lang="zh-CN" altLang="en-US" b="1"/>
              <a:t>过零丁洋</a:t>
            </a:r>
            <a:r>
              <a:rPr lang="en-US" altLang="zh-CN" b="1"/>
              <a:t>》</a:t>
            </a:r>
            <a:r>
              <a:rPr lang="zh-CN" altLang="en-US" b="1"/>
              <a:t>（文天祥）</a:t>
            </a:r>
            <a:endParaRPr lang="zh-CN" altLang="en-US" b="1"/>
          </a:p>
          <a:p>
            <a:pPr lvl="0" eaLnBrk="1" hangingPunct="1">
              <a:lnSpc>
                <a:spcPct val="90000"/>
              </a:lnSpc>
            </a:pPr>
            <a:r>
              <a:rPr lang="en-US" altLang="zh-CN" b="1"/>
              <a:t>1</a:t>
            </a:r>
            <a:r>
              <a:rPr lang="zh-CN" altLang="en-US" b="1"/>
              <a:t>．文天祥的</a:t>
            </a:r>
            <a:r>
              <a:rPr lang="en-US" altLang="zh-CN" b="1"/>
              <a:t>《</a:t>
            </a:r>
            <a:r>
              <a:rPr lang="zh-CN" altLang="en-US" b="1"/>
              <a:t>过零丁洋</a:t>
            </a:r>
            <a:r>
              <a:rPr lang="en-US" altLang="zh-CN" b="1"/>
              <a:t>》</a:t>
            </a:r>
            <a:r>
              <a:rPr lang="zh-CN" altLang="en-US" b="1"/>
              <a:t>中，概括写出诗人被捕前的全部经历的诗句是：</a:t>
            </a:r>
            <a:r>
              <a:rPr lang="zh-CN" altLang="en-US" b="1" u="sng">
                <a:solidFill>
                  <a:srgbClr val="0000CC"/>
                </a:solidFill>
                <a:ea typeface="黑体" panose="02010609060101010101" pitchFamily="49" charset="-122"/>
              </a:rPr>
              <a:t>辛苦遭逢起一经，干戈寥落四周星</a:t>
            </a:r>
            <a:r>
              <a:rPr lang="zh-CN" altLang="en-US" b="1">
                <a:solidFill>
                  <a:srgbClr val="0000CC"/>
                </a:solidFill>
                <a:ea typeface="黑体" panose="02010609060101010101" pitchFamily="49" charset="-122"/>
              </a:rPr>
              <a:t>。</a:t>
            </a:r>
            <a:endParaRPr lang="zh-CN" altLang="en-US" b="1">
              <a:solidFill>
                <a:srgbClr val="0000CC"/>
              </a:solidFill>
              <a:ea typeface="黑体" panose="02010609060101010101" pitchFamily="49" charset="-122"/>
            </a:endParaRPr>
          </a:p>
          <a:p>
            <a:pPr lvl="0" eaLnBrk="1" hangingPunct="1">
              <a:lnSpc>
                <a:spcPct val="90000"/>
              </a:lnSpc>
            </a:pPr>
            <a:r>
              <a:rPr lang="en-US" altLang="zh-CN" b="1"/>
              <a:t>2</a:t>
            </a:r>
            <a:r>
              <a:rPr lang="zh-CN" altLang="en-US" b="1"/>
              <a:t>．文天祥</a:t>
            </a:r>
            <a:r>
              <a:rPr lang="en-US" altLang="zh-CN" b="1"/>
              <a:t>《</a:t>
            </a:r>
            <a:r>
              <a:rPr lang="zh-CN" altLang="en-US" b="1"/>
              <a:t>过零丁洋</a:t>
            </a:r>
            <a:r>
              <a:rPr lang="en-US" altLang="zh-CN" b="1"/>
              <a:t>》</a:t>
            </a:r>
            <a:r>
              <a:rPr lang="zh-CN" altLang="en-US" b="1"/>
              <a:t>中用比喻表现宋朝国势危亡，个人身世坎坷的句子是：</a:t>
            </a:r>
            <a:r>
              <a:rPr lang="zh-CN" altLang="en-US" b="1" u="sng">
                <a:solidFill>
                  <a:srgbClr val="0000CC"/>
                </a:solidFill>
                <a:ea typeface="黑体" panose="02010609060101010101" pitchFamily="49" charset="-122"/>
              </a:rPr>
              <a:t>山河破碎风飘絮，身世浮沉雨打萍。</a:t>
            </a:r>
            <a:endParaRPr lang="zh-CN" altLang="en-US" b="1" u="sng">
              <a:solidFill>
                <a:srgbClr val="0000CC"/>
              </a:solidFill>
              <a:ea typeface="黑体" panose="02010609060101010101" pitchFamily="49" charset="-122"/>
            </a:endParaRPr>
          </a:p>
          <a:p>
            <a:pPr lvl="0" eaLnBrk="1" hangingPunct="1">
              <a:lnSpc>
                <a:spcPct val="90000"/>
              </a:lnSpc>
            </a:pPr>
            <a:r>
              <a:rPr lang="en-US" altLang="zh-CN" b="1"/>
              <a:t>3</a:t>
            </a:r>
            <a:r>
              <a:rPr lang="zh-CN" altLang="en-US" b="1"/>
              <a:t>．文天祥在</a:t>
            </a:r>
            <a:r>
              <a:rPr lang="en-US" altLang="zh-CN" b="1"/>
              <a:t>《</a:t>
            </a:r>
            <a:r>
              <a:rPr lang="zh-CN" altLang="en-US" b="1"/>
              <a:t>过零丁洋</a:t>
            </a:r>
            <a:r>
              <a:rPr lang="en-US" altLang="zh-CN" b="1"/>
              <a:t>》</a:t>
            </a:r>
            <a:r>
              <a:rPr lang="zh-CN" altLang="en-US" b="1"/>
              <a:t>中借地名写出形势和情况的危急凄苦的诗句是：</a:t>
            </a:r>
            <a:r>
              <a:rPr lang="zh-CN" altLang="en-US" b="1" u="sng">
                <a:solidFill>
                  <a:srgbClr val="0000CC"/>
                </a:solidFill>
                <a:ea typeface="黑体" panose="02010609060101010101" pitchFamily="49" charset="-122"/>
              </a:rPr>
              <a:t>惶恐滩头说惶恐，零丁洋里叹零丁。</a:t>
            </a:r>
            <a:endParaRPr lang="zh-CN" altLang="en-US" b="1" u="sng">
              <a:solidFill>
                <a:srgbClr val="0000CC"/>
              </a:solidFill>
              <a:ea typeface="黑体" panose="02010609060101010101" pitchFamily="49" charset="-122"/>
            </a:endParaRPr>
          </a:p>
          <a:p>
            <a:pPr lvl="0" eaLnBrk="1" hangingPunct="1">
              <a:lnSpc>
                <a:spcPct val="90000"/>
              </a:lnSpc>
            </a:pPr>
            <a:r>
              <a:rPr lang="en-US" altLang="zh-CN" b="1"/>
              <a:t>4</a:t>
            </a:r>
            <a:r>
              <a:rPr lang="zh-CN" altLang="en-US" b="1"/>
              <a:t>．文天祥在</a:t>
            </a:r>
            <a:r>
              <a:rPr lang="en-US" altLang="zh-CN" b="1"/>
              <a:t>《</a:t>
            </a:r>
            <a:r>
              <a:rPr lang="zh-CN" altLang="en-US" b="1"/>
              <a:t>过零丁洋</a:t>
            </a:r>
            <a:r>
              <a:rPr lang="en-US" altLang="zh-CN" b="1"/>
              <a:t>》</a:t>
            </a:r>
            <a:r>
              <a:rPr lang="zh-CN" altLang="en-US" b="1"/>
              <a:t>中感召志士仁人为正义事业而英勇献身且点明诗歌主旨的诗句是：</a:t>
            </a:r>
            <a:r>
              <a:rPr lang="zh-CN" altLang="en-US" b="1" u="sng">
                <a:solidFill>
                  <a:srgbClr val="0000CC"/>
                </a:solidFill>
                <a:ea typeface="黑体" panose="02010609060101010101" pitchFamily="49" charset="-122"/>
              </a:rPr>
              <a:t>人生自古谁无死，留取丹心照汗青。</a:t>
            </a:r>
            <a:endParaRPr lang="zh-CN" altLang="en-US" b="1" u="sng">
              <a:solidFill>
                <a:srgbClr val="0000CC"/>
              </a:solidFill>
              <a:ea typeface="黑体" panose="02010609060101010101" pitchFamily="49" charset="-122"/>
            </a:endParaRPr>
          </a:p>
        </p:txBody>
      </p:sp>
    </p:spTree>
  </p:cSld>
  <p:clrMapOvr>
    <a:masterClrMapping/>
  </p:clrMapOvr>
  <p:transition/>
  <p:timing/>
</p:sld>
</file>

<file path=ppt/slides/slide1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667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56674" name="Rectangle 3"/>
          <p:cNvSpPr>
            <a:spLocks noGrp="1"/>
          </p:cNvSpPr>
          <p:nvPr>
            <p:ph idx="1"/>
          </p:nvPr>
        </p:nvSpPr>
        <p:spPr>
          <a:xfrm>
            <a:off x="179388" y="188913"/>
            <a:ext cx="8964612" cy="59372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3600" b="1">
                <a:latin typeface="黑体" panose="02010609060101010101" pitchFamily="49" charset="-122"/>
                <a:ea typeface="黑体" panose="02010609060101010101" pitchFamily="49" charset="-122"/>
              </a:rPr>
              <a:t>（</a:t>
            </a:r>
            <a:r>
              <a:rPr lang="en-US" altLang="zh-CN" sz="3600" b="1">
                <a:latin typeface="黑体" panose="02010609060101010101" pitchFamily="49" charset="-122"/>
                <a:ea typeface="黑体" panose="02010609060101010101" pitchFamily="49" charset="-122"/>
              </a:rPr>
              <a:t>48</a:t>
            </a:r>
            <a:r>
              <a:rPr lang="zh-CN" altLang="en-US" sz="3600" b="1">
                <a:latin typeface="黑体" panose="02010609060101010101" pitchFamily="49" charset="-122"/>
                <a:ea typeface="黑体" panose="02010609060101010101" pitchFamily="49" charset="-122"/>
              </a:rPr>
              <a:t>）</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天净沙</a:t>
            </a:r>
            <a:r>
              <a:rPr lang="en-US" altLang="zh-CN" sz="3600" b="1">
                <a:ea typeface="黑体" panose="02010609060101010101" pitchFamily="49" charset="-122"/>
              </a:rPr>
              <a:t>·</a:t>
            </a:r>
            <a:r>
              <a:rPr lang="zh-CN" altLang="en-US" sz="3600" b="1">
                <a:latin typeface="黑体" panose="02010609060101010101" pitchFamily="49" charset="-122"/>
                <a:ea typeface="黑体" panose="02010609060101010101" pitchFamily="49" charset="-122"/>
              </a:rPr>
              <a:t>秋思</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（马致远）</a:t>
            </a:r>
            <a:endParaRPr lang="zh-CN" altLang="en-US" sz="3600" b="1">
              <a:latin typeface="黑体" panose="02010609060101010101" pitchFamily="49" charset="-122"/>
              <a:ea typeface="黑体" panose="02010609060101010101" pitchFamily="49" charset="-122"/>
            </a:endParaRPr>
          </a:p>
          <a:p>
            <a:pPr lvl="0" eaLnBrk="1" hangingPunct="1">
              <a:buNone/>
            </a:pPr>
            <a:r>
              <a:rPr lang="en-US" altLang="zh-CN" sz="3600" b="1">
                <a:latin typeface="黑体" panose="02010609060101010101" pitchFamily="49" charset="-122"/>
                <a:ea typeface="黑体" panose="02010609060101010101" pitchFamily="49" charset="-122"/>
              </a:rPr>
              <a:t>1</a:t>
            </a:r>
            <a:r>
              <a:rPr lang="zh-CN" altLang="en-US" sz="3600" b="1">
                <a:latin typeface="黑体" panose="02010609060101010101" pitchFamily="49" charset="-122"/>
                <a:ea typeface="黑体" panose="02010609060101010101" pitchFamily="49" charset="-122"/>
              </a:rPr>
              <a:t>．</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天净沙</a:t>
            </a:r>
            <a:r>
              <a:rPr lang="en-US" altLang="zh-CN" sz="3600" b="1">
                <a:ea typeface="黑体" panose="02010609060101010101" pitchFamily="49" charset="-122"/>
              </a:rPr>
              <a:t>·</a:t>
            </a:r>
            <a:r>
              <a:rPr lang="zh-CN" altLang="en-US" sz="3600" b="1">
                <a:latin typeface="黑体" panose="02010609060101010101" pitchFamily="49" charset="-122"/>
                <a:ea typeface="黑体" panose="02010609060101010101" pitchFamily="49" charset="-122"/>
              </a:rPr>
              <a:t>秋思</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中写农村晚景的句子是</a:t>
            </a:r>
            <a:r>
              <a:rPr lang="zh-CN" altLang="en-US" sz="3600" b="1" u="sng">
                <a:latin typeface="黑体" panose="02010609060101010101" pitchFamily="49" charset="-122"/>
                <a:ea typeface="黑体" panose="02010609060101010101" pitchFamily="49" charset="-122"/>
              </a:rPr>
              <a:t>：                  。</a:t>
            </a:r>
            <a:endParaRPr lang="zh-CN" altLang="en-US" sz="3600" b="1" u="sng">
              <a:latin typeface="黑体" panose="02010609060101010101" pitchFamily="49" charset="-122"/>
              <a:ea typeface="黑体" panose="02010609060101010101" pitchFamily="49" charset="-122"/>
            </a:endParaRPr>
          </a:p>
          <a:p>
            <a:pPr lvl="0" eaLnBrk="1" hangingPunct="1"/>
            <a:r>
              <a:rPr lang="en-US" altLang="zh-CN" sz="3600" b="1">
                <a:latin typeface="黑体" panose="02010609060101010101" pitchFamily="49" charset="-122"/>
                <a:ea typeface="黑体" panose="02010609060101010101" pitchFamily="49" charset="-122"/>
              </a:rPr>
              <a:t>2</a:t>
            </a:r>
            <a:r>
              <a:rPr lang="zh-CN" altLang="en-US" sz="3600" b="1">
                <a:latin typeface="黑体" panose="02010609060101010101" pitchFamily="49" charset="-122"/>
                <a:ea typeface="黑体" panose="02010609060101010101" pitchFamily="49" charset="-122"/>
              </a:rPr>
              <a:t>．马致远在</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天净沙</a:t>
            </a:r>
            <a:r>
              <a:rPr lang="en-US" altLang="zh-CN" sz="3600" b="1">
                <a:ea typeface="黑体" panose="02010609060101010101" pitchFamily="49" charset="-122"/>
              </a:rPr>
              <a:t>·</a:t>
            </a:r>
            <a:r>
              <a:rPr lang="zh-CN" altLang="en-US" sz="3600" b="1">
                <a:latin typeface="黑体" panose="02010609060101010101" pitchFamily="49" charset="-122"/>
                <a:ea typeface="黑体" panose="02010609060101010101" pitchFamily="49" charset="-122"/>
              </a:rPr>
              <a:t>秋思</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中渲染萧条．冷落．凄凉气氛的写景的句子是</a:t>
            </a:r>
            <a:r>
              <a:rPr lang="zh-CN" altLang="en-US" sz="3600" b="1" u="sng">
                <a:latin typeface="黑体" panose="02010609060101010101" pitchFamily="49" charset="-122"/>
                <a:ea typeface="黑体" panose="02010609060101010101" pitchFamily="49" charset="-122"/>
              </a:rPr>
              <a:t>：                        。</a:t>
            </a:r>
            <a:endParaRPr lang="zh-CN" altLang="en-US" sz="3600" b="1" u="sng">
              <a:latin typeface="黑体" panose="02010609060101010101" pitchFamily="49" charset="-122"/>
              <a:ea typeface="黑体" panose="02010609060101010101" pitchFamily="49" charset="-122"/>
            </a:endParaRPr>
          </a:p>
          <a:p>
            <a:pPr lvl="0" eaLnBrk="1" hangingPunct="1"/>
            <a:r>
              <a:rPr lang="en-US" altLang="zh-CN" sz="3600" b="1">
                <a:latin typeface="黑体" panose="02010609060101010101" pitchFamily="49" charset="-122"/>
                <a:ea typeface="黑体" panose="02010609060101010101" pitchFamily="49" charset="-122"/>
              </a:rPr>
              <a:t>3</a:t>
            </a:r>
            <a:r>
              <a:rPr lang="zh-CN" altLang="en-US" sz="3600" b="1">
                <a:latin typeface="黑体" panose="02010609060101010101" pitchFamily="49" charset="-122"/>
                <a:ea typeface="黑体" panose="02010609060101010101" pitchFamily="49" charset="-122"/>
              </a:rPr>
              <a:t>．马致远在</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天净沙</a:t>
            </a:r>
            <a:r>
              <a:rPr lang="en-US" altLang="zh-CN" sz="3600" b="1">
                <a:ea typeface="黑体" panose="02010609060101010101" pitchFamily="49" charset="-122"/>
              </a:rPr>
              <a:t>·</a:t>
            </a:r>
            <a:r>
              <a:rPr lang="zh-CN" altLang="en-US" sz="3600" b="1">
                <a:latin typeface="黑体" panose="02010609060101010101" pitchFamily="49" charset="-122"/>
                <a:ea typeface="黑体" panose="02010609060101010101" pitchFamily="49" charset="-122"/>
              </a:rPr>
              <a:t>秋思</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中写游子孤寂愁苦之情的名句是</a:t>
            </a:r>
            <a:r>
              <a:rPr lang="zh-CN" altLang="en-US" sz="3600" b="1" u="sng">
                <a:latin typeface="黑体" panose="02010609060101010101" pitchFamily="49" charset="-122"/>
                <a:ea typeface="黑体" panose="02010609060101010101" pitchFamily="49" charset="-122"/>
              </a:rPr>
              <a:t>：              。</a:t>
            </a:r>
            <a:endParaRPr lang="zh-CN" altLang="en-US" sz="3600" b="1" u="sng">
              <a:latin typeface="黑体" panose="02010609060101010101" pitchFamily="49" charset="-122"/>
              <a:ea typeface="黑体" panose="02010609060101010101" pitchFamily="49" charset="-122"/>
            </a:endParaRPr>
          </a:p>
          <a:p>
            <a:pPr lvl="0" eaLnBrk="1" hangingPunct="1"/>
            <a:r>
              <a:rPr lang="en-US" altLang="zh-CN" sz="3600" b="1">
                <a:latin typeface="黑体" panose="02010609060101010101" pitchFamily="49" charset="-122"/>
                <a:ea typeface="黑体" panose="02010609060101010101" pitchFamily="49" charset="-122"/>
              </a:rPr>
              <a:t>4</a:t>
            </a:r>
            <a:r>
              <a:rPr lang="zh-CN" altLang="en-US" sz="3600" b="1">
                <a:latin typeface="黑体" panose="02010609060101010101" pitchFamily="49" charset="-122"/>
                <a:ea typeface="黑体" panose="02010609060101010101" pitchFamily="49" charset="-122"/>
              </a:rPr>
              <a:t>该曲的主旨句是</a:t>
            </a:r>
            <a:r>
              <a:rPr lang="zh-CN" altLang="en-US" sz="3600" b="1" u="sng">
                <a:latin typeface="黑体" panose="02010609060101010101" pitchFamily="49" charset="-122"/>
                <a:ea typeface="黑体" panose="02010609060101010101" pitchFamily="49" charset="-122"/>
              </a:rPr>
              <a:t>：               。 </a:t>
            </a:r>
            <a:endParaRPr lang="zh-CN" altLang="en-US" sz="3600" b="1" u="sng">
              <a:latin typeface="黑体" panose="02010609060101010101" pitchFamily="49" charset="-122"/>
              <a:ea typeface="黑体" panose="02010609060101010101" pitchFamily="49" charset="-122"/>
            </a:endParaRPr>
          </a:p>
        </p:txBody>
      </p:sp>
      <p:sp>
        <p:nvSpPr>
          <p:cNvPr id="156675" name="Rectangle 4"/>
          <p:cNvSpPr/>
          <p:nvPr/>
        </p:nvSpPr>
        <p:spPr>
          <a:xfrm>
            <a:off x="1331913" y="1484313"/>
            <a:ext cx="7327900" cy="51911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楷体_GB2312" pitchFamily="49" charset="-122"/>
              </a:rPr>
              <a:t>枯藤老树昏鸦，小桥流水人家，古道西风瘦马</a:t>
            </a:r>
            <a:endParaRPr lang="zh-CN" altLang="en-US" sz="2800" b="1">
              <a:solidFill>
                <a:srgbClr val="0000CC"/>
              </a:solidFill>
              <a:ea typeface="楷体_GB2312" pitchFamily="49" charset="-122"/>
            </a:endParaRPr>
          </a:p>
        </p:txBody>
      </p:sp>
      <p:sp>
        <p:nvSpPr>
          <p:cNvPr id="156676" name="Rectangle 5"/>
          <p:cNvSpPr/>
          <p:nvPr/>
        </p:nvSpPr>
        <p:spPr>
          <a:xfrm>
            <a:off x="1403350" y="3213100"/>
            <a:ext cx="4827588" cy="51911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楷体_GB2312" pitchFamily="49" charset="-122"/>
              </a:rPr>
              <a:t>枯藤老树昏鸦，古道西风瘦马</a:t>
            </a:r>
            <a:endParaRPr lang="zh-CN" altLang="en-US" sz="2800" b="1">
              <a:solidFill>
                <a:srgbClr val="0000CC"/>
              </a:solidFill>
              <a:ea typeface="楷体_GB2312" pitchFamily="49" charset="-122"/>
            </a:endParaRPr>
          </a:p>
        </p:txBody>
      </p:sp>
      <p:sp>
        <p:nvSpPr>
          <p:cNvPr id="156677" name="Rectangle 6"/>
          <p:cNvSpPr/>
          <p:nvPr/>
        </p:nvSpPr>
        <p:spPr>
          <a:xfrm>
            <a:off x="4859338" y="4365625"/>
            <a:ext cx="4113212" cy="51911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800" b="1">
                <a:solidFill>
                  <a:srgbClr val="0000CC"/>
                </a:solidFill>
                <a:ea typeface="楷体_GB2312" pitchFamily="49" charset="-122"/>
              </a:rPr>
              <a:t>夕阳西下，断肠人在天涯</a:t>
            </a:r>
            <a:endParaRPr lang="zh-CN" altLang="en-US" sz="2800" b="1">
              <a:solidFill>
                <a:srgbClr val="0000CC"/>
              </a:solidFill>
              <a:ea typeface="楷体_GB2312" pitchFamily="49" charset="-122"/>
            </a:endParaRPr>
          </a:p>
        </p:txBody>
      </p:sp>
      <p:sp>
        <p:nvSpPr>
          <p:cNvPr id="156678" name="Rectangle 7"/>
          <p:cNvSpPr/>
          <p:nvPr/>
        </p:nvSpPr>
        <p:spPr>
          <a:xfrm>
            <a:off x="3835400" y="5013325"/>
            <a:ext cx="5308600" cy="519113"/>
          </a:xfrm>
          <a:prstGeom prst="rect">
            <a:avLst/>
          </a:prstGeom>
          <a:solidFill>
            <a:schemeClr val="bg1"/>
          </a:solid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20000"/>
              </a:spcBef>
            </a:pPr>
            <a:r>
              <a:rPr lang="zh-CN" altLang="en-US" sz="2800" b="1">
                <a:solidFill>
                  <a:srgbClr val="0000CC"/>
                </a:solidFill>
                <a:ea typeface="楷体_GB2312" pitchFamily="49" charset="-122"/>
              </a:rPr>
              <a:t>（夕阳西下，）断肠人在天涯。</a:t>
            </a:r>
            <a:endParaRPr lang="zh-CN" altLang="en-US" sz="2800" b="1">
              <a:solidFill>
                <a:srgbClr val="0000CC"/>
              </a:solidFill>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6675"/>
                                        </p:tgtEl>
                                        <p:attrNameLst>
                                          <p:attrName>style.visibility</p:attrName>
                                        </p:attrNameLst>
                                      </p:cBhvr>
                                      <p:to>
                                        <p:strVal val="visible"/>
                                      </p:to>
                                    </p:set>
                                    <p:animEffect transition="in" filter="box(in)">
                                      <p:cBhvr>
                                        <p:cTn id="7" dur="500" fill="hold"/>
                                        <p:tgtEl>
                                          <p:spTgt spid="15667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6676"/>
                                        </p:tgtEl>
                                        <p:attrNameLst>
                                          <p:attrName>style.visibility</p:attrName>
                                        </p:attrNameLst>
                                      </p:cBhvr>
                                      <p:to>
                                        <p:strVal val="visible"/>
                                      </p:to>
                                    </p:set>
                                    <p:animEffect transition="in" filter="box(in)">
                                      <p:cBhvr>
                                        <p:cTn id="12" dur="500" fill="hold"/>
                                        <p:tgtEl>
                                          <p:spTgt spid="15667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6677"/>
                                        </p:tgtEl>
                                        <p:attrNameLst>
                                          <p:attrName>style.visibility</p:attrName>
                                        </p:attrNameLst>
                                      </p:cBhvr>
                                      <p:to>
                                        <p:strVal val="visible"/>
                                      </p:to>
                                    </p:set>
                                    <p:animEffect transition="in" filter="blinds(horizontal)">
                                      <p:cBhvr>
                                        <p:cTn id="17" dur="500" fill="hold"/>
                                        <p:tgtEl>
                                          <p:spTgt spid="15667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56678"/>
                                        </p:tgtEl>
                                        <p:attrNameLst>
                                          <p:attrName>style.visibility</p:attrName>
                                        </p:attrNameLst>
                                      </p:cBhvr>
                                      <p:to>
                                        <p:strVal val="visible"/>
                                      </p:to>
                                    </p:set>
                                    <p:animEffect transition="in" filter="box(in)">
                                      <p:cBhvr>
                                        <p:cTn id="22" dur="500" fill="hold"/>
                                        <p:tgtEl>
                                          <p:spTgt spid="156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5" grpId="0"/>
      <p:bldP spid="156676" grpId="0"/>
      <p:bldP spid="156677" grpId="0"/>
      <p:bldP spid="156678" grpId="0"/>
    </p:bldLst>
  </p:timing>
</p:sld>
</file>

<file path=ppt/slides/slide1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769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57698" name="Rectangle 3"/>
          <p:cNvSpPr>
            <a:spLocks noGrp="1"/>
          </p:cNvSpPr>
          <p:nvPr>
            <p:ph idx="1"/>
          </p:nvPr>
        </p:nvSpPr>
        <p:spPr>
          <a:xfrm>
            <a:off x="0" y="260350"/>
            <a:ext cx="9144000" cy="583247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49</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山坡羊</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潼关怀古</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（张养浩）</a:t>
            </a:r>
            <a:endParaRPr lang="zh-CN" altLang="en-US" b="1">
              <a:latin typeface="黑体" panose="02010609060101010101" pitchFamily="49" charset="-122"/>
              <a:ea typeface="黑体" panose="02010609060101010101" pitchFamily="49" charset="-122"/>
            </a:endParaRPr>
          </a:p>
          <a:p>
            <a:pPr lvl="0" eaLnBrk="1" hangingPunct="1">
              <a:lnSpc>
                <a:spcPct val="90000"/>
              </a:lnSpc>
            </a:pPr>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．张养浩在</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山坡羊</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潼关怀古</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这首曲中，对在离乱中遭受苦难的人民深表同情且点明该曲主旨的句子是</a:t>
            </a:r>
            <a:r>
              <a:rPr lang="zh-CN" altLang="en-US" b="1" u="sng">
                <a:latin typeface="黑体" panose="02010609060101010101" pitchFamily="49" charset="-122"/>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a:p>
            <a:pPr lvl="0" eaLnBrk="1" hangingPunct="1">
              <a:lnSpc>
                <a:spcPct val="90000"/>
              </a:lnSpc>
            </a:pPr>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．张养浩的</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山坡羊</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潼关怀古</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中揭示出历史是不断发展变化的，任何强大的统治者也避免不了最终的灭亡的诗句是</a:t>
            </a:r>
            <a:r>
              <a:rPr lang="zh-CN" altLang="en-US" b="1" u="sng">
                <a:latin typeface="黑体" panose="02010609060101010101" pitchFamily="49" charset="-122"/>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a:p>
            <a:pPr lvl="0" eaLnBrk="1" hangingPunct="1">
              <a:lnSpc>
                <a:spcPct val="90000"/>
              </a:lnSpc>
            </a:pPr>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山坡羊</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潼关怀古</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中写潼关的雄伟气势，暗示它是兵家必争之地的诗句是</a:t>
            </a:r>
            <a:r>
              <a:rPr lang="zh-CN" altLang="en-US" b="1" u="sng">
                <a:latin typeface="黑体" panose="02010609060101010101" pitchFamily="49" charset="-122"/>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a:p>
            <a:pPr lvl="0" eaLnBrk="1" hangingPunct="1">
              <a:lnSpc>
                <a:spcPct val="90000"/>
              </a:lnSpc>
            </a:pPr>
            <a:r>
              <a:rPr lang="en-US" altLang="zh-CN" b="1">
                <a:latin typeface="黑体" panose="02010609060101010101" pitchFamily="49" charset="-122"/>
                <a:ea typeface="黑体" panose="02010609060101010101" pitchFamily="49" charset="-122"/>
              </a:rPr>
              <a:t>4</a:t>
            </a:r>
            <a:r>
              <a:rPr lang="zh-CN" altLang="en-US" b="1">
                <a:latin typeface="黑体" panose="02010609060101010101" pitchFamily="49" charset="-122"/>
                <a:ea typeface="黑体" panose="02010609060101010101" pitchFamily="49" charset="-122"/>
              </a:rPr>
              <a:t>．张养浩的</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山坡羊</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潼关怀古</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中从视觉和听觉两方面写出了潼关地势险要的句子是</a:t>
            </a:r>
            <a:r>
              <a:rPr lang="zh-CN" altLang="en-US" b="1" u="sng">
                <a:latin typeface="黑体" panose="02010609060101010101" pitchFamily="49" charset="-122"/>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872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58722" name="Rectangle 3"/>
          <p:cNvSpPr>
            <a:spLocks noGrp="1"/>
          </p:cNvSpPr>
          <p:nvPr>
            <p:ph idx="1"/>
          </p:nvPr>
        </p:nvSpPr>
        <p:spPr>
          <a:xfrm>
            <a:off x="0" y="260350"/>
            <a:ext cx="9144000"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pPr>
            <a:r>
              <a:rPr lang="zh-CN" altLang="en-US" sz="2800" b="1"/>
              <a:t>（</a:t>
            </a:r>
            <a:r>
              <a:rPr lang="en-US" altLang="zh-CN" sz="2800" b="1"/>
              <a:t>49</a:t>
            </a:r>
            <a:r>
              <a:rPr lang="zh-CN" altLang="en-US" sz="2800" b="1"/>
              <a:t>）</a:t>
            </a:r>
            <a:r>
              <a:rPr lang="en-US" altLang="zh-CN" sz="2800" b="1"/>
              <a:t>《</a:t>
            </a:r>
            <a:r>
              <a:rPr lang="zh-CN" altLang="en-US" sz="2800" b="1"/>
              <a:t>山坡羊</a:t>
            </a:r>
            <a:r>
              <a:rPr lang="en-US" altLang="zh-CN" sz="2800" b="1"/>
              <a:t>·</a:t>
            </a:r>
            <a:r>
              <a:rPr lang="zh-CN" altLang="en-US" sz="2800" b="1"/>
              <a:t>潼关怀古</a:t>
            </a:r>
            <a:r>
              <a:rPr lang="en-US" altLang="zh-CN" sz="2800" b="1"/>
              <a:t>》</a:t>
            </a:r>
            <a:r>
              <a:rPr lang="zh-CN" altLang="en-US" sz="2800" b="1"/>
              <a:t>（张养浩）</a:t>
            </a:r>
            <a:endParaRPr lang="zh-CN" altLang="en-US" sz="2800" b="1"/>
          </a:p>
          <a:p>
            <a:pPr lvl="0" eaLnBrk="1" hangingPunct="1">
              <a:lnSpc>
                <a:spcPct val="80000"/>
              </a:lnSpc>
            </a:pPr>
            <a:r>
              <a:rPr lang="en-US" altLang="zh-CN" sz="2800" b="1"/>
              <a:t>1</a:t>
            </a:r>
            <a:r>
              <a:rPr lang="zh-CN" altLang="en-US" sz="2800" b="1"/>
              <a:t>．张养浩在</a:t>
            </a:r>
            <a:r>
              <a:rPr lang="en-US" altLang="zh-CN" sz="2800" b="1"/>
              <a:t>《</a:t>
            </a:r>
            <a:r>
              <a:rPr lang="zh-CN" altLang="en-US" sz="2800" b="1"/>
              <a:t>山坡羊</a:t>
            </a:r>
            <a:r>
              <a:rPr lang="en-US" altLang="zh-CN" sz="2800" b="1"/>
              <a:t>·</a:t>
            </a:r>
            <a:r>
              <a:rPr lang="zh-CN" altLang="en-US" sz="2800" b="1"/>
              <a:t>潼关怀古</a:t>
            </a:r>
            <a:r>
              <a:rPr lang="en-US" altLang="zh-CN" sz="2800" b="1"/>
              <a:t>》</a:t>
            </a:r>
            <a:r>
              <a:rPr lang="zh-CN" altLang="en-US" sz="2800" b="1"/>
              <a:t>这首曲中，对在离乱中遭受苦难的人民深表同情且点明该曲主旨的句子是</a:t>
            </a:r>
            <a:r>
              <a:rPr lang="zh-CN" altLang="en-US" sz="4000" b="1" u="sng">
                <a:latin typeface="黑体" panose="02010609060101010101" pitchFamily="49" charset="-122"/>
                <a:ea typeface="黑体" panose="02010609060101010101" pitchFamily="49" charset="-122"/>
              </a:rPr>
              <a:t>：</a:t>
            </a:r>
            <a:r>
              <a:rPr lang="zh-CN" altLang="en-US" sz="3600" b="1" u="sng">
                <a:solidFill>
                  <a:srgbClr val="0000CC"/>
                </a:solidFill>
                <a:ea typeface="黑体" panose="02010609060101010101" pitchFamily="49" charset="-122"/>
              </a:rPr>
              <a:t>兴，百姓苦。亡，百姓苦</a:t>
            </a:r>
            <a:r>
              <a:rPr lang="zh-CN" altLang="en-US" sz="4000" b="1" u="sng">
                <a:latin typeface="黑体" panose="02010609060101010101" pitchFamily="49" charset="-122"/>
                <a:ea typeface="黑体" panose="02010609060101010101" pitchFamily="49" charset="-122"/>
              </a:rPr>
              <a:t>。</a:t>
            </a:r>
            <a:endParaRPr lang="zh-CN" altLang="en-US" sz="4000" b="1" u="sng">
              <a:latin typeface="黑体" panose="02010609060101010101" pitchFamily="49" charset="-122"/>
              <a:ea typeface="黑体" panose="02010609060101010101" pitchFamily="49" charset="-122"/>
            </a:endParaRPr>
          </a:p>
          <a:p>
            <a:pPr lvl="0" eaLnBrk="1" hangingPunct="1">
              <a:lnSpc>
                <a:spcPct val="80000"/>
              </a:lnSpc>
            </a:pPr>
            <a:r>
              <a:rPr lang="en-US" altLang="zh-CN" sz="2800" b="1"/>
              <a:t>2</a:t>
            </a:r>
            <a:r>
              <a:rPr lang="zh-CN" altLang="en-US" sz="2800" b="1"/>
              <a:t>．张养浩的</a:t>
            </a:r>
            <a:r>
              <a:rPr lang="en-US" altLang="zh-CN" sz="2800" b="1"/>
              <a:t>《</a:t>
            </a:r>
            <a:r>
              <a:rPr lang="zh-CN" altLang="en-US" sz="2800" b="1"/>
              <a:t>山坡羊</a:t>
            </a:r>
            <a:r>
              <a:rPr lang="en-US" altLang="zh-CN" sz="2800" b="1"/>
              <a:t>•</a:t>
            </a:r>
            <a:r>
              <a:rPr lang="zh-CN" altLang="en-US" sz="2800" b="1"/>
              <a:t>潼关怀古</a:t>
            </a:r>
            <a:r>
              <a:rPr lang="en-US" altLang="zh-CN" sz="2800" b="1"/>
              <a:t>》</a:t>
            </a:r>
            <a:r>
              <a:rPr lang="zh-CN" altLang="en-US" sz="2800" b="1"/>
              <a:t>中揭示出历史是不断发展变化的，任何强大的统治者也避免不了最终的灭亡的诗句是</a:t>
            </a:r>
            <a:r>
              <a:rPr lang="zh-CN" altLang="en-US" sz="4000" b="1" u="sng">
                <a:latin typeface="黑体" panose="02010609060101010101" pitchFamily="49" charset="-122"/>
                <a:ea typeface="黑体" panose="02010609060101010101" pitchFamily="49" charset="-122"/>
              </a:rPr>
              <a:t>：</a:t>
            </a:r>
            <a:r>
              <a:rPr lang="zh-CN" altLang="en-US" sz="3600" b="1" u="sng">
                <a:solidFill>
                  <a:srgbClr val="0000CC"/>
                </a:solidFill>
                <a:ea typeface="黑体" panose="02010609060101010101" pitchFamily="49" charset="-122"/>
              </a:rPr>
              <a:t>伤心秦汉经行处，宫阙万间都做了土</a:t>
            </a:r>
            <a:r>
              <a:rPr lang="zh-CN" altLang="en-US" sz="4000" b="1" u="sng">
                <a:latin typeface="黑体" panose="02010609060101010101" pitchFamily="49" charset="-122"/>
                <a:ea typeface="黑体" panose="02010609060101010101" pitchFamily="49" charset="-122"/>
              </a:rPr>
              <a:t>。</a:t>
            </a:r>
            <a:endParaRPr lang="zh-CN" altLang="en-US" sz="4000" b="1" u="sng">
              <a:latin typeface="黑体" panose="02010609060101010101" pitchFamily="49" charset="-122"/>
              <a:ea typeface="黑体" panose="02010609060101010101" pitchFamily="49" charset="-122"/>
            </a:endParaRPr>
          </a:p>
          <a:p>
            <a:pPr lvl="0" eaLnBrk="1" hangingPunct="1">
              <a:lnSpc>
                <a:spcPct val="80000"/>
              </a:lnSpc>
            </a:pPr>
            <a:r>
              <a:rPr lang="en-US" altLang="zh-CN" sz="2800" b="1"/>
              <a:t>3</a:t>
            </a:r>
            <a:r>
              <a:rPr lang="zh-CN" altLang="en-US" sz="2800" b="1"/>
              <a:t>．</a:t>
            </a:r>
            <a:r>
              <a:rPr lang="en-US" altLang="zh-CN" sz="2800" b="1"/>
              <a:t>《</a:t>
            </a:r>
            <a:r>
              <a:rPr lang="zh-CN" altLang="en-US" sz="2800" b="1"/>
              <a:t>山坡羊</a:t>
            </a:r>
            <a:r>
              <a:rPr lang="en-US" altLang="zh-CN" sz="2800" b="1"/>
              <a:t>·</a:t>
            </a:r>
            <a:r>
              <a:rPr lang="zh-CN" altLang="en-US" sz="2800" b="1"/>
              <a:t>潼关怀古</a:t>
            </a:r>
            <a:r>
              <a:rPr lang="en-US" altLang="zh-CN" sz="2800" b="1"/>
              <a:t>》</a:t>
            </a:r>
            <a:r>
              <a:rPr lang="zh-CN" altLang="en-US" sz="2800" b="1"/>
              <a:t>中写潼关的雄伟气势，暗示它是兵家必争之地的诗句是</a:t>
            </a:r>
            <a:r>
              <a:rPr lang="zh-CN" altLang="en-US" sz="4000" b="1" u="sng">
                <a:latin typeface="黑体" panose="02010609060101010101" pitchFamily="49" charset="-122"/>
                <a:ea typeface="黑体" panose="02010609060101010101" pitchFamily="49" charset="-122"/>
              </a:rPr>
              <a:t>：</a:t>
            </a:r>
            <a:r>
              <a:rPr lang="zh-CN" altLang="en-US" sz="3600" b="1" u="sng">
                <a:solidFill>
                  <a:srgbClr val="0000CC"/>
                </a:solidFill>
                <a:ea typeface="黑体" panose="02010609060101010101" pitchFamily="49" charset="-122"/>
              </a:rPr>
              <a:t>峰峦如聚，波涛如怒，山河表里潼关路</a:t>
            </a:r>
            <a:r>
              <a:rPr lang="zh-CN" altLang="en-US" sz="4000" b="1" u="sng">
                <a:latin typeface="黑体" panose="02010609060101010101" pitchFamily="49" charset="-122"/>
                <a:ea typeface="黑体" panose="02010609060101010101" pitchFamily="49" charset="-122"/>
              </a:rPr>
              <a:t>。</a:t>
            </a:r>
            <a:endParaRPr lang="zh-CN" altLang="en-US" sz="4000" b="1" u="sng">
              <a:latin typeface="黑体" panose="02010609060101010101" pitchFamily="49" charset="-122"/>
              <a:ea typeface="黑体" panose="02010609060101010101" pitchFamily="49" charset="-122"/>
            </a:endParaRPr>
          </a:p>
          <a:p>
            <a:pPr lvl="0" eaLnBrk="1" hangingPunct="1">
              <a:lnSpc>
                <a:spcPct val="80000"/>
              </a:lnSpc>
            </a:pPr>
            <a:r>
              <a:rPr lang="en-US" altLang="zh-CN" sz="2800" b="1"/>
              <a:t>4</a:t>
            </a:r>
            <a:r>
              <a:rPr lang="zh-CN" altLang="en-US" sz="2800" b="1"/>
              <a:t>．张养浩的</a:t>
            </a:r>
            <a:r>
              <a:rPr lang="en-US" altLang="zh-CN" sz="2800" b="1"/>
              <a:t>《</a:t>
            </a:r>
            <a:r>
              <a:rPr lang="zh-CN" altLang="en-US" sz="2800" b="1"/>
              <a:t>山坡羊</a:t>
            </a:r>
            <a:r>
              <a:rPr lang="en-US" altLang="zh-CN" sz="2800" b="1"/>
              <a:t>·</a:t>
            </a:r>
            <a:r>
              <a:rPr lang="zh-CN" altLang="en-US" sz="2800" b="1"/>
              <a:t>潼关怀古</a:t>
            </a:r>
            <a:r>
              <a:rPr lang="en-US" altLang="zh-CN" sz="2800" b="1"/>
              <a:t>》</a:t>
            </a:r>
            <a:r>
              <a:rPr lang="zh-CN" altLang="en-US" sz="2800" b="1"/>
              <a:t>中从视觉和听觉两方面写出了潼关地势险要的句子是</a:t>
            </a:r>
            <a:r>
              <a:rPr lang="zh-CN" altLang="en-US" sz="4000" b="1" u="sng">
                <a:latin typeface="黑体" panose="02010609060101010101" pitchFamily="49" charset="-122"/>
                <a:ea typeface="黑体" panose="02010609060101010101" pitchFamily="49" charset="-122"/>
              </a:rPr>
              <a:t>：</a:t>
            </a:r>
            <a:r>
              <a:rPr lang="zh-CN" altLang="en-US" sz="4000" b="1" u="sng">
                <a:solidFill>
                  <a:srgbClr val="0000CC"/>
                </a:solidFill>
                <a:ea typeface="黑体" panose="02010609060101010101" pitchFamily="49" charset="-122"/>
              </a:rPr>
              <a:t>峰峦如聚，波涛如怒</a:t>
            </a:r>
            <a:r>
              <a:rPr lang="zh-CN" altLang="en-US" sz="4000" b="1" u="sng">
                <a:latin typeface="黑体" panose="02010609060101010101" pitchFamily="49" charset="-122"/>
                <a:ea typeface="黑体" panose="02010609060101010101" pitchFamily="49" charset="-122"/>
              </a:rPr>
              <a:t>。</a:t>
            </a:r>
            <a:endParaRPr lang="zh-CN" altLang="en-US" sz="4000" b="1" u="sng">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974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59746" name="Rectangle 3"/>
          <p:cNvSpPr>
            <a:spLocks noGrp="1"/>
          </p:cNvSpPr>
          <p:nvPr>
            <p:ph idx="1"/>
          </p:nvPr>
        </p:nvSpPr>
        <p:spPr>
          <a:xfrm>
            <a:off x="0" y="333375"/>
            <a:ext cx="8964613" cy="46799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50</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己亥杂诗</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（龚自珍）</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．龚自珍在</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己亥杂诗</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中形象地表达了自己虽然辞官，但仍会关心国家的前途和命运且代落花立意，倾吐心曲，表现崇高的献身精神的句子是</a:t>
            </a:r>
            <a:r>
              <a:rPr lang="zh-CN" altLang="en-US" b="1" u="sng">
                <a:latin typeface="黑体" panose="02010609060101010101" pitchFamily="49" charset="-122"/>
                <a:ea typeface="黑体" panose="02010609060101010101" pitchFamily="49" charset="-122"/>
              </a:rPr>
              <a:t>：                       。 </a:t>
            </a:r>
            <a:endParaRPr lang="zh-CN" altLang="en-US" b="1" u="sng">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．龚自珍的</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己亥杂诗</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：写诗人辞官之后的离愁别绪的诗句是</a:t>
            </a:r>
            <a:r>
              <a:rPr lang="zh-CN" altLang="en-US" b="1" u="sng">
                <a:latin typeface="黑体" panose="02010609060101010101" pitchFamily="49" charset="-122"/>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p:txBody>
      </p:sp>
      <p:sp>
        <p:nvSpPr>
          <p:cNvPr id="159747" name="Rectangle 4"/>
          <p:cNvSpPr/>
          <p:nvPr/>
        </p:nvSpPr>
        <p:spPr>
          <a:xfrm>
            <a:off x="1692275" y="2349500"/>
            <a:ext cx="6303963" cy="579438"/>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solidFill>
                  <a:srgbClr val="0000CC"/>
                </a:solidFill>
                <a:ea typeface="楷体_GB2312" pitchFamily="49" charset="-122"/>
              </a:rPr>
              <a:t>落红不是无情物，化作春泥更护花</a:t>
            </a:r>
            <a:endParaRPr lang="zh-CN" altLang="en-US" sz="3200" b="1">
              <a:solidFill>
                <a:srgbClr val="0000CC"/>
              </a:solidFill>
              <a:ea typeface="楷体_GB2312" pitchFamily="49" charset="-122"/>
            </a:endParaRPr>
          </a:p>
        </p:txBody>
      </p:sp>
      <p:sp>
        <p:nvSpPr>
          <p:cNvPr id="159748" name="Rectangle 5"/>
          <p:cNvSpPr/>
          <p:nvPr/>
        </p:nvSpPr>
        <p:spPr>
          <a:xfrm>
            <a:off x="1763713" y="3933825"/>
            <a:ext cx="6303962" cy="579438"/>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solidFill>
                  <a:srgbClr val="0000CC"/>
                </a:solidFill>
                <a:ea typeface="楷体_GB2312" pitchFamily="49" charset="-122"/>
              </a:rPr>
              <a:t>浩荡离愁白日斜，吟鞭东指即天涯</a:t>
            </a:r>
            <a:endParaRPr lang="zh-CN" altLang="en-US" sz="3200" b="1">
              <a:solidFill>
                <a:srgbClr val="0000CC"/>
              </a:solidFill>
              <a:ea typeface="楷体_GB2312" pitchFamily="49" charset="-122"/>
            </a:endParaRPr>
          </a:p>
        </p:txBody>
      </p:sp>
      <p:pic>
        <p:nvPicPr>
          <p:cNvPr id="159749" name="New picture"/>
          <p:cNvPicPr/>
          <p:nvPr/>
        </p:nvPicPr>
        <p:blipFill>
          <a:blip r:embed="rId2"/>
          <a:stretch>
            <a:fillRect/>
          </a:stretch>
        </p:blipFill>
        <p:spPr>
          <a:xfrm>
            <a:off x="10820400" y="102997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9747"/>
                                        </p:tgtEl>
                                        <p:attrNameLst>
                                          <p:attrName>style.visibility</p:attrName>
                                        </p:attrNameLst>
                                      </p:cBhvr>
                                      <p:to>
                                        <p:strVal val="visible"/>
                                      </p:to>
                                    </p:set>
                                    <p:animEffect transition="in" filter="blinds(horizontal)">
                                      <p:cBhvr>
                                        <p:cTn id="7" dur="500" fill="hold"/>
                                        <p:tgtEl>
                                          <p:spTgt spid="15974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9748"/>
                                        </p:tgtEl>
                                        <p:attrNameLst>
                                          <p:attrName>style.visibility</p:attrName>
                                        </p:attrNameLst>
                                      </p:cBhvr>
                                      <p:to>
                                        <p:strVal val="visible"/>
                                      </p:to>
                                    </p:set>
                                    <p:animEffect transition="in" filter="box(in)">
                                      <p:cBhvr>
                                        <p:cTn id="12" dur="500" fill="hold"/>
                                        <p:tgtEl>
                                          <p:spTgt spid="159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p:bldP spid="15974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0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7410"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（五）</a:t>
            </a:r>
            <a:r>
              <a:rPr lang="en-US" altLang="zh-CN" sz="2800" b="1"/>
              <a:t>《</a:t>
            </a:r>
            <a:r>
              <a:rPr lang="zh-CN" altLang="en-US" sz="2800" b="1"/>
              <a:t>赤壁赋</a:t>
            </a:r>
            <a:r>
              <a:rPr lang="en-US" altLang="zh-CN" sz="2800" b="1"/>
              <a:t>》</a:t>
            </a:r>
            <a:endParaRPr lang="en-US" altLang="zh-CN" sz="2800" b="1"/>
          </a:p>
          <a:p>
            <a:pPr lvl="0" eaLnBrk="1" hangingPunct="1"/>
            <a:r>
              <a:rPr lang="en-US" altLang="zh-CN" sz="2800" b="1"/>
              <a:t>1.</a:t>
            </a:r>
            <a:r>
              <a:rPr lang="zh-CN" altLang="en-US" sz="2800" b="1"/>
              <a:t>写江上水汽弥漫，江水无边无际和远方天际相接的句子是</a:t>
            </a:r>
            <a:r>
              <a:rPr lang="zh-CN" altLang="en-US" sz="2800" b="1" u="sng"/>
              <a:t>：            。</a:t>
            </a:r>
            <a:endParaRPr lang="zh-CN" altLang="en-US" sz="2800" b="1"/>
          </a:p>
          <a:p>
            <a:pPr lvl="0" eaLnBrk="1" hangingPunct="1"/>
            <a:r>
              <a:rPr lang="en-US" altLang="zh-CN" sz="2800" b="1"/>
              <a:t>2.</a:t>
            </a:r>
            <a:r>
              <a:rPr lang="zh-CN" altLang="en-US" sz="2800" b="1"/>
              <a:t>概括了曹操军队在攻破荆州顺流而下的军容盛状的句子是</a:t>
            </a:r>
            <a:r>
              <a:rPr lang="zh-CN" altLang="en-US" sz="2800" b="1" u="sng"/>
              <a:t>：                。</a:t>
            </a:r>
            <a:endParaRPr lang="zh-CN" altLang="en-US" sz="2800" b="1"/>
          </a:p>
          <a:p>
            <a:pPr lvl="0" eaLnBrk="1" hangingPunct="1"/>
            <a:r>
              <a:rPr lang="en-US" altLang="zh-CN" sz="2800" b="1"/>
              <a:t>3.</a:t>
            </a:r>
            <a:r>
              <a:rPr lang="zh-CN" altLang="en-US" sz="2800" b="1"/>
              <a:t>叙写江水流逝却始终长流不息，月亮盈亏却无所增减的哲理的句子</a:t>
            </a:r>
            <a:r>
              <a:rPr lang="zh-CN" altLang="en-US" sz="2800" b="1" u="sng"/>
              <a:t>：                 。</a:t>
            </a:r>
            <a:endParaRPr lang="zh-CN" altLang="en-US" sz="2800" b="1"/>
          </a:p>
          <a:p>
            <a:pPr lvl="0" eaLnBrk="1" hangingPunct="1"/>
            <a:r>
              <a:rPr lang="en-US" altLang="zh-CN" sz="2800" b="1"/>
              <a:t>4.</a:t>
            </a:r>
            <a:r>
              <a:rPr lang="zh-CN" altLang="en-US" sz="2800" b="1"/>
              <a:t>用高超的手法描写动人的音乐</a:t>
            </a:r>
            <a:r>
              <a:rPr lang="zh-CN" altLang="en-US" sz="2800" b="1" u="sng"/>
              <a:t>：                              。</a:t>
            </a:r>
            <a:endParaRPr lang="zh-CN" altLang="en-US" sz="2800" b="1"/>
          </a:p>
          <a:p>
            <a:pPr lvl="0" eaLnBrk="1" hangingPunct="1"/>
            <a:r>
              <a:rPr lang="en-US" altLang="zh-CN" sz="2800" b="1"/>
              <a:t>5.</a:t>
            </a:r>
            <a:r>
              <a:rPr lang="zh-CN" altLang="en-US" sz="2800" b="1"/>
              <a:t>苏轼在</a:t>
            </a:r>
            <a:r>
              <a:rPr lang="en-US" altLang="zh-CN" sz="2800" b="1"/>
              <a:t>《</a:t>
            </a:r>
            <a:r>
              <a:rPr lang="zh-CN" altLang="en-US" sz="2800" b="1"/>
              <a:t>赤壁赋</a:t>
            </a:r>
            <a:r>
              <a:rPr lang="en-US" altLang="zh-CN" sz="2800" b="1"/>
              <a:t>》</a:t>
            </a:r>
            <a:r>
              <a:rPr lang="zh-CN" altLang="en-US" sz="2800" b="1"/>
              <a:t>中慨叹“人生短促，人很渺小”的句子是</a:t>
            </a:r>
            <a:r>
              <a:rPr lang="zh-CN" altLang="en-US" sz="2800" b="1" u="sng"/>
              <a:t>：                            。</a:t>
            </a:r>
            <a:endParaRPr lang="zh-CN" altLang="en-US" sz="2800" b="1"/>
          </a:p>
          <a:p>
            <a:pPr lvl="0" eaLnBrk="1" hangingPunct="1"/>
            <a:r>
              <a:rPr lang="en-US" altLang="zh-CN" sz="2800" b="1"/>
              <a:t>6.</a:t>
            </a:r>
            <a:r>
              <a:rPr lang="zh-CN" altLang="en-US" sz="2800" b="1"/>
              <a:t>写清风明月为吾享用的句子</a:t>
            </a:r>
            <a:r>
              <a:rPr lang="zh-CN" altLang="en-US" sz="2800" b="1" u="sng"/>
              <a:t>：                                 。</a:t>
            </a:r>
            <a:endParaRPr lang="zh-CN" altLang="en-US" sz="2800" b="1"/>
          </a:p>
          <a:p>
            <a:pPr lvl="0" eaLnBrk="1" hangingPunct="1"/>
            <a:r>
              <a:rPr lang="en-US" altLang="zh-CN" sz="2800" b="1"/>
              <a:t>7.</a:t>
            </a:r>
            <a:r>
              <a:rPr lang="zh-CN" altLang="en-US" sz="2800" b="1"/>
              <a:t>写清风与明月可尽情享用，无人禁止，无穷无尽的句子</a:t>
            </a:r>
            <a:r>
              <a:rPr lang="zh-CN" altLang="en-US" sz="2800" b="1" u="sng"/>
              <a:t>：                                 。</a:t>
            </a:r>
            <a:endParaRPr lang="zh-CN" altLang="en-US" sz="2800" b="1"/>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8434"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sz="2800" b="1"/>
              <a:t>（五）</a:t>
            </a:r>
            <a:r>
              <a:rPr lang="en-US" altLang="zh-CN" sz="2800" b="1"/>
              <a:t>《</a:t>
            </a:r>
            <a:r>
              <a:rPr lang="zh-CN" altLang="en-US" sz="2800" b="1"/>
              <a:t>赤壁赋</a:t>
            </a:r>
            <a:r>
              <a:rPr lang="en-US" altLang="zh-CN" sz="2800" b="1"/>
              <a:t>》</a:t>
            </a:r>
            <a:endParaRPr lang="en-US" altLang="zh-CN" sz="2800" b="1"/>
          </a:p>
          <a:p>
            <a:pPr lvl="0" eaLnBrk="1" hangingPunct="1">
              <a:lnSpc>
                <a:spcPct val="90000"/>
              </a:lnSpc>
            </a:pPr>
            <a:r>
              <a:rPr lang="en-US" altLang="zh-CN" sz="2800" b="1"/>
              <a:t>1.</a:t>
            </a:r>
            <a:r>
              <a:rPr lang="zh-CN" altLang="en-US" sz="2800" b="1"/>
              <a:t>写江上水汽弥漫，江水无边无际和远方天际相接的句子是：</a:t>
            </a:r>
            <a:r>
              <a:rPr lang="zh-CN" altLang="en-US" sz="2800" b="1" u="sng">
                <a:solidFill>
                  <a:srgbClr val="0000CC"/>
                </a:solidFill>
                <a:ea typeface="黑体" panose="02010609060101010101" pitchFamily="49" charset="-122"/>
              </a:rPr>
              <a:t>白露横江，水光接天。</a:t>
            </a:r>
            <a:endParaRPr lang="zh-CN" altLang="en-US" sz="2800" b="1">
              <a:solidFill>
                <a:srgbClr val="0000CC"/>
              </a:solidFill>
              <a:ea typeface="黑体" panose="02010609060101010101" pitchFamily="49" charset="-122"/>
            </a:endParaRPr>
          </a:p>
          <a:p>
            <a:pPr lvl="0" eaLnBrk="1" hangingPunct="1">
              <a:lnSpc>
                <a:spcPct val="90000"/>
              </a:lnSpc>
            </a:pPr>
            <a:r>
              <a:rPr lang="en-US" altLang="zh-CN" sz="2800" b="1"/>
              <a:t>2.</a:t>
            </a:r>
            <a:r>
              <a:rPr lang="zh-CN" altLang="en-US" sz="2800" b="1"/>
              <a:t>概括了曹操军队在攻破荆州顺流而下的军容盛状的句子是：</a:t>
            </a:r>
            <a:r>
              <a:rPr lang="zh-CN" altLang="en-US" sz="2800" b="1" u="sng">
                <a:solidFill>
                  <a:srgbClr val="0000CC"/>
                </a:solidFill>
                <a:ea typeface="黑体" panose="02010609060101010101" pitchFamily="49" charset="-122"/>
              </a:rPr>
              <a:t>舳舻千里，旌旗蔽空。</a:t>
            </a:r>
            <a:endParaRPr lang="zh-CN" altLang="en-US" sz="2800" b="1" u="sng">
              <a:solidFill>
                <a:srgbClr val="0000CC"/>
              </a:solidFill>
              <a:ea typeface="黑体" panose="02010609060101010101" pitchFamily="49" charset="-122"/>
            </a:endParaRPr>
          </a:p>
          <a:p>
            <a:pPr lvl="0" eaLnBrk="1" hangingPunct="1">
              <a:lnSpc>
                <a:spcPct val="90000"/>
              </a:lnSpc>
            </a:pPr>
            <a:r>
              <a:rPr lang="en-US" altLang="zh-CN" sz="2800" b="1"/>
              <a:t>3.</a:t>
            </a:r>
            <a:r>
              <a:rPr lang="zh-CN" altLang="en-US" sz="2800" b="1"/>
              <a:t>叙写江水流逝却始终长流不息，月亮盈亏却无所增减的哲理的句子：</a:t>
            </a:r>
            <a:r>
              <a:rPr lang="zh-CN" altLang="en-US" sz="2800" b="1" u="sng">
                <a:solidFill>
                  <a:srgbClr val="0000CC"/>
                </a:solidFill>
                <a:ea typeface="黑体" panose="02010609060101010101" pitchFamily="49" charset="-122"/>
              </a:rPr>
              <a:t>逝者如斯，而未尝往也，盈虚者如彼，而卒莫消长也。</a:t>
            </a:r>
            <a:endParaRPr lang="zh-CN" altLang="en-US" sz="2800" b="1" u="sng">
              <a:solidFill>
                <a:srgbClr val="0000CC"/>
              </a:solidFill>
              <a:ea typeface="黑体" panose="02010609060101010101" pitchFamily="49" charset="-122"/>
            </a:endParaRPr>
          </a:p>
          <a:p>
            <a:pPr lvl="0" eaLnBrk="1" hangingPunct="1">
              <a:lnSpc>
                <a:spcPct val="90000"/>
              </a:lnSpc>
            </a:pPr>
            <a:r>
              <a:rPr lang="en-US" altLang="zh-CN" sz="2800" b="1"/>
              <a:t>4.</a:t>
            </a:r>
            <a:r>
              <a:rPr lang="zh-CN" altLang="en-US" sz="2800" b="1"/>
              <a:t>用高超的手法描写动人的音乐：</a:t>
            </a:r>
            <a:r>
              <a:rPr lang="zh-CN" altLang="en-US" sz="2800" b="1" u="sng">
                <a:solidFill>
                  <a:srgbClr val="0000CC"/>
                </a:solidFill>
                <a:ea typeface="黑体" panose="02010609060101010101" pitchFamily="49" charset="-122"/>
              </a:rPr>
              <a:t>舞幽壑之潜蛟，泣孤舟之嫠妇。</a:t>
            </a:r>
            <a:endParaRPr lang="zh-CN" altLang="en-US" sz="2800" b="1" u="sng">
              <a:solidFill>
                <a:srgbClr val="0000CC"/>
              </a:solidFill>
              <a:ea typeface="黑体" panose="02010609060101010101" pitchFamily="49" charset="-122"/>
            </a:endParaRPr>
          </a:p>
          <a:p>
            <a:pPr lvl="0" eaLnBrk="1" hangingPunct="1">
              <a:lnSpc>
                <a:spcPct val="90000"/>
              </a:lnSpc>
            </a:pPr>
            <a:r>
              <a:rPr lang="en-US" altLang="zh-CN" sz="2800" b="1"/>
              <a:t>5.</a:t>
            </a:r>
            <a:r>
              <a:rPr lang="zh-CN" altLang="en-US" sz="2800" b="1"/>
              <a:t>苏轼在</a:t>
            </a:r>
            <a:r>
              <a:rPr lang="en-US" altLang="zh-CN" sz="2800" b="1"/>
              <a:t>《</a:t>
            </a:r>
            <a:r>
              <a:rPr lang="zh-CN" altLang="en-US" sz="2800" b="1"/>
              <a:t>赤壁赋</a:t>
            </a:r>
            <a:r>
              <a:rPr lang="en-US" altLang="zh-CN" sz="2800" b="1"/>
              <a:t>》</a:t>
            </a:r>
            <a:r>
              <a:rPr lang="zh-CN" altLang="en-US" sz="2800" b="1"/>
              <a:t>中慨叹“人生短促，人很渺小”的句子是：</a:t>
            </a:r>
            <a:r>
              <a:rPr lang="zh-CN" altLang="en-US" sz="2800" b="1" u="sng">
                <a:solidFill>
                  <a:srgbClr val="0000CC"/>
                </a:solidFill>
                <a:ea typeface="黑体" panose="02010609060101010101" pitchFamily="49" charset="-122"/>
              </a:rPr>
              <a:t>寄蜉蝣于天地，渺沧海之一粟。</a:t>
            </a:r>
            <a:endParaRPr lang="zh-CN" altLang="en-US" sz="2800" b="1" u="sng">
              <a:solidFill>
                <a:srgbClr val="0000CC"/>
              </a:solidFill>
              <a:ea typeface="黑体" panose="02010609060101010101" pitchFamily="49" charset="-122"/>
            </a:endParaRPr>
          </a:p>
          <a:p>
            <a:pPr lvl="0" eaLnBrk="1" hangingPunct="1">
              <a:lnSpc>
                <a:spcPct val="90000"/>
              </a:lnSpc>
            </a:pPr>
            <a:r>
              <a:rPr lang="en-US" altLang="zh-CN" sz="2800" b="1"/>
              <a:t>6.</a:t>
            </a:r>
            <a:r>
              <a:rPr lang="zh-CN" altLang="en-US" sz="2800" b="1"/>
              <a:t>写清风明月为吾享用的句子：</a:t>
            </a:r>
            <a:r>
              <a:rPr lang="zh-CN" altLang="en-US" sz="2800" b="1" u="sng">
                <a:solidFill>
                  <a:srgbClr val="0000CC"/>
                </a:solidFill>
                <a:ea typeface="黑体" panose="02010609060101010101" pitchFamily="49" charset="-122"/>
              </a:rPr>
              <a:t>惟江上之清风，与山间之明月，耳得之而为声，目遇之而成色。</a:t>
            </a:r>
            <a:endParaRPr lang="zh-CN" altLang="en-US" sz="2800" b="1" u="sng">
              <a:solidFill>
                <a:srgbClr val="0000CC"/>
              </a:solidFill>
              <a:ea typeface="黑体" panose="02010609060101010101" pitchFamily="49" charset="-122"/>
            </a:endParaRPr>
          </a:p>
          <a:p>
            <a:pPr lvl="0" eaLnBrk="1" hangingPunct="1">
              <a:lnSpc>
                <a:spcPct val="90000"/>
              </a:lnSpc>
            </a:pPr>
            <a:r>
              <a:rPr lang="en-US" altLang="zh-CN" sz="2800" b="1"/>
              <a:t>7.</a:t>
            </a:r>
            <a:r>
              <a:rPr lang="zh-CN" altLang="en-US" sz="2800" b="1"/>
              <a:t>写清风与明月可尽情享用，无人禁止，无穷无尽的句子：</a:t>
            </a:r>
            <a:r>
              <a:rPr lang="zh-CN" altLang="en-US" sz="2800" b="1" u="sng">
                <a:solidFill>
                  <a:srgbClr val="0000CC"/>
                </a:solidFill>
                <a:ea typeface="黑体" panose="02010609060101010101" pitchFamily="49" charset="-122"/>
              </a:rPr>
              <a:t>取之无禁，用之不竭。</a:t>
            </a:r>
            <a:endParaRPr lang="zh-CN" altLang="en-US" sz="2800" b="1" u="sng">
              <a:solidFill>
                <a:srgbClr val="0000CC"/>
              </a:solidFill>
              <a:ea typeface="黑体" panose="02010609060101010101" pitchFamily="49"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9458"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en-US" altLang="zh-CN" b="1">
                <a:latin typeface="黑体" panose="02010609060101010101" pitchFamily="49" charset="-122"/>
                <a:ea typeface="黑体" panose="02010609060101010101" pitchFamily="49" charset="-122"/>
              </a:rPr>
              <a:t>8.</a:t>
            </a:r>
            <a:r>
              <a:rPr lang="zh-CN" altLang="en-US" b="1">
                <a:latin typeface="黑体" panose="02010609060101010101" pitchFamily="49" charset="-122"/>
                <a:ea typeface="黑体" panose="02010609060101010101" pitchFamily="49" charset="-122"/>
              </a:rPr>
              <a:t>写希望与神仙相交，与明月同在的句子</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lnSpc>
                <a:spcPct val="90000"/>
              </a:lnSpc>
            </a:pPr>
            <a:r>
              <a:rPr lang="en-US" altLang="zh-CN" b="1">
                <a:latin typeface="黑体" panose="02010609060101010101" pitchFamily="49" charset="-122"/>
                <a:ea typeface="黑体" panose="02010609060101010101" pitchFamily="49" charset="-122"/>
              </a:rPr>
              <a:t>9.</a:t>
            </a:r>
            <a:r>
              <a:rPr lang="zh-CN" altLang="en-US" b="1">
                <a:latin typeface="黑体" panose="02010609060101010101" pitchFamily="49" charset="-122"/>
                <a:ea typeface="黑体" panose="02010609060101010101" pitchFamily="49" charset="-122"/>
              </a:rPr>
              <a:t>写月亮升起后，对游人依依眷恋，脉脉含情，实则是游人对明月的喜爱的句子</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lnSpc>
                <a:spcPct val="90000"/>
              </a:lnSpc>
            </a:pPr>
            <a:r>
              <a:rPr lang="en-US" altLang="zh-CN" b="1">
                <a:latin typeface="黑体" panose="02010609060101010101" pitchFamily="49" charset="-122"/>
                <a:ea typeface="黑体" panose="02010609060101010101" pitchFamily="49" charset="-122"/>
              </a:rPr>
              <a:t>10.</a:t>
            </a:r>
            <a:r>
              <a:rPr lang="zh-CN" altLang="en-US" b="1">
                <a:latin typeface="黑体" panose="02010609060101010101" pitchFamily="49" charset="-122"/>
                <a:ea typeface="黑体" panose="02010609060101010101" pitchFamily="49" charset="-122"/>
              </a:rPr>
              <a:t>写作者在江面上自由飘荡，似乎是在浩荡的宇宙间乘风飞行，飘飘忽忽升入仙境里去的句子</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lnSpc>
                <a:spcPct val="90000"/>
              </a:lnSpc>
            </a:pPr>
            <a:r>
              <a:rPr lang="en-US" altLang="zh-CN" b="1">
                <a:latin typeface="黑体" panose="02010609060101010101" pitchFamily="49" charset="-122"/>
                <a:ea typeface="黑体" panose="02010609060101010101" pitchFamily="49" charset="-122"/>
              </a:rPr>
              <a:t>11.</a:t>
            </a:r>
            <a:r>
              <a:rPr lang="zh-CN" altLang="en-US" b="1">
                <a:latin typeface="黑体" panose="02010609060101010101" pitchFamily="49" charset="-122"/>
                <a:ea typeface="黑体" panose="02010609060101010101" pitchFamily="49" charset="-122"/>
              </a:rPr>
              <a:t>写作者引吭高歌，吟诵古代咏月的诗歌，召唤月亮飞行的句子</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lnSpc>
                <a:spcPct val="90000"/>
              </a:lnSpc>
            </a:pPr>
            <a:r>
              <a:rPr lang="en-US" altLang="zh-CN" b="1">
                <a:latin typeface="黑体" panose="02010609060101010101" pitchFamily="49" charset="-122"/>
                <a:ea typeface="黑体" panose="02010609060101010101" pitchFamily="49" charset="-122"/>
              </a:rPr>
              <a:t>12.</a:t>
            </a:r>
            <a:r>
              <a:rPr lang="zh-CN" altLang="en-US" b="1">
                <a:latin typeface="黑体" panose="02010609060101010101" pitchFamily="49" charset="-122"/>
                <a:ea typeface="黑体" panose="02010609060101010101" pitchFamily="49" charset="-122"/>
              </a:rPr>
              <a:t>描绘秋江的爽朗和澄清，也恰好体现作者怡然自得的心境的句子</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20482" name="Rectangle 3"/>
          <p:cNvSpPr>
            <a:spLocks noGrp="1"/>
          </p:cNvSpPr>
          <p:nvPr>
            <p:ph idx="1"/>
          </p:nvPr>
        </p:nvSpPr>
        <p:spPr>
          <a:xfrm>
            <a:off x="0" y="260350"/>
            <a:ext cx="9144000"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en-US" altLang="zh-CN" b="1"/>
              <a:t>8.</a:t>
            </a:r>
            <a:r>
              <a:rPr lang="zh-CN" altLang="en-US" b="1"/>
              <a:t>写希望与神仙相交，与明月同在的句子：</a:t>
            </a:r>
            <a:r>
              <a:rPr lang="zh-CN" altLang="en-US" sz="2800" b="1" u="sng">
                <a:solidFill>
                  <a:srgbClr val="0000CC"/>
                </a:solidFill>
                <a:ea typeface="黑体" panose="02010609060101010101" pitchFamily="49" charset="-122"/>
              </a:rPr>
              <a:t>挟飞仙以遨游，抱明月而长终</a:t>
            </a:r>
            <a:r>
              <a:rPr lang="zh-CN" altLang="en-US" b="1"/>
              <a:t>。</a:t>
            </a:r>
            <a:endParaRPr lang="zh-CN" altLang="en-US" b="1"/>
          </a:p>
          <a:p>
            <a:pPr lvl="0" eaLnBrk="1" hangingPunct="1">
              <a:lnSpc>
                <a:spcPct val="90000"/>
              </a:lnSpc>
            </a:pPr>
            <a:r>
              <a:rPr lang="en-US" altLang="zh-CN" b="1"/>
              <a:t>9.</a:t>
            </a:r>
            <a:r>
              <a:rPr lang="zh-CN" altLang="en-US" b="1"/>
              <a:t>写月亮升起后，对游人依依眷恋，脉脉含情，实则是游人对明月的喜爱的句子：</a:t>
            </a:r>
            <a:r>
              <a:rPr lang="zh-CN" altLang="en-US" sz="2800" b="1" u="sng">
                <a:solidFill>
                  <a:srgbClr val="0000CC"/>
                </a:solidFill>
                <a:ea typeface="黑体" panose="02010609060101010101" pitchFamily="49" charset="-122"/>
              </a:rPr>
              <a:t>少焉，月出于东山之上，徘徊于斗牛之间。</a:t>
            </a:r>
            <a:endParaRPr lang="zh-CN" altLang="en-US" sz="2800" b="1" u="sng">
              <a:solidFill>
                <a:srgbClr val="0000CC"/>
              </a:solidFill>
              <a:ea typeface="黑体" panose="02010609060101010101" pitchFamily="49" charset="-122"/>
            </a:endParaRPr>
          </a:p>
          <a:p>
            <a:pPr lvl="0" eaLnBrk="1" hangingPunct="1">
              <a:lnSpc>
                <a:spcPct val="90000"/>
              </a:lnSpc>
            </a:pPr>
            <a:r>
              <a:rPr lang="en-US" altLang="zh-CN" b="1"/>
              <a:t>10.</a:t>
            </a:r>
            <a:r>
              <a:rPr lang="zh-CN" altLang="en-US" b="1"/>
              <a:t>写作者在江面上自由飘荡，似乎是在浩荡的宇宙间乘风飞行，</a:t>
            </a:r>
            <a:r>
              <a:rPr lang="zh-CN" altLang="en-US" sz="2800" b="1" u="sng">
                <a:solidFill>
                  <a:srgbClr val="0000CC"/>
                </a:solidFill>
                <a:ea typeface="黑体" panose="02010609060101010101" pitchFamily="49" charset="-122"/>
              </a:rPr>
              <a:t>飘飘忽忽升入仙境里去的句子：浩浩乎如冯虚御风，而不知其所止；飘飘乎如遗世独立，羽化而登仙</a:t>
            </a:r>
            <a:r>
              <a:rPr lang="zh-CN" altLang="en-US" b="1" u="sng"/>
              <a:t>。</a:t>
            </a:r>
            <a:endParaRPr lang="zh-CN" altLang="en-US" b="1"/>
          </a:p>
          <a:p>
            <a:pPr lvl="0" eaLnBrk="1" hangingPunct="1">
              <a:lnSpc>
                <a:spcPct val="90000"/>
              </a:lnSpc>
            </a:pPr>
            <a:r>
              <a:rPr lang="en-US" altLang="zh-CN" b="1"/>
              <a:t>11.</a:t>
            </a:r>
            <a:r>
              <a:rPr lang="zh-CN" altLang="en-US" b="1"/>
              <a:t>写作者引吭高歌，吟诵古代咏月的诗歌，召唤月亮飞行的句子</a:t>
            </a:r>
            <a:r>
              <a:rPr lang="zh-CN" altLang="en-US" b="1" u="sng"/>
              <a:t>：</a:t>
            </a:r>
            <a:r>
              <a:rPr lang="zh-CN" altLang="en-US" sz="2800" b="1" u="sng">
                <a:solidFill>
                  <a:srgbClr val="0000CC"/>
                </a:solidFill>
                <a:ea typeface="黑体" panose="02010609060101010101" pitchFamily="49" charset="-122"/>
              </a:rPr>
              <a:t>诵明月之诗，歌窈窕之章</a:t>
            </a:r>
            <a:r>
              <a:rPr lang="zh-CN" altLang="en-US" b="1" u="sng"/>
              <a:t>。</a:t>
            </a:r>
            <a:endParaRPr lang="zh-CN" altLang="en-US" b="1"/>
          </a:p>
          <a:p>
            <a:pPr lvl="0" eaLnBrk="1" hangingPunct="1">
              <a:lnSpc>
                <a:spcPct val="90000"/>
              </a:lnSpc>
            </a:pPr>
            <a:r>
              <a:rPr lang="en-US" altLang="zh-CN" b="1"/>
              <a:t>12.</a:t>
            </a:r>
            <a:r>
              <a:rPr lang="zh-CN" altLang="en-US" b="1"/>
              <a:t>描绘秋江的爽朗和澄清，也恰好体现作者怡然自得的心境的句子：</a:t>
            </a:r>
            <a:r>
              <a:rPr lang="zh-CN" altLang="en-US" sz="2800" b="1" u="sng">
                <a:solidFill>
                  <a:srgbClr val="0000CC"/>
                </a:solidFill>
                <a:ea typeface="黑体" panose="02010609060101010101" pitchFamily="49" charset="-122"/>
              </a:rPr>
              <a:t>清风徐来，水波不兴。</a:t>
            </a:r>
            <a:endParaRPr lang="zh-CN" altLang="en-US" sz="2800" b="1" u="sng">
              <a:solidFill>
                <a:srgbClr val="0000CC"/>
              </a:solidFill>
              <a:ea typeface="黑体" panose="02010609060101010101" pitchFamily="49"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3074" name="Rectangle 3"/>
          <p:cNvSpPr>
            <a:spLocks noGrp="1"/>
          </p:cNvSpPr>
          <p:nvPr>
            <p:ph idx="1"/>
          </p:nvPr>
        </p:nvSpPr>
        <p:spPr>
          <a:xfrm>
            <a:off x="457200" y="1600200"/>
            <a:ext cx="8229600" cy="4525963"/>
          </a:xfrm>
          <a:prstGeom prst="rect">
            <a:avLst/>
          </a:prstGeom>
          <a:noFill/>
          <a:ln>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endParaRPr lang="zh-CN" altLang="zh-CN"/>
          </a:p>
        </p:txBody>
      </p:sp>
      <p:sp>
        <p:nvSpPr>
          <p:cNvPr id="3075" name="Rectangle 4"/>
          <p:cNvSpPr/>
          <p:nvPr/>
        </p:nvSpPr>
        <p:spPr>
          <a:xfrm>
            <a:off x="685800" y="2130425"/>
            <a:ext cx="7772400" cy="1470025"/>
          </a:xfrm>
          <a:prstGeom prst="rect">
            <a:avLst/>
          </a:prstGeom>
          <a:noFill/>
          <a:ln>
            <a:no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 typeface="Arial" pitchFamily="34" charset="0"/>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r>
              <a:rPr lang="zh-CN" altLang="en-US" sz="4400" b="1">
                <a:solidFill>
                  <a:schemeClr val="tx2"/>
                </a:solidFill>
                <a:latin typeface="黑体" panose="02010609060101010101" pitchFamily="49" charset="-122"/>
                <a:ea typeface="黑体" panose="02010609060101010101" pitchFamily="49" charset="-122"/>
              </a:rPr>
              <a:t>新课标卷高考古诗文背诵</a:t>
            </a:r>
            <a:r>
              <a:rPr lang="en-US" altLang="zh-CN" sz="4400" b="1">
                <a:solidFill>
                  <a:schemeClr val="tx2"/>
                </a:solidFill>
                <a:latin typeface="黑体" panose="02010609060101010101" pitchFamily="49" charset="-122"/>
                <a:ea typeface="黑体" panose="02010609060101010101" pitchFamily="49" charset="-122"/>
              </a:rPr>
              <a:t>(</a:t>
            </a:r>
            <a:r>
              <a:rPr lang="zh-CN" altLang="en-US" sz="4400" b="1">
                <a:solidFill>
                  <a:schemeClr val="tx2"/>
                </a:solidFill>
                <a:latin typeface="黑体" panose="02010609060101010101" pitchFamily="49" charset="-122"/>
                <a:ea typeface="黑体" panose="02010609060101010101" pitchFamily="49" charset="-122"/>
              </a:rPr>
              <a:t>一）</a:t>
            </a:r>
            <a:br>
              <a:rPr lang="zh-CN" altLang="en-US" sz="4400" b="1">
                <a:solidFill>
                  <a:schemeClr val="tx2"/>
                </a:solidFill>
                <a:latin typeface="黑体" panose="02010609060101010101" pitchFamily="49" charset="-122"/>
                <a:ea typeface="黑体" panose="02010609060101010101" pitchFamily="49" charset="-122"/>
              </a:rPr>
            </a:br>
            <a:r>
              <a:rPr lang="zh-CN" altLang="en-US" sz="4400" b="1">
                <a:solidFill>
                  <a:schemeClr val="tx2"/>
                </a:solidFill>
                <a:latin typeface="黑体" panose="02010609060101010101" pitchFamily="49" charset="-122"/>
                <a:ea typeface="黑体" panose="02010609060101010101" pitchFamily="49" charset="-122"/>
              </a:rPr>
              <a:t>高中部分</a:t>
            </a:r>
            <a:endParaRPr lang="zh-CN" altLang="en-US" sz="4400" b="1">
              <a:solidFill>
                <a:schemeClr val="tx2"/>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21506" name="Rectangle 3"/>
          <p:cNvSpPr>
            <a:spLocks noGrp="1"/>
          </p:cNvSpPr>
          <p:nvPr>
            <p:ph idx="1"/>
          </p:nvPr>
        </p:nvSpPr>
        <p:spPr>
          <a:xfrm>
            <a:off x="179388" y="188913"/>
            <a:ext cx="8964612"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latin typeface="黑体" panose="02010609060101010101" pitchFamily="49" charset="-122"/>
                <a:ea typeface="黑体" panose="02010609060101010101" pitchFamily="49" charset="-122"/>
              </a:rPr>
              <a:t>13.</a:t>
            </a:r>
            <a:r>
              <a:rPr lang="zh-CN" altLang="en-US" b="1">
                <a:latin typeface="黑体" panose="02010609060101010101" pitchFamily="49" charset="-122"/>
                <a:ea typeface="黑体" panose="02010609060101010101" pitchFamily="49" charset="-122"/>
              </a:rPr>
              <a:t>写客人箫声之悲伤幽怨的句子</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14.</a:t>
            </a:r>
            <a:r>
              <a:rPr lang="zh-CN" altLang="en-US" b="1">
                <a:latin typeface="黑体" panose="02010609060101010101" pitchFamily="49" charset="-122"/>
                <a:ea typeface="黑体" panose="02010609060101010101" pitchFamily="49" charset="-122"/>
              </a:rPr>
              <a:t>用蛟龙嫠妇听箫声的感受来突出箫声的悲凉与幽怨的句子</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15.</a:t>
            </a:r>
            <a:r>
              <a:rPr lang="zh-CN" altLang="en-US" b="1">
                <a:latin typeface="黑体" panose="02010609060101010101" pitchFamily="49" charset="-122"/>
                <a:ea typeface="黑体" panose="02010609060101010101" pitchFamily="49" charset="-122"/>
              </a:rPr>
              <a:t>以月亮作比，描写世间万物变化的规律的句子是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16.</a:t>
            </a:r>
            <a:r>
              <a:rPr lang="zh-CN" altLang="en-US" b="1">
                <a:latin typeface="黑体" panose="02010609060101010101" pitchFamily="49" charset="-122"/>
                <a:ea typeface="黑体" panose="02010609060101010101" pitchFamily="49" charset="-122"/>
              </a:rPr>
              <a:t>从不变的角度，描述人与万物的关系</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17.</a:t>
            </a:r>
            <a:r>
              <a:rPr lang="zh-CN" altLang="en-US" b="1">
                <a:latin typeface="黑体" panose="02010609060101010101" pitchFamily="49" charset="-122"/>
                <a:ea typeface="黑体" panose="02010609060101010101" pitchFamily="49" charset="-122"/>
              </a:rPr>
              <a:t>文中告诉我们别人的东西虽小也不能占有</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18.</a:t>
            </a:r>
            <a:r>
              <a:rPr lang="zh-CN" altLang="en-US" b="1">
                <a:latin typeface="黑体" panose="02010609060101010101" pitchFamily="49" charset="-122"/>
                <a:ea typeface="黑体" panose="02010609060101010101" pitchFamily="49" charset="-122"/>
              </a:rPr>
              <a:t>写作者荡漾江中，与麋鹿为伴的句子是</a:t>
            </a:r>
            <a:r>
              <a:rPr lang="zh-CN" altLang="en-US" b="1" u="sng">
                <a:latin typeface="黑体" panose="02010609060101010101" pitchFamily="49" charset="-122"/>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2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22530"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t>13.</a:t>
            </a:r>
            <a:r>
              <a:rPr lang="zh-CN" altLang="en-US" b="1"/>
              <a:t>写客人箫声之悲伤幽怨的句子：</a:t>
            </a:r>
            <a:r>
              <a:rPr lang="zh-CN" altLang="en-US" sz="2800" b="1" u="sng">
                <a:solidFill>
                  <a:srgbClr val="0000CC"/>
                </a:solidFill>
                <a:ea typeface="黑体" panose="02010609060101010101" pitchFamily="49" charset="-122"/>
              </a:rPr>
              <a:t>如怨如慕，如泣如诉，余音袅袅，不绝如缕。</a:t>
            </a:r>
            <a:endParaRPr lang="zh-CN" altLang="en-US" sz="2800" b="1" u="sng">
              <a:solidFill>
                <a:srgbClr val="0000CC"/>
              </a:solidFill>
              <a:ea typeface="黑体" panose="02010609060101010101" pitchFamily="49" charset="-122"/>
            </a:endParaRPr>
          </a:p>
          <a:p>
            <a:pPr lvl="0" eaLnBrk="1" hangingPunct="1"/>
            <a:r>
              <a:rPr lang="en-US" altLang="zh-CN" b="1"/>
              <a:t>14.</a:t>
            </a:r>
            <a:r>
              <a:rPr lang="zh-CN" altLang="en-US" b="1"/>
              <a:t>用蛟龙嫠妇听箫声的感受来突出箫声的悲凉与幽怨的句子：</a:t>
            </a:r>
            <a:r>
              <a:rPr lang="zh-CN" altLang="en-US" sz="2800" b="1" u="sng">
                <a:solidFill>
                  <a:srgbClr val="0000CC"/>
                </a:solidFill>
                <a:ea typeface="黑体" panose="02010609060101010101" pitchFamily="49" charset="-122"/>
              </a:rPr>
              <a:t>舞幽壑之潜蛟，泣孤舟之嫠妇</a:t>
            </a:r>
            <a:r>
              <a:rPr lang="zh-CN" altLang="en-US" b="1" u="sng"/>
              <a:t>。</a:t>
            </a:r>
            <a:endParaRPr lang="zh-CN" altLang="en-US" b="1"/>
          </a:p>
          <a:p>
            <a:pPr lvl="0" eaLnBrk="1" hangingPunct="1"/>
            <a:r>
              <a:rPr lang="en-US" altLang="zh-CN" b="1"/>
              <a:t>15.</a:t>
            </a:r>
            <a:r>
              <a:rPr lang="zh-CN" altLang="en-US" b="1"/>
              <a:t>以月亮作比，描写世间万物变化的规律的句子是：</a:t>
            </a:r>
            <a:r>
              <a:rPr lang="zh-CN" altLang="en-US" sz="2800" b="1" u="sng">
                <a:solidFill>
                  <a:srgbClr val="0000CC"/>
                </a:solidFill>
                <a:ea typeface="黑体" panose="02010609060101010101" pitchFamily="49" charset="-122"/>
              </a:rPr>
              <a:t>盈虚者如彼，而卒莫消长也</a:t>
            </a:r>
            <a:r>
              <a:rPr lang="zh-CN" altLang="en-US" b="1" u="sng"/>
              <a:t>。</a:t>
            </a:r>
            <a:endParaRPr lang="zh-CN" altLang="en-US" b="1"/>
          </a:p>
          <a:p>
            <a:pPr lvl="0" eaLnBrk="1" hangingPunct="1"/>
            <a:r>
              <a:rPr lang="en-US" altLang="zh-CN" b="1"/>
              <a:t>16.</a:t>
            </a:r>
            <a:r>
              <a:rPr lang="zh-CN" altLang="en-US" b="1"/>
              <a:t>从不变的角度，描述人与万物的关系：</a:t>
            </a:r>
            <a:r>
              <a:rPr lang="zh-CN" altLang="en-US" sz="2800" b="1" u="sng">
                <a:solidFill>
                  <a:srgbClr val="0000CC"/>
                </a:solidFill>
                <a:ea typeface="黑体" panose="02010609060101010101" pitchFamily="49" charset="-122"/>
              </a:rPr>
              <a:t>自其不变者而观之，则物与我皆无尽也。</a:t>
            </a:r>
            <a:endParaRPr lang="zh-CN" altLang="en-US" sz="2800" b="1" u="sng">
              <a:solidFill>
                <a:srgbClr val="0000CC"/>
              </a:solidFill>
              <a:ea typeface="黑体" panose="02010609060101010101" pitchFamily="49" charset="-122"/>
            </a:endParaRPr>
          </a:p>
          <a:p>
            <a:pPr lvl="0" eaLnBrk="1" hangingPunct="1"/>
            <a:r>
              <a:rPr lang="en-US" altLang="zh-CN" b="1"/>
              <a:t>17.</a:t>
            </a:r>
            <a:r>
              <a:rPr lang="zh-CN" altLang="en-US" b="1"/>
              <a:t>文中告诉我们别人的东西虽小也不能占有：</a:t>
            </a:r>
            <a:r>
              <a:rPr lang="zh-CN" altLang="en-US" sz="2800" b="1" u="sng">
                <a:solidFill>
                  <a:srgbClr val="0000CC"/>
                </a:solidFill>
                <a:ea typeface="黑体" panose="02010609060101010101" pitchFamily="49" charset="-122"/>
              </a:rPr>
              <a:t>苟非吾之所有，虽一毫而莫取。</a:t>
            </a:r>
            <a:endParaRPr lang="zh-CN" altLang="en-US" sz="2800" b="1" u="sng">
              <a:solidFill>
                <a:srgbClr val="0000CC"/>
              </a:solidFill>
              <a:ea typeface="黑体" panose="02010609060101010101" pitchFamily="49" charset="-122"/>
            </a:endParaRPr>
          </a:p>
          <a:p>
            <a:pPr lvl="0" eaLnBrk="1" hangingPunct="1"/>
            <a:r>
              <a:rPr lang="en-US" altLang="zh-CN" b="1"/>
              <a:t>18.</a:t>
            </a:r>
            <a:r>
              <a:rPr lang="zh-CN" altLang="en-US" b="1"/>
              <a:t>写作者荡漾江中，与麋鹿为伴的句子是：</a:t>
            </a:r>
            <a:r>
              <a:rPr lang="zh-CN" altLang="en-US" sz="2800" b="1" u="sng">
                <a:solidFill>
                  <a:srgbClr val="0000CC"/>
                </a:solidFill>
                <a:ea typeface="黑体" panose="02010609060101010101" pitchFamily="49" charset="-122"/>
              </a:rPr>
              <a:t>况吾与子渔樵于江渚之上，侣鱼虾而友麋鹿</a:t>
            </a:r>
            <a:r>
              <a:rPr lang="zh-CN" altLang="en-US" b="1" u="sng"/>
              <a:t>。</a:t>
            </a:r>
            <a:endParaRPr lang="zh-CN" altLang="en-US" b="1"/>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23554" name="Rectangle 3"/>
          <p:cNvSpPr>
            <a:spLocks noGrp="1"/>
          </p:cNvSpPr>
          <p:nvPr>
            <p:ph idx="1"/>
          </p:nvPr>
        </p:nvSpPr>
        <p:spPr>
          <a:xfrm>
            <a:off x="323850" y="476250"/>
            <a:ext cx="8640763" cy="604837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latin typeface="黑体" panose="02010609060101010101" pitchFamily="49" charset="-122"/>
                <a:ea typeface="黑体" panose="02010609060101010101" pitchFamily="49" charset="-122"/>
              </a:rPr>
              <a:t>19.</a:t>
            </a:r>
            <a:r>
              <a:rPr lang="zh-CN" altLang="en-US" sz="2800" b="1">
                <a:latin typeface="黑体" panose="02010609060101010101" pitchFamily="49" charset="-122"/>
                <a:ea typeface="黑体" panose="02010609060101010101" pitchFamily="49" charset="-122"/>
              </a:rPr>
              <a:t>写作者与友人于扁舟举杯共饮的句子是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20.</a:t>
            </a:r>
            <a:r>
              <a:rPr lang="zh-CN" altLang="en-US" sz="2800" b="1">
                <a:latin typeface="黑体" panose="02010609060101010101" pitchFamily="49" charset="-122"/>
                <a:ea typeface="黑体" panose="02010609060101010101" pitchFamily="49" charset="-122"/>
              </a:rPr>
              <a:t>用比喻的修辞手法，感叹我们个人在天地间生命的短暂和个体的渺小的句子</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21.</a:t>
            </a:r>
            <a:r>
              <a:rPr lang="zh-CN" altLang="en-US" sz="2800" b="1">
                <a:latin typeface="黑体" panose="02010609060101010101" pitchFamily="49" charset="-122"/>
                <a:ea typeface="黑体" panose="02010609060101010101" pitchFamily="49" charset="-122"/>
              </a:rPr>
              <a:t>描写诗人行舟的感觉，像身上长上了翅膀</a:t>
            </a:r>
            <a:r>
              <a:rPr lang="zh-CN" altLang="en-US" sz="2800" b="1" u="sng">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22.</a:t>
            </a:r>
            <a:r>
              <a:rPr lang="zh-CN" altLang="en-US" sz="2800" b="1">
                <a:latin typeface="黑体" panose="02010609060101010101" pitchFamily="49" charset="-122"/>
                <a:ea typeface="黑体" panose="02010609060101010101" pitchFamily="49" charset="-122"/>
              </a:rPr>
              <a:t>诗人在饮酒后，唱出对远在天边的女子的思念</a:t>
            </a:r>
            <a:r>
              <a:rPr lang="zh-CN" altLang="en-US" sz="2800" b="1" u="sng">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a:p>
            <a:pPr lvl="0" eaLnBrk="1" hangingPunct="1"/>
            <a:endParaRPr lang="en-US" altLang="zh-CN" sz="2800"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24578" name="Rectangle 3"/>
          <p:cNvSpPr>
            <a:spLocks noGrp="1"/>
          </p:cNvSpPr>
          <p:nvPr>
            <p:ph idx="1"/>
          </p:nvPr>
        </p:nvSpPr>
        <p:spPr>
          <a:xfrm>
            <a:off x="0" y="260350"/>
            <a:ext cx="9144000" cy="63373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t>19.</a:t>
            </a:r>
            <a:r>
              <a:rPr lang="zh-CN" altLang="en-US" b="1"/>
              <a:t>写作者与友人于扁舟举杯共饮的句子是：</a:t>
            </a:r>
            <a:r>
              <a:rPr lang="zh-CN" altLang="en-US" sz="2800" b="1" u="sng">
                <a:solidFill>
                  <a:srgbClr val="0000CC"/>
                </a:solidFill>
                <a:ea typeface="黑体" panose="02010609060101010101" pitchFamily="49" charset="-122"/>
              </a:rPr>
              <a:t>驾一叶之扁舟，举匏樽以相属。</a:t>
            </a:r>
            <a:endParaRPr lang="zh-CN" altLang="en-US" sz="2800" b="1" u="sng">
              <a:solidFill>
                <a:srgbClr val="0000CC"/>
              </a:solidFill>
              <a:ea typeface="黑体" panose="02010609060101010101" pitchFamily="49" charset="-122"/>
            </a:endParaRPr>
          </a:p>
          <a:p>
            <a:pPr lvl="0" eaLnBrk="1" hangingPunct="1"/>
            <a:r>
              <a:rPr lang="en-US" altLang="zh-CN" b="1"/>
              <a:t>20.</a:t>
            </a:r>
            <a:r>
              <a:rPr lang="zh-CN" altLang="en-US" b="1"/>
              <a:t>用比喻的修辞手法，感叹我们个人在天地间生命的短暂和个体的渺小的句子：</a:t>
            </a:r>
            <a:r>
              <a:rPr lang="zh-CN" altLang="en-US" sz="2800" b="1" u="sng">
                <a:solidFill>
                  <a:srgbClr val="0000CC"/>
                </a:solidFill>
                <a:ea typeface="黑体" panose="02010609060101010101" pitchFamily="49" charset="-122"/>
              </a:rPr>
              <a:t>寄蜉蝣于天地，渺沧海之一粟。</a:t>
            </a:r>
            <a:endParaRPr lang="zh-CN" altLang="en-US" sz="2800" b="1" u="sng">
              <a:solidFill>
                <a:srgbClr val="0000CC"/>
              </a:solidFill>
              <a:ea typeface="黑体" panose="02010609060101010101" pitchFamily="49" charset="-122"/>
            </a:endParaRPr>
          </a:p>
          <a:p>
            <a:pPr lvl="0" eaLnBrk="1" hangingPunct="1"/>
            <a:r>
              <a:rPr lang="en-US" altLang="zh-CN" b="1"/>
              <a:t>21.</a:t>
            </a:r>
            <a:r>
              <a:rPr lang="zh-CN" altLang="en-US" b="1"/>
              <a:t>描写诗人行舟的感觉，像身上长上了翅膀：</a:t>
            </a:r>
            <a:r>
              <a:rPr lang="zh-CN" altLang="en-US" sz="2800" b="1" u="sng">
                <a:solidFill>
                  <a:srgbClr val="0000CC"/>
                </a:solidFill>
                <a:ea typeface="黑体" panose="02010609060101010101" pitchFamily="49" charset="-122"/>
              </a:rPr>
              <a:t>飘飘乎如遗世独立，羽化而登仙。</a:t>
            </a:r>
            <a:endParaRPr lang="zh-CN" altLang="en-US" sz="2800" b="1" u="sng">
              <a:solidFill>
                <a:srgbClr val="0000CC"/>
              </a:solidFill>
              <a:ea typeface="黑体" panose="02010609060101010101" pitchFamily="49" charset="-122"/>
            </a:endParaRPr>
          </a:p>
          <a:p>
            <a:pPr lvl="0" eaLnBrk="1" hangingPunct="1"/>
            <a:r>
              <a:rPr lang="en-US" altLang="zh-CN" b="1"/>
              <a:t>22.</a:t>
            </a:r>
            <a:r>
              <a:rPr lang="zh-CN" altLang="en-US" b="1"/>
              <a:t>诗人在饮酒后，唱出对远在天边的女子的思念：</a:t>
            </a:r>
            <a:r>
              <a:rPr lang="zh-CN" altLang="en-US" sz="2800" b="1" u="sng">
                <a:solidFill>
                  <a:srgbClr val="0000CC"/>
                </a:solidFill>
                <a:ea typeface="黑体" panose="02010609060101010101" pitchFamily="49" charset="-122"/>
              </a:rPr>
              <a:t>渺渺兮予怀，望美人兮天一方。</a:t>
            </a:r>
            <a:endParaRPr lang="zh-CN" altLang="en-US" sz="2800" b="1" u="sng">
              <a:solidFill>
                <a:srgbClr val="0000CC"/>
              </a:solidFill>
              <a:ea typeface="黑体" panose="02010609060101010101" pitchFamily="49"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25602"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（六）</a:t>
            </a:r>
            <a:r>
              <a:rPr lang="en-US" altLang="zh-CN" b="1"/>
              <a:t>《</a:t>
            </a:r>
            <a:r>
              <a:rPr lang="zh-CN" altLang="en-US" b="1"/>
              <a:t>诗经</a:t>
            </a:r>
            <a:r>
              <a:rPr lang="en-US" altLang="zh-CN" b="1"/>
              <a:t>·</a:t>
            </a:r>
            <a:r>
              <a:rPr lang="zh-CN" altLang="en-US" b="1"/>
              <a:t>卫风</a:t>
            </a:r>
            <a:r>
              <a:rPr lang="en-US" altLang="zh-CN" b="1"/>
              <a:t>·</a:t>
            </a:r>
            <a:r>
              <a:rPr lang="zh-CN" altLang="en-US" b="1"/>
              <a:t>氓</a:t>
            </a:r>
            <a:r>
              <a:rPr lang="en-US" altLang="zh-CN" b="1"/>
              <a:t>》</a:t>
            </a:r>
            <a:endParaRPr lang="en-US" altLang="zh-CN" b="1"/>
          </a:p>
          <a:p>
            <a:pPr lvl="0" eaLnBrk="1" hangingPunct="1"/>
            <a:r>
              <a:rPr lang="en-US" altLang="zh-CN" b="1"/>
              <a:t>1.</a:t>
            </a:r>
            <a:r>
              <a:rPr lang="zh-CN" altLang="en-US" b="1"/>
              <a:t>写女子在无奈下与男子约定婚期的句子是</a:t>
            </a:r>
            <a:r>
              <a:rPr lang="zh-CN" altLang="en-US" b="1" u="sng"/>
              <a:t>：                 。</a:t>
            </a:r>
            <a:endParaRPr lang="zh-CN" altLang="en-US" b="1"/>
          </a:p>
          <a:p>
            <a:pPr lvl="0" eaLnBrk="1" hangingPunct="1"/>
            <a:r>
              <a:rPr lang="en-US" altLang="zh-CN" b="1"/>
              <a:t>2.</a:t>
            </a:r>
            <a:r>
              <a:rPr lang="zh-CN" altLang="en-US" b="1"/>
              <a:t>用动物比喻女子不要沉迷爱情的句子是</a:t>
            </a:r>
            <a:r>
              <a:rPr lang="zh-CN" altLang="en-US" b="1" u="sng"/>
              <a:t>：                           。</a:t>
            </a:r>
            <a:br>
              <a:rPr lang="zh-CN" altLang="en-US" b="1"/>
            </a:br>
            <a:r>
              <a:rPr lang="en-US" altLang="zh-CN" b="1"/>
              <a:t>3.</a:t>
            </a:r>
            <a:r>
              <a:rPr lang="zh-CN" altLang="en-US" b="1"/>
              <a:t>写女子家人对其不理解的句子是</a:t>
            </a:r>
            <a:r>
              <a:rPr lang="zh-CN" altLang="en-US" b="1" u="sng"/>
              <a:t>：             。</a:t>
            </a:r>
            <a:endParaRPr lang="zh-CN" altLang="en-US" b="1"/>
          </a:p>
          <a:p>
            <a:pPr lvl="0" eaLnBrk="1" hangingPunct="1"/>
            <a:r>
              <a:rPr lang="en-US" altLang="zh-CN" b="1"/>
              <a:t>4</a:t>
            </a:r>
            <a:r>
              <a:rPr lang="zh-CN" altLang="en-US" b="1"/>
              <a:t>．与“青梅竹马”意境相仿的一句是</a:t>
            </a:r>
            <a:r>
              <a:rPr lang="zh-CN" altLang="en-US" b="1" u="sng"/>
              <a:t>：              。</a:t>
            </a:r>
            <a:endParaRPr lang="zh-CN" altLang="en-US" b="1"/>
          </a:p>
          <a:p>
            <a:pPr lvl="0" eaLnBrk="1" hangingPunct="1"/>
            <a:r>
              <a:rPr lang="en-US" altLang="zh-CN" b="1"/>
              <a:t>5.</a:t>
            </a:r>
            <a:r>
              <a:rPr lang="zh-CN" altLang="en-US" b="1"/>
              <a:t>写女子不愿同氓终老的句子是</a:t>
            </a:r>
            <a:r>
              <a:rPr lang="zh-CN" altLang="en-US" b="1" u="sng"/>
              <a:t>：                。</a:t>
            </a:r>
            <a:endParaRPr lang="zh-CN" altLang="en-US" b="1"/>
          </a:p>
          <a:p>
            <a:pPr lvl="0" eaLnBrk="1" hangingPunct="1"/>
            <a:r>
              <a:rPr lang="en-US" altLang="zh-CN" b="1"/>
              <a:t>6.</a:t>
            </a:r>
            <a:r>
              <a:rPr lang="zh-CN" altLang="en-US" b="1"/>
              <a:t>通过写桑叶凋落喻指女子年华逝去的一句是</a:t>
            </a:r>
            <a:r>
              <a:rPr lang="zh-CN" altLang="en-US" b="1" u="sng"/>
              <a:t>：                          。</a:t>
            </a:r>
            <a:endParaRPr lang="zh-CN" altLang="en-US" b="1"/>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26626" name="Rectangle 3"/>
          <p:cNvSpPr>
            <a:spLocks noGrp="1"/>
          </p:cNvSpPr>
          <p:nvPr>
            <p:ph idx="1"/>
          </p:nvPr>
        </p:nvSpPr>
        <p:spPr>
          <a:xfrm>
            <a:off x="0" y="260350"/>
            <a:ext cx="9144000"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b="1"/>
              <a:t>（六）</a:t>
            </a:r>
            <a:r>
              <a:rPr lang="en-US" altLang="zh-CN" b="1"/>
              <a:t>《</a:t>
            </a:r>
            <a:r>
              <a:rPr lang="zh-CN" altLang="en-US" b="1"/>
              <a:t>诗经</a:t>
            </a:r>
            <a:r>
              <a:rPr lang="en-US" altLang="zh-CN" b="1"/>
              <a:t>·</a:t>
            </a:r>
            <a:r>
              <a:rPr lang="zh-CN" altLang="en-US" b="1"/>
              <a:t>卫风</a:t>
            </a:r>
            <a:r>
              <a:rPr lang="en-US" altLang="zh-CN" b="1"/>
              <a:t>·</a:t>
            </a:r>
            <a:r>
              <a:rPr lang="zh-CN" altLang="en-US" b="1"/>
              <a:t>氓</a:t>
            </a:r>
            <a:r>
              <a:rPr lang="en-US" altLang="zh-CN" b="1"/>
              <a:t>》</a:t>
            </a:r>
            <a:endParaRPr lang="en-US" altLang="zh-CN" b="1"/>
          </a:p>
          <a:p>
            <a:pPr lvl="0" eaLnBrk="1" hangingPunct="1">
              <a:lnSpc>
                <a:spcPct val="90000"/>
              </a:lnSpc>
            </a:pPr>
            <a:r>
              <a:rPr lang="en-US" altLang="zh-CN" b="1"/>
              <a:t>1.</a:t>
            </a:r>
            <a:r>
              <a:rPr lang="zh-CN" altLang="en-US" b="1"/>
              <a:t>写女子在无奈下与男子约定婚期的句子是：</a:t>
            </a:r>
            <a:r>
              <a:rPr lang="zh-CN" altLang="en-US" b="1" u="sng">
                <a:solidFill>
                  <a:srgbClr val="0000CC"/>
                </a:solidFill>
                <a:ea typeface="楷体_GB2312" pitchFamily="49" charset="-122"/>
              </a:rPr>
              <a:t>将子无怒，秋以为期</a:t>
            </a:r>
            <a:r>
              <a:rPr lang="zh-CN" altLang="en-US" b="1" u="sng"/>
              <a:t>。</a:t>
            </a:r>
            <a:endParaRPr lang="zh-CN" altLang="en-US" b="1"/>
          </a:p>
          <a:p>
            <a:pPr lvl="0" eaLnBrk="1" hangingPunct="1">
              <a:lnSpc>
                <a:spcPct val="90000"/>
              </a:lnSpc>
            </a:pPr>
            <a:r>
              <a:rPr lang="en-US" altLang="zh-CN" b="1"/>
              <a:t>2.</a:t>
            </a:r>
            <a:r>
              <a:rPr lang="zh-CN" altLang="en-US" b="1"/>
              <a:t>用动物比喻女子不要沉迷爱情的句子是：</a:t>
            </a:r>
            <a:r>
              <a:rPr lang="zh-CN" altLang="en-US" b="1" u="sng">
                <a:solidFill>
                  <a:srgbClr val="0000CC"/>
                </a:solidFill>
                <a:ea typeface="楷体_GB2312" pitchFamily="49" charset="-122"/>
              </a:rPr>
              <a:t>于嗟鸠兮，无食桑葚。</a:t>
            </a:r>
            <a:br>
              <a:rPr lang="zh-CN" altLang="en-US" b="1" u="sng">
                <a:solidFill>
                  <a:srgbClr val="0000CC"/>
                </a:solidFill>
                <a:ea typeface="楷体_GB2312" pitchFamily="49" charset="-122"/>
              </a:rPr>
            </a:br>
            <a:r>
              <a:rPr lang="en-US" altLang="zh-CN" b="1"/>
              <a:t>3.</a:t>
            </a:r>
            <a:r>
              <a:rPr lang="zh-CN" altLang="en-US" b="1"/>
              <a:t>写女子家人对其不理解的句子是：</a:t>
            </a:r>
            <a:r>
              <a:rPr lang="zh-CN" altLang="en-US" b="1" u="sng">
                <a:solidFill>
                  <a:srgbClr val="0000CC"/>
                </a:solidFill>
                <a:ea typeface="楷体_GB2312" pitchFamily="49" charset="-122"/>
              </a:rPr>
              <a:t>兄弟不知，咥其笑矣。</a:t>
            </a:r>
            <a:endParaRPr lang="zh-CN" altLang="en-US" b="1" u="sng">
              <a:solidFill>
                <a:srgbClr val="0000CC"/>
              </a:solidFill>
              <a:ea typeface="楷体_GB2312" pitchFamily="49" charset="-122"/>
            </a:endParaRPr>
          </a:p>
          <a:p>
            <a:pPr lvl="0" eaLnBrk="1" hangingPunct="1">
              <a:lnSpc>
                <a:spcPct val="90000"/>
              </a:lnSpc>
            </a:pPr>
            <a:r>
              <a:rPr lang="en-US" altLang="zh-CN" b="1"/>
              <a:t>4</a:t>
            </a:r>
            <a:r>
              <a:rPr lang="zh-CN" altLang="en-US" b="1"/>
              <a:t>．与“青梅竹马”意境相仿的一句是：</a:t>
            </a:r>
            <a:r>
              <a:rPr lang="zh-CN" altLang="en-US" b="1" u="sng">
                <a:solidFill>
                  <a:srgbClr val="0000CC"/>
                </a:solidFill>
                <a:ea typeface="楷体_GB2312" pitchFamily="49" charset="-122"/>
              </a:rPr>
              <a:t>总角之宴，言笑晏晏。</a:t>
            </a:r>
            <a:endParaRPr lang="zh-CN" altLang="en-US" b="1" u="sng">
              <a:solidFill>
                <a:srgbClr val="0000CC"/>
              </a:solidFill>
              <a:ea typeface="楷体_GB2312" pitchFamily="49" charset="-122"/>
            </a:endParaRPr>
          </a:p>
          <a:p>
            <a:pPr lvl="0" eaLnBrk="1" hangingPunct="1">
              <a:lnSpc>
                <a:spcPct val="90000"/>
              </a:lnSpc>
            </a:pPr>
            <a:r>
              <a:rPr lang="en-US" altLang="zh-CN" b="1"/>
              <a:t>5.</a:t>
            </a:r>
            <a:r>
              <a:rPr lang="zh-CN" altLang="en-US" b="1"/>
              <a:t>写女子不愿同氓终老的句子是：</a:t>
            </a:r>
            <a:r>
              <a:rPr lang="zh-CN" altLang="en-US" b="1" u="sng">
                <a:solidFill>
                  <a:srgbClr val="0000CC"/>
                </a:solidFill>
                <a:ea typeface="楷体_GB2312" pitchFamily="49" charset="-122"/>
              </a:rPr>
              <a:t>及尔偕老，老使我怨。</a:t>
            </a:r>
            <a:endParaRPr lang="zh-CN" altLang="en-US" b="1" u="sng">
              <a:solidFill>
                <a:srgbClr val="0000CC"/>
              </a:solidFill>
              <a:ea typeface="楷体_GB2312" pitchFamily="49" charset="-122"/>
            </a:endParaRPr>
          </a:p>
          <a:p>
            <a:pPr lvl="0" eaLnBrk="1" hangingPunct="1">
              <a:lnSpc>
                <a:spcPct val="90000"/>
              </a:lnSpc>
            </a:pPr>
            <a:r>
              <a:rPr lang="en-US" altLang="zh-CN" b="1"/>
              <a:t>6.</a:t>
            </a:r>
            <a:r>
              <a:rPr lang="zh-CN" altLang="en-US" b="1"/>
              <a:t>通过写桑叶凋落喻指女子年华逝去的一句是：</a:t>
            </a:r>
            <a:r>
              <a:rPr lang="zh-CN" altLang="en-US" b="1" u="sng">
                <a:solidFill>
                  <a:srgbClr val="0000CC"/>
                </a:solidFill>
                <a:ea typeface="楷体_GB2312" pitchFamily="49" charset="-122"/>
              </a:rPr>
              <a:t>桑之落矣，其黄而陨。</a:t>
            </a:r>
            <a:endParaRPr lang="zh-CN" altLang="en-US" b="1" u="sng">
              <a:solidFill>
                <a:srgbClr val="0000CC"/>
              </a:solidFill>
              <a:ea typeface="楷体_GB2312" pitchFamily="49"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4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27650" name="Rectangle 3"/>
          <p:cNvSpPr>
            <a:spLocks noGrp="1"/>
          </p:cNvSpPr>
          <p:nvPr>
            <p:ph idx="1"/>
          </p:nvPr>
        </p:nvSpPr>
        <p:spPr>
          <a:xfrm>
            <a:off x="0" y="476250"/>
            <a:ext cx="9144000" cy="63817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t>7.</a:t>
            </a:r>
            <a:r>
              <a:rPr lang="zh-CN" altLang="en-US" sz="2800" b="1"/>
              <a:t>写女子在断墙上眺望心上人，见到心上人后前后行为差异的句子是</a:t>
            </a:r>
            <a:r>
              <a:rPr lang="zh-CN" altLang="en-US" b="1" u="sng"/>
              <a:t>：                                           </a:t>
            </a:r>
            <a:r>
              <a:rPr lang="zh-CN" altLang="en-US" sz="2800" b="1" u="sng"/>
              <a:t>。</a:t>
            </a:r>
            <a:endParaRPr lang="zh-CN" altLang="en-US" sz="2800" b="1"/>
          </a:p>
          <a:p>
            <a:pPr lvl="0" eaLnBrk="1" hangingPunct="1"/>
            <a:r>
              <a:rPr lang="en-US" altLang="zh-CN" sz="2800" b="1"/>
              <a:t>8.</a:t>
            </a:r>
            <a:r>
              <a:rPr lang="zh-CN" altLang="en-US" sz="2800" b="1"/>
              <a:t>写女子回忆小时候与氓嬉戏玩耍的快乐场景的是</a:t>
            </a:r>
            <a:r>
              <a:rPr lang="zh-CN" altLang="en-US" b="1" u="sng"/>
              <a:t>：                  </a:t>
            </a:r>
            <a:r>
              <a:rPr lang="zh-CN" altLang="en-US" sz="2800" b="1" u="sng"/>
              <a:t>。</a:t>
            </a:r>
            <a:endParaRPr lang="zh-CN" altLang="en-US" sz="2800" b="1"/>
          </a:p>
          <a:p>
            <a:pPr lvl="0" eaLnBrk="1" hangingPunct="1"/>
            <a:r>
              <a:rPr lang="en-US" altLang="zh-CN" sz="2800" b="1"/>
              <a:t>9.</a:t>
            </a:r>
            <a:r>
              <a:rPr lang="zh-CN" altLang="en-US" sz="2800" b="1"/>
              <a:t>写女子为人妇后早晚辛苦劳动的句子是</a:t>
            </a:r>
            <a:r>
              <a:rPr lang="zh-CN" altLang="en-US" b="1" u="sng"/>
              <a:t>：                </a:t>
            </a:r>
            <a:r>
              <a:rPr lang="en-US" altLang="zh-CN" sz="2800" b="1" u="sng"/>
              <a:t>.</a:t>
            </a:r>
            <a:r>
              <a:rPr lang="zh-CN" altLang="en-US" sz="2800" b="1"/>
              <a:t>写男子变化无常，三心二意的句子是</a:t>
            </a:r>
            <a:r>
              <a:rPr lang="zh-CN" altLang="en-US" b="1" u="sng"/>
              <a:t>：            </a:t>
            </a:r>
            <a:endParaRPr lang="zh-CN" altLang="en-US" sz="2800" b="1"/>
          </a:p>
          <a:p>
            <a:pPr lvl="0" eaLnBrk="1" hangingPunct="1"/>
            <a:r>
              <a:rPr lang="en-US" altLang="zh-CN" sz="2800" b="1"/>
              <a:t>10.</a:t>
            </a:r>
            <a:r>
              <a:rPr lang="zh-CN" altLang="en-US" sz="2800" b="1"/>
              <a:t>女子总述自己得出的生活经验的句子</a:t>
            </a:r>
            <a:r>
              <a:rPr lang="zh-CN" altLang="en-US" b="1" u="sng"/>
              <a:t>：</a:t>
            </a:r>
            <a:r>
              <a:rPr lang="zh-CN" altLang="en-US" sz="2800" b="1" u="sng"/>
              <a:t>“             ”</a:t>
            </a:r>
            <a:endParaRPr lang="zh-CN" altLang="en-US" sz="2800" b="1"/>
          </a:p>
          <a:p>
            <a:pPr lvl="0" eaLnBrk="1" hangingPunct="1"/>
            <a:r>
              <a:rPr lang="en-US" altLang="zh-CN" sz="2800" b="1"/>
              <a:t>11.</a:t>
            </a:r>
            <a:r>
              <a:rPr lang="zh-CN" altLang="en-US" sz="2800" b="1"/>
              <a:t>女子表明自己不幸生活的感受和决心的句子</a:t>
            </a:r>
            <a:r>
              <a:rPr lang="zh-CN" altLang="en-US" b="1" u="sng"/>
              <a:t>：</a:t>
            </a:r>
            <a:r>
              <a:rPr lang="zh-CN" altLang="en-US" sz="2800" b="1" u="sng"/>
              <a:t>“                 ”</a:t>
            </a:r>
            <a:endParaRPr lang="zh-CN" altLang="en-US" sz="2800" b="1"/>
          </a:p>
          <a:p>
            <a:pPr lvl="0" eaLnBrk="1" hangingPunct="1"/>
            <a:r>
              <a:rPr lang="en-US" altLang="zh-CN" sz="2800" b="1"/>
              <a:t>13.</a:t>
            </a:r>
            <a:r>
              <a:rPr lang="zh-CN" altLang="en-US" sz="2800" b="1"/>
              <a:t>表明文中女子热情、温柔的句子</a:t>
            </a:r>
            <a:r>
              <a:rPr lang="zh-CN" altLang="en-US" b="1" u="sng"/>
              <a:t>：               </a:t>
            </a:r>
            <a:r>
              <a:rPr lang="zh-CN" altLang="en-US" sz="2800" b="1" u="sng"/>
              <a:t>。</a:t>
            </a:r>
            <a:endParaRPr lang="zh-CN" altLang="en-US" sz="2800" b="1"/>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28674" name="Rectangle 3"/>
          <p:cNvSpPr>
            <a:spLocks noGrp="1"/>
          </p:cNvSpPr>
          <p:nvPr>
            <p:ph idx="1"/>
          </p:nvPr>
        </p:nvSpPr>
        <p:spPr>
          <a:xfrm>
            <a:off x="0" y="115888"/>
            <a:ext cx="9144000" cy="65532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pPr>
            <a:r>
              <a:rPr lang="en-US" altLang="zh-CN" sz="2800" b="1"/>
              <a:t>7.</a:t>
            </a:r>
            <a:r>
              <a:rPr lang="zh-CN" altLang="en-US" sz="2800" b="1"/>
              <a:t>写女子在断墙上眺望心上人，见到心上人后前后行为差异的句子是：</a:t>
            </a:r>
            <a:r>
              <a:rPr lang="zh-CN" altLang="en-US" b="1" u="sng">
                <a:solidFill>
                  <a:srgbClr val="0000CC"/>
                </a:solidFill>
                <a:ea typeface="楷体_GB2312" pitchFamily="49" charset="-122"/>
              </a:rPr>
              <a:t>不见复关，泣涕涟涟；既见复关，载笑载言。</a:t>
            </a:r>
            <a:endParaRPr lang="zh-CN" altLang="en-US" b="1" u="sng">
              <a:solidFill>
                <a:srgbClr val="0000CC"/>
              </a:solidFill>
              <a:ea typeface="楷体_GB2312" pitchFamily="49" charset="-122"/>
            </a:endParaRPr>
          </a:p>
          <a:p>
            <a:pPr lvl="0" eaLnBrk="1" hangingPunct="1">
              <a:lnSpc>
                <a:spcPct val="80000"/>
              </a:lnSpc>
            </a:pPr>
            <a:r>
              <a:rPr lang="en-US" altLang="zh-CN" sz="2800" b="1"/>
              <a:t>8.</a:t>
            </a:r>
            <a:r>
              <a:rPr lang="zh-CN" altLang="en-US" sz="2800" b="1"/>
              <a:t>写女子回忆小时候与氓嬉戏玩耍的快乐场景的是：</a:t>
            </a:r>
            <a:r>
              <a:rPr lang="zh-CN" altLang="en-US" b="1" u="sng">
                <a:solidFill>
                  <a:srgbClr val="0000CC"/>
                </a:solidFill>
                <a:ea typeface="楷体_GB2312" pitchFamily="49" charset="-122"/>
              </a:rPr>
              <a:t>总角之宴，言笑晏晏。</a:t>
            </a:r>
            <a:endParaRPr lang="zh-CN" altLang="en-US" b="1" u="sng">
              <a:solidFill>
                <a:srgbClr val="0000CC"/>
              </a:solidFill>
              <a:ea typeface="楷体_GB2312" pitchFamily="49" charset="-122"/>
            </a:endParaRPr>
          </a:p>
          <a:p>
            <a:pPr lvl="0" eaLnBrk="1" hangingPunct="1">
              <a:lnSpc>
                <a:spcPct val="80000"/>
              </a:lnSpc>
            </a:pPr>
            <a:r>
              <a:rPr lang="en-US" altLang="zh-CN" sz="2800" b="1"/>
              <a:t>9.</a:t>
            </a:r>
            <a:r>
              <a:rPr lang="zh-CN" altLang="en-US" sz="2800" b="1"/>
              <a:t>写女子为人妇后早晚辛苦劳动的句子是：</a:t>
            </a:r>
            <a:r>
              <a:rPr lang="zh-CN" altLang="en-US" b="1" u="sng">
                <a:solidFill>
                  <a:srgbClr val="0000CC"/>
                </a:solidFill>
                <a:ea typeface="楷体_GB2312" pitchFamily="49" charset="-122"/>
              </a:rPr>
              <a:t>三岁为妇，靡室劳矣；夙兴夜寐，靡有朝矣</a:t>
            </a:r>
            <a:r>
              <a:rPr lang="en-US" altLang="zh-CN" b="1" u="sng">
                <a:solidFill>
                  <a:srgbClr val="0000CC"/>
                </a:solidFill>
                <a:ea typeface="楷体_GB2312" pitchFamily="49" charset="-122"/>
              </a:rPr>
              <a:t>.</a:t>
            </a:r>
            <a:r>
              <a:rPr lang="zh-CN" altLang="en-US" sz="2800" b="1"/>
              <a:t>写男子变化无常，三心二意的句子是：</a:t>
            </a:r>
            <a:r>
              <a:rPr lang="zh-CN" altLang="en-US" b="1" u="sng">
                <a:solidFill>
                  <a:srgbClr val="0000CC"/>
                </a:solidFill>
                <a:ea typeface="楷体_GB2312" pitchFamily="49" charset="-122"/>
              </a:rPr>
              <a:t>士也罔极，二三其德</a:t>
            </a:r>
            <a:endParaRPr lang="zh-CN" altLang="en-US" b="1" u="sng">
              <a:solidFill>
                <a:srgbClr val="0000CC"/>
              </a:solidFill>
              <a:ea typeface="楷体_GB2312" pitchFamily="49" charset="-122"/>
            </a:endParaRPr>
          </a:p>
          <a:p>
            <a:pPr lvl="0" eaLnBrk="1" hangingPunct="1">
              <a:lnSpc>
                <a:spcPct val="80000"/>
              </a:lnSpc>
            </a:pPr>
            <a:r>
              <a:rPr lang="en-US" altLang="zh-CN" sz="2800" b="1"/>
              <a:t>10.</a:t>
            </a:r>
            <a:r>
              <a:rPr lang="zh-CN" altLang="en-US" sz="2800" b="1"/>
              <a:t>女子总述自己得出的生活经验的句子：</a:t>
            </a:r>
            <a:r>
              <a:rPr lang="zh-CN" altLang="en-US" b="1" u="sng">
                <a:solidFill>
                  <a:srgbClr val="0000CC"/>
                </a:solidFill>
                <a:ea typeface="楷体_GB2312" pitchFamily="49" charset="-122"/>
              </a:rPr>
              <a:t>“于嗟女兮，无与士耽</a:t>
            </a:r>
            <a:r>
              <a:rPr lang="en-US" altLang="zh-CN" b="1" u="sng">
                <a:solidFill>
                  <a:srgbClr val="0000CC"/>
                </a:solidFill>
                <a:ea typeface="楷体_GB2312" pitchFamily="49" charset="-122"/>
              </a:rPr>
              <a:t>!”</a:t>
            </a:r>
            <a:endParaRPr lang="en-US" altLang="zh-CN" b="1" u="sng">
              <a:solidFill>
                <a:srgbClr val="0000CC"/>
              </a:solidFill>
              <a:ea typeface="楷体_GB2312" pitchFamily="49" charset="-122"/>
            </a:endParaRPr>
          </a:p>
          <a:p>
            <a:pPr lvl="0" eaLnBrk="1" hangingPunct="1">
              <a:lnSpc>
                <a:spcPct val="80000"/>
              </a:lnSpc>
            </a:pPr>
            <a:r>
              <a:rPr lang="en-US" altLang="zh-CN" sz="2800" b="1"/>
              <a:t>11.</a:t>
            </a:r>
            <a:r>
              <a:rPr lang="zh-CN" altLang="en-US" sz="2800" b="1"/>
              <a:t>女子表明自己不幸生活的感受和决心的句子：</a:t>
            </a:r>
            <a:r>
              <a:rPr lang="zh-CN" altLang="en-US" b="1" u="sng">
                <a:solidFill>
                  <a:srgbClr val="0000CC"/>
                </a:solidFill>
                <a:ea typeface="楷体_GB2312" pitchFamily="49" charset="-122"/>
              </a:rPr>
              <a:t>“反是不思，亦已焉哉</a:t>
            </a:r>
            <a:r>
              <a:rPr lang="en-US" altLang="zh-CN" b="1" u="sng">
                <a:solidFill>
                  <a:srgbClr val="0000CC"/>
                </a:solidFill>
                <a:ea typeface="楷体_GB2312" pitchFamily="49" charset="-122"/>
              </a:rPr>
              <a:t>!”</a:t>
            </a:r>
            <a:endParaRPr lang="en-US" altLang="zh-CN" b="1" u="sng">
              <a:solidFill>
                <a:srgbClr val="0000CC"/>
              </a:solidFill>
              <a:ea typeface="楷体_GB2312" pitchFamily="49" charset="-122"/>
            </a:endParaRPr>
          </a:p>
          <a:p>
            <a:pPr lvl="0" eaLnBrk="1" hangingPunct="1">
              <a:lnSpc>
                <a:spcPct val="80000"/>
              </a:lnSpc>
            </a:pPr>
            <a:r>
              <a:rPr lang="en-US" altLang="zh-CN" sz="2800" b="1"/>
              <a:t>13.</a:t>
            </a:r>
            <a:r>
              <a:rPr lang="zh-CN" altLang="en-US" sz="2800" b="1"/>
              <a:t>表明文中女子热情、温柔的句子：</a:t>
            </a:r>
            <a:r>
              <a:rPr lang="zh-CN" altLang="en-US" b="1" u="sng">
                <a:solidFill>
                  <a:srgbClr val="0000CC"/>
                </a:solidFill>
                <a:ea typeface="楷体_GB2312" pitchFamily="49" charset="-122"/>
              </a:rPr>
              <a:t>既见复关，载笑载言。</a:t>
            </a:r>
            <a:endParaRPr lang="zh-CN" altLang="en-US" b="1" u="sng">
              <a:solidFill>
                <a:srgbClr val="0000CC"/>
              </a:solidFill>
              <a:ea typeface="楷体_GB2312" pitchFamily="49"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29698"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latin typeface="黑体" panose="02010609060101010101" pitchFamily="49" charset="-122"/>
                <a:ea typeface="黑体" panose="02010609060101010101" pitchFamily="49" charset="-122"/>
              </a:rPr>
              <a:t>（七）</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离骚</a:t>
            </a:r>
            <a:r>
              <a:rPr lang="en-US" altLang="zh-CN" sz="2800" b="1">
                <a:latin typeface="黑体" panose="02010609060101010101" pitchFamily="49" charset="-122"/>
                <a:ea typeface="黑体" panose="02010609060101010101" pitchFamily="49" charset="-122"/>
              </a:rPr>
              <a:t>》</a:t>
            </a:r>
            <a:endParaRPr lang="en-US" altLang="zh-CN"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1</a:t>
            </a: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离骚</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一文中以博大的胸怀，对广大劳动人民寄予深深同情的语句是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2.《</a:t>
            </a:r>
            <a:r>
              <a:rPr lang="zh-CN" altLang="en-US" sz="2800" b="1">
                <a:latin typeface="黑体" panose="02010609060101010101" pitchFamily="49" charset="-122"/>
                <a:ea typeface="黑体" panose="02010609060101010101" pitchFamily="49" charset="-122"/>
              </a:rPr>
              <a:t>离骚</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中写自己虽崇尚美德约束自己，多少年仍然遭到贬黜的两句</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3</a:t>
            </a:r>
            <a:r>
              <a:rPr lang="zh-CN" altLang="en-US" sz="2800" b="1" u="sng">
                <a:latin typeface="黑体" panose="02010609060101010101" pitchFamily="49" charset="-122"/>
                <a:ea typeface="黑体" panose="02010609060101010101" pitchFamily="49" charset="-122"/>
              </a:rPr>
              <a:t>．</a:t>
            </a:r>
            <a:r>
              <a:rPr lang="zh-CN" altLang="en-US" sz="2800" b="1" u="sng">
                <a:ea typeface="黑体" panose="02010609060101010101" pitchFamily="49" charset="-122"/>
              </a:rPr>
              <a:t>“</a:t>
            </a:r>
            <a:r>
              <a:rPr lang="zh-CN" altLang="en-US" sz="2800" b="1" u="sng">
                <a:latin typeface="黑体" panose="02010609060101010101" pitchFamily="49" charset="-122"/>
                <a:ea typeface="黑体" panose="02010609060101010101" pitchFamily="49" charset="-122"/>
              </a:rPr>
              <a:t>                </a:t>
            </a:r>
            <a:r>
              <a:rPr lang="zh-CN" altLang="en-US" sz="2800" b="1" u="sng">
                <a:ea typeface="黑体" panose="02010609060101010101" pitchFamily="49" charset="-122"/>
              </a:rPr>
              <a:t>”</a:t>
            </a:r>
            <a:r>
              <a:rPr lang="zh-CN" altLang="en-US" sz="2800" b="1">
                <a:latin typeface="黑体" panose="02010609060101010101" pitchFamily="49" charset="-122"/>
                <a:ea typeface="黑体" panose="02010609060101010101" pitchFamily="49" charset="-122"/>
              </a:rPr>
              <a:t>诗人直抒胸臆、表白心志写自己对美好德行的追求，至死不改。</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4.《</a:t>
            </a:r>
            <a:r>
              <a:rPr lang="zh-CN" altLang="en-US" sz="2800" b="1">
                <a:latin typeface="黑体" panose="02010609060101010101" pitchFamily="49" charset="-122"/>
                <a:ea typeface="黑体" panose="02010609060101010101" pitchFamily="49" charset="-122"/>
              </a:rPr>
              <a:t>离骚</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中用香草做比喻说明自己遭贬黜是因为德行高尚的两句</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5</a:t>
            </a:r>
            <a:r>
              <a:rPr lang="zh-CN" altLang="en-US" sz="2800" b="1">
                <a:latin typeface="黑体" panose="02010609060101010101" pitchFamily="49" charset="-122"/>
                <a:ea typeface="黑体" panose="02010609060101010101" pitchFamily="49" charset="-122"/>
              </a:rPr>
              <a:t>．诗人怨恨楚怀王昏聩糊涂，轻信谣言的语句是</a:t>
            </a:r>
            <a:r>
              <a:rPr lang="zh-CN" altLang="en-US" sz="2800" b="1" u="sng">
                <a:latin typeface="黑体" panose="02010609060101010101" pitchFamily="49" charset="-122"/>
                <a:ea typeface="黑体" panose="02010609060101010101" pitchFamily="49" charset="-122"/>
              </a:rPr>
              <a:t>：        </a:t>
            </a:r>
            <a:r>
              <a:rPr lang="zh-CN" altLang="en-US" sz="2800" b="1">
                <a:ea typeface="黑体" panose="02010609060101010101" pitchFamily="49" charset="-122"/>
              </a:rPr>
              <a:t> </a:t>
            </a:r>
            <a:r>
              <a:rPr lang="zh-CN" altLang="en-US" sz="2800" b="1">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6.《</a:t>
            </a:r>
            <a:r>
              <a:rPr lang="zh-CN" altLang="en-US" sz="2800" b="1">
                <a:latin typeface="黑体" panose="02010609060101010101" pitchFamily="49" charset="-122"/>
                <a:ea typeface="黑体" panose="02010609060101010101" pitchFamily="49" charset="-122"/>
              </a:rPr>
              <a:t>离骚</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中表明自己遭到不公正对待的原因之一是在上位者的荒唐的两句</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30722"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sz="2800" b="1"/>
              <a:t>（七）</a:t>
            </a:r>
            <a:r>
              <a:rPr lang="en-US" altLang="zh-CN" sz="2800" b="1"/>
              <a:t>《</a:t>
            </a:r>
            <a:r>
              <a:rPr lang="zh-CN" altLang="en-US" sz="2800" b="1"/>
              <a:t>离骚</a:t>
            </a:r>
            <a:r>
              <a:rPr lang="en-US" altLang="zh-CN" sz="2800" b="1"/>
              <a:t>》</a:t>
            </a:r>
            <a:endParaRPr lang="en-US" altLang="zh-CN" sz="2800" b="1"/>
          </a:p>
          <a:p>
            <a:pPr lvl="0" eaLnBrk="1" hangingPunct="1">
              <a:lnSpc>
                <a:spcPct val="90000"/>
              </a:lnSpc>
            </a:pPr>
            <a:r>
              <a:rPr lang="en-US" altLang="zh-CN" sz="2800" b="1"/>
              <a:t>1</a:t>
            </a:r>
            <a:r>
              <a:rPr lang="zh-CN" altLang="en-US" sz="2800" b="1"/>
              <a:t>．</a:t>
            </a:r>
            <a:r>
              <a:rPr lang="en-US" altLang="zh-CN" sz="2800" b="1"/>
              <a:t>《</a:t>
            </a:r>
            <a:r>
              <a:rPr lang="zh-CN" altLang="en-US" sz="2800" b="1"/>
              <a:t>离骚</a:t>
            </a:r>
            <a:r>
              <a:rPr lang="en-US" altLang="zh-CN" sz="2800" b="1"/>
              <a:t>》</a:t>
            </a:r>
            <a:r>
              <a:rPr lang="zh-CN" altLang="en-US" sz="2800" b="1"/>
              <a:t>一文中以博大的胸怀，对广大劳动人民寄予深深同情的语句是：</a:t>
            </a:r>
            <a:r>
              <a:rPr lang="zh-CN" altLang="en-US" sz="2800" b="1" u="sng">
                <a:solidFill>
                  <a:srgbClr val="0000CC"/>
                </a:solidFill>
                <a:latin typeface="楷体_GB2312" pitchFamily="49" charset="-122"/>
                <a:ea typeface="楷体_GB2312" pitchFamily="49" charset="-122"/>
              </a:rPr>
              <a:t>长太息以掩涕兮</a:t>
            </a:r>
            <a:r>
              <a:rPr lang="en-US" altLang="zh-CN" sz="2800" b="1" u="sng">
                <a:solidFill>
                  <a:srgbClr val="0000CC"/>
                </a:solidFill>
                <a:latin typeface="楷体_GB2312" pitchFamily="49" charset="-122"/>
                <a:ea typeface="楷体_GB2312" pitchFamily="49" charset="-122"/>
              </a:rPr>
              <a:t>,</a:t>
            </a:r>
            <a:r>
              <a:rPr lang="zh-CN" altLang="en-US" sz="2800" b="1" u="sng">
                <a:solidFill>
                  <a:srgbClr val="0000CC"/>
                </a:solidFill>
                <a:latin typeface="楷体_GB2312" pitchFamily="49" charset="-122"/>
                <a:ea typeface="楷体_GB2312" pitchFamily="49" charset="-122"/>
              </a:rPr>
              <a:t>哀民生之多艰。</a:t>
            </a:r>
            <a:endParaRPr lang="zh-CN" altLang="en-US" sz="2800" b="1">
              <a:solidFill>
                <a:srgbClr val="0000CC"/>
              </a:solidFill>
              <a:latin typeface="楷体_GB2312" pitchFamily="49" charset="-122"/>
              <a:ea typeface="楷体_GB2312" pitchFamily="49" charset="-122"/>
            </a:endParaRPr>
          </a:p>
          <a:p>
            <a:pPr lvl="0" eaLnBrk="1" hangingPunct="1">
              <a:lnSpc>
                <a:spcPct val="90000"/>
              </a:lnSpc>
            </a:pPr>
            <a:r>
              <a:rPr lang="en-US" altLang="zh-CN" sz="2800" b="1"/>
              <a:t>2.《</a:t>
            </a:r>
            <a:r>
              <a:rPr lang="zh-CN" altLang="en-US" sz="2800" b="1"/>
              <a:t>离骚</a:t>
            </a:r>
            <a:r>
              <a:rPr lang="en-US" altLang="zh-CN" sz="2800" b="1"/>
              <a:t>》</a:t>
            </a:r>
            <a:r>
              <a:rPr lang="zh-CN" altLang="en-US" sz="2800" b="1"/>
              <a:t>中写自己虽崇尚美德约束自己，多少年仍然遭到贬黜的两句：</a:t>
            </a:r>
            <a:r>
              <a:rPr lang="zh-CN" altLang="en-US" sz="2800" b="1" u="sng">
                <a:solidFill>
                  <a:srgbClr val="0000CC"/>
                </a:solidFill>
                <a:latin typeface="楷体_GB2312" pitchFamily="49" charset="-122"/>
                <a:ea typeface="楷体_GB2312" pitchFamily="49" charset="-122"/>
              </a:rPr>
              <a:t>余虽好修姱以鞿羁兮，謇朝谇而夕替。</a:t>
            </a:r>
            <a:endParaRPr lang="zh-CN" altLang="en-US" sz="2800" b="1" u="sng">
              <a:solidFill>
                <a:srgbClr val="0000CC"/>
              </a:solidFill>
              <a:latin typeface="楷体_GB2312" pitchFamily="49" charset="-122"/>
              <a:ea typeface="楷体_GB2312" pitchFamily="49" charset="-122"/>
            </a:endParaRPr>
          </a:p>
          <a:p>
            <a:pPr lvl="0" eaLnBrk="1" hangingPunct="1">
              <a:lnSpc>
                <a:spcPct val="90000"/>
              </a:lnSpc>
            </a:pPr>
            <a:r>
              <a:rPr lang="en-US" altLang="zh-CN" sz="2800" b="1"/>
              <a:t>3</a:t>
            </a:r>
            <a:r>
              <a:rPr lang="zh-CN" altLang="en-US" sz="2800" b="1"/>
              <a:t>．</a:t>
            </a:r>
            <a:r>
              <a:rPr lang="zh-CN" altLang="en-US" sz="2800" b="1" u="sng">
                <a:solidFill>
                  <a:srgbClr val="0000CC"/>
                </a:solidFill>
                <a:ea typeface="楷体_GB2312" pitchFamily="49" charset="-122"/>
              </a:rPr>
              <a:t>“</a:t>
            </a:r>
            <a:r>
              <a:rPr lang="zh-CN" altLang="en-US" sz="2800" b="1" u="sng">
                <a:solidFill>
                  <a:srgbClr val="0000CC"/>
                </a:solidFill>
                <a:latin typeface="楷体_GB2312" pitchFamily="49" charset="-122"/>
                <a:ea typeface="楷体_GB2312" pitchFamily="49" charset="-122"/>
              </a:rPr>
              <a:t>亦余心之所善兮，虽九死其犹未悔。</a:t>
            </a:r>
            <a:r>
              <a:rPr lang="zh-CN" altLang="en-US" sz="2800" b="1" u="sng"/>
              <a:t>”</a:t>
            </a:r>
            <a:r>
              <a:rPr lang="zh-CN" altLang="en-US" sz="2800" b="1"/>
              <a:t>诗人直抒胸臆、表白心志写自己对美好德行的追求，至死不改。</a:t>
            </a:r>
            <a:endParaRPr lang="zh-CN" altLang="en-US" sz="2800" b="1"/>
          </a:p>
          <a:p>
            <a:pPr lvl="0" eaLnBrk="1" hangingPunct="1">
              <a:lnSpc>
                <a:spcPct val="90000"/>
              </a:lnSpc>
            </a:pPr>
            <a:r>
              <a:rPr lang="en-US" altLang="zh-CN" sz="2800" b="1"/>
              <a:t>4.《</a:t>
            </a:r>
            <a:r>
              <a:rPr lang="zh-CN" altLang="en-US" sz="2800" b="1"/>
              <a:t>离骚</a:t>
            </a:r>
            <a:r>
              <a:rPr lang="en-US" altLang="zh-CN" sz="2800" b="1"/>
              <a:t>》</a:t>
            </a:r>
            <a:r>
              <a:rPr lang="zh-CN" altLang="en-US" sz="2800" b="1"/>
              <a:t>中用香草做比喻说明自己遭贬黜是因为德行高尚的两句：</a:t>
            </a:r>
            <a:r>
              <a:rPr lang="zh-CN" altLang="en-US" sz="2800" b="1" u="sng">
                <a:solidFill>
                  <a:srgbClr val="0000CC"/>
                </a:solidFill>
                <a:latin typeface="楷体_GB2312" pitchFamily="49" charset="-122"/>
                <a:ea typeface="楷体_GB2312" pitchFamily="49" charset="-122"/>
              </a:rPr>
              <a:t>既替余以蕙纕兮</a:t>
            </a:r>
            <a:r>
              <a:rPr lang="en-US" altLang="zh-CN" sz="2800" b="1" u="sng">
                <a:solidFill>
                  <a:srgbClr val="0000CC"/>
                </a:solidFill>
                <a:latin typeface="楷体_GB2312" pitchFamily="49" charset="-122"/>
                <a:ea typeface="楷体_GB2312" pitchFamily="49" charset="-122"/>
              </a:rPr>
              <a:t>,</a:t>
            </a:r>
            <a:r>
              <a:rPr lang="zh-CN" altLang="en-US" sz="2800" b="1" u="sng">
                <a:solidFill>
                  <a:srgbClr val="0000CC"/>
                </a:solidFill>
                <a:latin typeface="楷体_GB2312" pitchFamily="49" charset="-122"/>
                <a:ea typeface="楷体_GB2312" pitchFamily="49" charset="-122"/>
              </a:rPr>
              <a:t>又申之以揽茝</a:t>
            </a:r>
            <a:r>
              <a:rPr lang="zh-CN" altLang="en-US" sz="2800" b="1" u="sng"/>
              <a:t>。</a:t>
            </a:r>
            <a:endParaRPr lang="zh-CN" altLang="en-US" sz="2800" b="1"/>
          </a:p>
          <a:p>
            <a:pPr lvl="0" eaLnBrk="1" hangingPunct="1">
              <a:lnSpc>
                <a:spcPct val="90000"/>
              </a:lnSpc>
            </a:pPr>
            <a:r>
              <a:rPr lang="en-US" altLang="zh-CN" sz="2800" b="1"/>
              <a:t>5</a:t>
            </a:r>
            <a:r>
              <a:rPr lang="zh-CN" altLang="en-US" sz="2800" b="1"/>
              <a:t>．诗人怨恨楚怀王昏聩糊涂，轻信谣言的语句是：</a:t>
            </a:r>
            <a:r>
              <a:rPr lang="zh-CN" altLang="en-US" sz="2800" b="1" u="sng">
                <a:solidFill>
                  <a:srgbClr val="0000CC"/>
                </a:solidFill>
                <a:latin typeface="楷体_GB2312" pitchFamily="49" charset="-122"/>
                <a:ea typeface="楷体_GB2312" pitchFamily="49" charset="-122"/>
              </a:rPr>
              <a:t>怨灵修之浩荡兮，终不察夫民心</a:t>
            </a:r>
            <a:r>
              <a:rPr lang="zh-CN" altLang="en-US" sz="2800" b="1" u="sng">
                <a:solidFill>
                  <a:srgbClr val="0000CC"/>
                </a:solidFill>
                <a:ea typeface="楷体_GB2312" pitchFamily="49" charset="-122"/>
              </a:rPr>
              <a:t> </a:t>
            </a:r>
            <a:r>
              <a:rPr lang="zh-CN" altLang="en-US" sz="2800" b="1"/>
              <a:t>。</a:t>
            </a:r>
            <a:endParaRPr lang="zh-CN" altLang="en-US" sz="2800" b="1"/>
          </a:p>
          <a:p>
            <a:pPr lvl="0" eaLnBrk="1" hangingPunct="1">
              <a:lnSpc>
                <a:spcPct val="90000"/>
              </a:lnSpc>
            </a:pPr>
            <a:r>
              <a:rPr lang="en-US" altLang="zh-CN" sz="2800" b="1"/>
              <a:t>6.《</a:t>
            </a:r>
            <a:r>
              <a:rPr lang="zh-CN" altLang="en-US" sz="2800" b="1"/>
              <a:t>离骚</a:t>
            </a:r>
            <a:r>
              <a:rPr lang="en-US" altLang="zh-CN" sz="2800" b="1"/>
              <a:t>》</a:t>
            </a:r>
            <a:r>
              <a:rPr lang="zh-CN" altLang="en-US" sz="2800" b="1"/>
              <a:t>中表明自己遭到不公正对待的原因之一是在上位者的荒唐的两句：</a:t>
            </a:r>
            <a:r>
              <a:rPr lang="zh-CN" altLang="en-US" sz="2800" b="1" u="sng">
                <a:solidFill>
                  <a:srgbClr val="0000CC"/>
                </a:solidFill>
                <a:latin typeface="楷体_GB2312" pitchFamily="49" charset="-122"/>
                <a:ea typeface="楷体_GB2312" pitchFamily="49" charset="-122"/>
              </a:rPr>
              <a:t>怨灵修之浩荡兮</a:t>
            </a:r>
            <a:r>
              <a:rPr lang="en-US" altLang="zh-CN" sz="2800" b="1" u="sng">
                <a:solidFill>
                  <a:srgbClr val="0000CC"/>
                </a:solidFill>
                <a:latin typeface="楷体_GB2312" pitchFamily="49" charset="-122"/>
                <a:ea typeface="楷体_GB2312" pitchFamily="49" charset="-122"/>
              </a:rPr>
              <a:t>,</a:t>
            </a:r>
            <a:r>
              <a:rPr lang="zh-CN" altLang="en-US" sz="2800" b="1" u="sng">
                <a:solidFill>
                  <a:srgbClr val="0000CC"/>
                </a:solidFill>
                <a:latin typeface="楷体_GB2312" pitchFamily="49" charset="-122"/>
                <a:ea typeface="楷体_GB2312" pitchFamily="49" charset="-122"/>
              </a:rPr>
              <a:t>终不察夫民心。</a:t>
            </a:r>
            <a:endParaRPr lang="zh-CN" altLang="en-US" sz="2800" b="1" u="sng">
              <a:solidFill>
                <a:srgbClr val="0000CC"/>
              </a:solidFill>
              <a:latin typeface="楷体_GB2312" pitchFamily="49" charset="-122"/>
              <a:ea typeface="楷体_GB2312" pitchFamily="49"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4098"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（一）</a:t>
            </a:r>
            <a:r>
              <a:rPr lang="en-US" altLang="zh-CN" sz="2800" b="1"/>
              <a:t>《</a:t>
            </a:r>
            <a:r>
              <a:rPr lang="zh-CN" altLang="en-US" sz="2800" b="1"/>
              <a:t>劝学</a:t>
            </a:r>
            <a:r>
              <a:rPr lang="en-US" altLang="zh-CN" sz="2800" b="1"/>
              <a:t>》</a:t>
            </a:r>
            <a:endParaRPr lang="en-US" altLang="zh-CN" sz="2800" b="1"/>
          </a:p>
          <a:p>
            <a:pPr lvl="0" eaLnBrk="1" hangingPunct="1">
              <a:buNone/>
            </a:pPr>
            <a:r>
              <a:rPr lang="en-US" altLang="zh-CN" sz="2800" b="1"/>
              <a:t>1.《</a:t>
            </a:r>
            <a:r>
              <a:rPr lang="zh-CN" altLang="en-US" sz="2800" b="1"/>
              <a:t>劝学</a:t>
            </a:r>
            <a:r>
              <a:rPr lang="en-US" altLang="zh-CN" sz="2800" b="1"/>
              <a:t>》</a:t>
            </a:r>
            <a:r>
              <a:rPr lang="zh-CN" altLang="en-US" sz="2800" b="1"/>
              <a:t>篇中的</a:t>
            </a:r>
            <a:r>
              <a:rPr lang="zh-CN" altLang="en-US" sz="2800" b="1" u="sng"/>
              <a:t>          </a:t>
            </a:r>
            <a:r>
              <a:rPr lang="zh-CN" altLang="en-US" sz="2800" b="1"/>
              <a:t>印证了“活到老</a:t>
            </a:r>
            <a:r>
              <a:rPr lang="zh-CN" altLang="en-US" sz="1400" b="1"/>
              <a:t>，</a:t>
            </a:r>
            <a:r>
              <a:rPr lang="zh-CN" altLang="en-US" sz="2800" b="1"/>
              <a:t>学到老”这句话。</a:t>
            </a:r>
            <a:endParaRPr lang="zh-CN" altLang="en-US" sz="2800" b="1"/>
          </a:p>
          <a:p>
            <a:pPr lvl="0" eaLnBrk="1" hangingPunct="1">
              <a:buNone/>
            </a:pPr>
            <a:r>
              <a:rPr lang="en-US" altLang="zh-CN" sz="2800" b="1"/>
              <a:t>2.</a:t>
            </a:r>
            <a:r>
              <a:rPr lang="zh-CN" altLang="en-US" sz="2800" b="1"/>
              <a:t>韩愈</a:t>
            </a:r>
            <a:r>
              <a:rPr lang="en-US" altLang="zh-CN" sz="2800" b="1"/>
              <a:t>《</a:t>
            </a:r>
            <a:r>
              <a:rPr lang="zh-CN" altLang="en-US" sz="2800" b="1"/>
              <a:t>师说</a:t>
            </a:r>
            <a:r>
              <a:rPr lang="en-US" altLang="zh-CN" sz="2800" b="1"/>
              <a:t>》</a:t>
            </a:r>
            <a:r>
              <a:rPr lang="zh-CN" altLang="en-US" sz="2800" b="1"/>
              <a:t>中“ 是故弟子不必不如师，师不必贤于弟子”这句话与荀子</a:t>
            </a:r>
            <a:r>
              <a:rPr lang="en-US" altLang="zh-CN" sz="2800" b="1"/>
              <a:t>《</a:t>
            </a:r>
            <a:r>
              <a:rPr lang="zh-CN" altLang="en-US" sz="2800" b="1"/>
              <a:t>劝学</a:t>
            </a:r>
            <a:r>
              <a:rPr lang="en-US" altLang="zh-CN" sz="2800" b="1"/>
              <a:t>》</a:t>
            </a:r>
            <a:r>
              <a:rPr lang="zh-CN" altLang="en-US" sz="2800" b="1"/>
              <a:t>中的</a:t>
            </a:r>
            <a:r>
              <a:rPr lang="zh-CN" altLang="en-US" sz="2800" b="1" u="sng"/>
              <a:t>“                              ”</a:t>
            </a:r>
            <a:r>
              <a:rPr lang="zh-CN" altLang="en-US" sz="2800" b="1"/>
              <a:t>观点相同。</a:t>
            </a:r>
            <a:endParaRPr lang="zh-CN" altLang="en-US" sz="2800" b="1"/>
          </a:p>
          <a:p>
            <a:pPr lvl="0" eaLnBrk="1" hangingPunct="1">
              <a:buNone/>
            </a:pPr>
            <a:r>
              <a:rPr lang="en-US" altLang="zh-CN" sz="2800" b="1"/>
              <a:t>3</a:t>
            </a:r>
            <a:r>
              <a:rPr lang="zh-CN" altLang="en-US" sz="2800" b="1"/>
              <a:t>．荀子在</a:t>
            </a:r>
            <a:r>
              <a:rPr lang="en-US" altLang="zh-CN" sz="2800" b="1"/>
              <a:t>《</a:t>
            </a:r>
            <a:r>
              <a:rPr lang="zh-CN" altLang="en-US" sz="2800" b="1"/>
              <a:t>劝学</a:t>
            </a:r>
            <a:r>
              <a:rPr lang="en-US" altLang="zh-CN" sz="2800" b="1"/>
              <a:t>》</a:t>
            </a:r>
            <a:r>
              <a:rPr lang="zh-CN" altLang="en-US" sz="2800" b="1"/>
              <a:t>中说，君子需要通过广泛学习来提升自己的两个句子是：</a:t>
            </a:r>
            <a:r>
              <a:rPr lang="zh-CN" altLang="en-US" sz="2800" b="1" u="sng"/>
              <a:t>                                          </a:t>
            </a:r>
            <a:endParaRPr lang="zh-CN" altLang="en-US" sz="2800" b="1"/>
          </a:p>
          <a:p>
            <a:pPr lvl="0" eaLnBrk="1" hangingPunct="1">
              <a:buNone/>
            </a:pPr>
            <a:r>
              <a:rPr lang="en-US" altLang="zh-CN" sz="2800" b="1"/>
              <a:t>4. 《</a:t>
            </a:r>
            <a:r>
              <a:rPr lang="zh-CN" altLang="en-US" sz="2800" b="1"/>
              <a:t>劝学</a:t>
            </a:r>
            <a:r>
              <a:rPr lang="en-US" altLang="zh-CN" sz="2800" b="1"/>
              <a:t>》</a:t>
            </a:r>
            <a:r>
              <a:rPr lang="zh-CN" altLang="en-US" sz="2800" b="1"/>
              <a:t>阐明了学习要持之以恒的句子是：</a:t>
            </a:r>
            <a:endParaRPr lang="zh-CN" altLang="en-US" sz="2800" b="1" u="sng"/>
          </a:p>
          <a:p>
            <a:pPr lvl="0" eaLnBrk="1" hangingPunct="1">
              <a:buNone/>
            </a:pPr>
            <a:r>
              <a:rPr lang="en-US" altLang="zh-CN" sz="2800" b="1"/>
              <a:t>5</a:t>
            </a:r>
            <a:r>
              <a:rPr lang="zh-CN" altLang="en-US" sz="2800" b="1"/>
              <a:t>．强调君子并非有何差异，只是善于借助外力的一句：</a:t>
            </a:r>
            <a:r>
              <a:rPr lang="zh-CN" altLang="en-US" sz="2800" b="1" u="sng"/>
              <a:t> </a:t>
            </a:r>
            <a:endParaRPr lang="zh-CN" altLang="en-US" sz="2800" b="1"/>
          </a:p>
          <a:p>
            <a:pPr lvl="0" eaLnBrk="1" hangingPunct="1">
              <a:buNone/>
            </a:pPr>
            <a:r>
              <a:rPr lang="en-US" altLang="zh-CN" sz="2800" b="1"/>
              <a:t>6</a:t>
            </a:r>
            <a:r>
              <a:rPr lang="zh-CN" altLang="en-US" sz="2800" b="1"/>
              <a:t>．强调空想不如学习的一句：</a:t>
            </a:r>
            <a:r>
              <a:rPr lang="zh-CN" altLang="en-US" sz="2800" b="1" u="sng"/>
              <a:t> </a:t>
            </a:r>
            <a:endParaRPr lang="zh-CN" altLang="en-US" sz="2800" b="1"/>
          </a:p>
          <a:p>
            <a:pPr lvl="0" eaLnBrk="1" hangingPunct="1">
              <a:buNone/>
            </a:pPr>
            <a:r>
              <a:rPr lang="en-US" altLang="zh-CN" sz="2800" b="1"/>
              <a:t>7. </a:t>
            </a:r>
            <a:r>
              <a:rPr lang="zh-CN" altLang="en-US" sz="2800" b="1"/>
              <a:t>在文中强调学习应当用心专一，并且从正面设喻，指出即使像蚯蚓那样弱小，如果用心专一也会有所成的句子是：</a:t>
            </a:r>
            <a:r>
              <a:rPr lang="zh-CN" altLang="en-US" sz="2800" b="1" u="sng"/>
              <a:t> </a:t>
            </a:r>
            <a:endParaRPr lang="zh-CN" altLang="en-US" sz="2800" b="1" u="sng"/>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31746"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t>7.《</a:t>
            </a:r>
            <a:r>
              <a:rPr lang="zh-CN" altLang="en-US" sz="2800" b="1"/>
              <a:t>离骚</a:t>
            </a:r>
            <a:r>
              <a:rPr lang="en-US" altLang="zh-CN" sz="2800" b="1"/>
              <a:t>》</a:t>
            </a:r>
            <a:r>
              <a:rPr lang="zh-CN" altLang="en-US" sz="2800" b="1"/>
              <a:t>中表明自己因为德行美好而遭到小人诽谤的两句</a:t>
            </a:r>
            <a:r>
              <a:rPr lang="zh-CN" altLang="en-US" sz="2800" b="1" u="sng"/>
              <a:t>：                       。</a:t>
            </a:r>
            <a:endParaRPr lang="zh-CN" altLang="en-US" sz="2800" b="1"/>
          </a:p>
          <a:p>
            <a:pPr lvl="0" eaLnBrk="1" hangingPunct="1"/>
            <a:r>
              <a:rPr lang="en-US" altLang="zh-CN" sz="2800" b="1"/>
              <a:t>8.《</a:t>
            </a:r>
            <a:r>
              <a:rPr lang="zh-CN" altLang="en-US" sz="2800" b="1"/>
              <a:t>离骚</a:t>
            </a:r>
            <a:r>
              <a:rPr lang="en-US" altLang="zh-CN" sz="2800" b="1"/>
              <a:t>》</a:t>
            </a:r>
            <a:r>
              <a:rPr lang="zh-CN" altLang="en-US" sz="2800" b="1"/>
              <a:t>中表明自己所处的社会本来就是善于投机取巧，违背规矩的现状的两句</a:t>
            </a:r>
            <a:r>
              <a:rPr lang="zh-CN" altLang="en-US" sz="2800" b="1" u="sng"/>
              <a:t>：                      。</a:t>
            </a:r>
            <a:endParaRPr lang="zh-CN" altLang="en-US" sz="2800" b="1"/>
          </a:p>
          <a:p>
            <a:pPr lvl="0" eaLnBrk="1" hangingPunct="1"/>
            <a:r>
              <a:rPr lang="en-US" altLang="zh-CN" sz="2800" b="1"/>
              <a:t>9.《</a:t>
            </a:r>
            <a:r>
              <a:rPr lang="zh-CN" altLang="en-US" sz="2800" b="1"/>
              <a:t>离骚</a:t>
            </a:r>
            <a:r>
              <a:rPr lang="en-US" altLang="zh-CN" sz="2800" b="1"/>
              <a:t>》</a:t>
            </a:r>
            <a:r>
              <a:rPr lang="zh-CN" altLang="en-US" sz="2800" b="1"/>
              <a:t>中表明当时社会中的人们违背准则，把苟合取悦别人奉为信条的两句</a:t>
            </a:r>
            <a:r>
              <a:rPr lang="zh-CN" altLang="en-US" sz="2800" b="1" u="sng"/>
              <a:t>：                          。</a:t>
            </a:r>
            <a:endParaRPr lang="zh-CN" altLang="en-US" sz="2800" b="1"/>
          </a:p>
          <a:p>
            <a:pPr lvl="0" eaLnBrk="1" hangingPunct="1"/>
            <a:r>
              <a:rPr lang="en-US" altLang="zh-CN" sz="2800" b="1"/>
              <a:t>10.《</a:t>
            </a:r>
            <a:r>
              <a:rPr lang="zh-CN" altLang="en-US" sz="2800" b="1"/>
              <a:t>离骚</a:t>
            </a:r>
            <a:r>
              <a:rPr lang="en-US" altLang="zh-CN" sz="2800" b="1"/>
              <a:t>》</a:t>
            </a:r>
            <a:r>
              <a:rPr lang="zh-CN" altLang="en-US" sz="2800" b="1"/>
              <a:t>中表明作者在黑暗混乱社会中烦闷失意，走投无路的两句</a:t>
            </a:r>
            <a:r>
              <a:rPr lang="zh-CN" altLang="en-US" sz="2800" b="1" u="sng"/>
              <a:t>：                                  。</a:t>
            </a:r>
            <a:endParaRPr lang="zh-CN" altLang="en-US" sz="2800" b="1"/>
          </a:p>
          <a:p>
            <a:pPr lvl="0" eaLnBrk="1" hangingPunct="1"/>
            <a:r>
              <a:rPr lang="en-US" altLang="zh-CN" sz="2800" b="1"/>
              <a:t>11.《</a:t>
            </a:r>
            <a:r>
              <a:rPr lang="zh-CN" altLang="en-US" sz="2800" b="1"/>
              <a:t>离骚</a:t>
            </a:r>
            <a:r>
              <a:rPr lang="en-US" altLang="zh-CN" sz="2800" b="1"/>
              <a:t>》</a:t>
            </a:r>
            <a:r>
              <a:rPr lang="zh-CN" altLang="en-US" sz="2800" b="1"/>
              <a:t>中表明作者宁可死去，也不会和世俗小人一样媚俗取巧的两句</a:t>
            </a:r>
            <a:r>
              <a:rPr lang="zh-CN" altLang="en-US" sz="2800" b="1" u="sng"/>
              <a:t>：                                       。</a:t>
            </a:r>
            <a:endParaRPr lang="zh-CN" altLang="en-US" sz="2800" b="1"/>
          </a:p>
          <a:p>
            <a:pPr lvl="0" eaLnBrk="1" hangingPunct="1"/>
            <a:r>
              <a:rPr lang="en-US" altLang="zh-CN" sz="2800" b="1"/>
              <a:t>12.《</a:t>
            </a:r>
            <a:r>
              <a:rPr lang="zh-CN" altLang="en-US" sz="2800" b="1"/>
              <a:t>离骚</a:t>
            </a:r>
            <a:r>
              <a:rPr lang="en-US" altLang="zh-CN" sz="2800" b="1"/>
              <a:t>》</a:t>
            </a:r>
            <a:r>
              <a:rPr lang="zh-CN" altLang="en-US" sz="2800" b="1"/>
              <a:t>中用大鸟和小鸟不合群来比喻说明自己绝不随波逐流的两句</a:t>
            </a:r>
            <a:r>
              <a:rPr lang="zh-CN" altLang="en-US" sz="2800" b="1" u="sng"/>
              <a:t>：                                     。</a:t>
            </a:r>
            <a:endParaRPr lang="zh-CN" altLang="en-US" sz="2800" b="1"/>
          </a:p>
          <a:p>
            <a:pPr lvl="0" eaLnBrk="1" hangingPunct="1"/>
            <a:r>
              <a:rPr lang="en-US" altLang="zh-CN" sz="2800" b="1"/>
              <a:t>13.《</a:t>
            </a:r>
            <a:r>
              <a:rPr lang="zh-CN" altLang="en-US" sz="2800" b="1"/>
              <a:t>离骚</a:t>
            </a:r>
            <a:r>
              <a:rPr lang="en-US" altLang="zh-CN" sz="2800" b="1"/>
              <a:t>》</a:t>
            </a:r>
            <a:r>
              <a:rPr lang="zh-CN" altLang="en-US" sz="2800" b="1"/>
              <a:t>中用方圆不相合说明自己和世俗小人不相容的两句</a:t>
            </a:r>
            <a:r>
              <a:rPr lang="zh-CN" altLang="en-US" sz="2800" b="1" u="sng"/>
              <a:t>：</a:t>
            </a:r>
            <a:r>
              <a:rPr lang="zh-CN" altLang="en-US" sz="2800" u="sng"/>
              <a:t> </a:t>
            </a:r>
            <a:r>
              <a:rPr lang="zh-CN" altLang="en-US" sz="2800"/>
              <a:t>                             </a:t>
            </a:r>
            <a:endParaRPr lang="zh-CN" altLang="en-US" sz="2800"/>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6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32770"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pPr>
            <a:r>
              <a:rPr lang="en-US" altLang="zh-CN" sz="2800" b="1"/>
              <a:t>7.《</a:t>
            </a:r>
            <a:r>
              <a:rPr lang="zh-CN" altLang="en-US" sz="2800" b="1"/>
              <a:t>离骚</a:t>
            </a:r>
            <a:r>
              <a:rPr lang="en-US" altLang="zh-CN" sz="2800" b="1"/>
              <a:t>》</a:t>
            </a:r>
            <a:r>
              <a:rPr lang="zh-CN" altLang="en-US" sz="2800" b="1"/>
              <a:t>中表明自己因为德行美好而遭到小人诽谤的两句</a:t>
            </a:r>
            <a:r>
              <a:rPr lang="zh-CN" altLang="en-US" sz="2800" b="1" u="sng"/>
              <a:t>：</a:t>
            </a:r>
            <a:r>
              <a:rPr lang="zh-CN" altLang="en-US" sz="2800" b="1" u="sng">
                <a:solidFill>
                  <a:srgbClr val="0000CC"/>
                </a:solidFill>
                <a:latin typeface="楷体_GB2312" pitchFamily="49" charset="-122"/>
                <a:ea typeface="楷体_GB2312" pitchFamily="49" charset="-122"/>
              </a:rPr>
              <a:t>众女嫉余之蛾眉兮，谣诼谓余以善淫。</a:t>
            </a:r>
            <a:endParaRPr lang="zh-CN" altLang="en-US" sz="2800" b="1" u="sng">
              <a:solidFill>
                <a:srgbClr val="0000CC"/>
              </a:solidFill>
              <a:latin typeface="楷体_GB2312" pitchFamily="49" charset="-122"/>
              <a:ea typeface="楷体_GB2312" pitchFamily="49" charset="-122"/>
            </a:endParaRPr>
          </a:p>
          <a:p>
            <a:pPr lvl="0" eaLnBrk="1" hangingPunct="1">
              <a:lnSpc>
                <a:spcPct val="80000"/>
              </a:lnSpc>
            </a:pPr>
            <a:r>
              <a:rPr lang="en-US" altLang="zh-CN" sz="2800" b="1"/>
              <a:t>8.《</a:t>
            </a:r>
            <a:r>
              <a:rPr lang="zh-CN" altLang="en-US" sz="2800" b="1"/>
              <a:t>离骚</a:t>
            </a:r>
            <a:r>
              <a:rPr lang="en-US" altLang="zh-CN" sz="2800" b="1"/>
              <a:t>》</a:t>
            </a:r>
            <a:r>
              <a:rPr lang="zh-CN" altLang="en-US" sz="2800" b="1"/>
              <a:t>中表明自己所处的社会本来就是善于投机取巧，违背规矩的现状的两句</a:t>
            </a:r>
            <a:r>
              <a:rPr lang="zh-CN" altLang="en-US" sz="2800" b="1" u="sng"/>
              <a:t>：</a:t>
            </a:r>
            <a:r>
              <a:rPr lang="zh-CN" altLang="en-US" sz="2800" b="1" u="sng">
                <a:solidFill>
                  <a:srgbClr val="0000CC"/>
                </a:solidFill>
                <a:latin typeface="楷体_GB2312" pitchFamily="49" charset="-122"/>
                <a:ea typeface="楷体_GB2312" pitchFamily="49" charset="-122"/>
              </a:rPr>
              <a:t>固时俗之工巧兮，偭规矩而改错。</a:t>
            </a:r>
            <a:endParaRPr lang="zh-CN" altLang="en-US" sz="2800" b="1" u="sng">
              <a:solidFill>
                <a:srgbClr val="0000CC"/>
              </a:solidFill>
              <a:latin typeface="楷体_GB2312" pitchFamily="49" charset="-122"/>
              <a:ea typeface="楷体_GB2312" pitchFamily="49" charset="-122"/>
            </a:endParaRPr>
          </a:p>
          <a:p>
            <a:pPr lvl="0" eaLnBrk="1" hangingPunct="1">
              <a:lnSpc>
                <a:spcPct val="80000"/>
              </a:lnSpc>
            </a:pPr>
            <a:r>
              <a:rPr lang="en-US" altLang="zh-CN" sz="2800" b="1"/>
              <a:t>9.《</a:t>
            </a:r>
            <a:r>
              <a:rPr lang="zh-CN" altLang="en-US" sz="2800" b="1"/>
              <a:t>离骚</a:t>
            </a:r>
            <a:r>
              <a:rPr lang="en-US" altLang="zh-CN" sz="2800" b="1"/>
              <a:t>》</a:t>
            </a:r>
            <a:r>
              <a:rPr lang="zh-CN" altLang="en-US" sz="2800" b="1"/>
              <a:t>中表明当时社会中的人们违背准则，把苟合取悦别人奉为信条的两句</a:t>
            </a:r>
            <a:r>
              <a:rPr lang="zh-CN" altLang="en-US" sz="2800" b="1" u="sng"/>
              <a:t>：</a:t>
            </a:r>
            <a:r>
              <a:rPr lang="zh-CN" altLang="en-US" sz="2800" b="1" u="sng">
                <a:solidFill>
                  <a:srgbClr val="0000CC"/>
                </a:solidFill>
                <a:latin typeface="楷体_GB2312" pitchFamily="49" charset="-122"/>
                <a:ea typeface="楷体_GB2312" pitchFamily="49" charset="-122"/>
              </a:rPr>
              <a:t>背绳墨以追曲兮，竞周容以为度。</a:t>
            </a:r>
            <a:endParaRPr lang="zh-CN" altLang="en-US" sz="2800" b="1" u="sng">
              <a:solidFill>
                <a:srgbClr val="0000CC"/>
              </a:solidFill>
              <a:latin typeface="楷体_GB2312" pitchFamily="49" charset="-122"/>
              <a:ea typeface="楷体_GB2312" pitchFamily="49" charset="-122"/>
            </a:endParaRPr>
          </a:p>
          <a:p>
            <a:pPr lvl="0" eaLnBrk="1" hangingPunct="1">
              <a:lnSpc>
                <a:spcPct val="80000"/>
              </a:lnSpc>
            </a:pPr>
            <a:r>
              <a:rPr lang="en-US" altLang="zh-CN" sz="2800" b="1"/>
              <a:t>10.《</a:t>
            </a:r>
            <a:r>
              <a:rPr lang="zh-CN" altLang="en-US" sz="2800" b="1"/>
              <a:t>离骚</a:t>
            </a:r>
            <a:r>
              <a:rPr lang="en-US" altLang="zh-CN" sz="2800" b="1"/>
              <a:t>》</a:t>
            </a:r>
            <a:r>
              <a:rPr lang="zh-CN" altLang="en-US" sz="2800" b="1"/>
              <a:t>中表明作者在黑暗混乱社会中烦闷失意，走投无路的两句</a:t>
            </a:r>
            <a:r>
              <a:rPr lang="zh-CN" altLang="en-US" sz="2800" b="1" u="sng"/>
              <a:t>：</a:t>
            </a:r>
            <a:r>
              <a:rPr lang="zh-CN" altLang="en-US" sz="2800" b="1" u="sng">
                <a:solidFill>
                  <a:srgbClr val="0000CC"/>
                </a:solidFill>
                <a:latin typeface="楷体_GB2312" pitchFamily="49" charset="-122"/>
                <a:ea typeface="楷体_GB2312" pitchFamily="49" charset="-122"/>
              </a:rPr>
              <a:t>忳郁邑余侘傺兮，吾独穷困乎此时也。</a:t>
            </a:r>
            <a:endParaRPr lang="zh-CN" altLang="en-US" sz="2800" b="1" u="sng">
              <a:solidFill>
                <a:srgbClr val="0000CC"/>
              </a:solidFill>
              <a:latin typeface="楷体_GB2312" pitchFamily="49" charset="-122"/>
              <a:ea typeface="楷体_GB2312" pitchFamily="49" charset="-122"/>
            </a:endParaRPr>
          </a:p>
          <a:p>
            <a:pPr lvl="0" eaLnBrk="1" hangingPunct="1">
              <a:lnSpc>
                <a:spcPct val="80000"/>
              </a:lnSpc>
            </a:pPr>
            <a:r>
              <a:rPr lang="en-US" altLang="zh-CN" sz="2800" b="1"/>
              <a:t>11.《</a:t>
            </a:r>
            <a:r>
              <a:rPr lang="zh-CN" altLang="en-US" sz="2800" b="1"/>
              <a:t>离骚</a:t>
            </a:r>
            <a:r>
              <a:rPr lang="en-US" altLang="zh-CN" sz="2800" b="1"/>
              <a:t>》</a:t>
            </a:r>
            <a:r>
              <a:rPr lang="zh-CN" altLang="en-US" sz="2800" b="1"/>
              <a:t>中表明作者宁可死去，也不会和世俗小人一样媚俗取巧的两句</a:t>
            </a:r>
            <a:r>
              <a:rPr lang="zh-CN" altLang="en-US" sz="2800" b="1" u="sng"/>
              <a:t>：</a:t>
            </a:r>
            <a:r>
              <a:rPr lang="zh-CN" altLang="en-US" sz="2800" b="1" u="sng">
                <a:solidFill>
                  <a:srgbClr val="0000CC"/>
                </a:solidFill>
                <a:latin typeface="楷体_GB2312" pitchFamily="49" charset="-122"/>
                <a:ea typeface="楷体_GB2312" pitchFamily="49" charset="-122"/>
              </a:rPr>
              <a:t>宁溘死以流亡兮，余不忍为此态也。</a:t>
            </a:r>
            <a:endParaRPr lang="zh-CN" altLang="en-US" sz="2800" b="1" u="sng">
              <a:solidFill>
                <a:srgbClr val="0000CC"/>
              </a:solidFill>
              <a:latin typeface="楷体_GB2312" pitchFamily="49" charset="-122"/>
              <a:ea typeface="楷体_GB2312" pitchFamily="49" charset="-122"/>
            </a:endParaRPr>
          </a:p>
          <a:p>
            <a:pPr lvl="0" eaLnBrk="1" hangingPunct="1">
              <a:lnSpc>
                <a:spcPct val="80000"/>
              </a:lnSpc>
            </a:pPr>
            <a:r>
              <a:rPr lang="en-US" altLang="zh-CN" sz="2800" b="1"/>
              <a:t>12.《</a:t>
            </a:r>
            <a:r>
              <a:rPr lang="zh-CN" altLang="en-US" sz="2800" b="1"/>
              <a:t>离骚</a:t>
            </a:r>
            <a:r>
              <a:rPr lang="en-US" altLang="zh-CN" sz="2800" b="1"/>
              <a:t>》</a:t>
            </a:r>
            <a:r>
              <a:rPr lang="zh-CN" altLang="en-US" sz="2800" b="1"/>
              <a:t>中用大鸟和小鸟不合群来比喻说明自己绝不随波逐流的两句</a:t>
            </a:r>
            <a:r>
              <a:rPr lang="zh-CN" altLang="en-US" sz="2800" b="1" u="sng"/>
              <a:t>：</a:t>
            </a:r>
            <a:r>
              <a:rPr lang="zh-CN" altLang="en-US" sz="2800" b="1" u="sng">
                <a:solidFill>
                  <a:srgbClr val="0000CC"/>
                </a:solidFill>
                <a:latin typeface="楷体_GB2312" pitchFamily="49" charset="-122"/>
                <a:ea typeface="楷体_GB2312" pitchFamily="49" charset="-122"/>
              </a:rPr>
              <a:t>鸷鸟之不群兮，自前世而固然</a:t>
            </a:r>
            <a:r>
              <a:rPr lang="zh-CN" altLang="en-US" sz="2800" b="1" u="sng"/>
              <a:t>。</a:t>
            </a:r>
            <a:endParaRPr lang="zh-CN" altLang="en-US" sz="2800" b="1"/>
          </a:p>
          <a:p>
            <a:pPr lvl="0" eaLnBrk="1" hangingPunct="1">
              <a:lnSpc>
                <a:spcPct val="80000"/>
              </a:lnSpc>
            </a:pPr>
            <a:r>
              <a:rPr lang="en-US" altLang="zh-CN" sz="2800" b="1"/>
              <a:t>13.《</a:t>
            </a:r>
            <a:r>
              <a:rPr lang="zh-CN" altLang="en-US" sz="2800" b="1"/>
              <a:t>离骚</a:t>
            </a:r>
            <a:r>
              <a:rPr lang="en-US" altLang="zh-CN" sz="2800" b="1"/>
              <a:t>》</a:t>
            </a:r>
            <a:r>
              <a:rPr lang="zh-CN" altLang="en-US" sz="2800" b="1"/>
              <a:t>中用方圆不相合说明自己和世俗小人不相容的两句</a:t>
            </a:r>
            <a:r>
              <a:rPr lang="zh-CN" altLang="en-US" sz="2800" b="1" u="sng"/>
              <a:t>：</a:t>
            </a:r>
            <a:r>
              <a:rPr lang="zh-CN" altLang="en-US" sz="2800" b="1" u="sng">
                <a:solidFill>
                  <a:srgbClr val="0000CC"/>
                </a:solidFill>
                <a:latin typeface="楷体_GB2312" pitchFamily="49" charset="-122"/>
                <a:ea typeface="楷体_GB2312" pitchFamily="49" charset="-122"/>
              </a:rPr>
              <a:t>何方圜之能周兮？夫孰异道而相安？</a:t>
            </a:r>
            <a:endParaRPr lang="zh-CN" altLang="en-US" sz="2800" b="1" u="sng">
              <a:solidFill>
                <a:srgbClr val="0000CC"/>
              </a:solidFill>
              <a:latin typeface="楷体_GB2312" pitchFamily="49" charset="-122"/>
              <a:ea typeface="楷体_GB2312" pitchFamily="49"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33794"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t>14.《</a:t>
            </a:r>
            <a:r>
              <a:rPr lang="zh-CN" altLang="en-US" b="1"/>
              <a:t>离骚</a:t>
            </a:r>
            <a:r>
              <a:rPr lang="en-US" altLang="zh-CN" b="1"/>
              <a:t>》</a:t>
            </a:r>
            <a:r>
              <a:rPr lang="zh-CN" altLang="en-US" b="1"/>
              <a:t>中表明作者保持清白为正道而死，也是以古贤为榜样的两句</a:t>
            </a:r>
            <a:r>
              <a:rPr lang="en-US" altLang="zh-CN" b="1"/>
              <a:t>(</a:t>
            </a:r>
            <a:r>
              <a:rPr lang="zh-CN" altLang="en-US" b="1"/>
              <a:t>表明自己追慕古代圣贤，宁死不失正义</a:t>
            </a:r>
            <a:r>
              <a:rPr lang="en-US" altLang="zh-CN" b="1"/>
              <a:t>)</a:t>
            </a:r>
            <a:r>
              <a:rPr lang="zh-CN" altLang="en-US" sz="3600" b="1" u="sng"/>
              <a:t>：</a:t>
            </a:r>
            <a:r>
              <a:rPr lang="zh-CN" altLang="en-US" b="1" u="sng"/>
              <a:t>“                                   。”</a:t>
            </a:r>
            <a:endParaRPr lang="zh-CN" altLang="en-US" b="1"/>
          </a:p>
          <a:p>
            <a:pPr lvl="0" eaLnBrk="1" hangingPunct="1"/>
            <a:r>
              <a:rPr lang="en-US" altLang="zh-CN" b="1"/>
              <a:t>15.《</a:t>
            </a:r>
            <a:r>
              <a:rPr lang="zh-CN" altLang="en-US" b="1"/>
              <a:t>离骚</a:t>
            </a:r>
            <a:r>
              <a:rPr lang="en-US" altLang="zh-CN" b="1"/>
              <a:t>》</a:t>
            </a:r>
            <a:r>
              <a:rPr lang="zh-CN" altLang="en-US" b="1"/>
              <a:t>中屈原委婉表达自己后悔选择做官，想要归隐的两句</a:t>
            </a:r>
            <a:r>
              <a:rPr lang="zh-CN" altLang="en-US" sz="3600" b="1" u="sng"/>
              <a:t>：                          </a:t>
            </a:r>
            <a:r>
              <a:rPr lang="zh-CN" altLang="en-US" b="1" u="sng"/>
              <a:t>。</a:t>
            </a:r>
            <a:endParaRPr lang="zh-CN" altLang="en-US" b="1"/>
          </a:p>
          <a:p>
            <a:pPr lvl="0" eaLnBrk="1" hangingPunct="1"/>
            <a:r>
              <a:rPr lang="en-US" altLang="zh-CN" b="1"/>
              <a:t>16.《</a:t>
            </a:r>
            <a:r>
              <a:rPr lang="zh-CN" altLang="en-US" b="1"/>
              <a:t>离骚</a:t>
            </a:r>
            <a:r>
              <a:rPr lang="en-US" altLang="zh-CN" b="1"/>
              <a:t>》</a:t>
            </a:r>
            <a:r>
              <a:rPr lang="zh-CN" altLang="en-US" b="1"/>
              <a:t>中屈原表达趁着迷途未远，赶紧回到正路的两句</a:t>
            </a:r>
            <a:r>
              <a:rPr lang="zh-CN" altLang="en-US" sz="3600" b="1" u="sng"/>
              <a:t>：                       </a:t>
            </a:r>
            <a:r>
              <a:rPr lang="zh-CN" altLang="en-US" b="1" u="sng"/>
              <a:t>。</a:t>
            </a:r>
            <a:endParaRPr lang="zh-CN" altLang="en-US" b="1"/>
          </a:p>
          <a:p>
            <a:pPr lvl="0" eaLnBrk="1" hangingPunct="1"/>
            <a:r>
              <a:rPr lang="en-US" altLang="zh-CN" b="1"/>
              <a:t>17.《</a:t>
            </a:r>
            <a:r>
              <a:rPr lang="zh-CN" altLang="en-US" b="1"/>
              <a:t>离骚</a:t>
            </a:r>
            <a:r>
              <a:rPr lang="en-US" altLang="zh-CN" b="1"/>
              <a:t>》</a:t>
            </a:r>
            <a:r>
              <a:rPr lang="zh-CN" altLang="en-US" b="1"/>
              <a:t>中屈原通过自己退隐后骑马到达长满兰草的水边和长满椒树的山岗表明自己从朝廷隐退为了修养自己的两句</a:t>
            </a:r>
            <a:r>
              <a:rPr lang="zh-CN" altLang="en-US" sz="3600" b="1" u="sng"/>
              <a:t>：                   </a:t>
            </a:r>
            <a:r>
              <a:rPr lang="zh-CN" altLang="en-US" b="1" u="sng"/>
              <a:t>。</a:t>
            </a:r>
            <a:endParaRPr lang="zh-CN" altLang="en-US" b="1"/>
          </a:p>
          <a:p>
            <a:pPr lvl="0" eaLnBrk="1" hangingPunct="1"/>
            <a:r>
              <a:rPr lang="en-US" altLang="zh-CN" b="1"/>
              <a:t>18.《</a:t>
            </a:r>
            <a:r>
              <a:rPr lang="zh-CN" altLang="en-US" b="1"/>
              <a:t>离骚</a:t>
            </a:r>
            <a:r>
              <a:rPr lang="en-US" altLang="zh-CN" b="1"/>
              <a:t>》</a:t>
            </a:r>
            <a:r>
              <a:rPr lang="zh-CN" altLang="en-US" b="1"/>
              <a:t>中屈原表明自己在朝中被指责，不如隐退的两句</a:t>
            </a:r>
            <a:r>
              <a:rPr lang="zh-CN" altLang="en-US" sz="3600" b="1" u="sng"/>
              <a:t>：                        </a:t>
            </a:r>
            <a:r>
              <a:rPr lang="zh-CN" altLang="en-US" b="1" u="sng"/>
              <a:t>。</a:t>
            </a:r>
            <a:endParaRPr lang="zh-CN" altLang="en-US" b="1"/>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34818"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t>14.《</a:t>
            </a:r>
            <a:r>
              <a:rPr lang="zh-CN" altLang="en-US" sz="2800" b="1"/>
              <a:t>离骚</a:t>
            </a:r>
            <a:r>
              <a:rPr lang="en-US" altLang="zh-CN" sz="2800" b="1"/>
              <a:t>》</a:t>
            </a:r>
            <a:r>
              <a:rPr lang="zh-CN" altLang="en-US" sz="2800" b="1"/>
              <a:t>中表明作者保持清白为正道而死，也是以古贤为榜样的两句</a:t>
            </a:r>
            <a:r>
              <a:rPr lang="en-US" altLang="zh-CN" sz="2800" b="1"/>
              <a:t>(</a:t>
            </a:r>
            <a:r>
              <a:rPr lang="zh-CN" altLang="en-US" sz="2800" b="1"/>
              <a:t>表明自己追慕古代圣贤，宁死不失正义</a:t>
            </a:r>
            <a:r>
              <a:rPr lang="en-US" altLang="zh-CN" sz="2800" b="1"/>
              <a:t>)</a:t>
            </a:r>
            <a:r>
              <a:rPr lang="zh-CN" altLang="en-US" b="1" u="sng"/>
              <a:t>：</a:t>
            </a:r>
            <a:r>
              <a:rPr lang="zh-CN" altLang="en-US" sz="2800" b="1" u="sng"/>
              <a:t>“</a:t>
            </a:r>
            <a:r>
              <a:rPr lang="zh-CN" altLang="en-US" sz="2800" b="1" u="sng">
                <a:solidFill>
                  <a:srgbClr val="0000CC"/>
                </a:solidFill>
                <a:latin typeface="楷体_GB2312" pitchFamily="49" charset="-122"/>
                <a:ea typeface="楷体_GB2312" pitchFamily="49" charset="-122"/>
              </a:rPr>
              <a:t>伏清白以死直兮，固前圣之所厚</a:t>
            </a:r>
            <a:r>
              <a:rPr lang="zh-CN" altLang="en-US" sz="2800" b="1" u="sng"/>
              <a:t>。”</a:t>
            </a:r>
            <a:endParaRPr lang="zh-CN" altLang="en-US" sz="2800" b="1"/>
          </a:p>
          <a:p>
            <a:pPr lvl="0" eaLnBrk="1" hangingPunct="1"/>
            <a:r>
              <a:rPr lang="en-US" altLang="zh-CN" sz="2800" b="1"/>
              <a:t>15.《</a:t>
            </a:r>
            <a:r>
              <a:rPr lang="zh-CN" altLang="en-US" sz="2800" b="1"/>
              <a:t>离骚</a:t>
            </a:r>
            <a:r>
              <a:rPr lang="en-US" altLang="zh-CN" sz="2800" b="1"/>
              <a:t>》</a:t>
            </a:r>
            <a:r>
              <a:rPr lang="zh-CN" altLang="en-US" sz="2800" b="1"/>
              <a:t>中屈原委婉表达自己后悔选择做官，想要归隐的两句</a:t>
            </a:r>
            <a:r>
              <a:rPr lang="zh-CN" altLang="en-US" b="1" u="sng"/>
              <a:t>：</a:t>
            </a:r>
            <a:r>
              <a:rPr lang="zh-CN" altLang="en-US" sz="2800" b="1" u="sng">
                <a:solidFill>
                  <a:srgbClr val="0000CC"/>
                </a:solidFill>
                <a:latin typeface="楷体_GB2312" pitchFamily="49" charset="-122"/>
                <a:ea typeface="楷体_GB2312" pitchFamily="49" charset="-122"/>
              </a:rPr>
              <a:t>悔相道之不察兮，延伫乎吾将反</a:t>
            </a:r>
            <a:r>
              <a:rPr lang="zh-CN" altLang="en-US" sz="2800" b="1" u="sng"/>
              <a:t>。</a:t>
            </a:r>
            <a:endParaRPr lang="zh-CN" altLang="en-US" sz="2800" b="1"/>
          </a:p>
          <a:p>
            <a:pPr lvl="0" eaLnBrk="1" hangingPunct="1"/>
            <a:r>
              <a:rPr lang="en-US" altLang="zh-CN" sz="2800" b="1"/>
              <a:t>16.《</a:t>
            </a:r>
            <a:r>
              <a:rPr lang="zh-CN" altLang="en-US" sz="2800" b="1"/>
              <a:t>离骚</a:t>
            </a:r>
            <a:r>
              <a:rPr lang="en-US" altLang="zh-CN" sz="2800" b="1"/>
              <a:t>》</a:t>
            </a:r>
            <a:r>
              <a:rPr lang="zh-CN" altLang="en-US" sz="2800" b="1"/>
              <a:t>中屈原表达趁着迷途未远，赶紧回到正路的两句</a:t>
            </a:r>
            <a:r>
              <a:rPr lang="zh-CN" altLang="en-US" b="1" u="sng"/>
              <a:t>：</a:t>
            </a:r>
            <a:r>
              <a:rPr lang="zh-CN" altLang="en-US" sz="2800" b="1" u="sng">
                <a:solidFill>
                  <a:srgbClr val="0000CC"/>
                </a:solidFill>
                <a:latin typeface="楷体_GB2312" pitchFamily="49" charset="-122"/>
                <a:ea typeface="楷体_GB2312" pitchFamily="49" charset="-122"/>
              </a:rPr>
              <a:t>回朕车以复路兮，及行迷之未远</a:t>
            </a:r>
            <a:r>
              <a:rPr lang="zh-CN" altLang="en-US" sz="2800" b="1" u="sng"/>
              <a:t>。</a:t>
            </a:r>
            <a:endParaRPr lang="zh-CN" altLang="en-US" sz="2800" b="1"/>
          </a:p>
          <a:p>
            <a:pPr lvl="0" eaLnBrk="1" hangingPunct="1"/>
            <a:r>
              <a:rPr lang="en-US" altLang="zh-CN" sz="2800" b="1"/>
              <a:t>17.《</a:t>
            </a:r>
            <a:r>
              <a:rPr lang="zh-CN" altLang="en-US" sz="2800" b="1"/>
              <a:t>离骚</a:t>
            </a:r>
            <a:r>
              <a:rPr lang="en-US" altLang="zh-CN" sz="2800" b="1"/>
              <a:t>》</a:t>
            </a:r>
            <a:r>
              <a:rPr lang="zh-CN" altLang="en-US" sz="2800" b="1"/>
              <a:t>中屈原通过自己退隐后骑马到达长满兰草的水边和长满椒树的山岗表明自己从朝廷隐退为了修养自己的两句</a:t>
            </a:r>
            <a:r>
              <a:rPr lang="zh-CN" altLang="en-US" b="1" u="sng"/>
              <a:t>：</a:t>
            </a:r>
            <a:r>
              <a:rPr lang="zh-CN" altLang="en-US" sz="2800" b="1" u="sng">
                <a:solidFill>
                  <a:srgbClr val="0000CC"/>
                </a:solidFill>
                <a:latin typeface="楷体_GB2312" pitchFamily="49" charset="-122"/>
                <a:ea typeface="楷体_GB2312" pitchFamily="49" charset="-122"/>
              </a:rPr>
              <a:t>步余马于兰皋兮，驰椒丘且焉止息</a:t>
            </a:r>
            <a:r>
              <a:rPr lang="zh-CN" altLang="en-US" sz="2800" b="1" u="sng"/>
              <a:t>。</a:t>
            </a:r>
            <a:endParaRPr lang="zh-CN" altLang="en-US" sz="2800" b="1"/>
          </a:p>
          <a:p>
            <a:pPr lvl="0" eaLnBrk="1" hangingPunct="1"/>
            <a:r>
              <a:rPr lang="en-US" altLang="zh-CN" sz="2800" b="1"/>
              <a:t>18.《</a:t>
            </a:r>
            <a:r>
              <a:rPr lang="zh-CN" altLang="en-US" sz="2800" b="1"/>
              <a:t>离骚</a:t>
            </a:r>
            <a:r>
              <a:rPr lang="en-US" altLang="zh-CN" sz="2800" b="1"/>
              <a:t>》</a:t>
            </a:r>
            <a:r>
              <a:rPr lang="zh-CN" altLang="en-US" sz="2800" b="1"/>
              <a:t>中屈原表明自己在朝中被指责，不如隐退的两句</a:t>
            </a:r>
            <a:r>
              <a:rPr lang="zh-CN" altLang="en-US" b="1" u="sng"/>
              <a:t>：</a:t>
            </a:r>
            <a:r>
              <a:rPr lang="zh-CN" altLang="en-US" sz="2800" b="1" u="sng">
                <a:solidFill>
                  <a:srgbClr val="0000CC"/>
                </a:solidFill>
                <a:latin typeface="楷体_GB2312" pitchFamily="49" charset="-122"/>
                <a:ea typeface="楷体_GB2312" pitchFamily="49" charset="-122"/>
              </a:rPr>
              <a:t>进不入以离尤兮，退将复修吾初服</a:t>
            </a:r>
            <a:r>
              <a:rPr lang="zh-CN" altLang="en-US" sz="2800" b="1" u="sng"/>
              <a:t>。</a:t>
            </a:r>
            <a:endParaRPr lang="zh-CN" altLang="en-US" sz="2800" b="1"/>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35842" name="Rectangle 3"/>
          <p:cNvSpPr>
            <a:spLocks noGrp="1"/>
          </p:cNvSpPr>
          <p:nvPr>
            <p:ph idx="1"/>
          </p:nvPr>
        </p:nvSpPr>
        <p:spPr>
          <a:xfrm>
            <a:off x="179388" y="0"/>
            <a:ext cx="8964612"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t>19.《</a:t>
            </a:r>
            <a:r>
              <a:rPr lang="zh-CN" altLang="en-US" sz="2800" b="1"/>
              <a:t>离骚</a:t>
            </a:r>
            <a:r>
              <a:rPr lang="en-US" altLang="zh-CN" sz="2800" b="1"/>
              <a:t>》</a:t>
            </a:r>
            <a:r>
              <a:rPr lang="zh-CN" altLang="en-US" sz="2800" b="1"/>
              <a:t>中屈原用荷花表明自己要修养自己的两句</a:t>
            </a:r>
            <a:r>
              <a:rPr lang="zh-CN" altLang="en-US" b="1" u="sng"/>
              <a:t>：                                 </a:t>
            </a:r>
            <a:r>
              <a:rPr lang="zh-CN" altLang="en-US" sz="2800" b="1" u="sng"/>
              <a:t>。</a:t>
            </a:r>
            <a:endParaRPr lang="zh-CN" altLang="en-US" sz="2800" b="1"/>
          </a:p>
          <a:p>
            <a:pPr lvl="0" eaLnBrk="1" hangingPunct="1"/>
            <a:r>
              <a:rPr lang="en-US" altLang="zh-CN" sz="2800" b="1"/>
              <a:t>20.《</a:t>
            </a:r>
            <a:r>
              <a:rPr lang="zh-CN" altLang="en-US" sz="2800" b="1"/>
              <a:t>离骚</a:t>
            </a:r>
            <a:r>
              <a:rPr lang="en-US" altLang="zh-CN" sz="2800" b="1"/>
              <a:t>》</a:t>
            </a:r>
            <a:r>
              <a:rPr lang="zh-CN" altLang="en-US" sz="2800" b="1"/>
              <a:t>中屈原表明即使没有人了解自己也无所谓，只要自己内心买好就可以的两句话</a:t>
            </a:r>
            <a:r>
              <a:rPr lang="zh-CN" altLang="en-US" b="1" u="sng"/>
              <a:t>：             </a:t>
            </a:r>
            <a:r>
              <a:rPr lang="zh-CN" altLang="en-US" sz="2800" b="1" u="sng"/>
              <a:t>。</a:t>
            </a:r>
            <a:endParaRPr lang="zh-CN" altLang="en-US" sz="2800" b="1" u="sng"/>
          </a:p>
          <a:p>
            <a:pPr lvl="0" eaLnBrk="1" hangingPunct="1"/>
            <a:r>
              <a:rPr lang="en-US" altLang="zh-CN" sz="2800" b="1"/>
              <a:t>21.《</a:t>
            </a:r>
            <a:r>
              <a:rPr lang="zh-CN" altLang="en-US" sz="2800" b="1"/>
              <a:t>离骚</a:t>
            </a:r>
            <a:r>
              <a:rPr lang="en-US" altLang="zh-CN" sz="2800" b="1"/>
              <a:t>》</a:t>
            </a:r>
            <a:r>
              <a:rPr lang="zh-CN" altLang="en-US" sz="2800" b="1"/>
              <a:t>中屈原通过加高自己的帽子和佩带表明要使自己品格更加高洁的两句</a:t>
            </a:r>
            <a:r>
              <a:rPr lang="zh-CN" altLang="en-US" sz="4000" b="1" u="sng"/>
              <a:t>：                  </a:t>
            </a:r>
            <a:r>
              <a:rPr lang="zh-CN" altLang="en-US" sz="2800" b="1" u="sng"/>
              <a:t>。</a:t>
            </a:r>
            <a:endParaRPr lang="zh-CN" altLang="en-US" sz="2800" b="1"/>
          </a:p>
          <a:p>
            <a:pPr lvl="0" eaLnBrk="1" hangingPunct="1"/>
            <a:r>
              <a:rPr lang="en-US" altLang="zh-CN" sz="2800" b="1"/>
              <a:t>22.《</a:t>
            </a:r>
            <a:r>
              <a:rPr lang="zh-CN" altLang="en-US" sz="2800" b="1"/>
              <a:t>离骚</a:t>
            </a:r>
            <a:r>
              <a:rPr lang="en-US" altLang="zh-CN" sz="2800" b="1"/>
              <a:t>》</a:t>
            </a:r>
            <a:r>
              <a:rPr lang="zh-CN" altLang="en-US" sz="2800" b="1"/>
              <a:t>中屈原表明人各有各的乐趣，而他穷其一生追求美政的两句</a:t>
            </a:r>
            <a:r>
              <a:rPr lang="zh-CN" altLang="en-US" sz="4000" b="1" u="sng"/>
              <a:t>：                             </a:t>
            </a:r>
            <a:r>
              <a:rPr lang="zh-CN" altLang="en-US" sz="2800" b="1" u="sng"/>
              <a:t>。</a:t>
            </a:r>
            <a:endParaRPr lang="zh-CN" altLang="en-US" sz="2800" b="1"/>
          </a:p>
          <a:p>
            <a:pPr lvl="0" eaLnBrk="1" hangingPunct="1"/>
            <a:r>
              <a:rPr lang="en-US" altLang="zh-CN" sz="2800" b="1"/>
              <a:t>23.《</a:t>
            </a:r>
            <a:r>
              <a:rPr lang="zh-CN" altLang="en-US" sz="2800" b="1"/>
              <a:t>离骚</a:t>
            </a:r>
            <a:r>
              <a:rPr lang="en-US" altLang="zh-CN" sz="2800" b="1"/>
              <a:t>》</a:t>
            </a:r>
            <a:r>
              <a:rPr lang="zh-CN" altLang="en-US" sz="2800" b="1"/>
              <a:t>中用反问句表明屈原即使受挫也不会改变自己志向的两句</a:t>
            </a:r>
            <a:r>
              <a:rPr lang="zh-CN" altLang="en-US" sz="4000" b="1" u="sng"/>
              <a:t>：                       </a:t>
            </a:r>
            <a:r>
              <a:rPr lang="zh-CN" altLang="en-US" sz="2800" b="1" u="sng"/>
              <a:t>？</a:t>
            </a:r>
            <a:r>
              <a:rPr lang="zh-CN" altLang="en-US" sz="2800" b="1"/>
              <a:t> </a:t>
            </a:r>
            <a:endParaRPr lang="zh-CN" altLang="en-US" sz="2800" b="1"/>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36866"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en-US" altLang="zh-CN" b="1"/>
              <a:t>19.《</a:t>
            </a:r>
            <a:r>
              <a:rPr lang="zh-CN" altLang="en-US" b="1"/>
              <a:t>离骚</a:t>
            </a:r>
            <a:r>
              <a:rPr lang="en-US" altLang="zh-CN" b="1"/>
              <a:t>》</a:t>
            </a:r>
            <a:r>
              <a:rPr lang="zh-CN" altLang="en-US" b="1"/>
              <a:t>中屈原用荷花表明自己要修养自己的两句：</a:t>
            </a:r>
            <a:r>
              <a:rPr lang="zh-CN" altLang="en-US" sz="2800" b="1" u="sng">
                <a:solidFill>
                  <a:srgbClr val="0000CC"/>
                </a:solidFill>
                <a:latin typeface="楷体_GB2312" pitchFamily="49" charset="-122"/>
                <a:ea typeface="楷体_GB2312" pitchFamily="49" charset="-122"/>
              </a:rPr>
              <a:t>制芰荷以为衣兮，集芙蓉以为裳</a:t>
            </a:r>
            <a:r>
              <a:rPr lang="zh-CN" altLang="en-US" b="1" u="sng"/>
              <a:t>。</a:t>
            </a:r>
            <a:endParaRPr lang="zh-CN" altLang="en-US" b="1"/>
          </a:p>
          <a:p>
            <a:pPr lvl="0" eaLnBrk="1" hangingPunct="1">
              <a:lnSpc>
                <a:spcPct val="90000"/>
              </a:lnSpc>
            </a:pPr>
            <a:r>
              <a:rPr lang="en-US" altLang="zh-CN" b="1"/>
              <a:t>20.《</a:t>
            </a:r>
            <a:r>
              <a:rPr lang="zh-CN" altLang="en-US" b="1"/>
              <a:t>离骚</a:t>
            </a:r>
            <a:r>
              <a:rPr lang="en-US" altLang="zh-CN" b="1"/>
              <a:t>》</a:t>
            </a:r>
            <a:r>
              <a:rPr lang="zh-CN" altLang="en-US" b="1"/>
              <a:t>中屈原表明即使没有人了解自己也无所谓，只要自己内心买好就可以的两句话：</a:t>
            </a:r>
            <a:r>
              <a:rPr lang="zh-CN" altLang="en-US" sz="2800" b="1" u="sng">
                <a:solidFill>
                  <a:srgbClr val="0000CC"/>
                </a:solidFill>
                <a:latin typeface="楷体_GB2312" pitchFamily="49" charset="-122"/>
                <a:ea typeface="楷体_GB2312" pitchFamily="49" charset="-122"/>
              </a:rPr>
              <a:t>不吾知其亦已兮，苟余情其信芳。</a:t>
            </a:r>
            <a:endParaRPr lang="zh-CN" altLang="en-US" sz="2800" b="1" u="sng">
              <a:solidFill>
                <a:srgbClr val="0000CC"/>
              </a:solidFill>
              <a:latin typeface="楷体_GB2312" pitchFamily="49" charset="-122"/>
              <a:ea typeface="楷体_GB2312" pitchFamily="49" charset="-122"/>
            </a:endParaRPr>
          </a:p>
          <a:p>
            <a:pPr lvl="0" eaLnBrk="1" hangingPunct="1">
              <a:lnSpc>
                <a:spcPct val="90000"/>
              </a:lnSpc>
            </a:pPr>
            <a:r>
              <a:rPr lang="en-US" altLang="zh-CN" b="1"/>
              <a:t>21.《</a:t>
            </a:r>
            <a:r>
              <a:rPr lang="zh-CN" altLang="en-US" b="1"/>
              <a:t>离骚</a:t>
            </a:r>
            <a:r>
              <a:rPr lang="en-US" altLang="zh-CN" b="1"/>
              <a:t>》</a:t>
            </a:r>
            <a:r>
              <a:rPr lang="zh-CN" altLang="en-US" b="1"/>
              <a:t>中屈原通过加高自己的帽子和佩带表明要使自己品格更加高洁的两句：</a:t>
            </a:r>
            <a:r>
              <a:rPr lang="zh-CN" altLang="en-US" sz="2800" b="1" u="sng">
                <a:solidFill>
                  <a:srgbClr val="0000CC"/>
                </a:solidFill>
                <a:latin typeface="楷体_GB2312" pitchFamily="49" charset="-122"/>
                <a:ea typeface="楷体_GB2312" pitchFamily="49" charset="-122"/>
              </a:rPr>
              <a:t>高余冠之岌岌兮，长余佩之陆离。</a:t>
            </a:r>
            <a:endParaRPr lang="zh-CN" altLang="en-US" sz="2800" b="1" u="sng">
              <a:solidFill>
                <a:srgbClr val="0000CC"/>
              </a:solidFill>
              <a:latin typeface="楷体_GB2312" pitchFamily="49" charset="-122"/>
              <a:ea typeface="楷体_GB2312" pitchFamily="49" charset="-122"/>
            </a:endParaRPr>
          </a:p>
          <a:p>
            <a:pPr lvl="0" eaLnBrk="1" hangingPunct="1">
              <a:lnSpc>
                <a:spcPct val="90000"/>
              </a:lnSpc>
            </a:pPr>
            <a:r>
              <a:rPr lang="en-US" altLang="zh-CN" b="1"/>
              <a:t>22.《</a:t>
            </a:r>
            <a:r>
              <a:rPr lang="zh-CN" altLang="en-US" b="1"/>
              <a:t>离骚</a:t>
            </a:r>
            <a:r>
              <a:rPr lang="en-US" altLang="zh-CN" b="1"/>
              <a:t>》</a:t>
            </a:r>
            <a:r>
              <a:rPr lang="zh-CN" altLang="en-US" b="1"/>
              <a:t>中屈原表明人各有各的乐趣，而他穷其一生追求美政的两句：</a:t>
            </a:r>
            <a:r>
              <a:rPr lang="zh-CN" altLang="en-US" sz="2800" b="1" u="sng">
                <a:solidFill>
                  <a:srgbClr val="0000CC"/>
                </a:solidFill>
                <a:latin typeface="楷体_GB2312" pitchFamily="49" charset="-122"/>
                <a:ea typeface="楷体_GB2312" pitchFamily="49" charset="-122"/>
              </a:rPr>
              <a:t>民生各有所乐兮，余独好修以为常。</a:t>
            </a:r>
            <a:endParaRPr lang="zh-CN" altLang="en-US" sz="2800" b="1" u="sng">
              <a:solidFill>
                <a:srgbClr val="0000CC"/>
              </a:solidFill>
              <a:latin typeface="楷体_GB2312" pitchFamily="49" charset="-122"/>
              <a:ea typeface="楷体_GB2312" pitchFamily="49" charset="-122"/>
            </a:endParaRPr>
          </a:p>
          <a:p>
            <a:pPr lvl="0" eaLnBrk="1" hangingPunct="1">
              <a:lnSpc>
                <a:spcPct val="90000"/>
              </a:lnSpc>
            </a:pPr>
            <a:r>
              <a:rPr lang="en-US" altLang="zh-CN" b="1"/>
              <a:t>23.《</a:t>
            </a:r>
            <a:r>
              <a:rPr lang="zh-CN" altLang="en-US" b="1"/>
              <a:t>离骚</a:t>
            </a:r>
            <a:r>
              <a:rPr lang="en-US" altLang="zh-CN" b="1"/>
              <a:t>》</a:t>
            </a:r>
            <a:r>
              <a:rPr lang="zh-CN" altLang="en-US" b="1"/>
              <a:t>中用反问句表明屈原即使受挫也不会改变自己志向的两句：</a:t>
            </a:r>
            <a:r>
              <a:rPr lang="zh-CN" altLang="en-US" sz="2800" b="1" u="sng">
                <a:solidFill>
                  <a:srgbClr val="0000CC"/>
                </a:solidFill>
                <a:latin typeface="楷体_GB2312" pitchFamily="49" charset="-122"/>
                <a:ea typeface="楷体_GB2312" pitchFamily="49" charset="-122"/>
              </a:rPr>
              <a:t>虽体解吾犹未变兮，岂余心之可惩？</a:t>
            </a:r>
            <a:r>
              <a:rPr lang="zh-CN" altLang="en-US" sz="2800" b="1" u="sng">
                <a:solidFill>
                  <a:srgbClr val="0000CC"/>
                </a:solidFill>
                <a:ea typeface="楷体_GB2312" pitchFamily="49" charset="-122"/>
              </a:rPr>
              <a:t> </a:t>
            </a:r>
            <a:endParaRPr lang="zh-CN" altLang="en-US" sz="2800" b="1" u="sng">
              <a:solidFill>
                <a:srgbClr val="0000CC"/>
              </a:solidFill>
              <a:latin typeface="楷体_GB2312" pitchFamily="49" charset="-122"/>
              <a:ea typeface="楷体_GB2312" pitchFamily="49"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8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37890" name="Rectangle 3"/>
          <p:cNvSpPr>
            <a:spLocks noGrp="1"/>
          </p:cNvSpPr>
          <p:nvPr>
            <p:ph idx="1"/>
          </p:nvPr>
        </p:nvSpPr>
        <p:spPr>
          <a:xfrm>
            <a:off x="0" y="404813"/>
            <a:ext cx="9144000" cy="5688012"/>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t>24.《</a:t>
            </a:r>
            <a:r>
              <a:rPr lang="zh-CN" altLang="en-US" sz="2800" b="1"/>
              <a:t>离骚</a:t>
            </a:r>
            <a:r>
              <a:rPr lang="en-US" altLang="zh-CN" sz="2800" b="1"/>
              <a:t>》</a:t>
            </a:r>
            <a:r>
              <a:rPr lang="zh-CN" altLang="en-US" sz="2800" b="1"/>
              <a:t>中表明自己即使佩带芳草和玉佩，但是自己光明纯洁的品质没有亏损的两句</a:t>
            </a:r>
            <a:r>
              <a:rPr lang="zh-CN" altLang="en-US" sz="4400" b="1" u="sng"/>
              <a:t>：            </a:t>
            </a:r>
            <a:r>
              <a:rPr lang="zh-CN" altLang="en-US" sz="2800" b="1" u="sng"/>
              <a:t>。</a:t>
            </a:r>
            <a:endParaRPr lang="zh-CN" altLang="en-US" sz="2800" b="1"/>
          </a:p>
          <a:p>
            <a:pPr lvl="0" eaLnBrk="1" hangingPunct="1"/>
            <a:r>
              <a:rPr lang="en-US" altLang="zh-CN" sz="2800" b="1"/>
              <a:t>25.</a:t>
            </a:r>
            <a:r>
              <a:rPr lang="zh-CN" altLang="en-US" sz="2800" b="1"/>
              <a:t>表现诗人忧国忧民、热爱祖国的诗句</a:t>
            </a:r>
            <a:r>
              <a:rPr lang="zh-CN" altLang="en-US" sz="4000" b="1" u="sng"/>
              <a:t>：          </a:t>
            </a:r>
            <a:r>
              <a:rPr lang="zh-CN" altLang="en-US" sz="2800" b="1" u="sng"/>
              <a:t>。</a:t>
            </a:r>
            <a:endParaRPr lang="zh-CN" altLang="en-US" sz="2800" b="1"/>
          </a:p>
          <a:p>
            <a:pPr lvl="0" eaLnBrk="1" hangingPunct="1"/>
            <a:r>
              <a:rPr lang="en-US" altLang="zh-CN" sz="2800" b="1"/>
              <a:t>26.</a:t>
            </a:r>
            <a:r>
              <a:rPr lang="zh-CN" altLang="en-US" sz="2800" b="1"/>
              <a:t>表现诗人坚持真理、献身理想的诗句</a:t>
            </a:r>
            <a:r>
              <a:rPr lang="zh-CN" altLang="en-US" sz="4400" b="1" u="sng"/>
              <a:t>：         </a:t>
            </a:r>
            <a:r>
              <a:rPr lang="zh-CN" altLang="en-US" sz="2800" b="1" u="sng"/>
              <a:t>。</a:t>
            </a:r>
            <a:endParaRPr lang="zh-CN" altLang="en-US" sz="2800" b="1"/>
          </a:p>
          <a:p>
            <a:pPr lvl="0" eaLnBrk="1" hangingPunct="1"/>
            <a:r>
              <a:rPr lang="en-US" altLang="zh-CN" sz="2800" b="1"/>
              <a:t>27.</a:t>
            </a:r>
            <a:r>
              <a:rPr lang="zh-CN" altLang="en-US" sz="2800" b="1"/>
              <a:t>表现诗人嫉恶如仇、不同流合污的诗句</a:t>
            </a:r>
            <a:r>
              <a:rPr lang="zh-CN" altLang="en-US" sz="4400" b="1" u="sng"/>
              <a:t>：    </a:t>
            </a:r>
            <a:r>
              <a:rPr lang="zh-CN" altLang="en-US" sz="2800" b="1" u="sng"/>
              <a:t>。</a:t>
            </a:r>
            <a:endParaRPr lang="zh-CN" altLang="en-US" sz="2800" b="1"/>
          </a:p>
          <a:p>
            <a:pPr lvl="0" eaLnBrk="1" hangingPunct="1"/>
            <a:r>
              <a:rPr lang="en-US" altLang="zh-CN" sz="2800" b="1"/>
              <a:t>28.</a:t>
            </a:r>
            <a:r>
              <a:rPr lang="zh-CN" altLang="en-US" sz="2800" b="1"/>
              <a:t>表现诗人刚正不阿、一身正气的诗句</a:t>
            </a:r>
            <a:r>
              <a:rPr lang="zh-CN" altLang="en-US" sz="4400" b="1" u="sng"/>
              <a:t>：    </a:t>
            </a:r>
            <a:r>
              <a:rPr lang="zh-CN" altLang="en-US" sz="2800" b="1" u="sng"/>
              <a:t>。</a:t>
            </a:r>
            <a:endParaRPr lang="zh-CN" altLang="en-US" sz="2800" b="1"/>
          </a:p>
          <a:p>
            <a:pPr lvl="0" eaLnBrk="1" hangingPunct="1"/>
            <a:r>
              <a:rPr lang="en-US" altLang="zh-CN" sz="2800" b="1"/>
              <a:t>29.</a:t>
            </a:r>
            <a:r>
              <a:rPr lang="zh-CN" altLang="en-US" sz="2800" b="1"/>
              <a:t>表现诗人洁身自好、自我完善的诗句</a:t>
            </a:r>
            <a:r>
              <a:rPr lang="zh-CN" altLang="en-US" sz="4400" b="1" u="sng"/>
              <a:t>：     </a:t>
            </a:r>
            <a:r>
              <a:rPr lang="zh-CN" altLang="en-US" sz="2800" b="1" u="sng"/>
              <a:t>。</a:t>
            </a:r>
            <a:endParaRPr lang="zh-CN" altLang="en-US" sz="2800" b="1"/>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38914" name="Rectangle 3"/>
          <p:cNvSpPr>
            <a:spLocks noGrp="1"/>
          </p:cNvSpPr>
          <p:nvPr>
            <p:ph idx="1"/>
          </p:nvPr>
        </p:nvSpPr>
        <p:spPr>
          <a:xfrm>
            <a:off x="0" y="404813"/>
            <a:ext cx="9144000" cy="64531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en-US" altLang="zh-CN" b="1"/>
              <a:t>24.《</a:t>
            </a:r>
            <a:r>
              <a:rPr lang="zh-CN" altLang="en-US" b="1"/>
              <a:t>离骚</a:t>
            </a:r>
            <a:r>
              <a:rPr lang="en-US" altLang="zh-CN" b="1"/>
              <a:t>》</a:t>
            </a:r>
            <a:r>
              <a:rPr lang="zh-CN" altLang="en-US" b="1"/>
              <a:t>中表明自己即使佩带芳草和玉佩，但是自己光明纯洁的品质没有亏损的两句</a:t>
            </a:r>
            <a:r>
              <a:rPr lang="zh-CN" altLang="en-US" b="1" u="sng"/>
              <a:t>：</a:t>
            </a:r>
            <a:r>
              <a:rPr lang="zh-CN" altLang="en-US" b="1" u="sng">
                <a:solidFill>
                  <a:srgbClr val="0000CC"/>
                </a:solidFill>
                <a:latin typeface="楷体_GB2312" pitchFamily="49" charset="-122"/>
                <a:ea typeface="楷体_GB2312" pitchFamily="49" charset="-122"/>
              </a:rPr>
              <a:t>芳与泽其杂糅兮，唯昭质其犹未亏。</a:t>
            </a:r>
            <a:endParaRPr lang="zh-CN" altLang="en-US" b="1" u="sng">
              <a:solidFill>
                <a:srgbClr val="0000CC"/>
              </a:solidFill>
              <a:latin typeface="楷体_GB2312" pitchFamily="49" charset="-122"/>
              <a:ea typeface="楷体_GB2312" pitchFamily="49" charset="-122"/>
            </a:endParaRPr>
          </a:p>
          <a:p>
            <a:pPr lvl="0" eaLnBrk="1" hangingPunct="1">
              <a:lnSpc>
                <a:spcPct val="90000"/>
              </a:lnSpc>
            </a:pPr>
            <a:r>
              <a:rPr lang="en-US" altLang="zh-CN" b="1"/>
              <a:t>25.</a:t>
            </a:r>
            <a:r>
              <a:rPr lang="zh-CN" altLang="en-US" b="1"/>
              <a:t>表现诗人忧国忧民、热爱祖国的诗句</a:t>
            </a:r>
            <a:r>
              <a:rPr lang="zh-CN" altLang="en-US" b="1" u="sng"/>
              <a:t>：</a:t>
            </a:r>
            <a:r>
              <a:rPr lang="zh-CN" altLang="en-US" b="1" u="sng">
                <a:solidFill>
                  <a:srgbClr val="0000CC"/>
                </a:solidFill>
                <a:latin typeface="楷体_GB2312" pitchFamily="49" charset="-122"/>
                <a:ea typeface="楷体_GB2312" pitchFamily="49" charset="-122"/>
              </a:rPr>
              <a:t>长太息以掩涕兮，哀民生之多艰。</a:t>
            </a:r>
            <a:endParaRPr lang="zh-CN" altLang="en-US" b="1" u="sng">
              <a:solidFill>
                <a:srgbClr val="0000CC"/>
              </a:solidFill>
              <a:latin typeface="楷体_GB2312" pitchFamily="49" charset="-122"/>
              <a:ea typeface="楷体_GB2312" pitchFamily="49" charset="-122"/>
            </a:endParaRPr>
          </a:p>
          <a:p>
            <a:pPr lvl="0" eaLnBrk="1" hangingPunct="1">
              <a:lnSpc>
                <a:spcPct val="90000"/>
              </a:lnSpc>
            </a:pPr>
            <a:r>
              <a:rPr lang="en-US" altLang="zh-CN" b="1"/>
              <a:t>26.</a:t>
            </a:r>
            <a:r>
              <a:rPr lang="zh-CN" altLang="en-US" b="1"/>
              <a:t>表现诗人坚持真理、献身理想的诗句</a:t>
            </a:r>
            <a:r>
              <a:rPr lang="zh-CN" altLang="en-US" b="1" u="sng"/>
              <a:t>：</a:t>
            </a:r>
            <a:r>
              <a:rPr lang="zh-CN" altLang="en-US" b="1" u="sng">
                <a:solidFill>
                  <a:srgbClr val="0000CC"/>
                </a:solidFill>
                <a:latin typeface="楷体_GB2312" pitchFamily="49" charset="-122"/>
                <a:ea typeface="楷体_GB2312" pitchFamily="49" charset="-122"/>
              </a:rPr>
              <a:t>亦余心之所善兮，虽九死其犹未悔。</a:t>
            </a:r>
            <a:endParaRPr lang="zh-CN" altLang="en-US" b="1" u="sng">
              <a:solidFill>
                <a:srgbClr val="0000CC"/>
              </a:solidFill>
              <a:latin typeface="楷体_GB2312" pitchFamily="49" charset="-122"/>
              <a:ea typeface="楷体_GB2312" pitchFamily="49" charset="-122"/>
            </a:endParaRPr>
          </a:p>
          <a:p>
            <a:pPr lvl="0" eaLnBrk="1" hangingPunct="1">
              <a:lnSpc>
                <a:spcPct val="90000"/>
              </a:lnSpc>
            </a:pPr>
            <a:r>
              <a:rPr lang="en-US" altLang="zh-CN" b="1"/>
              <a:t>27.</a:t>
            </a:r>
            <a:r>
              <a:rPr lang="zh-CN" altLang="en-US" b="1"/>
              <a:t>表现诗人嫉恶如仇、不同流合污的诗句</a:t>
            </a:r>
            <a:r>
              <a:rPr lang="zh-CN" altLang="en-US" b="1" u="sng"/>
              <a:t>：</a:t>
            </a:r>
            <a:r>
              <a:rPr lang="zh-CN" altLang="en-US" b="1" u="sng">
                <a:solidFill>
                  <a:srgbClr val="0000CC"/>
                </a:solidFill>
                <a:latin typeface="楷体_GB2312" pitchFamily="49" charset="-122"/>
                <a:ea typeface="楷体_GB2312" pitchFamily="49" charset="-122"/>
              </a:rPr>
              <a:t>宁溘死以流亡兮，余不忍为此态也。</a:t>
            </a:r>
            <a:endParaRPr lang="zh-CN" altLang="en-US" b="1" u="sng">
              <a:solidFill>
                <a:srgbClr val="0000CC"/>
              </a:solidFill>
              <a:latin typeface="楷体_GB2312" pitchFamily="49" charset="-122"/>
              <a:ea typeface="楷体_GB2312" pitchFamily="49" charset="-122"/>
            </a:endParaRPr>
          </a:p>
          <a:p>
            <a:pPr lvl="0" eaLnBrk="1" hangingPunct="1">
              <a:lnSpc>
                <a:spcPct val="90000"/>
              </a:lnSpc>
            </a:pPr>
            <a:r>
              <a:rPr lang="en-US" altLang="zh-CN" b="1"/>
              <a:t>28.</a:t>
            </a:r>
            <a:r>
              <a:rPr lang="zh-CN" altLang="en-US" b="1"/>
              <a:t>表现诗人刚正不阿、一身正气的诗句</a:t>
            </a:r>
            <a:r>
              <a:rPr lang="zh-CN" altLang="en-US" b="1" u="sng"/>
              <a:t>：</a:t>
            </a:r>
            <a:r>
              <a:rPr lang="zh-CN" altLang="en-US" b="1" u="sng">
                <a:solidFill>
                  <a:srgbClr val="0000CC"/>
                </a:solidFill>
                <a:latin typeface="楷体_GB2312" pitchFamily="49" charset="-122"/>
                <a:ea typeface="楷体_GB2312" pitchFamily="49" charset="-122"/>
              </a:rPr>
              <a:t>伏清白以死直兮，固前圣之所厚。</a:t>
            </a:r>
            <a:endParaRPr lang="zh-CN" altLang="en-US" b="1" u="sng">
              <a:solidFill>
                <a:srgbClr val="0000CC"/>
              </a:solidFill>
              <a:latin typeface="楷体_GB2312" pitchFamily="49" charset="-122"/>
              <a:ea typeface="楷体_GB2312" pitchFamily="49" charset="-122"/>
            </a:endParaRPr>
          </a:p>
          <a:p>
            <a:pPr lvl="0" eaLnBrk="1" hangingPunct="1">
              <a:lnSpc>
                <a:spcPct val="90000"/>
              </a:lnSpc>
            </a:pPr>
            <a:r>
              <a:rPr lang="en-US" altLang="zh-CN" b="1"/>
              <a:t>29.</a:t>
            </a:r>
            <a:r>
              <a:rPr lang="zh-CN" altLang="en-US" b="1"/>
              <a:t>表现诗人洁身自好、自我完善的诗句</a:t>
            </a:r>
            <a:r>
              <a:rPr lang="zh-CN" altLang="en-US" b="1" u="sng"/>
              <a:t>：</a:t>
            </a:r>
            <a:r>
              <a:rPr lang="zh-CN" altLang="en-US" b="1" u="sng">
                <a:solidFill>
                  <a:srgbClr val="0000CC"/>
                </a:solidFill>
                <a:latin typeface="楷体_GB2312" pitchFamily="49" charset="-122"/>
                <a:ea typeface="楷体_GB2312" pitchFamily="49" charset="-122"/>
              </a:rPr>
              <a:t>民生各有所乐兮，余独好修以为常。</a:t>
            </a:r>
            <a:endParaRPr lang="zh-CN" altLang="en-US" b="1" u="sng">
              <a:solidFill>
                <a:srgbClr val="0000CC"/>
              </a:solidFill>
              <a:latin typeface="楷体_GB2312" pitchFamily="49" charset="-122"/>
              <a:ea typeface="楷体_GB2312" pitchFamily="49"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39938" name="Rectangle 3"/>
          <p:cNvSpPr>
            <a:spLocks noGrp="1"/>
          </p:cNvSpPr>
          <p:nvPr>
            <p:ph idx="1"/>
          </p:nvPr>
        </p:nvSpPr>
        <p:spPr>
          <a:xfrm>
            <a:off x="0" y="260350"/>
            <a:ext cx="9144000"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latin typeface="黑体" panose="02010609060101010101" pitchFamily="49" charset="-122"/>
                <a:ea typeface="黑体" panose="02010609060101010101" pitchFamily="49" charset="-122"/>
              </a:rPr>
              <a:t>（八）</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蜀道难</a:t>
            </a:r>
            <a:r>
              <a:rPr lang="en-US" altLang="zh-CN" sz="2800" b="1">
                <a:latin typeface="黑体" panose="02010609060101010101" pitchFamily="49" charset="-122"/>
                <a:ea typeface="黑体" panose="02010609060101010101" pitchFamily="49" charset="-122"/>
              </a:rPr>
              <a:t>》</a:t>
            </a:r>
            <a:endParaRPr lang="en-US" altLang="zh-CN"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1</a:t>
            </a: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蜀道难</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的主旨句是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2</a:t>
            </a: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蜀道难</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中运用夸张修辞方法，写出秦蜀之间崇山叠岭、不可逾越的句子是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3</a:t>
            </a: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蜀道难</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中写出水石相激、山谷轰鸣的惊险场面的句子是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4</a:t>
            </a:r>
            <a:r>
              <a:rPr lang="zh-CN" altLang="en-US" sz="2800" b="1">
                <a:latin typeface="黑体" panose="02010609060101010101" pitchFamily="49" charset="-122"/>
                <a:ea typeface="黑体" panose="02010609060101010101" pitchFamily="49" charset="-122"/>
              </a:rPr>
              <a:t>．运用夸张极言山峰之高、绝壁之险，渲染惊险的气氛的句子</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5</a:t>
            </a:r>
            <a:r>
              <a:rPr lang="zh-CN" altLang="en-US" sz="2800" b="1">
                <a:latin typeface="黑体" panose="02010609060101010101" pitchFamily="49" charset="-122"/>
                <a:ea typeface="黑体" panose="02010609060101010101" pitchFamily="49" charset="-122"/>
              </a:rPr>
              <a:t>．虚写映衬表现蜀道的雄奇险峻的句子</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6</a:t>
            </a:r>
            <a:r>
              <a:rPr lang="zh-CN" altLang="en-US" sz="2800" b="1">
                <a:latin typeface="黑体" panose="02010609060101010101" pitchFamily="49" charset="-122"/>
                <a:ea typeface="黑体" panose="02010609060101010101" pitchFamily="49" charset="-122"/>
              </a:rPr>
              <a:t>．表明历史悠久，和外界交通不便的句子</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40962" name="Rectangle 3"/>
          <p:cNvSpPr>
            <a:spLocks noGrp="1"/>
          </p:cNvSpPr>
          <p:nvPr>
            <p:ph idx="1"/>
          </p:nvPr>
        </p:nvSpPr>
        <p:spPr>
          <a:xfrm>
            <a:off x="0" y="260350"/>
            <a:ext cx="9144000"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（八）</a:t>
            </a:r>
            <a:r>
              <a:rPr lang="en-US" altLang="zh-CN" sz="2800" b="1"/>
              <a:t>《</a:t>
            </a:r>
            <a:r>
              <a:rPr lang="zh-CN" altLang="en-US" sz="2800" b="1"/>
              <a:t>蜀道难</a:t>
            </a:r>
            <a:r>
              <a:rPr lang="en-US" altLang="zh-CN" sz="2800" b="1"/>
              <a:t>》</a:t>
            </a:r>
            <a:endParaRPr lang="en-US" altLang="zh-CN" sz="2800" b="1"/>
          </a:p>
          <a:p>
            <a:pPr lvl="0" eaLnBrk="1" hangingPunct="1"/>
            <a:r>
              <a:rPr lang="en-US" altLang="zh-CN" sz="2800" b="1"/>
              <a:t>1</a:t>
            </a:r>
            <a:r>
              <a:rPr lang="zh-CN" altLang="en-US" sz="2800" b="1"/>
              <a:t>．</a:t>
            </a:r>
            <a:r>
              <a:rPr lang="en-US" altLang="zh-CN" sz="2800" b="1"/>
              <a:t>《</a:t>
            </a:r>
            <a:r>
              <a:rPr lang="zh-CN" altLang="en-US" sz="2800" b="1"/>
              <a:t>蜀道难</a:t>
            </a:r>
            <a:r>
              <a:rPr lang="en-US" altLang="zh-CN" sz="2800" b="1"/>
              <a:t>》</a:t>
            </a:r>
            <a:r>
              <a:rPr lang="zh-CN" altLang="en-US" sz="2800" b="1"/>
              <a:t>的主旨句是：</a:t>
            </a:r>
            <a:r>
              <a:rPr lang="zh-CN" altLang="en-US" sz="2800" b="1" u="sng">
                <a:solidFill>
                  <a:srgbClr val="0000CC"/>
                </a:solidFill>
                <a:ea typeface="楷体_GB2312" pitchFamily="49" charset="-122"/>
              </a:rPr>
              <a:t>蜀道之难，难于上青天</a:t>
            </a:r>
            <a:r>
              <a:rPr lang="zh-CN" altLang="en-US" sz="2800" b="1" u="sng"/>
              <a:t>。</a:t>
            </a:r>
            <a:endParaRPr lang="zh-CN" altLang="en-US" sz="2800" b="1"/>
          </a:p>
          <a:p>
            <a:pPr lvl="0" eaLnBrk="1" hangingPunct="1"/>
            <a:r>
              <a:rPr lang="en-US" altLang="zh-CN" sz="2800" b="1"/>
              <a:t>2</a:t>
            </a:r>
            <a:r>
              <a:rPr lang="zh-CN" altLang="en-US" sz="2800" b="1"/>
              <a:t>．</a:t>
            </a:r>
            <a:r>
              <a:rPr lang="en-US" altLang="zh-CN" sz="2800" b="1"/>
              <a:t>《</a:t>
            </a:r>
            <a:r>
              <a:rPr lang="zh-CN" altLang="en-US" sz="2800" b="1"/>
              <a:t>蜀道难</a:t>
            </a:r>
            <a:r>
              <a:rPr lang="en-US" altLang="zh-CN" sz="2800" b="1"/>
              <a:t>》</a:t>
            </a:r>
            <a:r>
              <a:rPr lang="zh-CN" altLang="en-US" sz="2800" b="1"/>
              <a:t>中运用夸张修辞方法，写出秦蜀之间崇山叠岭、不可逾越的句子是：</a:t>
            </a:r>
            <a:r>
              <a:rPr lang="zh-CN" altLang="en-US" sz="2800" b="1" u="sng">
                <a:solidFill>
                  <a:srgbClr val="0000CC"/>
                </a:solidFill>
                <a:ea typeface="楷体_GB2312" pitchFamily="49" charset="-122"/>
              </a:rPr>
              <a:t>西当太白有鸟道，可以横绝峨眉巅。</a:t>
            </a:r>
            <a:endParaRPr lang="zh-CN" altLang="en-US" sz="2800" b="1" u="sng">
              <a:solidFill>
                <a:srgbClr val="0000CC"/>
              </a:solidFill>
              <a:ea typeface="楷体_GB2312" pitchFamily="49" charset="-122"/>
            </a:endParaRPr>
          </a:p>
          <a:p>
            <a:pPr lvl="0" eaLnBrk="1" hangingPunct="1"/>
            <a:r>
              <a:rPr lang="en-US" altLang="zh-CN" sz="2800" b="1"/>
              <a:t>3</a:t>
            </a:r>
            <a:r>
              <a:rPr lang="zh-CN" altLang="en-US" sz="2800" b="1"/>
              <a:t>．</a:t>
            </a:r>
            <a:r>
              <a:rPr lang="en-US" altLang="zh-CN" sz="2800" b="1"/>
              <a:t>《</a:t>
            </a:r>
            <a:r>
              <a:rPr lang="zh-CN" altLang="en-US" sz="2800" b="1"/>
              <a:t>蜀道难</a:t>
            </a:r>
            <a:r>
              <a:rPr lang="en-US" altLang="zh-CN" sz="2800" b="1"/>
              <a:t>》</a:t>
            </a:r>
            <a:r>
              <a:rPr lang="zh-CN" altLang="en-US" sz="2800" b="1"/>
              <a:t>中写出水石相激、山谷轰鸣的惊险场面的句子是：</a:t>
            </a:r>
            <a:r>
              <a:rPr lang="zh-CN" altLang="en-US" sz="2800" b="1" u="sng">
                <a:solidFill>
                  <a:srgbClr val="0000CC"/>
                </a:solidFill>
                <a:ea typeface="楷体_GB2312" pitchFamily="49" charset="-122"/>
              </a:rPr>
              <a:t>飞湍瀑流争喧豗，砯崖转石万壑雷。</a:t>
            </a:r>
            <a:endParaRPr lang="zh-CN" altLang="en-US" sz="2800" b="1" u="sng">
              <a:solidFill>
                <a:srgbClr val="0000CC"/>
              </a:solidFill>
              <a:ea typeface="楷体_GB2312" pitchFamily="49" charset="-122"/>
            </a:endParaRPr>
          </a:p>
          <a:p>
            <a:pPr lvl="0" eaLnBrk="1" hangingPunct="1"/>
            <a:r>
              <a:rPr lang="en-US" altLang="zh-CN" sz="2800" b="1"/>
              <a:t>4</a:t>
            </a:r>
            <a:r>
              <a:rPr lang="zh-CN" altLang="en-US" sz="2800" b="1"/>
              <a:t>．运用夸张极言山峰之高、绝壁之险，渲染惊险的气氛的句子：</a:t>
            </a:r>
            <a:r>
              <a:rPr lang="zh-CN" altLang="en-US" sz="2800" b="1" u="sng">
                <a:solidFill>
                  <a:srgbClr val="0000CC"/>
                </a:solidFill>
                <a:ea typeface="楷体_GB2312" pitchFamily="49" charset="-122"/>
              </a:rPr>
              <a:t>连峰去天不盈尺，枯松倒挂倚绝壁</a:t>
            </a:r>
            <a:r>
              <a:rPr lang="zh-CN" altLang="en-US" sz="2800" b="1" u="sng"/>
              <a:t>。</a:t>
            </a:r>
            <a:endParaRPr lang="zh-CN" altLang="en-US" sz="2800" b="1"/>
          </a:p>
          <a:p>
            <a:pPr lvl="0" eaLnBrk="1" hangingPunct="1"/>
            <a:r>
              <a:rPr lang="en-US" altLang="zh-CN" sz="2800" b="1"/>
              <a:t>5</a:t>
            </a:r>
            <a:r>
              <a:rPr lang="zh-CN" altLang="en-US" sz="2800" b="1"/>
              <a:t>．虚写映衬表现蜀道的雄奇险峻的句子</a:t>
            </a:r>
            <a:r>
              <a:rPr lang="zh-CN" altLang="en-US" sz="2800" b="1" u="sng"/>
              <a:t>：</a:t>
            </a:r>
            <a:r>
              <a:rPr lang="zh-CN" altLang="en-US" sz="2800" b="1" u="sng">
                <a:solidFill>
                  <a:srgbClr val="0000CC"/>
                </a:solidFill>
                <a:ea typeface="楷体_GB2312" pitchFamily="49" charset="-122"/>
              </a:rPr>
              <a:t>黄鹤之飞尚不得过，猿猱欲度愁攀援。</a:t>
            </a:r>
            <a:endParaRPr lang="zh-CN" altLang="en-US" sz="2800" b="1" u="sng">
              <a:solidFill>
                <a:srgbClr val="0000CC"/>
              </a:solidFill>
              <a:ea typeface="楷体_GB2312" pitchFamily="49" charset="-122"/>
            </a:endParaRPr>
          </a:p>
          <a:p>
            <a:pPr lvl="0" eaLnBrk="1" hangingPunct="1"/>
            <a:r>
              <a:rPr lang="en-US" altLang="zh-CN" sz="2800" b="1"/>
              <a:t>6</a:t>
            </a:r>
            <a:r>
              <a:rPr lang="zh-CN" altLang="en-US" sz="2800" b="1"/>
              <a:t>．表明历史悠久，和外界交通不便的句子：</a:t>
            </a:r>
            <a:r>
              <a:rPr lang="zh-CN" altLang="en-US" sz="2800" b="1" u="sng">
                <a:solidFill>
                  <a:srgbClr val="0000CC"/>
                </a:solidFill>
                <a:ea typeface="楷体_GB2312" pitchFamily="49" charset="-122"/>
              </a:rPr>
              <a:t>尔来四万八千岁，不与秦塞通人烟。</a:t>
            </a:r>
            <a:endParaRPr lang="zh-CN" altLang="en-US" sz="2800" b="1" u="sng">
              <a:solidFill>
                <a:srgbClr val="0000CC"/>
              </a:solidFill>
              <a:ea typeface="楷体_GB2312" pitchFamily="49"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5122"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sz="2400" b="1"/>
              <a:t>（一）</a:t>
            </a:r>
            <a:r>
              <a:rPr lang="en-US" altLang="zh-CN" sz="2400" b="1"/>
              <a:t>《</a:t>
            </a:r>
            <a:r>
              <a:rPr lang="zh-CN" altLang="en-US" sz="2400" b="1"/>
              <a:t>劝学</a:t>
            </a:r>
            <a:r>
              <a:rPr lang="en-US" altLang="zh-CN" sz="2400" b="1"/>
              <a:t>》</a:t>
            </a:r>
            <a:endParaRPr lang="en-US" altLang="zh-CN" sz="2400" b="1"/>
          </a:p>
          <a:p>
            <a:pPr lvl="0" eaLnBrk="1" hangingPunct="1">
              <a:lnSpc>
                <a:spcPct val="90000"/>
              </a:lnSpc>
              <a:buNone/>
            </a:pPr>
            <a:r>
              <a:rPr lang="en-US" altLang="zh-CN" sz="2400" b="1"/>
              <a:t>1.《</a:t>
            </a:r>
            <a:r>
              <a:rPr lang="zh-CN" altLang="en-US" sz="2400" b="1"/>
              <a:t>劝学</a:t>
            </a:r>
            <a:r>
              <a:rPr lang="en-US" altLang="zh-CN" sz="2400" b="1"/>
              <a:t>》</a:t>
            </a:r>
            <a:r>
              <a:rPr lang="zh-CN" altLang="en-US" sz="2400" b="1"/>
              <a:t>篇中的</a:t>
            </a:r>
            <a:r>
              <a:rPr lang="zh-CN" altLang="en-US" sz="2400" b="1" u="sng">
                <a:solidFill>
                  <a:srgbClr val="0000CC"/>
                </a:solidFill>
              </a:rPr>
              <a:t>学不可以已</a:t>
            </a:r>
            <a:r>
              <a:rPr lang="zh-CN" altLang="en-US" sz="2400" b="1"/>
              <a:t> 印证了“活到老</a:t>
            </a:r>
            <a:r>
              <a:rPr lang="zh-CN" altLang="en-US" sz="1200" b="1"/>
              <a:t>，</a:t>
            </a:r>
            <a:r>
              <a:rPr lang="zh-CN" altLang="en-US" sz="2400" b="1"/>
              <a:t>学到老”这句话。 </a:t>
            </a:r>
            <a:endParaRPr lang="zh-CN" altLang="en-US" sz="2400" b="1"/>
          </a:p>
          <a:p>
            <a:pPr lvl="0" eaLnBrk="1" hangingPunct="1">
              <a:lnSpc>
                <a:spcPct val="90000"/>
              </a:lnSpc>
              <a:buNone/>
            </a:pPr>
            <a:r>
              <a:rPr lang="en-US" altLang="zh-CN" sz="2400" b="1"/>
              <a:t>2.</a:t>
            </a:r>
            <a:r>
              <a:rPr lang="zh-CN" altLang="en-US" sz="2400" b="1"/>
              <a:t>韩愈</a:t>
            </a:r>
            <a:r>
              <a:rPr lang="en-US" altLang="zh-CN" sz="2400" b="1"/>
              <a:t>《</a:t>
            </a:r>
            <a:r>
              <a:rPr lang="zh-CN" altLang="en-US" sz="2400" b="1"/>
              <a:t>师说</a:t>
            </a:r>
            <a:r>
              <a:rPr lang="en-US" altLang="zh-CN" sz="2400" b="1"/>
              <a:t>》</a:t>
            </a:r>
            <a:r>
              <a:rPr lang="zh-CN" altLang="en-US" sz="2400" b="1"/>
              <a:t>中“ 是故弟子不必不如师，师不必贤于弟子”这句话与荀子</a:t>
            </a:r>
            <a:r>
              <a:rPr lang="en-US" altLang="zh-CN" sz="2400" b="1"/>
              <a:t>《</a:t>
            </a:r>
            <a:r>
              <a:rPr lang="zh-CN" altLang="en-US" sz="2400" b="1"/>
              <a:t>劝学</a:t>
            </a:r>
            <a:r>
              <a:rPr lang="en-US" altLang="zh-CN" sz="2400" b="1"/>
              <a:t>》</a:t>
            </a:r>
            <a:r>
              <a:rPr lang="zh-CN" altLang="en-US" sz="2400" b="1"/>
              <a:t>中的</a:t>
            </a:r>
            <a:r>
              <a:rPr lang="zh-CN" altLang="en-US" sz="2400" b="1" u="sng"/>
              <a:t>“ </a:t>
            </a:r>
            <a:r>
              <a:rPr lang="zh-CN" altLang="en-US" sz="2400" b="1" u="sng">
                <a:solidFill>
                  <a:srgbClr val="0000CC"/>
                </a:solidFill>
              </a:rPr>
              <a:t>青，取之于蓝，而青于蓝</a:t>
            </a:r>
            <a:r>
              <a:rPr lang="zh-CN" altLang="en-US" sz="2400" b="1" u="sng"/>
              <a:t>”</a:t>
            </a:r>
            <a:r>
              <a:rPr lang="zh-CN" altLang="en-US" sz="2400" b="1"/>
              <a:t>观点相同。</a:t>
            </a:r>
            <a:endParaRPr lang="zh-CN" altLang="en-US" sz="2400" b="1"/>
          </a:p>
          <a:p>
            <a:pPr lvl="0" eaLnBrk="1" hangingPunct="1">
              <a:lnSpc>
                <a:spcPct val="90000"/>
              </a:lnSpc>
              <a:buNone/>
            </a:pPr>
            <a:r>
              <a:rPr lang="en-US" altLang="zh-CN" sz="2400" b="1"/>
              <a:t>3</a:t>
            </a:r>
            <a:r>
              <a:rPr lang="zh-CN" altLang="en-US" sz="2400" b="1"/>
              <a:t>．荀子在</a:t>
            </a:r>
            <a:r>
              <a:rPr lang="en-US" altLang="zh-CN" sz="2400" b="1"/>
              <a:t>《</a:t>
            </a:r>
            <a:r>
              <a:rPr lang="zh-CN" altLang="en-US" sz="2400" b="1"/>
              <a:t>劝学</a:t>
            </a:r>
            <a:r>
              <a:rPr lang="en-US" altLang="zh-CN" sz="2400" b="1"/>
              <a:t>》</a:t>
            </a:r>
            <a:r>
              <a:rPr lang="zh-CN" altLang="en-US" sz="2400" b="1"/>
              <a:t>中说，君子需要通过广泛学习来提升自己的两个句子是：</a:t>
            </a:r>
            <a:r>
              <a:rPr lang="zh-CN" altLang="en-US" sz="2400" b="1" u="sng">
                <a:solidFill>
                  <a:srgbClr val="0000CC"/>
                </a:solidFill>
              </a:rPr>
              <a:t>君子博学而日参省乎己，则知明而行无过矣</a:t>
            </a:r>
            <a:r>
              <a:rPr lang="zh-CN" altLang="en-US" sz="2400" b="1" u="sng"/>
              <a:t>。</a:t>
            </a:r>
            <a:endParaRPr lang="zh-CN" altLang="en-US" sz="2400" b="1"/>
          </a:p>
          <a:p>
            <a:pPr lvl="0" eaLnBrk="1" hangingPunct="1">
              <a:lnSpc>
                <a:spcPct val="90000"/>
              </a:lnSpc>
              <a:buNone/>
            </a:pPr>
            <a:r>
              <a:rPr lang="en-US" altLang="zh-CN" sz="2400" b="1"/>
              <a:t>4. 《</a:t>
            </a:r>
            <a:r>
              <a:rPr lang="zh-CN" altLang="en-US" sz="2400" b="1"/>
              <a:t>劝学</a:t>
            </a:r>
            <a:r>
              <a:rPr lang="en-US" altLang="zh-CN" sz="2400" b="1"/>
              <a:t>》</a:t>
            </a:r>
            <a:r>
              <a:rPr lang="zh-CN" altLang="en-US" sz="2400" b="1"/>
              <a:t>开篇就提出了全文的中心论点，即“ </a:t>
            </a:r>
            <a:r>
              <a:rPr lang="zh-CN" altLang="en-US" sz="2400" b="1" u="sng">
                <a:solidFill>
                  <a:srgbClr val="0000CC"/>
                </a:solidFill>
              </a:rPr>
              <a:t>学不可以已</a:t>
            </a:r>
            <a:r>
              <a:rPr lang="zh-CN" altLang="en-US" sz="2400" b="1" u="sng"/>
              <a:t> </a:t>
            </a:r>
            <a:r>
              <a:rPr lang="zh-CN" altLang="en-US" sz="2400" b="1"/>
              <a:t>”。在后面又阐明了学习要持之以恒的句子是：</a:t>
            </a:r>
            <a:r>
              <a:rPr lang="zh-CN" altLang="en-US" sz="2400" b="1" u="sng">
                <a:solidFill>
                  <a:srgbClr val="0000CC"/>
                </a:solidFill>
              </a:rPr>
              <a:t>锲而舍之，朽木不折；锲而不舍</a:t>
            </a:r>
            <a:r>
              <a:rPr lang="en-US" altLang="zh-CN" sz="2400" b="1" u="sng">
                <a:solidFill>
                  <a:srgbClr val="0000CC"/>
                </a:solidFill>
              </a:rPr>
              <a:t>,</a:t>
            </a:r>
            <a:r>
              <a:rPr lang="zh-CN" altLang="en-US" sz="2400" b="1" u="sng">
                <a:solidFill>
                  <a:srgbClr val="0000CC"/>
                </a:solidFill>
              </a:rPr>
              <a:t>金石可镂。</a:t>
            </a:r>
            <a:endParaRPr lang="zh-CN" altLang="en-US" sz="2400" b="1" u="sng">
              <a:solidFill>
                <a:srgbClr val="0000CC"/>
              </a:solidFill>
            </a:endParaRPr>
          </a:p>
          <a:p>
            <a:pPr lvl="0" eaLnBrk="1" hangingPunct="1">
              <a:lnSpc>
                <a:spcPct val="90000"/>
              </a:lnSpc>
              <a:buNone/>
            </a:pPr>
            <a:r>
              <a:rPr lang="en-US" altLang="zh-CN" sz="2400" b="1"/>
              <a:t>5</a:t>
            </a:r>
            <a:r>
              <a:rPr lang="zh-CN" altLang="en-US" sz="2400" b="1"/>
              <a:t>．强调君子并非有何差异，只是善于借助外力的一句：</a:t>
            </a:r>
            <a:r>
              <a:rPr lang="zh-CN" altLang="en-US" sz="2400" b="1" u="sng">
                <a:solidFill>
                  <a:srgbClr val="0000CC"/>
                </a:solidFill>
              </a:rPr>
              <a:t>君子生非异也，善假于物也。</a:t>
            </a:r>
            <a:endParaRPr lang="zh-CN" altLang="en-US" sz="2400" b="1" u="sng">
              <a:solidFill>
                <a:srgbClr val="0000CC"/>
              </a:solidFill>
            </a:endParaRPr>
          </a:p>
          <a:p>
            <a:pPr lvl="0" eaLnBrk="1" hangingPunct="1">
              <a:lnSpc>
                <a:spcPct val="90000"/>
              </a:lnSpc>
              <a:buNone/>
            </a:pPr>
            <a:r>
              <a:rPr lang="en-US" altLang="zh-CN" sz="2400" b="1"/>
              <a:t>6</a:t>
            </a:r>
            <a:r>
              <a:rPr lang="zh-CN" altLang="en-US" sz="2400" b="1"/>
              <a:t>．强调空想不如学习的一句：</a:t>
            </a:r>
            <a:r>
              <a:rPr lang="zh-CN" altLang="en-US" sz="2400" b="1" u="sng">
                <a:solidFill>
                  <a:srgbClr val="0000CC"/>
                </a:solidFill>
              </a:rPr>
              <a:t>吾尝终日而思矣，不如须臾之所学也。</a:t>
            </a:r>
            <a:endParaRPr lang="zh-CN" altLang="en-US" sz="2400" b="1" u="sng">
              <a:solidFill>
                <a:srgbClr val="0000CC"/>
              </a:solidFill>
            </a:endParaRPr>
          </a:p>
          <a:p>
            <a:pPr lvl="0" eaLnBrk="1" hangingPunct="1">
              <a:lnSpc>
                <a:spcPct val="90000"/>
              </a:lnSpc>
              <a:buNone/>
            </a:pPr>
            <a:r>
              <a:rPr lang="en-US" altLang="zh-CN" sz="2400" b="1"/>
              <a:t>7. </a:t>
            </a:r>
            <a:r>
              <a:rPr lang="zh-CN" altLang="en-US" sz="2400" b="1"/>
              <a:t>在文中强调学习应当用心专一，并且从正面设喻，指出即使像蚯蚓那样弱小，如果用心专一也会有所成的句子是：</a:t>
            </a:r>
            <a:r>
              <a:rPr lang="zh-CN" altLang="en-US" sz="2400" b="1" u="sng">
                <a:solidFill>
                  <a:srgbClr val="0000CC"/>
                </a:solidFill>
              </a:rPr>
              <a:t>蚓无爪牙之利，筋骨之强，上食埃土，下饮黄泉，用心一也。</a:t>
            </a:r>
            <a:endParaRPr lang="zh-CN" altLang="en-US" sz="2400" b="1" u="sng">
              <a:solidFill>
                <a:srgbClr val="0000CC"/>
              </a:solidFill>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41986"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t>7</a:t>
            </a:r>
            <a:r>
              <a:rPr lang="zh-CN" altLang="en-US" sz="2800" b="1"/>
              <a:t>．李白在</a:t>
            </a:r>
            <a:r>
              <a:rPr lang="en-US" altLang="zh-CN" sz="2800" b="1"/>
              <a:t>《</a:t>
            </a:r>
            <a:r>
              <a:rPr lang="zh-CN" altLang="en-US" sz="2800" b="1"/>
              <a:t>蜀道难</a:t>
            </a:r>
            <a:r>
              <a:rPr lang="en-US" altLang="zh-CN" sz="2800" b="1"/>
              <a:t>》</a:t>
            </a:r>
            <a:r>
              <a:rPr lang="zh-CN" altLang="en-US" sz="2800" b="1"/>
              <a:t>一诗中，开篇以蜀地方言咏叹点出主题，为全诗奠下雄浑感情基调的句子是</a:t>
            </a:r>
            <a:r>
              <a:rPr lang="zh-CN" altLang="en-US" sz="2800" b="1" u="sng"/>
              <a:t>“                          ”。</a:t>
            </a:r>
            <a:endParaRPr lang="zh-CN" altLang="en-US" sz="2800" b="1"/>
          </a:p>
          <a:p>
            <a:pPr lvl="0" eaLnBrk="1" hangingPunct="1"/>
            <a:r>
              <a:rPr lang="en-US" altLang="zh-CN" sz="2800" b="1"/>
              <a:t>8</a:t>
            </a:r>
            <a:r>
              <a:rPr lang="zh-CN" altLang="en-US" sz="2800" b="1"/>
              <a:t>．李白在</a:t>
            </a:r>
            <a:r>
              <a:rPr lang="en-US" altLang="zh-CN" sz="2800" b="1"/>
              <a:t>《</a:t>
            </a:r>
            <a:r>
              <a:rPr lang="zh-CN" altLang="en-US" sz="2800" b="1"/>
              <a:t>蜀道难</a:t>
            </a:r>
            <a:r>
              <a:rPr lang="en-US" altLang="zh-CN" sz="2800" b="1"/>
              <a:t>》</a:t>
            </a:r>
            <a:r>
              <a:rPr lang="zh-CN" altLang="en-US" sz="2800" b="1"/>
              <a:t>一诗中，</a:t>
            </a:r>
            <a:r>
              <a:rPr lang="zh-CN" altLang="en-US" sz="2800" b="1" u="sng"/>
              <a:t>“                  。”</a:t>
            </a:r>
            <a:r>
              <a:rPr lang="zh-CN" altLang="en-US" sz="2800" b="1"/>
              <a:t>运用夸张的手法表示自古以来秦、蜀之间少有往来。之所以如此，就是因为</a:t>
            </a:r>
            <a:r>
              <a:rPr lang="zh-CN" altLang="en-US" sz="2800" b="1" u="sng"/>
              <a:t>“                        ”</a:t>
            </a:r>
            <a:r>
              <a:rPr lang="zh-CN" altLang="en-US" sz="2800" b="1"/>
              <a:t>，进一步表明秦、蜀之间为高山峻岭所阻挡。</a:t>
            </a:r>
            <a:endParaRPr lang="zh-CN" altLang="en-US" sz="2800" b="1"/>
          </a:p>
          <a:p>
            <a:pPr lvl="0" eaLnBrk="1" hangingPunct="1"/>
            <a:r>
              <a:rPr lang="en-US" altLang="zh-CN" sz="2800" b="1"/>
              <a:t>9</a:t>
            </a:r>
            <a:r>
              <a:rPr lang="zh-CN" altLang="en-US" sz="2800" b="1"/>
              <a:t>．李白在</a:t>
            </a:r>
            <a:r>
              <a:rPr lang="en-US" altLang="zh-CN" sz="2800" b="1"/>
              <a:t>《</a:t>
            </a:r>
            <a:r>
              <a:rPr lang="zh-CN" altLang="en-US" sz="2800" b="1"/>
              <a:t>蜀道难</a:t>
            </a:r>
            <a:r>
              <a:rPr lang="en-US" altLang="zh-CN" sz="2800" b="1"/>
              <a:t>》</a:t>
            </a:r>
            <a:r>
              <a:rPr lang="zh-CN" altLang="en-US" sz="2800" b="1"/>
              <a:t>一诗中引用神话传说为其增添了浪漫气息，如引用“五丁开山”一神话的句子是</a:t>
            </a:r>
            <a:r>
              <a:rPr lang="zh-CN" altLang="en-US" sz="2800" b="1" u="sng"/>
              <a:t>“                         。”</a:t>
            </a:r>
            <a:endParaRPr lang="zh-CN" altLang="en-US" sz="2800" b="1"/>
          </a:p>
          <a:p>
            <a:pPr lvl="0" eaLnBrk="1" hangingPunct="1"/>
            <a:r>
              <a:rPr lang="en-US" altLang="zh-CN" sz="2800" b="1"/>
              <a:t>10</a:t>
            </a:r>
            <a:r>
              <a:rPr lang="zh-CN" altLang="en-US" sz="2800" b="1"/>
              <a:t>．李白在</a:t>
            </a:r>
            <a:r>
              <a:rPr lang="en-US" altLang="zh-CN" sz="2800" b="1"/>
              <a:t>《</a:t>
            </a:r>
            <a:r>
              <a:rPr lang="zh-CN" altLang="en-US" sz="2800" b="1"/>
              <a:t>蜀道难</a:t>
            </a:r>
            <a:r>
              <a:rPr lang="en-US" altLang="zh-CN" sz="2800" b="1"/>
              <a:t>》</a:t>
            </a:r>
            <a:r>
              <a:rPr lang="zh-CN" altLang="en-US" sz="2800" b="1"/>
              <a:t>一诗中，运用神话、夸张、衬托的手法来写蜀山之高险的句子有</a:t>
            </a:r>
            <a:r>
              <a:rPr lang="zh-CN" altLang="en-US" sz="2800" b="1" u="sng"/>
              <a:t>“                             。”</a:t>
            </a:r>
            <a:endParaRPr lang="zh-CN" altLang="en-US" sz="2800" b="1"/>
          </a:p>
          <a:p>
            <a:pPr lvl="0" eaLnBrk="1" hangingPunct="1"/>
            <a:r>
              <a:rPr lang="en-US" altLang="zh-CN" sz="2800" b="1"/>
              <a:t>11</a:t>
            </a:r>
            <a:r>
              <a:rPr lang="zh-CN" altLang="en-US" sz="2800" b="1"/>
              <a:t>．李白在</a:t>
            </a:r>
            <a:r>
              <a:rPr lang="en-US" altLang="zh-CN" sz="2800" b="1"/>
              <a:t>《</a:t>
            </a:r>
            <a:r>
              <a:rPr lang="zh-CN" altLang="en-US" sz="2800" b="1"/>
              <a:t>蜀道难</a:t>
            </a:r>
            <a:r>
              <a:rPr lang="en-US" altLang="zh-CN" sz="2800" b="1"/>
              <a:t>》</a:t>
            </a:r>
            <a:r>
              <a:rPr lang="zh-CN" altLang="en-US" sz="2800" b="1"/>
              <a:t>一诗中，摹写行人艰难的步履、惶恐的神情的句子是</a:t>
            </a:r>
            <a:r>
              <a:rPr lang="zh-CN" altLang="en-US" sz="2800" b="1" u="sng"/>
              <a:t>“                               ”。</a:t>
            </a:r>
            <a:endParaRPr lang="zh-CN" altLang="en-US" sz="2800" b="1"/>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0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43010"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pPr>
            <a:r>
              <a:rPr lang="en-US" altLang="zh-CN" sz="2800" b="1"/>
              <a:t>7</a:t>
            </a:r>
            <a:r>
              <a:rPr lang="zh-CN" altLang="en-US" sz="2800" b="1"/>
              <a:t>．李白在</a:t>
            </a:r>
            <a:r>
              <a:rPr lang="en-US" altLang="zh-CN" sz="2800" b="1"/>
              <a:t>《</a:t>
            </a:r>
            <a:r>
              <a:rPr lang="zh-CN" altLang="en-US" sz="2800" b="1"/>
              <a:t>蜀道难</a:t>
            </a:r>
            <a:r>
              <a:rPr lang="en-US" altLang="zh-CN" sz="2800" b="1"/>
              <a:t>》</a:t>
            </a:r>
            <a:r>
              <a:rPr lang="zh-CN" altLang="en-US" sz="2800" b="1"/>
              <a:t>一诗中，开篇以蜀地方言咏叹点出主题，为全诗奠下雄浑感情基调的句子是</a:t>
            </a:r>
            <a:r>
              <a:rPr lang="zh-CN" altLang="en-US" sz="2800" b="1" u="sng"/>
              <a:t>“</a:t>
            </a:r>
            <a:r>
              <a:rPr lang="zh-CN" altLang="en-US" sz="2800" b="1" u="sng">
                <a:solidFill>
                  <a:srgbClr val="0000CC"/>
                </a:solidFill>
                <a:ea typeface="楷体_GB2312" pitchFamily="49" charset="-122"/>
              </a:rPr>
              <a:t>噫吁嚱，危乎高哉！</a:t>
            </a:r>
            <a:r>
              <a:rPr lang="zh-CN" altLang="en-US" sz="2800" b="1" u="sng"/>
              <a:t>”。</a:t>
            </a:r>
            <a:endParaRPr lang="zh-CN" altLang="en-US" sz="2800" b="1"/>
          </a:p>
          <a:p>
            <a:pPr lvl="0" eaLnBrk="1" hangingPunct="1">
              <a:lnSpc>
                <a:spcPct val="80000"/>
              </a:lnSpc>
            </a:pPr>
            <a:r>
              <a:rPr lang="en-US" altLang="zh-CN" sz="2800" b="1"/>
              <a:t>8</a:t>
            </a:r>
            <a:r>
              <a:rPr lang="zh-CN" altLang="en-US" sz="2800" b="1"/>
              <a:t>．李白在</a:t>
            </a:r>
            <a:r>
              <a:rPr lang="en-US" altLang="zh-CN" sz="2800" b="1"/>
              <a:t>《</a:t>
            </a:r>
            <a:r>
              <a:rPr lang="zh-CN" altLang="en-US" sz="2800" b="1"/>
              <a:t>蜀道难</a:t>
            </a:r>
            <a:r>
              <a:rPr lang="en-US" altLang="zh-CN" sz="2800" b="1"/>
              <a:t>》</a:t>
            </a:r>
            <a:r>
              <a:rPr lang="zh-CN" altLang="en-US" sz="2800" b="1"/>
              <a:t>一诗中，</a:t>
            </a:r>
            <a:r>
              <a:rPr lang="zh-CN" altLang="en-US" sz="2800" b="1" u="sng"/>
              <a:t>“</a:t>
            </a:r>
            <a:r>
              <a:rPr lang="zh-CN" altLang="en-US" sz="2800" b="1" u="sng">
                <a:solidFill>
                  <a:srgbClr val="0000CC"/>
                </a:solidFill>
                <a:ea typeface="楷体_GB2312" pitchFamily="49" charset="-122"/>
              </a:rPr>
              <a:t>尔来四万八千岁，不与秦塞通人烟</a:t>
            </a:r>
            <a:r>
              <a:rPr lang="zh-CN" altLang="en-US" sz="2800" b="1" u="sng"/>
              <a:t>。”</a:t>
            </a:r>
            <a:r>
              <a:rPr lang="zh-CN" altLang="en-US" sz="2800" b="1"/>
              <a:t>运用夸张的手法表示自古以来秦、蜀之间少有往来。之所以如此，就是因为</a:t>
            </a:r>
            <a:r>
              <a:rPr lang="zh-CN" altLang="en-US" sz="2800" b="1" u="sng"/>
              <a:t>“</a:t>
            </a:r>
            <a:r>
              <a:rPr lang="zh-CN" altLang="en-US" sz="2800" b="1" u="sng">
                <a:solidFill>
                  <a:srgbClr val="0000CC"/>
                </a:solidFill>
                <a:ea typeface="楷体_GB2312" pitchFamily="49" charset="-122"/>
              </a:rPr>
              <a:t>西当太白有鸟道，可以横绝峨眉巅”</a:t>
            </a:r>
            <a:r>
              <a:rPr lang="zh-CN" altLang="en-US" sz="2800" b="1"/>
              <a:t>，进一步表明秦、蜀之间为高山峻岭所阻挡。</a:t>
            </a:r>
            <a:endParaRPr lang="zh-CN" altLang="en-US" sz="2800" b="1"/>
          </a:p>
          <a:p>
            <a:pPr lvl="0" eaLnBrk="1" hangingPunct="1">
              <a:lnSpc>
                <a:spcPct val="80000"/>
              </a:lnSpc>
            </a:pPr>
            <a:r>
              <a:rPr lang="en-US" altLang="zh-CN" sz="2800" b="1"/>
              <a:t>9</a:t>
            </a:r>
            <a:r>
              <a:rPr lang="zh-CN" altLang="en-US" sz="2800" b="1"/>
              <a:t>．李白在</a:t>
            </a:r>
            <a:r>
              <a:rPr lang="en-US" altLang="zh-CN" sz="2800" b="1"/>
              <a:t>《</a:t>
            </a:r>
            <a:r>
              <a:rPr lang="zh-CN" altLang="en-US" sz="2800" b="1"/>
              <a:t>蜀道难</a:t>
            </a:r>
            <a:r>
              <a:rPr lang="en-US" altLang="zh-CN" sz="2800" b="1"/>
              <a:t>》</a:t>
            </a:r>
            <a:r>
              <a:rPr lang="zh-CN" altLang="en-US" sz="2800" b="1"/>
              <a:t>一诗中引用神话传说为其增添了浪漫气息，如引用“五丁开山”一神话的句子是</a:t>
            </a:r>
            <a:r>
              <a:rPr lang="zh-CN" altLang="en-US" sz="2800" b="1" u="sng"/>
              <a:t>“</a:t>
            </a:r>
            <a:r>
              <a:rPr lang="zh-CN" altLang="en-US" sz="2800" b="1" u="sng">
                <a:solidFill>
                  <a:srgbClr val="0000CC"/>
                </a:solidFill>
                <a:ea typeface="楷体_GB2312" pitchFamily="49" charset="-122"/>
              </a:rPr>
              <a:t>地崩山摧壮士死，然后天梯石栈相钩连</a:t>
            </a:r>
            <a:r>
              <a:rPr lang="zh-CN" altLang="en-US" sz="2800" b="1" u="sng"/>
              <a:t>。”</a:t>
            </a:r>
            <a:endParaRPr lang="zh-CN" altLang="en-US" sz="2800" b="1"/>
          </a:p>
          <a:p>
            <a:pPr lvl="0" eaLnBrk="1" hangingPunct="1">
              <a:lnSpc>
                <a:spcPct val="80000"/>
              </a:lnSpc>
            </a:pPr>
            <a:r>
              <a:rPr lang="en-US" altLang="zh-CN" sz="2800" b="1"/>
              <a:t>10</a:t>
            </a:r>
            <a:r>
              <a:rPr lang="zh-CN" altLang="en-US" sz="2800" b="1"/>
              <a:t>．李白在</a:t>
            </a:r>
            <a:r>
              <a:rPr lang="en-US" altLang="zh-CN" sz="2800" b="1"/>
              <a:t>《</a:t>
            </a:r>
            <a:r>
              <a:rPr lang="zh-CN" altLang="en-US" sz="2800" b="1"/>
              <a:t>蜀道难</a:t>
            </a:r>
            <a:r>
              <a:rPr lang="en-US" altLang="zh-CN" sz="2800" b="1"/>
              <a:t>》</a:t>
            </a:r>
            <a:r>
              <a:rPr lang="zh-CN" altLang="en-US" sz="2800" b="1"/>
              <a:t>一诗中，运用神话、夸张、衬托的手法来写蜀山之高险的句子有</a:t>
            </a:r>
            <a:r>
              <a:rPr lang="zh-CN" altLang="en-US" sz="2800" b="1" u="sng"/>
              <a:t>“</a:t>
            </a:r>
            <a:r>
              <a:rPr lang="zh-CN" altLang="en-US" sz="2800" b="1" u="sng">
                <a:solidFill>
                  <a:srgbClr val="0000CC"/>
                </a:solidFill>
                <a:ea typeface="楷体_GB2312" pitchFamily="49" charset="-122"/>
              </a:rPr>
              <a:t>上有六龙回日之高标，下有冲波逆折之回川。黄鹤之飞尚不得过，猿猱欲度愁攀援。</a:t>
            </a:r>
            <a:r>
              <a:rPr lang="zh-CN" altLang="en-US" sz="2800" b="1" u="sng"/>
              <a:t>”</a:t>
            </a:r>
            <a:endParaRPr lang="zh-CN" altLang="en-US" sz="2800" b="1"/>
          </a:p>
          <a:p>
            <a:pPr lvl="0" eaLnBrk="1" hangingPunct="1">
              <a:lnSpc>
                <a:spcPct val="80000"/>
              </a:lnSpc>
            </a:pPr>
            <a:r>
              <a:rPr lang="en-US" altLang="zh-CN" sz="2800" b="1"/>
              <a:t>11</a:t>
            </a:r>
            <a:r>
              <a:rPr lang="zh-CN" altLang="en-US" sz="2800" b="1"/>
              <a:t>．李白在</a:t>
            </a:r>
            <a:r>
              <a:rPr lang="en-US" altLang="zh-CN" sz="2800" b="1"/>
              <a:t>《</a:t>
            </a:r>
            <a:r>
              <a:rPr lang="zh-CN" altLang="en-US" sz="2800" b="1"/>
              <a:t>蜀道难</a:t>
            </a:r>
            <a:r>
              <a:rPr lang="en-US" altLang="zh-CN" sz="2800" b="1"/>
              <a:t>》</a:t>
            </a:r>
            <a:r>
              <a:rPr lang="zh-CN" altLang="en-US" sz="2800" b="1"/>
              <a:t>一诗中，摹写行人艰难的步履、惶恐的神情的句子是</a:t>
            </a:r>
            <a:r>
              <a:rPr lang="zh-CN" altLang="en-US" sz="2800" b="1" u="sng"/>
              <a:t>“</a:t>
            </a:r>
            <a:r>
              <a:rPr lang="zh-CN" altLang="en-US" sz="2800" b="1" u="sng">
                <a:solidFill>
                  <a:srgbClr val="0000CC"/>
                </a:solidFill>
                <a:ea typeface="楷体_GB2312" pitchFamily="49" charset="-122"/>
              </a:rPr>
              <a:t>扪参历井仰胁息，以手抚膺坐长叹”。</a:t>
            </a:r>
            <a:endParaRPr lang="zh-CN" altLang="en-US" sz="2800" b="1" u="sng">
              <a:solidFill>
                <a:srgbClr val="0000CC"/>
              </a:solidFill>
              <a:ea typeface="楷体_GB2312" pitchFamily="49" charset="-122"/>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44034"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t>12</a:t>
            </a:r>
            <a:r>
              <a:rPr lang="zh-CN" altLang="en-US" sz="2800" b="1"/>
              <a:t>．李白在</a:t>
            </a:r>
            <a:r>
              <a:rPr lang="en-US" altLang="zh-CN" sz="2800" b="1"/>
              <a:t>《</a:t>
            </a:r>
            <a:r>
              <a:rPr lang="zh-CN" altLang="en-US" sz="2800" b="1"/>
              <a:t>蜀道难</a:t>
            </a:r>
            <a:r>
              <a:rPr lang="en-US" altLang="zh-CN" sz="2800" b="1"/>
              <a:t>》</a:t>
            </a:r>
            <a:r>
              <a:rPr lang="zh-CN" altLang="en-US" sz="2800" b="1"/>
              <a:t>一诗中</a:t>
            </a:r>
            <a:r>
              <a:rPr lang="zh-CN" altLang="en-US" sz="2800" b="1" u="sng"/>
              <a:t>，                  。</a:t>
            </a:r>
            <a:r>
              <a:rPr lang="zh-CN" altLang="en-US" sz="2800" b="1"/>
              <a:t>为我们渲染了旅愁和蜀道上空寂苍凉的环境气氛。</a:t>
            </a:r>
            <a:endParaRPr lang="zh-CN" altLang="en-US" sz="2800" b="1"/>
          </a:p>
          <a:p>
            <a:pPr lvl="0" eaLnBrk="1" hangingPunct="1"/>
            <a:r>
              <a:rPr lang="en-US" altLang="zh-CN" sz="2800" b="1"/>
              <a:t>13</a:t>
            </a:r>
            <a:r>
              <a:rPr lang="zh-CN" altLang="en-US" sz="2800" b="1"/>
              <a:t>．李白在</a:t>
            </a:r>
            <a:r>
              <a:rPr lang="en-US" altLang="zh-CN" sz="2800" b="1"/>
              <a:t>《</a:t>
            </a:r>
            <a:r>
              <a:rPr lang="zh-CN" altLang="en-US" sz="2800" b="1"/>
              <a:t>蜀道难</a:t>
            </a:r>
            <a:r>
              <a:rPr lang="en-US" altLang="zh-CN" sz="2800" b="1"/>
              <a:t>》</a:t>
            </a:r>
            <a:r>
              <a:rPr lang="zh-CN" altLang="en-US" sz="2800" b="1"/>
              <a:t>一诗中指出逶迤千里的蜀道，还有更为奇险的风光。诗人先用</a:t>
            </a:r>
            <a:r>
              <a:rPr lang="zh-CN" altLang="en-US" sz="2800" b="1" u="sng"/>
              <a:t>“                 。”</a:t>
            </a:r>
            <a:r>
              <a:rPr lang="zh-CN" altLang="en-US" sz="2800" b="1"/>
              <a:t>托出山势的高险，然后由静而动，</a:t>
            </a:r>
            <a:r>
              <a:rPr lang="zh-CN" altLang="en-US" sz="2800" b="1" u="sng"/>
              <a:t>“                   ”</a:t>
            </a:r>
            <a:r>
              <a:rPr lang="zh-CN" altLang="en-US" sz="2800" b="1"/>
              <a:t>写出水石激荡、山谷空鸣的场景。</a:t>
            </a:r>
            <a:endParaRPr lang="zh-CN" altLang="en-US" sz="2800" b="1"/>
          </a:p>
          <a:p>
            <a:pPr lvl="0" eaLnBrk="1" hangingPunct="1"/>
            <a:r>
              <a:rPr lang="en-US" altLang="zh-CN" sz="2800" b="1"/>
              <a:t>14</a:t>
            </a:r>
            <a:r>
              <a:rPr lang="zh-CN" altLang="en-US" sz="2800" b="1"/>
              <a:t>．李白在</a:t>
            </a:r>
            <a:r>
              <a:rPr lang="en-US" altLang="zh-CN" sz="2800" b="1"/>
              <a:t>《</a:t>
            </a:r>
            <a:r>
              <a:rPr lang="zh-CN" altLang="en-US" sz="2800" b="1"/>
              <a:t>蜀道难</a:t>
            </a:r>
            <a:r>
              <a:rPr lang="en-US" altLang="zh-CN" sz="2800" b="1"/>
              <a:t>》</a:t>
            </a:r>
            <a:r>
              <a:rPr lang="zh-CN" altLang="en-US" sz="2800" b="1"/>
              <a:t>一诗中，写出了剑阁地势险要，易守难攻的特点的句子是</a:t>
            </a:r>
            <a:r>
              <a:rPr lang="zh-CN" altLang="en-US" sz="2800" b="1" u="sng"/>
              <a:t>“                                  。”</a:t>
            </a:r>
            <a:endParaRPr lang="zh-CN" altLang="en-US" sz="2800" b="1"/>
          </a:p>
          <a:p>
            <a:pPr lvl="0" eaLnBrk="1" hangingPunct="1"/>
            <a:r>
              <a:rPr lang="en-US" altLang="zh-CN" sz="2800" b="1"/>
              <a:t>15</a:t>
            </a:r>
            <a:r>
              <a:rPr lang="zh-CN" altLang="en-US" sz="2800" b="1"/>
              <a:t>．李白在</a:t>
            </a:r>
            <a:r>
              <a:rPr lang="en-US" altLang="zh-CN" sz="2800" b="1"/>
              <a:t>《</a:t>
            </a:r>
            <a:r>
              <a:rPr lang="zh-CN" altLang="en-US" sz="2800" b="1"/>
              <a:t>蜀道难</a:t>
            </a:r>
            <a:r>
              <a:rPr lang="en-US" altLang="zh-CN" sz="2800" b="1"/>
              <a:t>》</a:t>
            </a:r>
            <a:r>
              <a:rPr lang="zh-CN" altLang="en-US" sz="2800" b="1"/>
              <a:t>一诗中，化用西晋张载</a:t>
            </a:r>
            <a:r>
              <a:rPr lang="en-US" altLang="zh-CN" sz="2800" b="1"/>
              <a:t>《</a:t>
            </a:r>
            <a:r>
              <a:rPr lang="zh-CN" altLang="en-US" sz="2800" b="1"/>
              <a:t>剑阁铭</a:t>
            </a:r>
            <a:r>
              <a:rPr lang="en-US" altLang="zh-CN" sz="2800" b="1"/>
              <a:t>》</a:t>
            </a:r>
            <a:r>
              <a:rPr lang="zh-CN" altLang="en-US" sz="2800" b="1"/>
              <a:t>中“形胜之地，匪亲勿居”语句的句子是</a:t>
            </a:r>
            <a:r>
              <a:rPr lang="zh-CN" altLang="en-US" sz="2800" b="1" u="sng"/>
              <a:t>“               ”</a:t>
            </a:r>
            <a:r>
              <a:rPr lang="zh-CN" altLang="en-US" sz="2800" b="1"/>
              <a:t>，从而表达了对国事的忧虑与关切。</a:t>
            </a:r>
            <a:endParaRPr lang="zh-CN" altLang="en-US" sz="2800" b="1"/>
          </a:p>
          <a:p>
            <a:pPr lvl="0" eaLnBrk="1" hangingPunct="1"/>
            <a:r>
              <a:rPr lang="en-US" altLang="zh-CN" sz="2800" b="1"/>
              <a:t>16</a:t>
            </a:r>
            <a:r>
              <a:rPr lang="zh-CN" altLang="en-US" sz="2800" b="1"/>
              <a:t>．从李白</a:t>
            </a:r>
            <a:r>
              <a:rPr lang="en-US" altLang="zh-CN" sz="2800" b="1"/>
              <a:t>《</a:t>
            </a:r>
            <a:r>
              <a:rPr lang="zh-CN" altLang="en-US" sz="2800" b="1"/>
              <a:t>蜀道难</a:t>
            </a:r>
            <a:r>
              <a:rPr lang="en-US" altLang="zh-CN" sz="2800" b="1"/>
              <a:t>》</a:t>
            </a:r>
            <a:r>
              <a:rPr lang="zh-CN" altLang="en-US" sz="2800" b="1"/>
              <a:t>一诗中</a:t>
            </a:r>
            <a:r>
              <a:rPr lang="zh-CN" altLang="en-US" sz="2800" b="1" u="sng"/>
              <a:t>“                 ！”</a:t>
            </a:r>
            <a:r>
              <a:rPr lang="zh-CN" altLang="en-US" sz="2800" b="1"/>
              <a:t>的长叹中，我们似乎也感受到了诗人对功业难成的一声叹息</a:t>
            </a:r>
            <a:r>
              <a:rPr lang="zh-CN" altLang="en-US" sz="2800"/>
              <a:t>。</a:t>
            </a:r>
            <a:endParaRPr lang="zh-CN" altLang="en-US" sz="2800"/>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45058"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pPr>
            <a:r>
              <a:rPr lang="en-US" altLang="zh-CN" sz="2800" b="1"/>
              <a:t>12</a:t>
            </a:r>
            <a:r>
              <a:rPr lang="zh-CN" altLang="en-US" sz="2800" b="1"/>
              <a:t>．李白在</a:t>
            </a:r>
            <a:r>
              <a:rPr lang="en-US" altLang="zh-CN" sz="2800" b="1"/>
              <a:t>《</a:t>
            </a:r>
            <a:r>
              <a:rPr lang="zh-CN" altLang="en-US" sz="2800" b="1"/>
              <a:t>蜀道难</a:t>
            </a:r>
            <a:r>
              <a:rPr lang="en-US" altLang="zh-CN" sz="2800" b="1"/>
              <a:t>》</a:t>
            </a:r>
            <a:r>
              <a:rPr lang="zh-CN" altLang="en-US" sz="2800" b="1"/>
              <a:t>一诗中，</a:t>
            </a:r>
            <a:r>
              <a:rPr lang="zh-CN" altLang="en-US" sz="2800" b="1" u="sng">
                <a:solidFill>
                  <a:srgbClr val="0000CC"/>
                </a:solidFill>
                <a:ea typeface="楷体_GB2312" pitchFamily="49" charset="-122"/>
              </a:rPr>
              <a:t>但见悲鸟号古木，雄飞雌从绕林间。又闻子规啼夜月，愁空山。</a:t>
            </a:r>
            <a:r>
              <a:rPr lang="zh-CN" altLang="en-US" sz="2800" b="1"/>
              <a:t>为我们渲染了旅愁和蜀道上空寂苍凉的环境气氛。</a:t>
            </a:r>
            <a:endParaRPr lang="zh-CN" altLang="en-US" sz="2800" b="1"/>
          </a:p>
          <a:p>
            <a:pPr lvl="0" eaLnBrk="1" hangingPunct="1">
              <a:lnSpc>
                <a:spcPct val="80000"/>
              </a:lnSpc>
            </a:pPr>
            <a:r>
              <a:rPr lang="en-US" altLang="zh-CN" sz="2800" b="1"/>
              <a:t>13</a:t>
            </a:r>
            <a:r>
              <a:rPr lang="zh-CN" altLang="en-US" sz="2800" b="1"/>
              <a:t>．李白在</a:t>
            </a:r>
            <a:r>
              <a:rPr lang="en-US" altLang="zh-CN" sz="2800" b="1"/>
              <a:t>《</a:t>
            </a:r>
            <a:r>
              <a:rPr lang="zh-CN" altLang="en-US" sz="2800" b="1"/>
              <a:t>蜀道难</a:t>
            </a:r>
            <a:r>
              <a:rPr lang="en-US" altLang="zh-CN" sz="2800" b="1"/>
              <a:t>》</a:t>
            </a:r>
            <a:r>
              <a:rPr lang="zh-CN" altLang="en-US" sz="2800" b="1"/>
              <a:t>一诗中指出逶迤千里的蜀道，还有更为奇险的风光。诗人先用</a:t>
            </a:r>
            <a:r>
              <a:rPr lang="zh-CN" altLang="en-US" sz="2800" b="1" u="sng"/>
              <a:t>“</a:t>
            </a:r>
            <a:r>
              <a:rPr lang="zh-CN" altLang="en-US" sz="2800" b="1" u="sng">
                <a:solidFill>
                  <a:srgbClr val="0000CC"/>
                </a:solidFill>
                <a:ea typeface="楷体_GB2312" pitchFamily="49" charset="-122"/>
              </a:rPr>
              <a:t>连峰去天不盈尺，枯松倒挂倚绝壁。</a:t>
            </a:r>
            <a:r>
              <a:rPr lang="zh-CN" altLang="en-US" sz="2800" b="1" u="sng"/>
              <a:t>”</a:t>
            </a:r>
            <a:r>
              <a:rPr lang="zh-CN" altLang="en-US" sz="2800" b="1"/>
              <a:t>托出山势的高险，然后由静而动，</a:t>
            </a:r>
            <a:r>
              <a:rPr lang="zh-CN" altLang="en-US" sz="2800" b="1" u="sng"/>
              <a:t>“</a:t>
            </a:r>
            <a:r>
              <a:rPr lang="zh-CN" altLang="en-US" sz="2800" b="1" u="sng">
                <a:solidFill>
                  <a:srgbClr val="0000CC"/>
                </a:solidFill>
                <a:ea typeface="楷体_GB2312" pitchFamily="49" charset="-122"/>
              </a:rPr>
              <a:t>飞湍瀑流争喧豗，砯崖转石万壑雷</a:t>
            </a:r>
            <a:r>
              <a:rPr lang="zh-CN" altLang="en-US" sz="2800" b="1" u="sng"/>
              <a:t>”</a:t>
            </a:r>
            <a:r>
              <a:rPr lang="zh-CN" altLang="en-US" sz="2800" b="1"/>
              <a:t>写出水石激荡、山谷空鸣的场景。</a:t>
            </a:r>
            <a:endParaRPr lang="zh-CN" altLang="en-US" sz="2800" b="1"/>
          </a:p>
          <a:p>
            <a:pPr lvl="0" eaLnBrk="1" hangingPunct="1">
              <a:lnSpc>
                <a:spcPct val="80000"/>
              </a:lnSpc>
            </a:pPr>
            <a:r>
              <a:rPr lang="en-US" altLang="zh-CN" sz="2800" b="1"/>
              <a:t>14</a:t>
            </a:r>
            <a:r>
              <a:rPr lang="zh-CN" altLang="en-US" sz="2800" b="1"/>
              <a:t>．李白在</a:t>
            </a:r>
            <a:r>
              <a:rPr lang="en-US" altLang="zh-CN" sz="2800" b="1"/>
              <a:t>《</a:t>
            </a:r>
            <a:r>
              <a:rPr lang="zh-CN" altLang="en-US" sz="2800" b="1"/>
              <a:t>蜀道难</a:t>
            </a:r>
            <a:r>
              <a:rPr lang="en-US" altLang="zh-CN" sz="2800" b="1"/>
              <a:t>》</a:t>
            </a:r>
            <a:r>
              <a:rPr lang="zh-CN" altLang="en-US" sz="2800" b="1"/>
              <a:t>一诗中，写出了剑阁地势险要，易守难攻的特点的句子是</a:t>
            </a:r>
            <a:r>
              <a:rPr lang="zh-CN" altLang="en-US" sz="2800" b="1" u="sng"/>
              <a:t>“</a:t>
            </a:r>
            <a:r>
              <a:rPr lang="zh-CN" altLang="en-US" sz="2800" b="1" u="sng">
                <a:solidFill>
                  <a:srgbClr val="0000CC"/>
                </a:solidFill>
                <a:ea typeface="楷体_GB2312" pitchFamily="49" charset="-122"/>
              </a:rPr>
              <a:t>剑阁峥嵘而崔嵬，一夫当关，万夫莫开。”</a:t>
            </a:r>
            <a:endParaRPr lang="zh-CN" altLang="en-US" sz="2800" b="1" u="sng">
              <a:solidFill>
                <a:srgbClr val="0000CC"/>
              </a:solidFill>
              <a:ea typeface="楷体_GB2312" pitchFamily="49" charset="-122"/>
            </a:endParaRPr>
          </a:p>
          <a:p>
            <a:pPr lvl="0" eaLnBrk="1" hangingPunct="1">
              <a:lnSpc>
                <a:spcPct val="80000"/>
              </a:lnSpc>
            </a:pPr>
            <a:r>
              <a:rPr lang="en-US" altLang="zh-CN" sz="2800" b="1"/>
              <a:t>15</a:t>
            </a:r>
            <a:r>
              <a:rPr lang="zh-CN" altLang="en-US" sz="2800" b="1"/>
              <a:t>．李白在</a:t>
            </a:r>
            <a:r>
              <a:rPr lang="en-US" altLang="zh-CN" sz="2800" b="1"/>
              <a:t>《</a:t>
            </a:r>
            <a:r>
              <a:rPr lang="zh-CN" altLang="en-US" sz="2800" b="1"/>
              <a:t>蜀道难</a:t>
            </a:r>
            <a:r>
              <a:rPr lang="en-US" altLang="zh-CN" sz="2800" b="1"/>
              <a:t>》</a:t>
            </a:r>
            <a:r>
              <a:rPr lang="zh-CN" altLang="en-US" sz="2800" b="1"/>
              <a:t>一诗中，化用西晋张载</a:t>
            </a:r>
            <a:r>
              <a:rPr lang="en-US" altLang="zh-CN" sz="2800" b="1"/>
              <a:t>《</a:t>
            </a:r>
            <a:r>
              <a:rPr lang="zh-CN" altLang="en-US" sz="2800" b="1"/>
              <a:t>剑阁铭</a:t>
            </a:r>
            <a:r>
              <a:rPr lang="en-US" altLang="zh-CN" sz="2800" b="1"/>
              <a:t>》</a:t>
            </a:r>
            <a:r>
              <a:rPr lang="zh-CN" altLang="en-US" sz="2800" b="1"/>
              <a:t>中“形胜之地，匪亲勿居”语句的句子是“</a:t>
            </a:r>
            <a:r>
              <a:rPr lang="zh-CN" altLang="en-US" sz="2800" b="1" u="sng">
                <a:solidFill>
                  <a:srgbClr val="0000CC"/>
                </a:solidFill>
                <a:ea typeface="楷体_GB2312" pitchFamily="49" charset="-122"/>
              </a:rPr>
              <a:t>一夫当关，万夫莫开。所守或匪亲，化为狼与豺”</a:t>
            </a:r>
            <a:r>
              <a:rPr lang="zh-CN" altLang="en-US" sz="2800" b="1"/>
              <a:t>，从而表达了对国事的忧虑与关切。</a:t>
            </a:r>
            <a:endParaRPr lang="zh-CN" altLang="en-US" sz="2800" b="1"/>
          </a:p>
          <a:p>
            <a:pPr lvl="0" eaLnBrk="1" hangingPunct="1">
              <a:lnSpc>
                <a:spcPct val="80000"/>
              </a:lnSpc>
            </a:pPr>
            <a:r>
              <a:rPr lang="en-US" altLang="zh-CN" sz="2800" b="1"/>
              <a:t>16</a:t>
            </a:r>
            <a:r>
              <a:rPr lang="zh-CN" altLang="en-US" sz="2800" b="1"/>
              <a:t>．从李白</a:t>
            </a:r>
            <a:r>
              <a:rPr lang="en-US" altLang="zh-CN" sz="2800" b="1"/>
              <a:t>《</a:t>
            </a:r>
            <a:r>
              <a:rPr lang="zh-CN" altLang="en-US" sz="2800" b="1"/>
              <a:t>蜀道难</a:t>
            </a:r>
            <a:r>
              <a:rPr lang="en-US" altLang="zh-CN" sz="2800" b="1"/>
              <a:t>》</a:t>
            </a:r>
            <a:r>
              <a:rPr lang="zh-CN" altLang="en-US" sz="2800" b="1"/>
              <a:t>一诗中</a:t>
            </a:r>
            <a:r>
              <a:rPr lang="zh-CN" altLang="en-US" sz="2800" b="1" u="sng"/>
              <a:t>“</a:t>
            </a:r>
            <a:r>
              <a:rPr lang="zh-CN" altLang="en-US" sz="2800" b="1" u="sng">
                <a:solidFill>
                  <a:srgbClr val="0000CC"/>
                </a:solidFill>
                <a:ea typeface="楷体_GB2312" pitchFamily="49" charset="-122"/>
              </a:rPr>
              <a:t>蜀道之难，难于上青天，侧身西望长咨嗟！</a:t>
            </a:r>
            <a:r>
              <a:rPr lang="zh-CN" altLang="en-US" sz="2800" b="1" u="sng"/>
              <a:t>”</a:t>
            </a:r>
            <a:r>
              <a:rPr lang="zh-CN" altLang="en-US" sz="2800" b="1"/>
              <a:t>的长叹中，我们似乎也感受到了诗人对功业难成的一声叹息。</a:t>
            </a:r>
            <a:endParaRPr lang="zh-CN" altLang="en-US" sz="2800" b="1"/>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46082"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九）</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登高</a:t>
            </a:r>
            <a:r>
              <a:rPr lang="en-US" altLang="zh-CN" sz="2800" b="1">
                <a:latin typeface="黑体" panose="02010609060101010101" pitchFamily="49" charset="-122"/>
                <a:ea typeface="黑体" panose="02010609060101010101" pitchFamily="49" charset="-122"/>
              </a:rPr>
              <a:t>》</a:t>
            </a:r>
            <a:endParaRPr lang="en-US" altLang="zh-CN"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1</a:t>
            </a:r>
            <a:r>
              <a:rPr lang="zh-CN" altLang="en-US" sz="2800" b="1">
                <a:latin typeface="黑体" panose="02010609060101010101" pitchFamily="49" charset="-122"/>
                <a:ea typeface="黑体" panose="02010609060101010101" pitchFamily="49" charset="-122"/>
              </a:rPr>
              <a:t>．杜甫一生失意，常陷入病痛孤独之境，</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登高</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一诗对此都有直接描述，这些句子是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2</a:t>
            </a:r>
            <a:r>
              <a:rPr lang="zh-CN" altLang="en-US" sz="2800" b="1">
                <a:latin typeface="黑体" panose="02010609060101010101" pitchFamily="49" charset="-122"/>
                <a:ea typeface="黑体" panose="02010609060101010101" pitchFamily="49" charset="-122"/>
              </a:rPr>
              <a:t>．杜甫在</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登高</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中发出</a:t>
            </a:r>
            <a:r>
              <a:rPr lang="zh-CN" altLang="en-US" sz="2800" b="1" u="sng">
                <a:latin typeface="黑体" panose="02010609060101010101" pitchFamily="49" charset="-122"/>
                <a:ea typeface="黑体" panose="02010609060101010101" pitchFamily="49" charset="-122"/>
              </a:rPr>
              <a:t>：</a:t>
            </a:r>
            <a:r>
              <a:rPr lang="zh-CN" altLang="en-US" sz="2800" b="1" u="sng">
                <a:ea typeface="黑体" panose="02010609060101010101" pitchFamily="49" charset="-122"/>
              </a:rPr>
              <a:t>“</a:t>
            </a:r>
            <a:r>
              <a:rPr lang="zh-CN" altLang="en-US" sz="2800" b="1" u="sng">
                <a:latin typeface="黑体" panose="02010609060101010101" pitchFamily="49" charset="-122"/>
                <a:ea typeface="黑体" panose="02010609060101010101" pitchFamily="49" charset="-122"/>
              </a:rPr>
              <a:t>                 </a:t>
            </a:r>
            <a:r>
              <a:rPr lang="zh-CN" altLang="en-US" sz="2800" b="1" u="sng">
                <a:ea typeface="黑体" panose="02010609060101010101" pitchFamily="49" charset="-122"/>
              </a:rPr>
              <a:t>”</a:t>
            </a:r>
            <a:r>
              <a:rPr lang="zh-CN" altLang="en-US" sz="2800" b="1">
                <a:latin typeface="黑体" panose="02010609060101010101" pitchFamily="49" charset="-122"/>
                <a:ea typeface="黑体" panose="02010609060101010101" pitchFamily="49" charset="-122"/>
              </a:rPr>
              <a:t>的感慨，抒发了漂泊异乡．年老体衰的惆怅之情，也蕴含着与生命的衰弱顽强抗争的精神。</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3</a:t>
            </a:r>
            <a:r>
              <a:rPr lang="zh-CN" altLang="en-US" sz="2800" b="1">
                <a:latin typeface="黑体" panose="02010609060101010101" pitchFamily="49" charset="-122"/>
                <a:ea typeface="黑体" panose="02010609060101010101" pitchFamily="49" charset="-122"/>
              </a:rPr>
              <a:t>．由高到低，写诗人所见所闻，渲染秋江景物特点的句子是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4</a:t>
            </a:r>
            <a:r>
              <a:rPr lang="zh-CN" altLang="en-US" sz="2800" b="1">
                <a:latin typeface="黑体" panose="02010609060101010101" pitchFamily="49" charset="-122"/>
                <a:ea typeface="黑体" panose="02010609060101010101" pitchFamily="49" charset="-122"/>
              </a:rPr>
              <a:t>．写远望所见，用传神之笔描写凄冷江色和长江气势的句子是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5</a:t>
            </a:r>
            <a:r>
              <a:rPr lang="zh-CN" altLang="en-US" sz="2800" b="1">
                <a:latin typeface="黑体" panose="02010609060101010101" pitchFamily="49" charset="-122"/>
                <a:ea typeface="黑体" panose="02010609060101010101" pitchFamily="49" charset="-122"/>
              </a:rPr>
              <a:t>．用落叶和江水抒发时光易逝．壮志难酬的感伤的句子是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47106"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t>(</a:t>
            </a:r>
            <a:r>
              <a:rPr lang="zh-CN" altLang="en-US" sz="2800" b="1"/>
              <a:t>九）</a:t>
            </a:r>
            <a:r>
              <a:rPr lang="en-US" altLang="zh-CN" sz="2800" b="1"/>
              <a:t>《</a:t>
            </a:r>
            <a:r>
              <a:rPr lang="zh-CN" altLang="en-US" sz="2800" b="1"/>
              <a:t>登高</a:t>
            </a:r>
            <a:r>
              <a:rPr lang="en-US" altLang="zh-CN" sz="2800" b="1"/>
              <a:t>》</a:t>
            </a:r>
            <a:endParaRPr lang="en-US" altLang="zh-CN" sz="2800" b="1"/>
          </a:p>
          <a:p>
            <a:pPr lvl="0" eaLnBrk="1" hangingPunct="1"/>
            <a:r>
              <a:rPr lang="en-US" altLang="zh-CN" sz="2800" b="1"/>
              <a:t>1</a:t>
            </a:r>
            <a:r>
              <a:rPr lang="zh-CN" altLang="en-US" sz="2800" b="1"/>
              <a:t>．杜甫一生失意，常陷入病痛孤独之境，</a:t>
            </a:r>
            <a:r>
              <a:rPr lang="en-US" altLang="zh-CN" sz="2800" b="1"/>
              <a:t>《</a:t>
            </a:r>
            <a:r>
              <a:rPr lang="zh-CN" altLang="en-US" sz="2800" b="1"/>
              <a:t>登高</a:t>
            </a:r>
            <a:r>
              <a:rPr lang="en-US" altLang="zh-CN" sz="2800" b="1"/>
              <a:t>》</a:t>
            </a:r>
            <a:r>
              <a:rPr lang="zh-CN" altLang="en-US" sz="2800" b="1"/>
              <a:t>一诗对此都有直接描述，这些句子是：</a:t>
            </a:r>
            <a:r>
              <a:rPr lang="zh-CN" altLang="en-US" sz="2800" b="1" u="sng">
                <a:solidFill>
                  <a:srgbClr val="0000CC"/>
                </a:solidFill>
                <a:ea typeface="楷体_GB2312" pitchFamily="49" charset="-122"/>
              </a:rPr>
              <a:t>万里悲秋常作客，百年多病独登台。</a:t>
            </a:r>
            <a:endParaRPr lang="zh-CN" altLang="en-US" sz="2800" b="1">
              <a:solidFill>
                <a:srgbClr val="0000CC"/>
              </a:solidFill>
              <a:ea typeface="楷体_GB2312" pitchFamily="49" charset="-122"/>
            </a:endParaRPr>
          </a:p>
          <a:p>
            <a:pPr lvl="0" eaLnBrk="1" hangingPunct="1"/>
            <a:r>
              <a:rPr lang="en-US" altLang="zh-CN" sz="2800" b="1"/>
              <a:t>2</a:t>
            </a:r>
            <a:r>
              <a:rPr lang="zh-CN" altLang="en-US" sz="2800" b="1"/>
              <a:t>．杜甫在</a:t>
            </a:r>
            <a:r>
              <a:rPr lang="en-US" altLang="zh-CN" sz="2800" b="1"/>
              <a:t>《</a:t>
            </a:r>
            <a:r>
              <a:rPr lang="zh-CN" altLang="en-US" sz="2800" b="1"/>
              <a:t>登高</a:t>
            </a:r>
            <a:r>
              <a:rPr lang="en-US" altLang="zh-CN" sz="2800" b="1"/>
              <a:t>》</a:t>
            </a:r>
            <a:r>
              <a:rPr lang="zh-CN" altLang="en-US" sz="2800" b="1"/>
              <a:t>中发出：</a:t>
            </a:r>
            <a:r>
              <a:rPr lang="zh-CN" altLang="en-US" sz="2800" b="1" u="sng"/>
              <a:t>“</a:t>
            </a:r>
            <a:r>
              <a:rPr lang="zh-CN" altLang="en-US" sz="2800" b="1" u="sng">
                <a:solidFill>
                  <a:srgbClr val="0000CC"/>
                </a:solidFill>
                <a:ea typeface="楷体_GB2312" pitchFamily="49" charset="-122"/>
              </a:rPr>
              <a:t>万里悲秋常作客，百年多病独登台</a:t>
            </a:r>
            <a:r>
              <a:rPr lang="zh-CN" altLang="en-US" sz="2800" b="1" u="sng"/>
              <a:t>”</a:t>
            </a:r>
            <a:r>
              <a:rPr lang="zh-CN" altLang="en-US" sz="2800" b="1"/>
              <a:t>的感慨，抒发了漂泊异乡．年老体衰的惆怅之情，也蕴含着与生命的衰弱顽强抗争的精神。</a:t>
            </a:r>
            <a:endParaRPr lang="zh-CN" altLang="en-US" sz="2800" b="1"/>
          </a:p>
          <a:p>
            <a:pPr lvl="0" eaLnBrk="1" hangingPunct="1"/>
            <a:r>
              <a:rPr lang="en-US" altLang="zh-CN" sz="2800" b="1"/>
              <a:t>3</a:t>
            </a:r>
            <a:r>
              <a:rPr lang="zh-CN" altLang="en-US" sz="2800" b="1"/>
              <a:t>．由高到低，写诗人所见所闻，渲染秋江景物特点的句子是：</a:t>
            </a:r>
            <a:r>
              <a:rPr lang="zh-CN" altLang="en-US" sz="2800" b="1" u="sng">
                <a:solidFill>
                  <a:srgbClr val="0000CC"/>
                </a:solidFill>
                <a:ea typeface="楷体_GB2312" pitchFamily="49" charset="-122"/>
              </a:rPr>
              <a:t>风急天高猿啸哀，渚清沙白鸟飞回。</a:t>
            </a:r>
            <a:endParaRPr lang="zh-CN" altLang="en-US" sz="2800" b="1" u="sng">
              <a:solidFill>
                <a:srgbClr val="0000CC"/>
              </a:solidFill>
              <a:ea typeface="楷体_GB2312" pitchFamily="49" charset="-122"/>
            </a:endParaRPr>
          </a:p>
          <a:p>
            <a:pPr lvl="0" eaLnBrk="1" hangingPunct="1"/>
            <a:r>
              <a:rPr lang="en-US" altLang="zh-CN" sz="2800" b="1"/>
              <a:t>4</a:t>
            </a:r>
            <a:r>
              <a:rPr lang="zh-CN" altLang="en-US" sz="2800" b="1"/>
              <a:t>．写远望所见，用传神之笔描写凄冷江色和长江气势的句子是：</a:t>
            </a:r>
            <a:r>
              <a:rPr lang="zh-CN" altLang="en-US" sz="2800" b="1" u="sng">
                <a:solidFill>
                  <a:srgbClr val="0000CC"/>
                </a:solidFill>
                <a:ea typeface="楷体_GB2312" pitchFamily="49" charset="-122"/>
              </a:rPr>
              <a:t>无边落木萧萧下，不尽长江滚滚来</a:t>
            </a:r>
            <a:r>
              <a:rPr lang="zh-CN" altLang="en-US" sz="2800" b="1" u="sng"/>
              <a:t>。</a:t>
            </a:r>
            <a:endParaRPr lang="zh-CN" altLang="en-US" sz="2800" b="1"/>
          </a:p>
          <a:p>
            <a:pPr lvl="0" eaLnBrk="1" hangingPunct="1"/>
            <a:r>
              <a:rPr lang="en-US" altLang="zh-CN" sz="2800" b="1"/>
              <a:t>5</a:t>
            </a:r>
            <a:r>
              <a:rPr lang="zh-CN" altLang="en-US" sz="2800" b="1"/>
              <a:t>．用落叶和江水抒发时光易逝．壮志难酬的感伤的句子是：</a:t>
            </a:r>
            <a:r>
              <a:rPr lang="zh-CN" altLang="en-US" sz="2800" b="1" u="sng">
                <a:solidFill>
                  <a:srgbClr val="0000CC"/>
                </a:solidFill>
                <a:ea typeface="楷体_GB2312" pitchFamily="49" charset="-122"/>
              </a:rPr>
              <a:t>无边落木萧萧下，不尽长江滚滚来。</a:t>
            </a:r>
            <a:endParaRPr lang="zh-CN" altLang="en-US" sz="2800" b="1" u="sng">
              <a:solidFill>
                <a:srgbClr val="0000CC"/>
              </a:solidFill>
              <a:ea typeface="楷体_GB2312" pitchFamily="49" charset="-122"/>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2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48130"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latin typeface="黑体" panose="02010609060101010101" pitchFamily="49" charset="-122"/>
                <a:ea typeface="黑体" panose="02010609060101010101" pitchFamily="49" charset="-122"/>
              </a:rPr>
              <a:t>6</a:t>
            </a:r>
            <a:r>
              <a:rPr lang="zh-CN" altLang="en-US" sz="2800" b="1">
                <a:latin typeface="黑体" panose="02010609060101010101" pitchFamily="49" charset="-122"/>
                <a:ea typeface="黑体" panose="02010609060101010101" pitchFamily="49" charset="-122"/>
              </a:rPr>
              <a:t>．情景交融．意境旷达，极写自己羁旅之愁和孤独之感的句子是</a:t>
            </a:r>
            <a:r>
              <a:rPr lang="zh-CN" altLang="en-US" b="1" u="sng">
                <a:latin typeface="黑体" panose="02010609060101010101" pitchFamily="49" charset="-122"/>
                <a:ea typeface="黑体" panose="02010609060101010101" pitchFamily="49" charset="-122"/>
              </a:rPr>
              <a:t>：                          </a:t>
            </a:r>
            <a:r>
              <a:rPr lang="zh-CN" altLang="en-US" sz="2800" b="1" u="sng">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7</a:t>
            </a:r>
            <a:r>
              <a:rPr lang="zh-CN" altLang="en-US" sz="2800" b="1">
                <a:latin typeface="黑体" panose="02010609060101010101" pitchFamily="49" charset="-122"/>
                <a:ea typeface="黑体" panose="02010609060101010101" pitchFamily="49" charset="-122"/>
              </a:rPr>
              <a:t>．道出郁积诗人心中的自身之苦和国运之恨，无限悲凉难以排遣的句子是</a:t>
            </a:r>
            <a:r>
              <a:rPr lang="zh-CN" altLang="en-US" b="1" u="sng">
                <a:latin typeface="黑体" panose="02010609060101010101" pitchFamily="49" charset="-122"/>
                <a:ea typeface="黑体" panose="02010609060101010101" pitchFamily="49" charset="-122"/>
              </a:rPr>
              <a:t>：                     </a:t>
            </a:r>
            <a:r>
              <a:rPr lang="zh-CN" altLang="en-US" sz="2800" b="1" u="sng">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8</a:t>
            </a:r>
            <a:r>
              <a:rPr lang="zh-CN" altLang="en-US" sz="2800" b="1">
                <a:latin typeface="黑体" panose="02010609060101010101" pitchFamily="49" charset="-122"/>
                <a:ea typeface="黑体" panose="02010609060101010101" pitchFamily="49" charset="-122"/>
              </a:rPr>
              <a:t>．本诗的主旨句（表现诗人忧国伤时）的句子是</a:t>
            </a:r>
            <a:r>
              <a:rPr lang="zh-CN" altLang="en-US" b="1" u="sng">
                <a:latin typeface="黑体" panose="02010609060101010101" pitchFamily="49" charset="-122"/>
                <a:ea typeface="黑体" panose="02010609060101010101" pitchFamily="49" charset="-122"/>
              </a:rPr>
              <a:t>：                              </a:t>
            </a:r>
            <a:r>
              <a:rPr lang="zh-CN" altLang="en-US" sz="2800" b="1" u="sng">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9</a:t>
            </a:r>
            <a:r>
              <a:rPr lang="zh-CN" altLang="en-US" sz="2800" b="1">
                <a:latin typeface="黑体" panose="02010609060101010101" pitchFamily="49" charset="-122"/>
                <a:ea typeface="黑体" panose="02010609060101010101" pitchFamily="49" charset="-122"/>
              </a:rPr>
              <a:t>．杜甫</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登高</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中为我们营造了一幅气势磅礴的长江秋日图的句是</a:t>
            </a:r>
            <a:r>
              <a:rPr lang="en-US" altLang="zh-CN" b="1" u="sng">
                <a:latin typeface="黑体" panose="02010609060101010101" pitchFamily="49" charset="-122"/>
                <a:ea typeface="黑体" panose="02010609060101010101" pitchFamily="49" charset="-122"/>
              </a:rPr>
              <a:t>:                            </a:t>
            </a:r>
            <a:r>
              <a:rPr lang="zh-CN" altLang="en-US" sz="2800" b="1" u="sng">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10</a:t>
            </a:r>
            <a:r>
              <a:rPr lang="zh-CN" altLang="en-US" sz="2800" b="1">
                <a:latin typeface="黑体" panose="02010609060101010101" pitchFamily="49" charset="-122"/>
                <a:ea typeface="黑体" panose="02010609060101010101" pitchFamily="49" charset="-122"/>
              </a:rPr>
              <a:t>．杜甫</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登高</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中集中表现了夔州秋天的典型特征的句子是</a:t>
            </a:r>
            <a:r>
              <a:rPr lang="en-US" altLang="zh-CN" b="1" u="sng">
                <a:latin typeface="黑体" panose="02010609060101010101" pitchFamily="49" charset="-122"/>
                <a:ea typeface="黑体" panose="02010609060101010101" pitchFamily="49" charset="-122"/>
              </a:rPr>
              <a:t>:</a:t>
            </a:r>
            <a:r>
              <a:rPr lang="en-US" altLang="zh-CN" b="1" u="sng">
                <a:ea typeface="黑体" panose="02010609060101010101" pitchFamily="49" charset="-122"/>
              </a:rPr>
              <a:t> </a:t>
            </a:r>
            <a:r>
              <a:rPr lang="en-US" altLang="zh-CN" b="1" u="sng">
                <a:latin typeface="黑体" panose="02010609060101010101" pitchFamily="49" charset="-122"/>
                <a:ea typeface="黑体" panose="02010609060101010101" pitchFamily="49" charset="-122"/>
              </a:rPr>
              <a:t>                       </a:t>
            </a:r>
            <a:r>
              <a:rPr lang="zh-CN" altLang="en-US" sz="2800" b="1" u="sng">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前人也曾把这两句誉为</a:t>
            </a:r>
            <a:r>
              <a:rPr lang="zh-CN" altLang="en-US" sz="2800" b="1">
                <a:ea typeface="黑体" panose="02010609060101010101" pitchFamily="49" charset="-122"/>
              </a:rPr>
              <a:t>“</a:t>
            </a:r>
            <a:r>
              <a:rPr lang="zh-CN" altLang="en-US" sz="2800" b="1">
                <a:latin typeface="黑体" panose="02010609060101010101" pitchFamily="49" charset="-122"/>
                <a:ea typeface="黑体" panose="02010609060101010101" pitchFamily="49" charset="-122"/>
              </a:rPr>
              <a:t>古今独步</a:t>
            </a:r>
            <a:r>
              <a:rPr lang="zh-CN" altLang="en-US" sz="2800" b="1">
                <a:ea typeface="黑体" panose="02010609060101010101" pitchFamily="49" charset="-122"/>
              </a:rPr>
              <a:t>”</a:t>
            </a:r>
            <a:r>
              <a:rPr lang="zh-CN" altLang="en-US" sz="2800" b="1">
                <a:latin typeface="黑体" panose="02010609060101010101" pitchFamily="49" charset="-122"/>
                <a:ea typeface="黑体" panose="02010609060101010101" pitchFamily="49" charset="-122"/>
              </a:rPr>
              <a:t>的</a:t>
            </a:r>
            <a:r>
              <a:rPr lang="zh-CN" altLang="en-US" sz="2800" b="1">
                <a:ea typeface="黑体" panose="02010609060101010101" pitchFamily="49" charset="-122"/>
              </a:rPr>
              <a:t>“</a:t>
            </a:r>
            <a:r>
              <a:rPr lang="zh-CN" altLang="en-US" sz="2800" b="1">
                <a:latin typeface="黑体" panose="02010609060101010101" pitchFamily="49" charset="-122"/>
                <a:ea typeface="黑体" panose="02010609060101010101" pitchFamily="49" charset="-122"/>
              </a:rPr>
              <a:t>句中化境</a:t>
            </a:r>
            <a:r>
              <a:rPr lang="zh-CN" altLang="en-US" sz="2800" b="1">
                <a:ea typeface="黑体" panose="02010609060101010101" pitchFamily="49" charset="-122"/>
              </a:rPr>
              <a:t>”</a:t>
            </a:r>
            <a:r>
              <a:rPr lang="zh-CN" altLang="en-US" sz="2800" b="1">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49154" name="Rectangle 3"/>
          <p:cNvSpPr>
            <a:spLocks noGrp="1"/>
          </p:cNvSpPr>
          <p:nvPr>
            <p:ph idx="1"/>
          </p:nvPr>
        </p:nvSpPr>
        <p:spPr>
          <a:xfrm>
            <a:off x="0" y="260350"/>
            <a:ext cx="8964613"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t>6</a:t>
            </a:r>
            <a:r>
              <a:rPr lang="zh-CN" altLang="en-US" sz="2800" b="1"/>
              <a:t>．情景交融．意境旷达，极写自己羁旅之愁和孤独之感的句子是：</a:t>
            </a:r>
            <a:r>
              <a:rPr lang="zh-CN" altLang="en-US" sz="2800" b="1" u="sng">
                <a:solidFill>
                  <a:srgbClr val="0000CC"/>
                </a:solidFill>
                <a:ea typeface="楷体_GB2312" pitchFamily="49" charset="-122"/>
              </a:rPr>
              <a:t>万里悲秋常作客，百年多病独登台</a:t>
            </a:r>
            <a:r>
              <a:rPr lang="zh-CN" altLang="en-US" sz="2800" b="1" u="sng"/>
              <a:t>。</a:t>
            </a:r>
            <a:endParaRPr lang="zh-CN" altLang="en-US" sz="2800" b="1"/>
          </a:p>
          <a:p>
            <a:pPr lvl="0" eaLnBrk="1" hangingPunct="1"/>
            <a:r>
              <a:rPr lang="en-US" altLang="zh-CN" sz="2800" b="1"/>
              <a:t>7</a:t>
            </a:r>
            <a:r>
              <a:rPr lang="zh-CN" altLang="en-US" sz="2800" b="1"/>
              <a:t>．道出郁积诗人心中的自身之苦和国运之恨，无限悲凉难以排遣的句子是：</a:t>
            </a:r>
            <a:r>
              <a:rPr lang="zh-CN" altLang="en-US" sz="2800" b="1" u="sng">
                <a:solidFill>
                  <a:srgbClr val="0000CC"/>
                </a:solidFill>
                <a:ea typeface="楷体_GB2312" pitchFamily="49" charset="-122"/>
              </a:rPr>
              <a:t>艰难苦恨繁霜鬓，潦倒新停浊酒杯。</a:t>
            </a:r>
            <a:endParaRPr lang="zh-CN" altLang="en-US" sz="2800" b="1" u="sng">
              <a:solidFill>
                <a:srgbClr val="0000CC"/>
              </a:solidFill>
              <a:ea typeface="楷体_GB2312" pitchFamily="49" charset="-122"/>
            </a:endParaRPr>
          </a:p>
          <a:p>
            <a:pPr lvl="0" eaLnBrk="1" hangingPunct="1"/>
            <a:r>
              <a:rPr lang="en-US" altLang="zh-CN" sz="2800" b="1"/>
              <a:t>8</a:t>
            </a:r>
            <a:r>
              <a:rPr lang="zh-CN" altLang="en-US" sz="2800" b="1"/>
              <a:t>．本诗的主旨句（表现诗人忧国伤时）的句子是：</a:t>
            </a:r>
            <a:r>
              <a:rPr lang="zh-CN" altLang="en-US" sz="2800" b="1" u="sng">
                <a:solidFill>
                  <a:srgbClr val="0000CC"/>
                </a:solidFill>
                <a:ea typeface="楷体_GB2312" pitchFamily="49" charset="-122"/>
              </a:rPr>
              <a:t>艰难苦恨繁霜鬓，潦倒新停浊酒杯。</a:t>
            </a:r>
            <a:endParaRPr lang="zh-CN" altLang="en-US" sz="2800" b="1" u="sng">
              <a:solidFill>
                <a:srgbClr val="0000CC"/>
              </a:solidFill>
              <a:ea typeface="楷体_GB2312" pitchFamily="49" charset="-122"/>
            </a:endParaRPr>
          </a:p>
          <a:p>
            <a:pPr lvl="0" eaLnBrk="1" hangingPunct="1"/>
            <a:r>
              <a:rPr lang="en-US" altLang="zh-CN" sz="2800" b="1"/>
              <a:t>9</a:t>
            </a:r>
            <a:r>
              <a:rPr lang="zh-CN" altLang="en-US" sz="2800" b="1"/>
              <a:t>．杜甫</a:t>
            </a:r>
            <a:r>
              <a:rPr lang="en-US" altLang="zh-CN" sz="2800" b="1"/>
              <a:t>《</a:t>
            </a:r>
            <a:r>
              <a:rPr lang="zh-CN" altLang="en-US" sz="2800" b="1"/>
              <a:t>登高</a:t>
            </a:r>
            <a:r>
              <a:rPr lang="en-US" altLang="zh-CN" sz="2800" b="1"/>
              <a:t>》</a:t>
            </a:r>
            <a:r>
              <a:rPr lang="zh-CN" altLang="en-US" sz="2800" b="1"/>
              <a:t>中为我们营造了一幅气势磅礴的长江秋日图的句是</a:t>
            </a:r>
            <a:r>
              <a:rPr lang="en-US" altLang="zh-CN" sz="2800" b="1"/>
              <a:t>: </a:t>
            </a:r>
            <a:r>
              <a:rPr lang="zh-CN" altLang="en-US" sz="2800" b="1" u="sng">
                <a:solidFill>
                  <a:srgbClr val="0000CC"/>
                </a:solidFill>
                <a:ea typeface="楷体_GB2312" pitchFamily="49" charset="-122"/>
              </a:rPr>
              <a:t>无边落木萧萧下，不尽长江滚滚来。</a:t>
            </a:r>
            <a:endParaRPr lang="zh-CN" altLang="en-US" sz="2800" b="1" u="sng">
              <a:solidFill>
                <a:srgbClr val="0000CC"/>
              </a:solidFill>
              <a:ea typeface="楷体_GB2312" pitchFamily="49" charset="-122"/>
            </a:endParaRPr>
          </a:p>
          <a:p>
            <a:pPr lvl="0" eaLnBrk="1" hangingPunct="1"/>
            <a:r>
              <a:rPr lang="en-US" altLang="zh-CN" sz="2800" b="1"/>
              <a:t>10</a:t>
            </a:r>
            <a:r>
              <a:rPr lang="zh-CN" altLang="en-US" sz="2800" b="1"/>
              <a:t>．杜甫</a:t>
            </a:r>
            <a:r>
              <a:rPr lang="en-US" altLang="zh-CN" sz="2800" b="1"/>
              <a:t>《</a:t>
            </a:r>
            <a:r>
              <a:rPr lang="zh-CN" altLang="en-US" sz="2800" b="1"/>
              <a:t>登高</a:t>
            </a:r>
            <a:r>
              <a:rPr lang="en-US" altLang="zh-CN" sz="2800" b="1"/>
              <a:t>》</a:t>
            </a:r>
            <a:r>
              <a:rPr lang="zh-CN" altLang="en-US" sz="2800" b="1"/>
              <a:t>中集中表现了夔州秋天的典型特征的句子是</a:t>
            </a:r>
            <a:r>
              <a:rPr lang="en-US" altLang="zh-CN" sz="2800" b="1"/>
              <a:t>: </a:t>
            </a:r>
            <a:r>
              <a:rPr lang="zh-CN" altLang="en-US" sz="2800" b="1" u="sng">
                <a:solidFill>
                  <a:srgbClr val="0000CC"/>
                </a:solidFill>
                <a:ea typeface="楷体_GB2312" pitchFamily="49" charset="-122"/>
              </a:rPr>
              <a:t>风急天高猿啸哀，渚清沙白鸟飞回</a:t>
            </a:r>
            <a:r>
              <a:rPr lang="zh-CN" altLang="en-US" sz="2800" b="1" u="sng"/>
              <a:t>。</a:t>
            </a:r>
            <a:r>
              <a:rPr lang="zh-CN" altLang="en-US" sz="2800" b="1"/>
              <a:t>前人也曾把这两句誉为“古今独步”的“句中化境”。</a:t>
            </a:r>
            <a:endParaRPr lang="zh-CN" altLang="en-US" sz="2800" b="1"/>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50178" name="Rectangle 3"/>
          <p:cNvSpPr>
            <a:spLocks noGrp="1"/>
          </p:cNvSpPr>
          <p:nvPr>
            <p:ph idx="1"/>
          </p:nvPr>
        </p:nvSpPr>
        <p:spPr>
          <a:xfrm>
            <a:off x="250825" y="188913"/>
            <a:ext cx="8713788" cy="648017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黑体" panose="02010609060101010101" pitchFamily="49" charset="-122"/>
                <a:ea typeface="黑体" panose="02010609060101010101" pitchFamily="49" charset="-122"/>
              </a:rPr>
              <a:t>（十）</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琵琶行</a:t>
            </a:r>
            <a:r>
              <a:rPr lang="en-US" altLang="zh-CN" b="1">
                <a:latin typeface="黑体" panose="02010609060101010101" pitchFamily="49" charset="-122"/>
                <a:ea typeface="黑体" panose="02010609060101010101" pitchFamily="49" charset="-122"/>
              </a:rPr>
              <a:t>》</a:t>
            </a:r>
            <a:endParaRPr lang="en-US" altLang="zh-CN"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a:t>
            </a:r>
            <a:r>
              <a:rPr lang="zh-CN" altLang="en-US" b="1" u="sng">
                <a:ea typeface="黑体" panose="02010609060101010101" pitchFamily="49" charset="-122"/>
              </a:rPr>
              <a:t>“</a:t>
            </a:r>
            <a:r>
              <a:rPr lang="zh-CN" altLang="en-US" b="1" u="sng">
                <a:latin typeface="黑体" panose="02010609060101010101" pitchFamily="49" charset="-122"/>
                <a:ea typeface="黑体" panose="02010609060101010101" pitchFamily="49" charset="-122"/>
              </a:rPr>
              <a:t>                  </a:t>
            </a:r>
            <a:r>
              <a:rPr lang="zh-CN" altLang="en-US" b="1" u="sng">
                <a:ea typeface="黑体" panose="02010609060101010101" pitchFamily="49" charset="-122"/>
              </a:rPr>
              <a:t>”</a:t>
            </a:r>
            <a:r>
              <a:rPr lang="zh-CN" altLang="en-US" b="1">
                <a:latin typeface="黑体" panose="02010609060101010101" pitchFamily="49" charset="-122"/>
                <a:ea typeface="黑体" panose="02010609060101010101" pitchFamily="49" charset="-122"/>
              </a:rPr>
              <a:t>由琴声想到珠玉声，是声音的类比联想。</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．描写琵琶女犹豫不决而出场的诗句是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3</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是全诗的主旨，更是诗人与琵琶女感情的共鸣。</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4</a:t>
            </a:r>
            <a:r>
              <a:rPr lang="zh-CN" altLang="en-US" b="1">
                <a:latin typeface="黑体" panose="02010609060101010101" pitchFamily="49" charset="-122"/>
                <a:ea typeface="黑体" panose="02010609060101010101" pitchFamily="49" charset="-122"/>
              </a:rPr>
              <a:t>．描写琵琶声的句子</a:t>
            </a:r>
            <a:r>
              <a:rPr lang="zh-CN" altLang="en-US" b="1" u="sng">
                <a:latin typeface="黑体" panose="02010609060101010101" pitchFamily="49" charset="-122"/>
                <a:ea typeface="黑体" panose="02010609060101010101" pitchFamily="49" charset="-122"/>
              </a:rPr>
              <a:t>：</a:t>
            </a:r>
            <a:r>
              <a:rPr lang="zh-CN" altLang="en-US" b="1" u="sng">
                <a:ea typeface="黑体" panose="02010609060101010101" pitchFamily="49" charset="-122"/>
              </a:rPr>
              <a:t>“</a:t>
            </a:r>
            <a:r>
              <a:rPr lang="zh-CN" altLang="en-US" b="1" u="sng">
                <a:latin typeface="黑体" panose="02010609060101010101" pitchFamily="49" charset="-122"/>
                <a:ea typeface="黑体" panose="02010609060101010101" pitchFamily="49" charset="-122"/>
              </a:rPr>
              <a:t>                        </a:t>
            </a:r>
            <a:r>
              <a:rPr lang="zh-CN" altLang="en-US" b="1" u="sng">
                <a:ea typeface="黑体" panose="02010609060101010101" pitchFamily="49" charset="-122"/>
              </a:rPr>
              <a:t>”</a:t>
            </a:r>
            <a:r>
              <a:rPr lang="zh-CN" altLang="en-US" b="1" u="sng">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5</a:t>
            </a:r>
            <a:r>
              <a:rPr lang="zh-CN" altLang="en-US" b="1">
                <a:latin typeface="黑体" panose="02010609060101010101" pitchFamily="49" charset="-122"/>
                <a:ea typeface="黑体" panose="02010609060101010101" pitchFamily="49" charset="-122"/>
              </a:rPr>
              <a:t>．既交待秋天的背景又蕴含离别之意的句子是</a:t>
            </a:r>
            <a:r>
              <a:rPr lang="zh-CN" altLang="en-US" b="1" u="sng">
                <a:latin typeface="黑体" panose="02010609060101010101" pitchFamily="49" charset="-122"/>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51202"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（十）</a:t>
            </a:r>
            <a:r>
              <a:rPr lang="en-US" altLang="zh-CN" b="1"/>
              <a:t>《</a:t>
            </a:r>
            <a:r>
              <a:rPr lang="zh-CN" altLang="en-US" b="1"/>
              <a:t>琵琶行</a:t>
            </a:r>
            <a:r>
              <a:rPr lang="en-US" altLang="zh-CN" b="1"/>
              <a:t>》</a:t>
            </a:r>
            <a:endParaRPr lang="en-US" altLang="zh-CN" b="1"/>
          </a:p>
          <a:p>
            <a:pPr lvl="0" eaLnBrk="1" hangingPunct="1"/>
            <a:r>
              <a:rPr lang="en-US" altLang="zh-CN" b="1"/>
              <a:t>1</a:t>
            </a:r>
            <a:r>
              <a:rPr lang="zh-CN" altLang="en-US" b="1"/>
              <a:t>．</a:t>
            </a:r>
            <a:r>
              <a:rPr lang="zh-CN" altLang="en-US" b="1" u="sng"/>
              <a:t>“</a:t>
            </a:r>
            <a:r>
              <a:rPr lang="zh-CN" altLang="en-US" b="1" u="sng">
                <a:solidFill>
                  <a:srgbClr val="0000CC"/>
                </a:solidFill>
                <a:ea typeface="楷体_GB2312" pitchFamily="49" charset="-122"/>
              </a:rPr>
              <a:t>嘈嘈切切错杂弹，大珠小珠落玉盘</a:t>
            </a:r>
            <a:r>
              <a:rPr lang="zh-CN" altLang="en-US" b="1" u="sng"/>
              <a:t>”</a:t>
            </a:r>
            <a:r>
              <a:rPr lang="zh-CN" altLang="en-US" b="1"/>
              <a:t>由琴声想到珠玉声，是声音的类比联想。</a:t>
            </a:r>
            <a:endParaRPr lang="zh-CN" altLang="en-US" b="1"/>
          </a:p>
          <a:p>
            <a:pPr lvl="0" eaLnBrk="1" hangingPunct="1"/>
            <a:r>
              <a:rPr lang="en-US" altLang="zh-CN" b="1"/>
              <a:t>2</a:t>
            </a:r>
            <a:r>
              <a:rPr lang="zh-CN" altLang="en-US" b="1"/>
              <a:t>．描写琵琶女犹豫不决而出场的诗句是：</a:t>
            </a:r>
            <a:r>
              <a:rPr lang="zh-CN" altLang="en-US" b="1" u="sng">
                <a:solidFill>
                  <a:srgbClr val="0000CC"/>
                </a:solidFill>
                <a:ea typeface="楷体_GB2312" pitchFamily="49" charset="-122"/>
              </a:rPr>
              <a:t>千呼万唤始出来，犹抱琵琶半遮面</a:t>
            </a:r>
            <a:endParaRPr lang="zh-CN" altLang="en-US" b="1" u="sng">
              <a:solidFill>
                <a:srgbClr val="0000CC"/>
              </a:solidFill>
              <a:ea typeface="楷体_GB2312" pitchFamily="49" charset="-122"/>
            </a:endParaRPr>
          </a:p>
          <a:p>
            <a:pPr lvl="0" eaLnBrk="1" hangingPunct="1"/>
            <a:r>
              <a:rPr lang="en-US" altLang="zh-CN" b="1"/>
              <a:t>3</a:t>
            </a:r>
            <a:r>
              <a:rPr lang="zh-CN" altLang="en-US" b="1"/>
              <a:t>．</a:t>
            </a:r>
            <a:r>
              <a:rPr lang="zh-CN" altLang="en-US" b="1" u="sng">
                <a:solidFill>
                  <a:srgbClr val="0000CC"/>
                </a:solidFill>
                <a:ea typeface="楷体_GB2312" pitchFamily="49" charset="-122"/>
              </a:rPr>
              <a:t>同是天涯沦落人，相逢何必曾相识</a:t>
            </a:r>
            <a:r>
              <a:rPr lang="zh-CN" altLang="en-US" b="1" u="sng"/>
              <a:t>。</a:t>
            </a:r>
            <a:r>
              <a:rPr lang="zh-CN" altLang="en-US" b="1"/>
              <a:t>是全诗的主旨，更是诗人与琵琶女感情的共鸣。</a:t>
            </a:r>
            <a:endParaRPr lang="zh-CN" altLang="en-US" b="1"/>
          </a:p>
          <a:p>
            <a:pPr lvl="0" eaLnBrk="1" hangingPunct="1"/>
            <a:r>
              <a:rPr lang="en-US" altLang="zh-CN" b="1"/>
              <a:t>4</a:t>
            </a:r>
            <a:r>
              <a:rPr lang="zh-CN" altLang="en-US" b="1"/>
              <a:t>．描写琵琶声的句子：“</a:t>
            </a:r>
            <a:r>
              <a:rPr lang="zh-CN" altLang="en-US" b="1" u="sng">
                <a:solidFill>
                  <a:srgbClr val="0000CC"/>
                </a:solidFill>
                <a:ea typeface="楷体_GB2312" pitchFamily="49" charset="-122"/>
              </a:rPr>
              <a:t>别有幽愁暗恨生，此时无声胜有声。银瓶乍破水浆迸，铁骑突出刀枪鸣”。</a:t>
            </a:r>
            <a:endParaRPr lang="zh-CN" altLang="en-US" b="1" u="sng">
              <a:solidFill>
                <a:srgbClr val="0000CC"/>
              </a:solidFill>
              <a:ea typeface="楷体_GB2312" pitchFamily="49" charset="-122"/>
            </a:endParaRPr>
          </a:p>
          <a:p>
            <a:pPr lvl="0" eaLnBrk="1" hangingPunct="1"/>
            <a:r>
              <a:rPr lang="en-US" altLang="zh-CN" b="1"/>
              <a:t>5</a:t>
            </a:r>
            <a:r>
              <a:rPr lang="zh-CN" altLang="en-US" b="1"/>
              <a:t>．既交待秋天的背景又蕴含离别之意的句子是：</a:t>
            </a:r>
            <a:r>
              <a:rPr lang="zh-CN" altLang="en-US" b="1" u="sng">
                <a:solidFill>
                  <a:srgbClr val="0000CC"/>
                </a:solidFill>
                <a:ea typeface="楷体_GB2312" pitchFamily="49" charset="-122"/>
              </a:rPr>
              <a:t>浔阳江头夜送客，枫叶荻花秋瑟瑟。</a:t>
            </a:r>
            <a:endParaRPr lang="zh-CN" altLang="en-US" b="1" u="sng">
              <a:solidFill>
                <a:srgbClr val="0000CC"/>
              </a:solidFill>
              <a:ea typeface="楷体_GB2312" pitchFamily="49"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6146"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（二）</a:t>
            </a:r>
            <a:r>
              <a:rPr lang="en-US" altLang="zh-CN" b="1"/>
              <a:t>《</a:t>
            </a:r>
            <a:r>
              <a:rPr lang="zh-CN" altLang="en-US" b="1"/>
              <a:t>逍遥游</a:t>
            </a:r>
            <a:r>
              <a:rPr lang="en-US" altLang="zh-CN" b="1"/>
              <a:t>》</a:t>
            </a:r>
            <a:endParaRPr lang="en-US" altLang="zh-CN" b="1"/>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在</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逍遥游</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中描绘大鹏依然有所恃的句子是：</a:t>
            </a:r>
            <a:endParaRPr lang="zh-CN" altLang="en-US" b="1" u="sng">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en-US" altLang="zh-CN" b="1">
                <a:ea typeface="黑体" panose="02010609060101010101" pitchFamily="49" charset="-122"/>
              </a:rPr>
              <a:t> </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庄子</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逍遥游</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中以</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朝菌</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和</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蟪蛄</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为例来说明</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小年</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一词的两句是：</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3.</a:t>
            </a:r>
            <a:r>
              <a:rPr lang="en-US" altLang="zh-CN" b="1">
                <a:ea typeface="黑体" panose="02010609060101010101" pitchFamily="49" charset="-122"/>
              </a:rPr>
              <a:t> </a:t>
            </a:r>
            <a:r>
              <a:rPr lang="zh-CN" altLang="en-US" b="1">
                <a:latin typeface="黑体" panose="02010609060101010101" pitchFamily="49" charset="-122"/>
                <a:ea typeface="黑体" panose="02010609060101010101" pitchFamily="49" charset="-122"/>
              </a:rPr>
              <a:t>作者举现实生活中的很小的实物也需要依凭外物实例与大鹏鸟的</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海运将徙</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作对比，形象地说明任何事物都有所凭借的句子是：</a:t>
            </a:r>
            <a:r>
              <a:rPr lang="zh-CN" altLang="en-US" b="1">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4.</a:t>
            </a:r>
            <a:r>
              <a:rPr lang="en-US" altLang="zh-CN" b="1">
                <a:ea typeface="黑体" panose="02010609060101010101" pitchFamily="49" charset="-122"/>
              </a:rPr>
              <a:t> </a:t>
            </a:r>
            <a:r>
              <a:rPr lang="zh-CN" altLang="en-US" b="1">
                <a:latin typeface="黑体" panose="02010609060101010101" pitchFamily="49" charset="-122"/>
                <a:ea typeface="黑体" panose="02010609060101010101" pitchFamily="49" charset="-122"/>
              </a:rPr>
              <a:t>举现实生活中的实例，通过舟的浮动对水的依赖性，从而得出结论来说明大鹏鸟的飞翔对风的依赖性的句子是：</a:t>
            </a:r>
            <a:r>
              <a:rPr lang="zh-CN" altLang="en-US" b="1">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52226"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黑体" panose="02010609060101010101" pitchFamily="49" charset="-122"/>
                <a:ea typeface="黑体" panose="02010609060101010101" pitchFamily="49" charset="-122"/>
              </a:rPr>
              <a:t>（十一）</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锦瑟</a:t>
            </a:r>
            <a:r>
              <a:rPr lang="en-US" altLang="zh-CN" b="1">
                <a:latin typeface="黑体" panose="02010609060101010101" pitchFamily="49" charset="-122"/>
                <a:ea typeface="黑体" panose="02010609060101010101" pitchFamily="49" charset="-122"/>
              </a:rPr>
              <a:t>》</a:t>
            </a:r>
            <a:endParaRPr lang="en-US" altLang="zh-CN"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锦瑟</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中以锦瑟起兴，引起对华年往事的追忆的句子是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锦瑟</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一诗的颈联是</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它表现的这种可望不可即的理想境界代表的是诗人全部的情感。</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锦瑟</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用典的四句诗</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4</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锦瑟</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一诗中回环曲折地表达了自己的惆怅苦痛，让人为之哀惋不已的句子是</a:t>
            </a:r>
            <a:r>
              <a:rPr lang="zh-CN" altLang="en-US" b="1" u="sng">
                <a:latin typeface="黑体" panose="02010609060101010101" pitchFamily="49" charset="-122"/>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4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53250" name="Rectangle 3"/>
          <p:cNvSpPr>
            <a:spLocks noGrp="1"/>
          </p:cNvSpPr>
          <p:nvPr>
            <p:ph idx="1"/>
          </p:nvPr>
        </p:nvSpPr>
        <p:spPr>
          <a:xfrm>
            <a:off x="323850" y="188913"/>
            <a:ext cx="8640763" cy="6335712"/>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b="1"/>
              <a:t>（十一）</a:t>
            </a:r>
            <a:r>
              <a:rPr lang="en-US" altLang="zh-CN" b="1"/>
              <a:t>《</a:t>
            </a:r>
            <a:r>
              <a:rPr lang="zh-CN" altLang="en-US" b="1"/>
              <a:t>锦瑟</a:t>
            </a:r>
            <a:r>
              <a:rPr lang="en-US" altLang="zh-CN" b="1"/>
              <a:t>》</a:t>
            </a:r>
            <a:endParaRPr lang="en-US" altLang="zh-CN" b="1"/>
          </a:p>
          <a:p>
            <a:pPr lvl="0" eaLnBrk="1" hangingPunct="1">
              <a:lnSpc>
                <a:spcPct val="90000"/>
              </a:lnSpc>
            </a:pPr>
            <a:r>
              <a:rPr lang="en-US" altLang="zh-CN" b="1"/>
              <a:t>1</a:t>
            </a:r>
            <a:r>
              <a:rPr lang="zh-CN" altLang="en-US" b="1"/>
              <a:t>．</a:t>
            </a:r>
            <a:r>
              <a:rPr lang="en-US" altLang="zh-CN" b="1"/>
              <a:t>《</a:t>
            </a:r>
            <a:r>
              <a:rPr lang="zh-CN" altLang="en-US" b="1"/>
              <a:t>锦瑟</a:t>
            </a:r>
            <a:r>
              <a:rPr lang="en-US" altLang="zh-CN" b="1"/>
              <a:t>》</a:t>
            </a:r>
            <a:r>
              <a:rPr lang="zh-CN" altLang="en-US" b="1"/>
              <a:t>中以锦瑟起兴，引起对华年往事的追忆的句子是：</a:t>
            </a:r>
            <a:r>
              <a:rPr lang="zh-CN" altLang="en-US" b="1" u="sng">
                <a:solidFill>
                  <a:srgbClr val="0000CC"/>
                </a:solidFill>
                <a:ea typeface="楷体_GB2312" pitchFamily="49" charset="-122"/>
              </a:rPr>
              <a:t>锦瑟无端五十弦，一弦一柱思华年。</a:t>
            </a:r>
            <a:endParaRPr lang="zh-CN" altLang="en-US" b="1">
              <a:solidFill>
                <a:srgbClr val="0000CC"/>
              </a:solidFill>
              <a:ea typeface="楷体_GB2312" pitchFamily="49" charset="-122"/>
            </a:endParaRPr>
          </a:p>
          <a:p>
            <a:pPr lvl="0" eaLnBrk="1" hangingPunct="1">
              <a:lnSpc>
                <a:spcPct val="90000"/>
              </a:lnSpc>
            </a:pPr>
            <a:r>
              <a:rPr lang="en-US" altLang="zh-CN" b="1"/>
              <a:t>2</a:t>
            </a:r>
            <a:r>
              <a:rPr lang="zh-CN" altLang="en-US" b="1"/>
              <a:t>．</a:t>
            </a:r>
            <a:r>
              <a:rPr lang="en-US" altLang="zh-CN" b="1"/>
              <a:t>《</a:t>
            </a:r>
            <a:r>
              <a:rPr lang="zh-CN" altLang="en-US" b="1"/>
              <a:t>锦瑟</a:t>
            </a:r>
            <a:r>
              <a:rPr lang="en-US" altLang="zh-CN" b="1"/>
              <a:t>》</a:t>
            </a:r>
            <a:r>
              <a:rPr lang="zh-CN" altLang="en-US" b="1"/>
              <a:t>一诗的颈联是：</a:t>
            </a:r>
            <a:r>
              <a:rPr lang="zh-CN" altLang="en-US" b="1" u="sng">
                <a:solidFill>
                  <a:srgbClr val="0000CC"/>
                </a:solidFill>
                <a:ea typeface="楷体_GB2312" pitchFamily="49" charset="-122"/>
              </a:rPr>
              <a:t>沧海月明珠有泪，蓝田日暖玉生烟，</a:t>
            </a:r>
            <a:r>
              <a:rPr lang="zh-CN" altLang="en-US" b="1"/>
              <a:t>它表现的这种可望不可即的理想境界代表的是诗人全部的情感。</a:t>
            </a:r>
            <a:endParaRPr lang="zh-CN" altLang="en-US" b="1"/>
          </a:p>
          <a:p>
            <a:pPr lvl="0" eaLnBrk="1" hangingPunct="1">
              <a:lnSpc>
                <a:spcPct val="90000"/>
              </a:lnSpc>
            </a:pPr>
            <a:r>
              <a:rPr lang="en-US" altLang="zh-CN" b="1"/>
              <a:t>3</a:t>
            </a:r>
            <a:r>
              <a:rPr lang="zh-CN" altLang="en-US" b="1"/>
              <a:t>．</a:t>
            </a:r>
            <a:r>
              <a:rPr lang="en-US" altLang="zh-CN" b="1"/>
              <a:t>《</a:t>
            </a:r>
            <a:r>
              <a:rPr lang="zh-CN" altLang="en-US" b="1"/>
              <a:t>锦瑟</a:t>
            </a:r>
            <a:r>
              <a:rPr lang="en-US" altLang="zh-CN" b="1"/>
              <a:t>》</a:t>
            </a:r>
            <a:r>
              <a:rPr lang="zh-CN" altLang="en-US" b="1"/>
              <a:t>用典的四句诗：</a:t>
            </a:r>
            <a:r>
              <a:rPr lang="zh-CN" altLang="en-US" b="1" u="sng">
                <a:solidFill>
                  <a:srgbClr val="0000CC"/>
                </a:solidFill>
                <a:ea typeface="楷体_GB2312" pitchFamily="49" charset="-122"/>
              </a:rPr>
              <a:t>庄生晓梦迷蝴蝶，望帝春心托杜鹃。沧海月明珠有泪，蓝田日暖玉生烟。</a:t>
            </a:r>
            <a:endParaRPr lang="zh-CN" altLang="en-US" b="1" u="sng">
              <a:solidFill>
                <a:srgbClr val="0000CC"/>
              </a:solidFill>
              <a:ea typeface="楷体_GB2312" pitchFamily="49" charset="-122"/>
            </a:endParaRPr>
          </a:p>
          <a:p>
            <a:pPr lvl="0" eaLnBrk="1" hangingPunct="1">
              <a:lnSpc>
                <a:spcPct val="90000"/>
              </a:lnSpc>
            </a:pPr>
            <a:r>
              <a:rPr lang="en-US" altLang="zh-CN" b="1"/>
              <a:t>4</a:t>
            </a:r>
            <a:r>
              <a:rPr lang="zh-CN" altLang="en-US" b="1"/>
              <a:t>．</a:t>
            </a:r>
            <a:r>
              <a:rPr lang="en-US" altLang="zh-CN" b="1"/>
              <a:t>《</a:t>
            </a:r>
            <a:r>
              <a:rPr lang="zh-CN" altLang="en-US" b="1"/>
              <a:t>锦瑟</a:t>
            </a:r>
            <a:r>
              <a:rPr lang="en-US" altLang="zh-CN" b="1"/>
              <a:t>》</a:t>
            </a:r>
            <a:r>
              <a:rPr lang="zh-CN" altLang="en-US" b="1"/>
              <a:t>一诗中回环曲折地表达了自己的惆怅苦痛，让人为之哀惋不已的句子是：</a:t>
            </a:r>
            <a:r>
              <a:rPr lang="zh-CN" altLang="en-US" b="1" u="sng">
                <a:solidFill>
                  <a:srgbClr val="0000CC"/>
                </a:solidFill>
                <a:ea typeface="楷体_GB2312" pitchFamily="49" charset="-122"/>
              </a:rPr>
              <a:t>此情可待成追忆，只是当时已惘然。</a:t>
            </a:r>
            <a:endParaRPr lang="zh-CN" altLang="en-US" b="1" u="sng">
              <a:solidFill>
                <a:srgbClr val="0000CC"/>
              </a:solidFill>
              <a:ea typeface="楷体_GB2312" pitchFamily="49" charset="-122"/>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54274"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latin typeface="黑体" panose="02010609060101010101" pitchFamily="49" charset="-122"/>
                <a:ea typeface="黑体" panose="02010609060101010101" pitchFamily="49" charset="-122"/>
              </a:rPr>
              <a:t>（十二）</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虞美人</a:t>
            </a:r>
            <a:r>
              <a:rPr lang="en-US" altLang="zh-CN" sz="2800" b="1">
                <a:latin typeface="黑体" panose="02010609060101010101" pitchFamily="49" charset="-122"/>
                <a:ea typeface="黑体" panose="02010609060101010101" pitchFamily="49" charset="-122"/>
              </a:rPr>
              <a:t>》</a:t>
            </a:r>
            <a:endParaRPr lang="en-US" altLang="zh-CN"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1</a:t>
            </a:r>
            <a:r>
              <a:rPr lang="zh-CN" altLang="en-US" sz="2800" b="1">
                <a:latin typeface="黑体" panose="02010609060101010101" pitchFamily="49" charset="-122"/>
                <a:ea typeface="黑体" panose="02010609060101010101" pitchFamily="49" charset="-122"/>
              </a:rPr>
              <a:t>．李煜的</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虞美人</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一词中一个诘句惊心动魄，把李煜的愁闷劈空倾泻下来，这个句子是</a:t>
            </a:r>
            <a:r>
              <a:rPr lang="zh-CN" altLang="en-US" sz="2800" b="1" u="sng">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这其中包涵宇宙的永恒和人生的短暂无常之意。</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2</a:t>
            </a:r>
            <a:r>
              <a:rPr lang="zh-CN" altLang="en-US" sz="2800" b="1">
                <a:latin typeface="黑体" panose="02010609060101010101" pitchFamily="49" charset="-122"/>
                <a:ea typeface="黑体" panose="02010609060101010101" pitchFamily="49" charset="-122"/>
              </a:rPr>
              <a:t>．李煜的</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虞美人</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一词中含蓄地表现出李煜对人生绝望的句子是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3</a:t>
            </a:r>
            <a:r>
              <a:rPr lang="zh-CN" altLang="en-US" sz="2800" b="1">
                <a:latin typeface="黑体" panose="02010609060101010101" pitchFamily="49" charset="-122"/>
                <a:ea typeface="黑体" panose="02010609060101010101" pitchFamily="49" charset="-122"/>
              </a:rPr>
              <a:t>．李煜的</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虞美人</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一词中表现词人在永不停止消逝的时光面前感慨无限，同时放笔呼号，发出一声深沉的浩叹的句子是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4</a:t>
            </a:r>
            <a:r>
              <a:rPr lang="zh-CN" altLang="en-US" sz="2800" b="1">
                <a:latin typeface="黑体" panose="02010609060101010101" pitchFamily="49" charset="-122"/>
                <a:ea typeface="黑体" panose="02010609060101010101" pitchFamily="49" charset="-122"/>
              </a:rPr>
              <a:t>．李煜的</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虞美人</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一词中直接抒发亡国之恨的句子是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5</a:t>
            </a:r>
            <a:r>
              <a:rPr lang="zh-CN" altLang="en-US" sz="2800" b="1">
                <a:latin typeface="黑体" panose="02010609060101010101" pitchFamily="49" charset="-122"/>
                <a:ea typeface="黑体" panose="02010609060101010101" pitchFamily="49" charset="-122"/>
              </a:rPr>
              <a:t>．李煜的</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虞美人</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一词中用对比手法，反衬出人生无常的句子是</a:t>
            </a:r>
            <a:r>
              <a:rPr lang="zh-CN" altLang="en-US" sz="2800" b="1" u="sng">
                <a:latin typeface="黑体" panose="02010609060101010101" pitchFamily="49" charset="-122"/>
                <a:ea typeface="黑体" panose="02010609060101010101" pitchFamily="49" charset="-122"/>
              </a:rPr>
              <a:t>：                          。</a:t>
            </a:r>
            <a:endParaRPr lang="zh-CN" altLang="en-US" sz="2800"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529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55298"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sz="2800" b="1"/>
              <a:t>（十二）</a:t>
            </a:r>
            <a:r>
              <a:rPr lang="en-US" altLang="zh-CN" sz="2800" b="1"/>
              <a:t>《</a:t>
            </a:r>
            <a:r>
              <a:rPr lang="zh-CN" altLang="en-US" sz="2800" b="1"/>
              <a:t>虞美人</a:t>
            </a:r>
            <a:r>
              <a:rPr lang="en-US" altLang="zh-CN" sz="2800" b="1"/>
              <a:t>》</a:t>
            </a:r>
            <a:endParaRPr lang="en-US" altLang="zh-CN" sz="2800" b="1"/>
          </a:p>
          <a:p>
            <a:pPr lvl="0" eaLnBrk="1" hangingPunct="1">
              <a:lnSpc>
                <a:spcPct val="90000"/>
              </a:lnSpc>
            </a:pPr>
            <a:r>
              <a:rPr lang="en-US" altLang="zh-CN" sz="2800" b="1"/>
              <a:t>1</a:t>
            </a:r>
            <a:r>
              <a:rPr lang="zh-CN" altLang="en-US" sz="2800" b="1"/>
              <a:t>．李煜的</a:t>
            </a:r>
            <a:r>
              <a:rPr lang="en-US" altLang="zh-CN" sz="2800" b="1"/>
              <a:t>《</a:t>
            </a:r>
            <a:r>
              <a:rPr lang="zh-CN" altLang="en-US" sz="2800" b="1"/>
              <a:t>虞美人</a:t>
            </a:r>
            <a:r>
              <a:rPr lang="en-US" altLang="zh-CN" sz="2800" b="1"/>
              <a:t>》</a:t>
            </a:r>
            <a:r>
              <a:rPr lang="zh-CN" altLang="en-US" sz="2800" b="1"/>
              <a:t>一词中一个诘句惊心动魄，把李煜的愁闷劈空倾泻下来，这个句子是</a:t>
            </a:r>
            <a:r>
              <a:rPr lang="zh-CN" altLang="en-US" sz="2800" b="1" u="sng"/>
              <a:t>：</a:t>
            </a:r>
            <a:r>
              <a:rPr lang="zh-CN" altLang="en-US" sz="2800" b="1" u="sng">
                <a:solidFill>
                  <a:srgbClr val="0000CC"/>
                </a:solidFill>
                <a:ea typeface="楷体_GB2312" pitchFamily="49" charset="-122"/>
              </a:rPr>
              <a:t>春花秋月何时了？往事知多少</a:t>
            </a:r>
            <a:r>
              <a:rPr lang="zh-CN" altLang="en-US" sz="2800" b="1" u="sng"/>
              <a:t>。</a:t>
            </a:r>
            <a:r>
              <a:rPr lang="zh-CN" altLang="en-US" sz="2800" b="1"/>
              <a:t>这其中包涵宇宙的永恒和人生的短暂无常之意。</a:t>
            </a:r>
            <a:endParaRPr lang="zh-CN" altLang="en-US" sz="2800" b="1"/>
          </a:p>
          <a:p>
            <a:pPr lvl="0" eaLnBrk="1" hangingPunct="1">
              <a:lnSpc>
                <a:spcPct val="90000"/>
              </a:lnSpc>
            </a:pPr>
            <a:r>
              <a:rPr lang="en-US" altLang="zh-CN" sz="2800" b="1"/>
              <a:t>2</a:t>
            </a:r>
            <a:r>
              <a:rPr lang="zh-CN" altLang="en-US" sz="2800" b="1"/>
              <a:t>．李煜的</a:t>
            </a:r>
            <a:r>
              <a:rPr lang="en-US" altLang="zh-CN" sz="2800" b="1"/>
              <a:t>《</a:t>
            </a:r>
            <a:r>
              <a:rPr lang="zh-CN" altLang="en-US" sz="2800" b="1"/>
              <a:t>虞美人</a:t>
            </a:r>
            <a:r>
              <a:rPr lang="en-US" altLang="zh-CN" sz="2800" b="1"/>
              <a:t>》</a:t>
            </a:r>
            <a:r>
              <a:rPr lang="zh-CN" altLang="en-US" sz="2800" b="1"/>
              <a:t>一词中含蓄地表现出李煜对人生绝望的句子是</a:t>
            </a:r>
            <a:r>
              <a:rPr lang="zh-CN" altLang="en-US" sz="2800" b="1" u="sng"/>
              <a:t>：</a:t>
            </a:r>
            <a:r>
              <a:rPr lang="zh-CN" altLang="en-US" sz="2800" b="1" u="sng">
                <a:solidFill>
                  <a:srgbClr val="0000CC"/>
                </a:solidFill>
                <a:ea typeface="楷体_GB2312" pitchFamily="49" charset="-122"/>
              </a:rPr>
              <a:t>春花秋月何时了？往事知多少</a:t>
            </a:r>
            <a:r>
              <a:rPr lang="zh-CN" altLang="en-US" sz="2800" b="1" u="sng"/>
              <a:t>。</a:t>
            </a:r>
            <a:endParaRPr lang="zh-CN" altLang="en-US" sz="2800" b="1"/>
          </a:p>
          <a:p>
            <a:pPr lvl="0" eaLnBrk="1" hangingPunct="1">
              <a:lnSpc>
                <a:spcPct val="90000"/>
              </a:lnSpc>
            </a:pPr>
            <a:r>
              <a:rPr lang="en-US" altLang="zh-CN" sz="2800" b="1"/>
              <a:t>3</a:t>
            </a:r>
            <a:r>
              <a:rPr lang="zh-CN" altLang="en-US" sz="2800" b="1"/>
              <a:t>．李煜的</a:t>
            </a:r>
            <a:r>
              <a:rPr lang="en-US" altLang="zh-CN" sz="2800" b="1"/>
              <a:t>《</a:t>
            </a:r>
            <a:r>
              <a:rPr lang="zh-CN" altLang="en-US" sz="2800" b="1"/>
              <a:t>虞美人</a:t>
            </a:r>
            <a:r>
              <a:rPr lang="en-US" altLang="zh-CN" sz="2800" b="1"/>
              <a:t>》</a:t>
            </a:r>
            <a:r>
              <a:rPr lang="zh-CN" altLang="en-US" sz="2800" b="1"/>
              <a:t>一词中表现词人在永不停止消逝的时光面前感慨无限，同时放笔呼号，发出一声深沉的浩叹的句子是</a:t>
            </a:r>
            <a:r>
              <a:rPr lang="zh-CN" altLang="en-US" sz="2800" b="1" u="sng"/>
              <a:t>：</a:t>
            </a:r>
            <a:r>
              <a:rPr lang="zh-CN" altLang="en-US" sz="2800" b="1" u="sng">
                <a:solidFill>
                  <a:srgbClr val="0000CC"/>
                </a:solidFill>
                <a:ea typeface="楷体_GB2312" pitchFamily="49" charset="-122"/>
              </a:rPr>
              <a:t>小楼昨夜又东风，故国不堪回首月明中。</a:t>
            </a:r>
            <a:endParaRPr lang="zh-CN" altLang="en-US" sz="2800" b="1" u="sng">
              <a:solidFill>
                <a:srgbClr val="0000CC"/>
              </a:solidFill>
              <a:ea typeface="楷体_GB2312" pitchFamily="49" charset="-122"/>
            </a:endParaRPr>
          </a:p>
          <a:p>
            <a:pPr lvl="0" eaLnBrk="1" hangingPunct="1">
              <a:lnSpc>
                <a:spcPct val="90000"/>
              </a:lnSpc>
            </a:pPr>
            <a:r>
              <a:rPr lang="en-US" altLang="zh-CN" sz="2800" b="1"/>
              <a:t>4</a:t>
            </a:r>
            <a:r>
              <a:rPr lang="zh-CN" altLang="en-US" sz="2800" b="1"/>
              <a:t>．李煜的</a:t>
            </a:r>
            <a:r>
              <a:rPr lang="en-US" altLang="zh-CN" sz="2800" b="1"/>
              <a:t>《</a:t>
            </a:r>
            <a:r>
              <a:rPr lang="zh-CN" altLang="en-US" sz="2800" b="1"/>
              <a:t>虞美人</a:t>
            </a:r>
            <a:r>
              <a:rPr lang="en-US" altLang="zh-CN" sz="2800" b="1"/>
              <a:t>》</a:t>
            </a:r>
            <a:r>
              <a:rPr lang="zh-CN" altLang="en-US" sz="2800" b="1"/>
              <a:t>一词中直接抒发亡国之恨的句子是</a:t>
            </a:r>
            <a:r>
              <a:rPr lang="zh-CN" altLang="en-US" sz="2800" b="1" u="sng"/>
              <a:t>：</a:t>
            </a:r>
            <a:r>
              <a:rPr lang="zh-CN" altLang="en-US" sz="2800" b="1" u="sng">
                <a:solidFill>
                  <a:srgbClr val="0000CC"/>
                </a:solidFill>
                <a:ea typeface="楷体_GB2312" pitchFamily="49" charset="-122"/>
              </a:rPr>
              <a:t>小楼昨夜又东风，故国不堪回首月明中</a:t>
            </a:r>
            <a:r>
              <a:rPr lang="zh-CN" altLang="en-US" sz="2800" b="1" u="sng"/>
              <a:t>。</a:t>
            </a:r>
            <a:endParaRPr lang="zh-CN" altLang="en-US" sz="2800" b="1"/>
          </a:p>
          <a:p>
            <a:pPr lvl="0" eaLnBrk="1" hangingPunct="1">
              <a:lnSpc>
                <a:spcPct val="90000"/>
              </a:lnSpc>
            </a:pPr>
            <a:r>
              <a:rPr lang="en-US" altLang="zh-CN" sz="2800" b="1"/>
              <a:t>5</a:t>
            </a:r>
            <a:r>
              <a:rPr lang="zh-CN" altLang="en-US" sz="2800" b="1"/>
              <a:t>．李煜的</a:t>
            </a:r>
            <a:r>
              <a:rPr lang="en-US" altLang="zh-CN" sz="2800" b="1"/>
              <a:t>《</a:t>
            </a:r>
            <a:r>
              <a:rPr lang="zh-CN" altLang="en-US" sz="2800" b="1"/>
              <a:t>虞美人</a:t>
            </a:r>
            <a:r>
              <a:rPr lang="en-US" altLang="zh-CN" sz="2800" b="1"/>
              <a:t>》</a:t>
            </a:r>
            <a:r>
              <a:rPr lang="zh-CN" altLang="en-US" sz="2800" b="1"/>
              <a:t>一词中用对比手法，反衬出人生无常的句子是</a:t>
            </a:r>
            <a:r>
              <a:rPr lang="zh-CN" altLang="en-US" sz="2800" b="1" u="sng"/>
              <a:t>：</a:t>
            </a:r>
            <a:r>
              <a:rPr lang="zh-CN" altLang="en-US" sz="2800" b="1" u="sng">
                <a:solidFill>
                  <a:srgbClr val="0000CC"/>
                </a:solidFill>
                <a:ea typeface="楷体_GB2312" pitchFamily="49" charset="-122"/>
              </a:rPr>
              <a:t>雕栏玉砌应犹在，只是朱颜改</a:t>
            </a:r>
            <a:r>
              <a:rPr lang="zh-CN" altLang="en-US" sz="2800" b="1" u="sng"/>
              <a:t>。</a:t>
            </a:r>
            <a:endParaRPr lang="zh-CN" altLang="en-US" sz="2800" b="1"/>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56322"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latin typeface="黑体" panose="02010609060101010101" pitchFamily="49" charset="-122"/>
                <a:ea typeface="黑体" panose="02010609060101010101" pitchFamily="49" charset="-122"/>
              </a:rPr>
              <a:t>6</a:t>
            </a:r>
            <a:r>
              <a:rPr lang="zh-CN" altLang="en-US" b="1">
                <a:latin typeface="黑体" panose="02010609060101010101" pitchFamily="49" charset="-122"/>
                <a:ea typeface="黑体" panose="02010609060101010101" pitchFamily="49" charset="-122"/>
              </a:rPr>
              <a:t>．李煜的</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虞美人</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一词中词人遥望金陵想象，并传出物是人非的无限怅恨的慨叹的句子是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7</a:t>
            </a:r>
            <a:r>
              <a:rPr lang="zh-CN" altLang="en-US" b="1">
                <a:latin typeface="黑体" panose="02010609060101010101" pitchFamily="49" charset="-122"/>
                <a:ea typeface="黑体" panose="02010609060101010101" pitchFamily="49" charset="-122"/>
              </a:rPr>
              <a:t>．李煜的</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虞美人</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一词中用比喻．夸张．设问手法写出愁思的多与深广的句子是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8</a:t>
            </a:r>
            <a:r>
              <a:rPr lang="zh-CN" altLang="en-US" b="1">
                <a:latin typeface="黑体" panose="02010609060101010101" pitchFamily="49" charset="-122"/>
                <a:ea typeface="黑体" panose="02010609060101010101" pitchFamily="49" charset="-122"/>
              </a:rPr>
              <a:t>．李煜的</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虞美人</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一词中以水喻愁的名句，将抽象的情感形象化的句子是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9</a:t>
            </a:r>
            <a:r>
              <a:rPr lang="zh-CN" altLang="en-US" b="1">
                <a:latin typeface="黑体" panose="02010609060101010101" pitchFamily="49" charset="-122"/>
                <a:ea typeface="黑体" panose="02010609060101010101" pitchFamily="49" charset="-122"/>
              </a:rPr>
              <a:t>．李煜的</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虞美人</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一词中将现实与过去对比来写的句子是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10</a:t>
            </a:r>
            <a:r>
              <a:rPr lang="zh-CN" altLang="en-US" b="1">
                <a:latin typeface="黑体" panose="02010609060101010101" pitchFamily="49" charset="-122"/>
                <a:ea typeface="黑体" panose="02010609060101010101" pitchFamily="49" charset="-122"/>
              </a:rPr>
              <a:t>李煜的</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虞美人</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把抽象的感情形象化，写愁的多与绵绵不断的句子是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57346"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en-US" altLang="zh-CN" sz="2800" b="1"/>
              <a:t>6</a:t>
            </a:r>
            <a:r>
              <a:rPr lang="zh-CN" altLang="en-US" sz="2800" b="1"/>
              <a:t>．李煜的</a:t>
            </a:r>
            <a:r>
              <a:rPr lang="en-US" altLang="zh-CN" sz="2800" b="1"/>
              <a:t>《</a:t>
            </a:r>
            <a:r>
              <a:rPr lang="zh-CN" altLang="en-US" sz="2800" b="1"/>
              <a:t>虞美人</a:t>
            </a:r>
            <a:r>
              <a:rPr lang="en-US" altLang="zh-CN" sz="2800" b="1"/>
              <a:t>》</a:t>
            </a:r>
            <a:r>
              <a:rPr lang="zh-CN" altLang="en-US" sz="2800" b="1"/>
              <a:t>一词中词人遥望金陵想象，并传出物是人非的无限怅恨的慨叹的句子是</a:t>
            </a:r>
            <a:r>
              <a:rPr lang="zh-CN" altLang="en-US" sz="2800" b="1" u="sng"/>
              <a:t>：</a:t>
            </a:r>
            <a:r>
              <a:rPr lang="zh-CN" altLang="en-US" sz="2800" b="1" u="sng">
                <a:solidFill>
                  <a:srgbClr val="0000CC"/>
                </a:solidFill>
                <a:ea typeface="楷体_GB2312" pitchFamily="49" charset="-122"/>
              </a:rPr>
              <a:t>雕栏玉砌应犹在，只是朱颜改</a:t>
            </a:r>
            <a:r>
              <a:rPr lang="zh-CN" altLang="en-US" sz="2800" b="1" u="sng"/>
              <a:t>。</a:t>
            </a:r>
            <a:endParaRPr lang="zh-CN" altLang="en-US" sz="2800" b="1"/>
          </a:p>
          <a:p>
            <a:pPr lvl="0" eaLnBrk="1" hangingPunct="1">
              <a:lnSpc>
                <a:spcPct val="90000"/>
              </a:lnSpc>
            </a:pPr>
            <a:r>
              <a:rPr lang="en-US" altLang="zh-CN" sz="2800" b="1"/>
              <a:t>7</a:t>
            </a:r>
            <a:r>
              <a:rPr lang="zh-CN" altLang="en-US" sz="2800" b="1"/>
              <a:t>．李煜的</a:t>
            </a:r>
            <a:r>
              <a:rPr lang="en-US" altLang="zh-CN" sz="2800" b="1"/>
              <a:t>《</a:t>
            </a:r>
            <a:r>
              <a:rPr lang="zh-CN" altLang="en-US" sz="2800" b="1"/>
              <a:t>虞美人</a:t>
            </a:r>
            <a:r>
              <a:rPr lang="en-US" altLang="zh-CN" sz="2800" b="1"/>
              <a:t>》</a:t>
            </a:r>
            <a:r>
              <a:rPr lang="zh-CN" altLang="en-US" sz="2800" b="1"/>
              <a:t>一词中用比喻．夸张．设问手法写出愁思的多与深广的句子是</a:t>
            </a:r>
            <a:r>
              <a:rPr lang="zh-CN" altLang="en-US" sz="2800" b="1" u="sng"/>
              <a:t>：</a:t>
            </a:r>
            <a:r>
              <a:rPr lang="zh-CN" altLang="en-US" sz="2800" b="1" u="sng">
                <a:solidFill>
                  <a:srgbClr val="0000CC"/>
                </a:solidFill>
                <a:ea typeface="楷体_GB2312" pitchFamily="49" charset="-122"/>
              </a:rPr>
              <a:t>问君能有几多愁？恰似一江春水向东流。</a:t>
            </a:r>
            <a:endParaRPr lang="zh-CN" altLang="en-US" sz="2800" b="1" u="sng">
              <a:solidFill>
                <a:srgbClr val="0000CC"/>
              </a:solidFill>
              <a:ea typeface="楷体_GB2312" pitchFamily="49" charset="-122"/>
            </a:endParaRPr>
          </a:p>
          <a:p>
            <a:pPr lvl="0" eaLnBrk="1" hangingPunct="1">
              <a:lnSpc>
                <a:spcPct val="90000"/>
              </a:lnSpc>
            </a:pPr>
            <a:r>
              <a:rPr lang="en-US" altLang="zh-CN" sz="2800" b="1"/>
              <a:t>8</a:t>
            </a:r>
            <a:r>
              <a:rPr lang="zh-CN" altLang="en-US" sz="2800" b="1"/>
              <a:t>．李煜的</a:t>
            </a:r>
            <a:r>
              <a:rPr lang="en-US" altLang="zh-CN" sz="2800" b="1"/>
              <a:t>《</a:t>
            </a:r>
            <a:r>
              <a:rPr lang="zh-CN" altLang="en-US" sz="2800" b="1"/>
              <a:t>虞美人</a:t>
            </a:r>
            <a:r>
              <a:rPr lang="en-US" altLang="zh-CN" sz="2800" b="1"/>
              <a:t>》</a:t>
            </a:r>
            <a:r>
              <a:rPr lang="zh-CN" altLang="en-US" sz="2800" b="1"/>
              <a:t>一词中以水喻愁的名句，将抽象的情感形象化的句子是</a:t>
            </a:r>
            <a:r>
              <a:rPr lang="zh-CN" altLang="en-US" sz="2800" b="1" u="sng"/>
              <a:t>：</a:t>
            </a:r>
            <a:r>
              <a:rPr lang="zh-CN" altLang="en-US" sz="2800" b="1" u="sng">
                <a:solidFill>
                  <a:srgbClr val="0000CC"/>
                </a:solidFill>
                <a:ea typeface="楷体_GB2312" pitchFamily="49" charset="-122"/>
              </a:rPr>
              <a:t>问君能有几多愁？恰似一江春水向东流。</a:t>
            </a:r>
            <a:endParaRPr lang="zh-CN" altLang="en-US" sz="2800" b="1" u="sng">
              <a:solidFill>
                <a:srgbClr val="0000CC"/>
              </a:solidFill>
              <a:ea typeface="楷体_GB2312" pitchFamily="49" charset="-122"/>
            </a:endParaRPr>
          </a:p>
          <a:p>
            <a:pPr lvl="0" eaLnBrk="1" hangingPunct="1">
              <a:lnSpc>
                <a:spcPct val="90000"/>
              </a:lnSpc>
            </a:pPr>
            <a:r>
              <a:rPr lang="en-US" altLang="zh-CN" sz="2800" b="1"/>
              <a:t>9</a:t>
            </a:r>
            <a:r>
              <a:rPr lang="zh-CN" altLang="en-US" sz="2800" b="1"/>
              <a:t>．李煜的</a:t>
            </a:r>
            <a:r>
              <a:rPr lang="en-US" altLang="zh-CN" sz="2800" b="1"/>
              <a:t>《</a:t>
            </a:r>
            <a:r>
              <a:rPr lang="zh-CN" altLang="en-US" sz="2800" b="1"/>
              <a:t>虞美人</a:t>
            </a:r>
            <a:r>
              <a:rPr lang="en-US" altLang="zh-CN" sz="2800" b="1"/>
              <a:t>》</a:t>
            </a:r>
            <a:r>
              <a:rPr lang="zh-CN" altLang="en-US" sz="2800" b="1"/>
              <a:t>一词中将现实与过去对比来写的句子是</a:t>
            </a:r>
            <a:r>
              <a:rPr lang="zh-CN" altLang="en-US" sz="2800" b="1" u="sng"/>
              <a:t>：</a:t>
            </a:r>
            <a:r>
              <a:rPr lang="zh-CN" altLang="en-US" sz="2800" b="1" u="sng">
                <a:solidFill>
                  <a:srgbClr val="0000CC"/>
                </a:solidFill>
                <a:ea typeface="楷体_GB2312" pitchFamily="49" charset="-122"/>
              </a:rPr>
              <a:t>春花秋月何时了？往事知多少。小楼昨夜又东风，故国不堪回首月明中。</a:t>
            </a:r>
            <a:endParaRPr lang="zh-CN" altLang="en-US" sz="2800" b="1" u="sng">
              <a:solidFill>
                <a:srgbClr val="0000CC"/>
              </a:solidFill>
              <a:ea typeface="楷体_GB2312" pitchFamily="49" charset="-122"/>
            </a:endParaRPr>
          </a:p>
          <a:p>
            <a:pPr lvl="0" eaLnBrk="1" hangingPunct="1">
              <a:lnSpc>
                <a:spcPct val="90000"/>
              </a:lnSpc>
            </a:pPr>
            <a:r>
              <a:rPr lang="en-US" altLang="zh-CN" sz="2800" b="1"/>
              <a:t>10</a:t>
            </a:r>
            <a:r>
              <a:rPr lang="zh-CN" altLang="en-US" sz="2800" b="1"/>
              <a:t>李煜的</a:t>
            </a:r>
            <a:r>
              <a:rPr lang="en-US" altLang="zh-CN" sz="2800" b="1"/>
              <a:t>《</a:t>
            </a:r>
            <a:r>
              <a:rPr lang="zh-CN" altLang="en-US" sz="2800" b="1"/>
              <a:t>虞美人</a:t>
            </a:r>
            <a:r>
              <a:rPr lang="en-US" altLang="zh-CN" sz="2800" b="1"/>
              <a:t>》</a:t>
            </a:r>
            <a:r>
              <a:rPr lang="zh-CN" altLang="en-US" sz="2800" b="1"/>
              <a:t>把抽象的感情形象化，写愁的多与绵绵不断的句子是</a:t>
            </a:r>
            <a:r>
              <a:rPr lang="zh-CN" altLang="en-US" sz="2800" b="1" u="sng"/>
              <a:t>：</a:t>
            </a:r>
            <a:r>
              <a:rPr lang="zh-CN" altLang="en-US" sz="2800" b="1" u="sng">
                <a:solidFill>
                  <a:srgbClr val="0000CC"/>
                </a:solidFill>
                <a:ea typeface="楷体_GB2312" pitchFamily="49" charset="-122"/>
              </a:rPr>
              <a:t>问君能有几多愁？恰似一江春水向东流。</a:t>
            </a:r>
            <a:endParaRPr lang="zh-CN" altLang="en-US" sz="2800" b="1" u="sng">
              <a:solidFill>
                <a:srgbClr val="0000CC"/>
              </a:solidFill>
              <a:ea typeface="楷体_GB2312" pitchFamily="49" charset="-122"/>
            </a:endParaRPr>
          </a:p>
          <a:p>
            <a:pPr lvl="0" eaLnBrk="1" hangingPunct="1">
              <a:lnSpc>
                <a:spcPct val="90000"/>
              </a:lnSpc>
            </a:pPr>
            <a:endParaRPr lang="en-US" altLang="zh-CN" sz="2800" b="1" u="sng">
              <a:solidFill>
                <a:srgbClr val="0000CC"/>
              </a:solidFill>
              <a:ea typeface="楷体_GB2312" pitchFamily="49" charset="-122"/>
            </a:endParaRP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6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58370" name="Rectangle 3"/>
          <p:cNvSpPr>
            <a:spLocks noGrp="1"/>
          </p:cNvSpPr>
          <p:nvPr>
            <p:ph idx="1"/>
          </p:nvPr>
        </p:nvSpPr>
        <p:spPr>
          <a:xfrm>
            <a:off x="179388" y="0"/>
            <a:ext cx="8964612"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黑体" panose="02010609060101010101" pitchFamily="49" charset="-122"/>
                <a:ea typeface="黑体" panose="02010609060101010101" pitchFamily="49" charset="-122"/>
              </a:rPr>
              <a:t>（十三）</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念奴娇</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赤壁怀古</a:t>
            </a:r>
            <a:r>
              <a:rPr lang="en-US" altLang="zh-CN" b="1">
                <a:latin typeface="黑体" panose="02010609060101010101" pitchFamily="49" charset="-122"/>
                <a:ea typeface="黑体" panose="02010609060101010101" pitchFamily="49" charset="-122"/>
              </a:rPr>
              <a:t>》</a:t>
            </a:r>
            <a:endParaRPr lang="en-US" altLang="zh-CN"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．苏轼</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念奴娇</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赤壁怀古</a:t>
            </a:r>
            <a:r>
              <a:rPr lang="en-US" altLang="zh-CN" b="1">
                <a:latin typeface="黑体" panose="02010609060101010101" pitchFamily="49" charset="-122"/>
                <a:ea typeface="黑体" panose="02010609060101010101" pitchFamily="49" charset="-122"/>
              </a:rPr>
              <a:t>》</a:t>
            </a:r>
            <a:r>
              <a:rPr lang="en-US" altLang="zh-CN" b="1" u="sng">
                <a:ea typeface="黑体" panose="02010609060101010101" pitchFamily="49" charset="-122"/>
              </a:rPr>
              <a:t>“</a:t>
            </a:r>
            <a:r>
              <a:rPr lang="en-US" altLang="zh-CN" b="1" u="sng">
                <a:latin typeface="黑体" panose="02010609060101010101" pitchFamily="49" charset="-122"/>
                <a:ea typeface="黑体" panose="02010609060101010101" pitchFamily="49" charset="-122"/>
              </a:rPr>
              <a:t>        </a:t>
            </a:r>
            <a:r>
              <a:rPr lang="en-US" altLang="zh-CN" b="1" u="sng">
                <a:ea typeface="黑体" panose="02010609060101010101" pitchFamily="49" charset="-122"/>
              </a:rPr>
              <a:t>”</a:t>
            </a:r>
            <a:r>
              <a:rPr lang="zh-CN" altLang="en-US" b="1" u="sng">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描绘了周瑜的英气勃发。</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．苏轼</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念奴娇</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赤壁怀古</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中，运用比喻修辞描写赤壁古战场的险要形势的一句</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本文中既点题，又为周瑜出场营造声势的句子是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4.</a:t>
            </a:r>
            <a:r>
              <a:rPr lang="zh-CN" altLang="en-US" b="1">
                <a:latin typeface="黑体" panose="02010609060101010101" pitchFamily="49" charset="-122"/>
                <a:ea typeface="黑体" panose="02010609060101010101" pitchFamily="49" charset="-122"/>
              </a:rPr>
              <a:t>具体描写</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江山如画</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之意的句子是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5.</a:t>
            </a:r>
            <a:r>
              <a:rPr lang="zh-CN" altLang="en-US" b="1">
                <a:latin typeface="黑体" panose="02010609060101010101" pitchFamily="49" charset="-122"/>
                <a:ea typeface="黑体" panose="02010609060101010101" pitchFamily="49" charset="-122"/>
              </a:rPr>
              <a:t>表达诗人旷达之情的句子是</a:t>
            </a:r>
            <a:r>
              <a:rPr lang="zh-CN" altLang="en-US" b="1" u="sng">
                <a:latin typeface="黑体" panose="02010609060101010101" pitchFamily="49" charset="-122"/>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59394" name="Rectangle 3"/>
          <p:cNvSpPr>
            <a:spLocks noGrp="1"/>
          </p:cNvSpPr>
          <p:nvPr>
            <p:ph idx="1"/>
          </p:nvPr>
        </p:nvSpPr>
        <p:spPr>
          <a:xfrm>
            <a:off x="179388" y="188913"/>
            <a:ext cx="8964612" cy="648017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（十三）</a:t>
            </a:r>
            <a:r>
              <a:rPr lang="en-US" altLang="zh-CN" b="1"/>
              <a:t>《</a:t>
            </a:r>
            <a:r>
              <a:rPr lang="zh-CN" altLang="en-US" b="1"/>
              <a:t>念奴娇</a:t>
            </a:r>
            <a:r>
              <a:rPr lang="en-US" altLang="zh-CN" b="1"/>
              <a:t>·</a:t>
            </a:r>
            <a:r>
              <a:rPr lang="zh-CN" altLang="en-US" b="1"/>
              <a:t>赤壁怀古</a:t>
            </a:r>
            <a:r>
              <a:rPr lang="en-US" altLang="zh-CN" b="1"/>
              <a:t>》</a:t>
            </a:r>
            <a:endParaRPr lang="en-US" altLang="zh-CN" b="1"/>
          </a:p>
          <a:p>
            <a:pPr lvl="0" eaLnBrk="1" hangingPunct="1"/>
            <a:r>
              <a:rPr lang="en-US" altLang="zh-CN" b="1"/>
              <a:t>1</a:t>
            </a:r>
            <a:r>
              <a:rPr lang="zh-CN" altLang="en-US" b="1"/>
              <a:t>．苏轼</a:t>
            </a:r>
            <a:r>
              <a:rPr lang="en-US" altLang="zh-CN" b="1"/>
              <a:t>《</a:t>
            </a:r>
            <a:r>
              <a:rPr lang="zh-CN" altLang="en-US" b="1"/>
              <a:t>念奴娇</a:t>
            </a:r>
            <a:r>
              <a:rPr lang="en-US" altLang="zh-CN" b="1"/>
              <a:t>·</a:t>
            </a:r>
            <a:r>
              <a:rPr lang="zh-CN" altLang="en-US" b="1"/>
              <a:t>赤壁怀古</a:t>
            </a:r>
            <a:r>
              <a:rPr lang="en-US" altLang="zh-CN" b="1"/>
              <a:t>》</a:t>
            </a:r>
            <a:r>
              <a:rPr lang="en-US" altLang="zh-CN" b="1" u="sng"/>
              <a:t>“</a:t>
            </a:r>
            <a:r>
              <a:rPr lang="zh-CN" altLang="en-US" b="1" u="sng">
                <a:solidFill>
                  <a:srgbClr val="0000CC"/>
                </a:solidFill>
              </a:rPr>
              <a:t>谈笑间，樯橹灰飞烟灭</a:t>
            </a:r>
            <a:r>
              <a:rPr lang="zh-CN" altLang="en-US" b="1" u="sng"/>
              <a:t>”，</a:t>
            </a:r>
            <a:r>
              <a:rPr lang="zh-CN" altLang="en-US" b="1"/>
              <a:t>描绘了周瑜的英气勃发。</a:t>
            </a:r>
            <a:endParaRPr lang="zh-CN" altLang="en-US" b="1"/>
          </a:p>
          <a:p>
            <a:pPr lvl="0" eaLnBrk="1" hangingPunct="1"/>
            <a:r>
              <a:rPr lang="en-US" altLang="zh-CN" b="1"/>
              <a:t>2</a:t>
            </a:r>
            <a:r>
              <a:rPr lang="zh-CN" altLang="en-US" b="1"/>
              <a:t>．苏轼</a:t>
            </a:r>
            <a:r>
              <a:rPr lang="en-US" altLang="zh-CN" b="1"/>
              <a:t>《</a:t>
            </a:r>
            <a:r>
              <a:rPr lang="zh-CN" altLang="en-US" b="1"/>
              <a:t>念奴娇</a:t>
            </a:r>
            <a:r>
              <a:rPr lang="en-US" altLang="zh-CN" b="1"/>
              <a:t>·</a:t>
            </a:r>
            <a:r>
              <a:rPr lang="zh-CN" altLang="en-US" b="1"/>
              <a:t>赤壁怀古</a:t>
            </a:r>
            <a:r>
              <a:rPr lang="en-US" altLang="zh-CN" b="1"/>
              <a:t>》</a:t>
            </a:r>
            <a:r>
              <a:rPr lang="zh-CN" altLang="en-US" b="1"/>
              <a:t>中，运用比喻修辞描写赤壁古战场的险要形势的一句：</a:t>
            </a:r>
            <a:r>
              <a:rPr lang="zh-CN" altLang="en-US" b="1" u="sng">
                <a:solidFill>
                  <a:srgbClr val="0000CC"/>
                </a:solidFill>
              </a:rPr>
              <a:t>乱石穿空，惊涛拍岸，卷起千堆雪</a:t>
            </a:r>
            <a:r>
              <a:rPr lang="zh-CN" altLang="en-US" b="1" u="sng"/>
              <a:t>。</a:t>
            </a:r>
            <a:endParaRPr lang="zh-CN" altLang="en-US" b="1"/>
          </a:p>
          <a:p>
            <a:pPr lvl="0" eaLnBrk="1" hangingPunct="1"/>
            <a:r>
              <a:rPr lang="en-US" altLang="zh-CN" b="1"/>
              <a:t>3.</a:t>
            </a:r>
            <a:r>
              <a:rPr lang="zh-CN" altLang="en-US" b="1"/>
              <a:t>本文中既点题，又为周瑜出场营造声势的句子是：</a:t>
            </a:r>
            <a:r>
              <a:rPr lang="zh-CN" altLang="en-US" b="1" u="sng">
                <a:solidFill>
                  <a:srgbClr val="0000CC"/>
                </a:solidFill>
              </a:rPr>
              <a:t>大江东去，浪淘尽，千古风流人物</a:t>
            </a:r>
            <a:r>
              <a:rPr lang="zh-CN" altLang="en-US" b="1" u="sng"/>
              <a:t>。</a:t>
            </a:r>
            <a:endParaRPr lang="zh-CN" altLang="en-US" b="1"/>
          </a:p>
          <a:p>
            <a:pPr lvl="0" eaLnBrk="1" hangingPunct="1"/>
            <a:r>
              <a:rPr lang="en-US" altLang="zh-CN" b="1"/>
              <a:t>4.</a:t>
            </a:r>
            <a:r>
              <a:rPr lang="zh-CN" altLang="en-US" b="1"/>
              <a:t>具体描写“江山如画”之意的句子是：</a:t>
            </a:r>
            <a:r>
              <a:rPr lang="zh-CN" altLang="en-US" b="1" u="sng"/>
              <a:t>乱</a:t>
            </a:r>
            <a:r>
              <a:rPr lang="zh-CN" altLang="en-US" b="1" u="sng">
                <a:solidFill>
                  <a:srgbClr val="0000CC"/>
                </a:solidFill>
              </a:rPr>
              <a:t>石穿空，惊涛拍岸，卷起千堆雪</a:t>
            </a:r>
            <a:r>
              <a:rPr lang="zh-CN" altLang="en-US" b="1" u="sng"/>
              <a:t>。</a:t>
            </a:r>
            <a:endParaRPr lang="zh-CN" altLang="en-US" b="1"/>
          </a:p>
          <a:p>
            <a:pPr lvl="0" eaLnBrk="1" hangingPunct="1"/>
            <a:r>
              <a:rPr lang="en-US" altLang="zh-CN" b="1"/>
              <a:t>5.</a:t>
            </a:r>
            <a:r>
              <a:rPr lang="zh-CN" altLang="en-US" b="1"/>
              <a:t>表达诗人旷达之情的句子是：</a:t>
            </a:r>
            <a:r>
              <a:rPr lang="zh-CN" altLang="en-US" b="1" u="sng">
                <a:solidFill>
                  <a:srgbClr val="0000CC"/>
                </a:solidFill>
              </a:rPr>
              <a:t>人生如梦，一尊还酹江月。</a:t>
            </a:r>
            <a:endParaRPr lang="zh-CN" altLang="en-US" b="1" u="sng">
              <a:solidFill>
                <a:srgbClr val="0000CC"/>
              </a:solidFill>
            </a:endParaRP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60418" name="Rectangle 3"/>
          <p:cNvSpPr>
            <a:spLocks noGrp="1"/>
          </p:cNvSpPr>
          <p:nvPr>
            <p:ph idx="1"/>
          </p:nvPr>
        </p:nvSpPr>
        <p:spPr>
          <a:xfrm>
            <a:off x="0" y="260350"/>
            <a:ext cx="9144000"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黑体" panose="02010609060101010101" pitchFamily="49" charset="-122"/>
                <a:ea typeface="黑体" panose="02010609060101010101" pitchFamily="49" charset="-122"/>
              </a:rPr>
              <a:t>（十四）</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永遇乐</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京口北固亭怀古</a:t>
            </a:r>
            <a:r>
              <a:rPr lang="en-US" altLang="zh-CN" b="1">
                <a:latin typeface="黑体" panose="02010609060101010101" pitchFamily="49" charset="-122"/>
                <a:ea typeface="黑体" panose="02010609060101010101" pitchFamily="49" charset="-122"/>
              </a:rPr>
              <a:t>》</a:t>
            </a:r>
            <a:endParaRPr lang="en-US" altLang="zh-CN"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永遇乐</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京口北固亭怀古</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作者登高望远，首先想到孙权这位著名的历史人物不禁感叹的两句</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永遇乐</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京口北固亭怀古</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感叹东吴那个强盛的局面，孙权那个英雄、风流余韵，都经历了无数的风雨，一去不返了的句子是</a:t>
            </a:r>
            <a:r>
              <a:rPr lang="zh-CN" altLang="en-US" b="1" u="sng">
                <a:latin typeface="黑体" panose="02010609060101010101" pitchFamily="49" charset="-122"/>
                <a:ea typeface="黑体" panose="02010609060101010101" pitchFamily="49" charset="-122"/>
              </a:rPr>
              <a:t>：       。</a:t>
            </a:r>
            <a:r>
              <a:rPr lang="zh-CN" altLang="en-US" b="1">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辛弃疾赞叹刘裕北伐的赫赫战功的两句是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61442" name="Rectangle 3"/>
          <p:cNvSpPr>
            <a:spLocks noGrp="1"/>
          </p:cNvSpPr>
          <p:nvPr>
            <p:ph idx="1"/>
          </p:nvPr>
        </p:nvSpPr>
        <p:spPr>
          <a:xfrm>
            <a:off x="0" y="333375"/>
            <a:ext cx="9144000" cy="652462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（十四）</a:t>
            </a:r>
            <a:r>
              <a:rPr lang="en-US" altLang="zh-CN" b="1"/>
              <a:t>《</a:t>
            </a:r>
            <a:r>
              <a:rPr lang="zh-CN" altLang="en-US" b="1"/>
              <a:t>永遇乐</a:t>
            </a:r>
            <a:r>
              <a:rPr lang="en-US" altLang="zh-CN" b="1"/>
              <a:t>·</a:t>
            </a:r>
            <a:r>
              <a:rPr lang="zh-CN" altLang="en-US" b="1"/>
              <a:t>京口北固亭怀古</a:t>
            </a:r>
            <a:r>
              <a:rPr lang="en-US" altLang="zh-CN" b="1"/>
              <a:t>》</a:t>
            </a:r>
            <a:endParaRPr lang="en-US" altLang="zh-CN" b="1"/>
          </a:p>
          <a:p>
            <a:pPr lvl="0" eaLnBrk="1" hangingPunct="1"/>
            <a:r>
              <a:rPr lang="en-US" altLang="zh-CN" b="1"/>
              <a:t>1.《</a:t>
            </a:r>
            <a:r>
              <a:rPr lang="zh-CN" altLang="en-US" b="1"/>
              <a:t>永遇乐</a:t>
            </a:r>
            <a:r>
              <a:rPr lang="en-US" altLang="zh-CN" b="1"/>
              <a:t>·</a:t>
            </a:r>
            <a:r>
              <a:rPr lang="zh-CN" altLang="en-US" b="1"/>
              <a:t>京口北固亭怀古</a:t>
            </a:r>
            <a:r>
              <a:rPr lang="en-US" altLang="zh-CN" b="1"/>
              <a:t>》</a:t>
            </a:r>
            <a:r>
              <a:rPr lang="zh-CN" altLang="en-US" b="1"/>
              <a:t>作者登高望远，首先想到孙权这位著名的历史人物不禁感叹的两句：</a:t>
            </a:r>
            <a:r>
              <a:rPr lang="zh-CN" altLang="en-US" b="1" u="sng">
                <a:solidFill>
                  <a:srgbClr val="0000CC"/>
                </a:solidFill>
              </a:rPr>
              <a:t>千古江山，英雄无觅孙仲谋处</a:t>
            </a:r>
            <a:r>
              <a:rPr lang="zh-CN" altLang="en-US" b="1" u="sng"/>
              <a:t>。</a:t>
            </a:r>
            <a:endParaRPr lang="zh-CN" altLang="en-US" b="1"/>
          </a:p>
          <a:p>
            <a:pPr lvl="0" eaLnBrk="1" hangingPunct="1"/>
            <a:r>
              <a:rPr lang="en-US" altLang="zh-CN" b="1"/>
              <a:t>2.《</a:t>
            </a:r>
            <a:r>
              <a:rPr lang="zh-CN" altLang="en-US" b="1"/>
              <a:t>永遇乐</a:t>
            </a:r>
            <a:r>
              <a:rPr lang="en-US" altLang="zh-CN" b="1"/>
              <a:t>·</a:t>
            </a:r>
            <a:r>
              <a:rPr lang="zh-CN" altLang="en-US" b="1"/>
              <a:t>京口北固亭怀古</a:t>
            </a:r>
            <a:r>
              <a:rPr lang="en-US" altLang="zh-CN" b="1"/>
              <a:t>》</a:t>
            </a:r>
            <a:r>
              <a:rPr lang="zh-CN" altLang="en-US" b="1"/>
              <a:t>感叹东吴那个强盛的局面，孙权那个英雄、风流余韵，都经历了无数的风雨，一去不返了的句子是：</a:t>
            </a:r>
            <a:r>
              <a:rPr lang="zh-CN" altLang="en-US" b="1" u="sng">
                <a:solidFill>
                  <a:srgbClr val="0000CC"/>
                </a:solidFill>
              </a:rPr>
              <a:t>舞榭歌台，风流总被雨打风吹去。 </a:t>
            </a:r>
            <a:endParaRPr lang="zh-CN" altLang="en-US" b="1" u="sng">
              <a:solidFill>
                <a:srgbClr val="0000CC"/>
              </a:solidFill>
            </a:endParaRPr>
          </a:p>
          <a:p>
            <a:pPr lvl="0" eaLnBrk="1" hangingPunct="1"/>
            <a:r>
              <a:rPr lang="en-US" altLang="zh-CN" b="1"/>
              <a:t>3</a:t>
            </a:r>
            <a:r>
              <a:rPr lang="zh-CN" altLang="en-US" b="1"/>
              <a:t>辛弃疾赞叹刘裕北伐的赫赫战功的两句是：</a:t>
            </a:r>
            <a:r>
              <a:rPr lang="zh-CN" altLang="en-US" b="1" u="sng">
                <a:solidFill>
                  <a:srgbClr val="0000CC"/>
                </a:solidFill>
              </a:rPr>
              <a:t>金戈铁马，气吞万里如虎。</a:t>
            </a:r>
            <a:endParaRPr lang="zh-CN" altLang="en-US" b="1" u="sng">
              <a:solidFill>
                <a:srgbClr val="0000CC"/>
              </a:solidFill>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7170"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b="1"/>
              <a:t>（二）</a:t>
            </a:r>
            <a:r>
              <a:rPr lang="en-US" altLang="zh-CN" b="1"/>
              <a:t>《</a:t>
            </a:r>
            <a:r>
              <a:rPr lang="zh-CN" altLang="en-US" b="1"/>
              <a:t>逍遥游</a:t>
            </a:r>
            <a:r>
              <a:rPr lang="en-US" altLang="zh-CN" b="1"/>
              <a:t>》</a:t>
            </a:r>
            <a:endParaRPr lang="en-US" altLang="zh-CN" b="1"/>
          </a:p>
          <a:p>
            <a:pPr lvl="0" eaLnBrk="1" hangingPunct="1">
              <a:lnSpc>
                <a:spcPct val="90000"/>
              </a:lnSpc>
            </a:pPr>
            <a:r>
              <a:rPr lang="en-US" altLang="zh-CN" b="1"/>
              <a:t>1.</a:t>
            </a:r>
            <a:r>
              <a:rPr lang="zh-CN" altLang="en-US" b="1"/>
              <a:t>在</a:t>
            </a:r>
            <a:r>
              <a:rPr lang="en-US" altLang="zh-CN" b="1"/>
              <a:t>《</a:t>
            </a:r>
            <a:r>
              <a:rPr lang="zh-CN" altLang="en-US" b="1"/>
              <a:t>逍遥游</a:t>
            </a:r>
            <a:r>
              <a:rPr lang="en-US" altLang="zh-CN" b="1"/>
              <a:t>》</a:t>
            </a:r>
            <a:r>
              <a:rPr lang="zh-CN" altLang="en-US" b="1"/>
              <a:t>中描绘大鹏依然有所恃的句子是：</a:t>
            </a:r>
            <a:r>
              <a:rPr lang="zh-CN" altLang="en-US" b="1" u="sng">
                <a:solidFill>
                  <a:srgbClr val="0000CC"/>
                </a:solidFill>
              </a:rPr>
              <a:t>抟扶摇而上者九万里，去以六月息者也。</a:t>
            </a:r>
            <a:endParaRPr lang="zh-CN" altLang="en-US" b="1">
              <a:solidFill>
                <a:srgbClr val="0000CC"/>
              </a:solidFill>
            </a:endParaRPr>
          </a:p>
          <a:p>
            <a:pPr lvl="0" eaLnBrk="1" hangingPunct="1">
              <a:lnSpc>
                <a:spcPct val="90000"/>
              </a:lnSpc>
            </a:pPr>
            <a:r>
              <a:rPr lang="en-US" altLang="zh-CN" b="1"/>
              <a:t>2. 《</a:t>
            </a:r>
            <a:r>
              <a:rPr lang="zh-CN" altLang="en-US" b="1"/>
              <a:t>庄子</a:t>
            </a:r>
            <a:r>
              <a:rPr lang="en-US" altLang="zh-CN" b="1"/>
              <a:t>·</a:t>
            </a:r>
            <a:r>
              <a:rPr lang="zh-CN" altLang="en-US" b="1"/>
              <a:t>逍遥游</a:t>
            </a:r>
            <a:r>
              <a:rPr lang="en-US" altLang="zh-CN" b="1"/>
              <a:t>》</a:t>
            </a:r>
            <a:r>
              <a:rPr lang="zh-CN" altLang="en-US" b="1"/>
              <a:t>中以“朝菌”和“蟪蛄”为例来说明“小年”一词的两句是：</a:t>
            </a:r>
            <a:r>
              <a:rPr lang="zh-CN" altLang="en-US" b="1" u="sng">
                <a:solidFill>
                  <a:srgbClr val="0000CC"/>
                </a:solidFill>
              </a:rPr>
              <a:t>朝菌不知晦朔，蟪蛄不知春秋。</a:t>
            </a:r>
            <a:endParaRPr lang="zh-CN" altLang="en-US" b="1" u="sng">
              <a:solidFill>
                <a:srgbClr val="0000CC"/>
              </a:solidFill>
            </a:endParaRPr>
          </a:p>
          <a:p>
            <a:pPr lvl="0" eaLnBrk="1" hangingPunct="1">
              <a:lnSpc>
                <a:spcPct val="90000"/>
              </a:lnSpc>
            </a:pPr>
            <a:r>
              <a:rPr lang="en-US" altLang="zh-CN" b="1"/>
              <a:t>3. </a:t>
            </a:r>
            <a:r>
              <a:rPr lang="zh-CN" altLang="en-US" b="1"/>
              <a:t>作者举现实生活中的很小的实物也需要依凭外物实例与大鹏鸟的“海运将徙”作对比，形象地说明任何事物都有所凭借的句子是： </a:t>
            </a:r>
            <a:r>
              <a:rPr lang="zh-CN" altLang="en-US" b="1" u="sng">
                <a:solidFill>
                  <a:srgbClr val="0000CC"/>
                </a:solidFill>
              </a:rPr>
              <a:t>野马也，尘埃也，生物之以息相吹也。</a:t>
            </a:r>
            <a:endParaRPr lang="zh-CN" altLang="en-US" b="1" u="sng">
              <a:solidFill>
                <a:srgbClr val="0000CC"/>
              </a:solidFill>
            </a:endParaRPr>
          </a:p>
          <a:p>
            <a:pPr lvl="0" eaLnBrk="1" hangingPunct="1">
              <a:lnSpc>
                <a:spcPct val="90000"/>
              </a:lnSpc>
            </a:pPr>
            <a:r>
              <a:rPr lang="en-US" altLang="zh-CN" b="1"/>
              <a:t>4. </a:t>
            </a:r>
            <a:r>
              <a:rPr lang="zh-CN" altLang="en-US" b="1"/>
              <a:t>举现实生活中的实例，通过舟的浮动对水的依赖性，从而得出结论来说明大鹏鸟的飞翔对风的依赖性的句子是： </a:t>
            </a:r>
            <a:r>
              <a:rPr lang="zh-CN" altLang="en-US" b="1" u="sng">
                <a:solidFill>
                  <a:srgbClr val="0000CC"/>
                </a:solidFill>
              </a:rPr>
              <a:t>风之积也不厚，则其负大翼也无力。</a:t>
            </a:r>
            <a:endParaRPr lang="zh-CN" altLang="en-US" b="1" u="sng">
              <a:solidFill>
                <a:srgbClr val="0000CC"/>
              </a:solidFill>
            </a:endParaRP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62466" name="Rectangle 3"/>
          <p:cNvSpPr>
            <a:spLocks noGrp="1"/>
          </p:cNvSpPr>
          <p:nvPr>
            <p:ph idx="1"/>
          </p:nvPr>
        </p:nvSpPr>
        <p:spPr>
          <a:xfrm>
            <a:off x="0" y="188913"/>
            <a:ext cx="9144000" cy="648017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latin typeface="黑体" panose="02010609060101010101" pitchFamily="49" charset="-122"/>
                <a:ea typeface="黑体" panose="02010609060101010101" pitchFamily="49" charset="-122"/>
              </a:rPr>
              <a:t>4.</a:t>
            </a:r>
            <a:r>
              <a:rPr lang="zh-CN" altLang="en-US" b="1">
                <a:latin typeface="黑体" panose="02010609060101010101" pitchFamily="49" charset="-122"/>
                <a:ea typeface="黑体" panose="02010609060101010101" pitchFamily="49" charset="-122"/>
              </a:rPr>
              <a:t>写刘裕的儿子刘义隆轻率举兵北伐，结果吃了败仗，张皇南逃，狼狈不堪的句子是</a:t>
            </a:r>
            <a:r>
              <a:rPr lang="zh-CN" altLang="en-US" sz="3600" b="1" u="sng">
                <a:latin typeface="黑体" panose="02010609060101010101" pitchFamily="49" charset="-122"/>
                <a:ea typeface="黑体" panose="02010609060101010101" pitchFamily="49" charset="-122"/>
              </a:rPr>
              <a:t>：   </a:t>
            </a:r>
            <a:r>
              <a:rPr lang="zh-CN" altLang="en-US" b="1" u="sng">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5.</a:t>
            </a:r>
            <a:r>
              <a:rPr lang="zh-CN" altLang="en-US" b="1">
                <a:latin typeface="黑体" panose="02010609060101010101" pitchFamily="49" charset="-122"/>
                <a:ea typeface="黑体" panose="02010609060101010101" pitchFamily="49" charset="-122"/>
              </a:rPr>
              <a:t>词人借历史影射现实，说南宋的失败，金人的南侵，国家的耻辱随着时光的流逝，而渐渐地被人们淡忘了的句子是</a:t>
            </a:r>
            <a:r>
              <a:rPr lang="zh-CN" altLang="en-US" sz="3600" b="1" u="sng">
                <a:latin typeface="黑体" panose="02010609060101010101" pitchFamily="49" charset="-122"/>
                <a:ea typeface="黑体" panose="02010609060101010101" pitchFamily="49" charset="-122"/>
              </a:rPr>
              <a:t>：              </a:t>
            </a:r>
            <a:r>
              <a:rPr lang="zh-CN" altLang="en-US" b="1" u="sng">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6.</a:t>
            </a:r>
            <a:r>
              <a:rPr lang="zh-CN" altLang="en-US" b="1">
                <a:latin typeface="黑体" panose="02010609060101010101" pitchFamily="49" charset="-122"/>
                <a:ea typeface="黑体" panose="02010609060101010101" pitchFamily="49" charset="-122"/>
              </a:rPr>
              <a:t>他借用廉颇的典故，表明自己显然年老却还是壮志犹存，希望能够为国立功的句子是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348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63490" name="Rectangle 3"/>
          <p:cNvSpPr>
            <a:spLocks noGrp="1"/>
          </p:cNvSpPr>
          <p:nvPr>
            <p:ph idx="1"/>
          </p:nvPr>
        </p:nvSpPr>
        <p:spPr>
          <a:xfrm>
            <a:off x="457200" y="404813"/>
            <a:ext cx="8507413" cy="57213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t>4.</a:t>
            </a:r>
            <a:r>
              <a:rPr lang="zh-CN" altLang="en-US" b="1"/>
              <a:t>写刘裕的儿子刘义隆轻率举兵北伐，结果吃了败仗，张皇南逃，狼狈不堪的句子是：</a:t>
            </a:r>
            <a:r>
              <a:rPr lang="zh-CN" altLang="en-US" b="1" u="sng">
                <a:solidFill>
                  <a:srgbClr val="0000CC"/>
                </a:solidFill>
              </a:rPr>
              <a:t>元嘉草草，封狼居胥，赢得仓皇北顾</a:t>
            </a:r>
            <a:r>
              <a:rPr lang="zh-CN" altLang="en-US" b="1" u="sng"/>
              <a:t>。</a:t>
            </a:r>
            <a:endParaRPr lang="zh-CN" altLang="en-US" b="1"/>
          </a:p>
          <a:p>
            <a:pPr lvl="0" eaLnBrk="1" hangingPunct="1"/>
            <a:r>
              <a:rPr lang="en-US" altLang="zh-CN" b="1"/>
              <a:t>5.</a:t>
            </a:r>
            <a:r>
              <a:rPr lang="zh-CN" altLang="en-US" b="1"/>
              <a:t>词人借历史影射现实，说南宋的失败，金人的南侵，国家的耻辱随着时光的流逝，而渐渐地被人们淡忘了的句子是：</a:t>
            </a:r>
            <a:r>
              <a:rPr lang="zh-CN" altLang="en-US" b="1" u="sng">
                <a:solidFill>
                  <a:srgbClr val="0000CC"/>
                </a:solidFill>
              </a:rPr>
              <a:t>可堪回首，佛狸祠下，一片神鸦社鼓</a:t>
            </a:r>
            <a:r>
              <a:rPr lang="zh-CN" altLang="en-US" b="1" u="sng"/>
              <a:t>。</a:t>
            </a:r>
            <a:endParaRPr lang="zh-CN" altLang="en-US" b="1"/>
          </a:p>
          <a:p>
            <a:pPr lvl="0" eaLnBrk="1" hangingPunct="1"/>
            <a:r>
              <a:rPr lang="en-US" altLang="zh-CN" b="1"/>
              <a:t>6.</a:t>
            </a:r>
            <a:r>
              <a:rPr lang="zh-CN" altLang="en-US" b="1"/>
              <a:t>他借用廉颇的典故，表明自己显然年老却还是壮志犹存，希望能够为国立功的句子是：</a:t>
            </a:r>
            <a:r>
              <a:rPr lang="zh-CN" altLang="en-US" b="1" u="sng">
                <a:solidFill>
                  <a:srgbClr val="0000CC"/>
                </a:solidFill>
              </a:rPr>
              <a:t>凭谁问：廉颇老矣，尚能饭否？</a:t>
            </a:r>
            <a:endParaRPr lang="zh-CN" altLang="en-US" b="1" u="sng">
              <a:solidFill>
                <a:srgbClr val="0000CC"/>
              </a:solidFill>
            </a:endParaRPr>
          </a:p>
          <a:p>
            <a:pPr lvl="0" eaLnBrk="1" hangingPunct="1"/>
            <a:endParaRPr lang="en-US" altLang="zh-CN" b="1"/>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3" name="Rectangle 2"/>
          <p:cNvSpPr>
            <a:spLocks noGrp="1"/>
          </p:cNvSpPr>
          <p:nvPr>
            <p:ph type="ctrTitle"/>
          </p:nvPr>
        </p:nvSpPr>
        <p:spPr>
          <a:xfrm>
            <a:off x="685800" y="2130425"/>
            <a:ext cx="7772400" cy="1470025"/>
          </a:xfrm>
          <a:prstGeom prst="rect">
            <a:avLst/>
          </a:prstGeom>
          <a:noFill/>
          <a:ln>
            <a:noFill/>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defRPr>
            </a:lvl1pPr>
          </a:lstStyle>
          <a:p>
            <a:pPr lvl="0" eaLnBrk="1" hangingPunct="1">
              <a:buClrTx/>
              <a:buFontTx/>
            </a:pPr>
            <a:r>
              <a:rPr lang="zh-CN" altLang="en-US" b="1">
                <a:latin typeface="黑体" panose="02010609060101010101" pitchFamily="49" charset="-122"/>
                <a:ea typeface="黑体" panose="02010609060101010101" pitchFamily="49" charset="-122"/>
              </a:rPr>
              <a:t>新课标卷高考古诗文背诵</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二）</a:t>
            </a:r>
            <a:br>
              <a:rPr lang="zh-CN" altLang="en-US" b="1">
                <a:latin typeface="黑体" panose="02010609060101010101" pitchFamily="49" charset="-122"/>
                <a:ea typeface="黑体" panose="02010609060101010101" pitchFamily="49" charset="-122"/>
              </a:rPr>
            </a:br>
            <a:r>
              <a:rPr lang="zh-CN" altLang="en-US" b="1">
                <a:latin typeface="黑体" panose="02010609060101010101" pitchFamily="49" charset="-122"/>
                <a:ea typeface="黑体" panose="02010609060101010101" pitchFamily="49" charset="-122"/>
              </a:rPr>
              <a:t>初中部分</a:t>
            </a:r>
            <a:endParaRPr lang="zh-CN" altLang="en-US" b="1">
              <a:latin typeface="黑体" panose="02010609060101010101" pitchFamily="49" charset="-122"/>
              <a:ea typeface="黑体" panose="02010609060101010101" pitchFamily="49" charset="-122"/>
            </a:endParaRPr>
          </a:p>
        </p:txBody>
      </p:sp>
      <p:sp>
        <p:nvSpPr>
          <p:cNvPr id="64514" name="Rectangle 3"/>
          <p:cNvSpPr>
            <a:spLocks noGrp="1"/>
          </p:cNvSpPr>
          <p:nvPr>
            <p:ph type="subTitle" idx="1"/>
          </p:nvPr>
        </p:nvSpPr>
        <p:spPr>
          <a:xfrm>
            <a:off x="1371600" y="3886200"/>
            <a:ext cx="6400800" cy="1752600"/>
          </a:xfrm>
          <a:prstGeom prst="rect">
            <a:avLst/>
          </a:prstGeom>
          <a:noFill/>
          <a:ln>
            <a:miter lim="800000"/>
          </a:ln>
        </p:spPr>
        <p:txBody>
          <a:bodyPr wrap="square" lIns="91440" tIns="45720" rIns="91440" bIns="45720" anchor="t" anchorCtr="0"/>
          <a:lstStyle>
            <a:lvl1pPr marL="0" indent="0" algn="ctr"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Arial" pitchFamily="34" charset="0"/>
                <a:ea typeface="宋体" pitchFamily="2" charset="-122"/>
              </a:defRPr>
            </a:lvl1pPr>
            <a:lvl2pPr marL="457200" indent="0" algn="ctr"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Arial" pitchFamily="34" charset="0"/>
                <a:ea typeface="宋体" pitchFamily="2" charset="-122"/>
              </a:defRPr>
            </a:lvl2pPr>
            <a:lvl3pPr marL="914400" indent="0" algn="ctr"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Arial" pitchFamily="34" charset="0"/>
                <a:ea typeface="宋体" pitchFamily="2" charset="-122"/>
              </a:defRPr>
            </a:lvl3pPr>
            <a:lvl4pPr marL="1371600" indent="0" algn="ctr"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Arial" pitchFamily="34" charset="0"/>
                <a:ea typeface="宋体" pitchFamily="2" charset="-122"/>
              </a:defRPr>
            </a:lvl4pPr>
            <a:lvl5pPr marL="1828800" indent="0" algn="ctr"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Arial" pitchFamily="34" charset="0"/>
                <a:ea typeface="宋体" pitchFamily="2" charset="-122"/>
              </a:defRPr>
            </a:lvl5pPr>
          </a:lstStyle>
          <a:p>
            <a:pPr marL="0" lvl="0" indent="0" algn="ctr" eaLnBrk="1" hangingPunct="1">
              <a:buClrTx/>
              <a:buFontTx/>
              <a:buNone/>
            </a:pPr>
            <a:endParaRPr lang="zh-CN" altLang="zh-CN"/>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65538" name="Rectangle 3"/>
          <p:cNvSpPr>
            <a:spLocks noGrp="1"/>
          </p:cNvSpPr>
          <p:nvPr>
            <p:ph idx="1"/>
          </p:nvPr>
        </p:nvSpPr>
        <p:spPr>
          <a:xfrm>
            <a:off x="250825" y="188913"/>
            <a:ext cx="8893175"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论语</a:t>
            </a:r>
            <a:r>
              <a:rPr lang="en-US" altLang="zh-CN" b="1">
                <a:latin typeface="黑体" panose="02010609060101010101" pitchFamily="49" charset="-122"/>
                <a:ea typeface="黑体" panose="02010609060101010101" pitchFamily="49" charset="-122"/>
              </a:rPr>
              <a:t>》</a:t>
            </a:r>
            <a:endParaRPr lang="en-US" altLang="zh-CN"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论语</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中，指出学习与思考必须紧密结合的句子是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论语</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中强调只要善于学习，到处都有老师的句子是</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论语</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中孔子强调学习态度要端正，切莫不懂装懂的句子是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4</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论语</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中强调让别人成为自己修身养性的镜子，学习好的，摒弃不好的句子是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66562" name="Rectangle 3"/>
          <p:cNvSpPr>
            <a:spLocks noGrp="1"/>
          </p:cNvSpPr>
          <p:nvPr>
            <p:ph idx="1"/>
          </p:nvPr>
        </p:nvSpPr>
        <p:spPr>
          <a:xfrm>
            <a:off x="250825" y="188913"/>
            <a:ext cx="8893175"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1</a:t>
            </a:r>
            <a:r>
              <a:rPr lang="zh-CN" altLang="en-US" b="1"/>
              <a:t>）</a:t>
            </a:r>
            <a:r>
              <a:rPr lang="en-US" altLang="zh-CN" b="1"/>
              <a:t>《</a:t>
            </a:r>
            <a:r>
              <a:rPr lang="zh-CN" altLang="en-US" b="1"/>
              <a:t>论语</a:t>
            </a:r>
            <a:r>
              <a:rPr lang="en-US" altLang="zh-CN" b="1"/>
              <a:t>》</a:t>
            </a:r>
            <a:endParaRPr lang="en-US" altLang="zh-CN" b="1"/>
          </a:p>
          <a:p>
            <a:pPr lvl="0" eaLnBrk="1" hangingPunct="1"/>
            <a:r>
              <a:rPr lang="en-US" altLang="zh-CN" b="1"/>
              <a:t>1</a:t>
            </a:r>
            <a:r>
              <a:rPr lang="zh-CN" altLang="en-US" b="1"/>
              <a:t>、</a:t>
            </a:r>
            <a:r>
              <a:rPr lang="en-US" altLang="zh-CN" b="1"/>
              <a:t>《</a:t>
            </a:r>
            <a:r>
              <a:rPr lang="zh-CN" altLang="en-US" b="1"/>
              <a:t>论语</a:t>
            </a:r>
            <a:r>
              <a:rPr lang="en-US" altLang="zh-CN" b="1"/>
              <a:t>》</a:t>
            </a:r>
            <a:r>
              <a:rPr lang="zh-CN" altLang="en-US" b="1"/>
              <a:t>中，指出学习与思考必须紧密结合的句子是：</a:t>
            </a:r>
            <a:r>
              <a:rPr lang="zh-CN" altLang="en-US" b="1" u="sng">
                <a:solidFill>
                  <a:srgbClr val="0000CC"/>
                </a:solidFill>
              </a:rPr>
              <a:t>学而不思则罔，思而不学则殆</a:t>
            </a:r>
            <a:r>
              <a:rPr lang="zh-CN" altLang="en-US" b="1" u="sng"/>
              <a:t>。</a:t>
            </a:r>
            <a:endParaRPr lang="zh-CN" altLang="en-US" b="1"/>
          </a:p>
          <a:p>
            <a:pPr lvl="0" eaLnBrk="1" hangingPunct="1"/>
            <a:r>
              <a:rPr lang="en-US" altLang="zh-CN" b="1"/>
              <a:t>2</a:t>
            </a:r>
            <a:r>
              <a:rPr lang="zh-CN" altLang="en-US" b="1"/>
              <a:t>、</a:t>
            </a:r>
            <a:r>
              <a:rPr lang="en-US" altLang="zh-CN" b="1"/>
              <a:t>《</a:t>
            </a:r>
            <a:r>
              <a:rPr lang="zh-CN" altLang="en-US" b="1"/>
              <a:t>论语</a:t>
            </a:r>
            <a:r>
              <a:rPr lang="en-US" altLang="zh-CN" b="1"/>
              <a:t>》</a:t>
            </a:r>
            <a:r>
              <a:rPr lang="zh-CN" altLang="en-US" b="1"/>
              <a:t>中强调只要善于学习，到处都有老师的句子是： </a:t>
            </a:r>
            <a:r>
              <a:rPr lang="zh-CN" altLang="en-US" b="1" u="sng">
                <a:solidFill>
                  <a:srgbClr val="0000CC"/>
                </a:solidFill>
              </a:rPr>
              <a:t>三人行，必有我师焉</a:t>
            </a:r>
            <a:r>
              <a:rPr lang="zh-CN" altLang="en-US" b="1"/>
              <a:t>。</a:t>
            </a:r>
            <a:endParaRPr lang="zh-CN" altLang="en-US" b="1"/>
          </a:p>
          <a:p>
            <a:pPr lvl="0" eaLnBrk="1" hangingPunct="1"/>
            <a:r>
              <a:rPr lang="en-US" altLang="zh-CN" b="1"/>
              <a:t>3</a:t>
            </a:r>
            <a:r>
              <a:rPr lang="zh-CN" altLang="en-US" b="1"/>
              <a:t>、</a:t>
            </a:r>
            <a:r>
              <a:rPr lang="en-US" altLang="zh-CN" b="1"/>
              <a:t>《</a:t>
            </a:r>
            <a:r>
              <a:rPr lang="zh-CN" altLang="en-US" b="1"/>
              <a:t>论语</a:t>
            </a:r>
            <a:r>
              <a:rPr lang="en-US" altLang="zh-CN" b="1"/>
              <a:t>》</a:t>
            </a:r>
            <a:r>
              <a:rPr lang="zh-CN" altLang="en-US" b="1"/>
              <a:t>中孔子强调学习态度要端正，切莫不懂装懂的句子是：</a:t>
            </a:r>
            <a:r>
              <a:rPr lang="zh-CN" altLang="en-US" b="1" u="sng">
                <a:solidFill>
                  <a:srgbClr val="0000CC"/>
                </a:solidFill>
              </a:rPr>
              <a:t>知之为知之，不知为不知。</a:t>
            </a:r>
            <a:endParaRPr lang="zh-CN" altLang="en-US" b="1" u="sng">
              <a:solidFill>
                <a:srgbClr val="0000CC"/>
              </a:solidFill>
            </a:endParaRPr>
          </a:p>
          <a:p>
            <a:pPr lvl="0" eaLnBrk="1" hangingPunct="1"/>
            <a:r>
              <a:rPr lang="en-US" altLang="zh-CN" b="1"/>
              <a:t>4</a:t>
            </a:r>
            <a:r>
              <a:rPr lang="zh-CN" altLang="en-US" b="1"/>
              <a:t>、</a:t>
            </a:r>
            <a:r>
              <a:rPr lang="en-US" altLang="zh-CN" b="1"/>
              <a:t>《</a:t>
            </a:r>
            <a:r>
              <a:rPr lang="zh-CN" altLang="en-US" b="1"/>
              <a:t>论语</a:t>
            </a:r>
            <a:r>
              <a:rPr lang="en-US" altLang="zh-CN" b="1"/>
              <a:t>》</a:t>
            </a:r>
            <a:r>
              <a:rPr lang="zh-CN" altLang="en-US" b="1"/>
              <a:t>中强调让别人成为自己修身养性的镜子，学习好的，摒弃不好的句子是：</a:t>
            </a:r>
            <a:r>
              <a:rPr lang="zh-CN" altLang="en-US" b="1" u="sng">
                <a:solidFill>
                  <a:srgbClr val="0000CC"/>
                </a:solidFill>
              </a:rPr>
              <a:t>见贤思齐焉，见不贤而内自省也。</a:t>
            </a:r>
            <a:endParaRPr lang="zh-CN" altLang="en-US" b="1" u="sng">
              <a:solidFill>
                <a:srgbClr val="0000CC"/>
              </a:solidFill>
            </a:endParaRPr>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758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67586" name="Rectangle 3"/>
          <p:cNvSpPr>
            <a:spLocks noGrp="1"/>
          </p:cNvSpPr>
          <p:nvPr>
            <p:ph idx="1"/>
          </p:nvPr>
        </p:nvSpPr>
        <p:spPr>
          <a:xfrm>
            <a:off x="323850" y="188913"/>
            <a:ext cx="8640763" cy="6335712"/>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latin typeface="黑体" panose="02010609060101010101" pitchFamily="49" charset="-122"/>
                <a:ea typeface="黑体" panose="02010609060101010101" pitchFamily="49" charset="-122"/>
              </a:rPr>
              <a:t>5</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论语</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中孔子强调不仅能学习别人的优点，也能看出别人的缺点，更要引以为戒的句子是</a:t>
            </a:r>
            <a:r>
              <a:rPr lang="zh-CN" altLang="en-US" sz="3600" b="1" u="sng">
                <a:latin typeface="黑体" panose="02010609060101010101" pitchFamily="49" charset="-122"/>
                <a:ea typeface="黑体" panose="02010609060101010101" pitchFamily="49" charset="-122"/>
              </a:rPr>
              <a:t>：                 </a:t>
            </a:r>
            <a:r>
              <a:rPr lang="zh-CN" altLang="en-US" b="1" u="sng">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6</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论语</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中孔子认为只有胸怀宽广、意志坚定的人才能称为</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士</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的句子是</a:t>
            </a:r>
            <a:r>
              <a:rPr lang="zh-CN" altLang="en-US" sz="3600" b="1" u="sng">
                <a:latin typeface="黑体" panose="02010609060101010101" pitchFamily="49" charset="-122"/>
                <a:ea typeface="黑体" panose="02010609060101010101" pitchFamily="49" charset="-122"/>
              </a:rPr>
              <a:t>：     </a:t>
            </a:r>
            <a:r>
              <a:rPr lang="zh-CN" altLang="en-US" b="1" u="sng">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7</a:t>
            </a:r>
            <a:r>
              <a:rPr lang="zh-CN" altLang="en-US" b="1">
                <a:latin typeface="黑体" panose="02010609060101010101" pitchFamily="49" charset="-122"/>
                <a:ea typeface="黑体" panose="02010609060101010101" pitchFamily="49" charset="-122"/>
              </a:rPr>
              <a:t>、论语</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中讲在艰难困苦的环境中才能考验出一个人坚强不屈的品质的句子还是</a:t>
            </a:r>
            <a:r>
              <a:rPr lang="zh-CN" altLang="en-US" sz="3600" b="1" u="sng">
                <a:latin typeface="黑体" panose="02010609060101010101" pitchFamily="49" charset="-122"/>
                <a:ea typeface="黑体" panose="02010609060101010101" pitchFamily="49" charset="-122"/>
              </a:rPr>
              <a:t>：   </a:t>
            </a:r>
            <a:r>
              <a:rPr lang="zh-CN" altLang="en-US" b="1" u="sng">
                <a:latin typeface="黑体" panose="02010609060101010101" pitchFamily="49" charset="-122"/>
                <a:ea typeface="黑体" panose="02010609060101010101" pitchFamily="49" charset="-122"/>
              </a:rPr>
              <a:t>。</a:t>
            </a:r>
            <a:endParaRPr lang="zh-CN" altLang="en-US" b="1" u="sng">
              <a:latin typeface="黑体" panose="02010609060101010101" pitchFamily="49" charset="-122"/>
              <a:ea typeface="黑体" panose="02010609060101010101" pitchFamily="49" charset="-122"/>
            </a:endParaRPr>
          </a:p>
          <a:p>
            <a:pPr lvl="0" eaLnBrk="1" hangingPunct="1"/>
            <a:endParaRPr lang="en-US" altLang="zh-CN"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0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68610" name="Rectangle 3"/>
          <p:cNvSpPr>
            <a:spLocks noGrp="1"/>
          </p:cNvSpPr>
          <p:nvPr>
            <p:ph idx="1"/>
          </p:nvPr>
        </p:nvSpPr>
        <p:spPr>
          <a:xfrm>
            <a:off x="457200" y="620713"/>
            <a:ext cx="8686800" cy="55054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en-US" altLang="zh-CN" b="1"/>
              <a:t>5</a:t>
            </a:r>
            <a:r>
              <a:rPr lang="zh-CN" altLang="en-US" b="1"/>
              <a:t>、</a:t>
            </a:r>
            <a:r>
              <a:rPr lang="en-US" altLang="zh-CN" b="1"/>
              <a:t>《</a:t>
            </a:r>
            <a:r>
              <a:rPr lang="zh-CN" altLang="en-US" b="1"/>
              <a:t>论语</a:t>
            </a:r>
            <a:r>
              <a:rPr lang="en-US" altLang="zh-CN" b="1"/>
              <a:t>》</a:t>
            </a:r>
            <a:r>
              <a:rPr lang="zh-CN" altLang="en-US" b="1"/>
              <a:t>中孔子强调不仅能学习别人的优点，也能看出别人的缺点，更要引以为戒的句子是：</a:t>
            </a:r>
            <a:r>
              <a:rPr lang="zh-CN" altLang="en-US" sz="3600" b="1" u="sng">
                <a:solidFill>
                  <a:srgbClr val="0000CC"/>
                </a:solidFill>
              </a:rPr>
              <a:t>择其善者而从之，其不善者而改之。</a:t>
            </a:r>
            <a:endParaRPr lang="zh-CN" altLang="en-US" sz="3600" b="1" u="sng">
              <a:solidFill>
                <a:srgbClr val="0000CC"/>
              </a:solidFill>
            </a:endParaRPr>
          </a:p>
          <a:p>
            <a:pPr lvl="0" eaLnBrk="1" hangingPunct="1">
              <a:lnSpc>
                <a:spcPct val="90000"/>
              </a:lnSpc>
            </a:pPr>
            <a:r>
              <a:rPr lang="en-US" altLang="zh-CN" b="1"/>
              <a:t>6</a:t>
            </a:r>
            <a:r>
              <a:rPr lang="zh-CN" altLang="en-US" b="1"/>
              <a:t>、</a:t>
            </a:r>
            <a:r>
              <a:rPr lang="en-US" altLang="zh-CN" b="1"/>
              <a:t>《</a:t>
            </a:r>
            <a:r>
              <a:rPr lang="zh-CN" altLang="en-US" b="1"/>
              <a:t>论语</a:t>
            </a:r>
            <a:r>
              <a:rPr lang="en-US" altLang="zh-CN" b="1"/>
              <a:t>》</a:t>
            </a:r>
            <a:r>
              <a:rPr lang="zh-CN" altLang="en-US" b="1"/>
              <a:t>中孔子认为只有胸怀宽广、意志坚定的人才能称为“士”的句子是：</a:t>
            </a:r>
            <a:r>
              <a:rPr lang="zh-CN" altLang="en-US" sz="3600" b="1" u="sng">
                <a:solidFill>
                  <a:srgbClr val="0000CC"/>
                </a:solidFill>
              </a:rPr>
              <a:t>士不可以不弘毅，任重而道远。</a:t>
            </a:r>
            <a:endParaRPr lang="zh-CN" altLang="en-US" sz="3600" b="1" u="sng">
              <a:solidFill>
                <a:srgbClr val="0000CC"/>
              </a:solidFill>
            </a:endParaRPr>
          </a:p>
          <a:p>
            <a:pPr lvl="0" eaLnBrk="1" hangingPunct="1">
              <a:lnSpc>
                <a:spcPct val="90000"/>
              </a:lnSpc>
            </a:pPr>
            <a:r>
              <a:rPr lang="en-US" altLang="zh-CN" b="1"/>
              <a:t>7</a:t>
            </a:r>
            <a:r>
              <a:rPr lang="zh-CN" altLang="en-US" b="1"/>
              <a:t>、论语</a:t>
            </a:r>
            <a:r>
              <a:rPr lang="en-US" altLang="zh-CN" b="1"/>
              <a:t>》</a:t>
            </a:r>
            <a:r>
              <a:rPr lang="zh-CN" altLang="en-US" b="1"/>
              <a:t>中讲在艰难困苦的环境中才能考验出一个人坚强不屈的品质的句子还是：</a:t>
            </a:r>
            <a:r>
              <a:rPr lang="zh-CN" altLang="en-US" sz="3600" b="1" u="sng">
                <a:solidFill>
                  <a:srgbClr val="0000CC"/>
                </a:solidFill>
              </a:rPr>
              <a:t>岁寒，然后知松柏之后凋也。</a:t>
            </a:r>
            <a:endParaRPr lang="zh-CN" altLang="en-US" sz="3600" b="1" u="sng">
              <a:solidFill>
                <a:srgbClr val="0000CC"/>
              </a:solidFill>
            </a:endParaRPr>
          </a:p>
          <a:p>
            <a:pPr lvl="0" eaLnBrk="1" hangingPunct="1">
              <a:lnSpc>
                <a:spcPct val="90000"/>
              </a:lnSpc>
            </a:pPr>
            <a:endParaRPr lang="en-US" altLang="zh-CN" sz="3600" b="1" u="sng">
              <a:solidFill>
                <a:srgbClr val="0000CC"/>
              </a:solidFill>
            </a:endParaRPr>
          </a:p>
        </p:txBody>
      </p:sp>
    </p:spTree>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963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69634" name="Rectangle 3"/>
          <p:cNvSpPr>
            <a:spLocks noGrp="1"/>
          </p:cNvSpPr>
          <p:nvPr>
            <p:ph idx="1"/>
          </p:nvPr>
        </p:nvSpPr>
        <p:spPr>
          <a:xfrm>
            <a:off x="179388" y="188913"/>
            <a:ext cx="8964612" cy="640873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2</a:t>
            </a:r>
            <a:r>
              <a:rPr lang="zh-CN" altLang="en-US" b="1"/>
              <a:t>）</a:t>
            </a:r>
            <a:r>
              <a:rPr lang="en-US" altLang="zh-CN" b="1"/>
              <a:t>《</a:t>
            </a:r>
            <a:r>
              <a:rPr lang="zh-CN" altLang="en-US" b="1"/>
              <a:t>鱼我所欲也</a:t>
            </a:r>
            <a:r>
              <a:rPr lang="en-US" altLang="zh-CN" b="1"/>
              <a:t>》</a:t>
            </a:r>
            <a:endParaRPr lang="en-US" altLang="zh-CN" b="1"/>
          </a:p>
          <a:p>
            <a:pPr lvl="0" eaLnBrk="1" hangingPunct="1"/>
            <a:r>
              <a:rPr lang="en-US" altLang="zh-CN" b="1"/>
              <a:t>1. 《</a:t>
            </a:r>
            <a:r>
              <a:rPr lang="zh-CN" altLang="en-US" b="1"/>
              <a:t>鱼我所欲也</a:t>
            </a:r>
            <a:r>
              <a:rPr lang="en-US" altLang="zh-CN" b="1"/>
              <a:t>》</a:t>
            </a:r>
            <a:r>
              <a:rPr lang="zh-CN" altLang="en-US" b="1"/>
              <a:t>文中与“嗟来之食”的意思相一致的句子是</a:t>
            </a:r>
            <a:r>
              <a:rPr lang="zh-CN" altLang="en-US" b="1" u="sng"/>
              <a:t>：                                        。</a:t>
            </a:r>
            <a:endParaRPr lang="zh-CN" altLang="en-US" b="1"/>
          </a:p>
          <a:p>
            <a:pPr lvl="0" eaLnBrk="1" hangingPunct="1"/>
            <a:r>
              <a:rPr lang="en-US" altLang="zh-CN" b="1"/>
              <a:t>2</a:t>
            </a:r>
            <a:r>
              <a:rPr lang="zh-CN" altLang="en-US" b="1"/>
              <a:t>、</a:t>
            </a:r>
            <a:r>
              <a:rPr lang="en-US" altLang="zh-CN" b="1"/>
              <a:t>《</a:t>
            </a:r>
            <a:r>
              <a:rPr lang="zh-CN" altLang="en-US" b="1"/>
              <a:t>鱼我所欲也</a:t>
            </a:r>
            <a:r>
              <a:rPr lang="en-US" altLang="zh-CN" b="1"/>
              <a:t>》</a:t>
            </a:r>
            <a:r>
              <a:rPr lang="zh-CN" altLang="en-US" b="1"/>
              <a:t>文中全篇的中心论点的句子是</a:t>
            </a:r>
            <a:r>
              <a:rPr lang="zh-CN" altLang="en-US" b="1" u="sng"/>
              <a:t>：                     。</a:t>
            </a:r>
            <a:endParaRPr lang="zh-CN" altLang="en-US" b="1"/>
          </a:p>
          <a:p>
            <a:pPr lvl="0" eaLnBrk="1" hangingPunct="1"/>
            <a:r>
              <a:rPr lang="en-US" altLang="zh-CN" b="1"/>
              <a:t>3</a:t>
            </a:r>
            <a:r>
              <a:rPr lang="zh-CN" altLang="en-US" b="1"/>
              <a:t>、</a:t>
            </a:r>
            <a:r>
              <a:rPr lang="en-US" altLang="zh-CN" b="1"/>
              <a:t>《</a:t>
            </a:r>
            <a:r>
              <a:rPr lang="zh-CN" altLang="en-US" b="1"/>
              <a:t>鱼我所欲也</a:t>
            </a:r>
            <a:r>
              <a:rPr lang="en-US" altLang="zh-CN" b="1"/>
              <a:t>》</a:t>
            </a:r>
            <a:r>
              <a:rPr lang="zh-CN" altLang="en-US" b="1"/>
              <a:t>文中表明“我”不会做“苟且偷生之事”的句子是</a:t>
            </a:r>
            <a:r>
              <a:rPr lang="zh-CN" altLang="en-US" b="1" u="sng"/>
              <a:t>：                               。</a:t>
            </a:r>
            <a:endParaRPr lang="zh-CN" altLang="en-US" b="1"/>
          </a:p>
          <a:p>
            <a:pPr lvl="0" eaLnBrk="1" hangingPunct="1"/>
            <a:r>
              <a:rPr lang="en-US" altLang="zh-CN" b="1"/>
              <a:t>4</a:t>
            </a:r>
            <a:r>
              <a:rPr lang="zh-CN" altLang="en-US" b="1"/>
              <a:t>、</a:t>
            </a:r>
            <a:r>
              <a:rPr lang="en-US" altLang="zh-CN" b="1"/>
              <a:t>《</a:t>
            </a:r>
            <a:r>
              <a:rPr lang="zh-CN" altLang="en-US" b="1"/>
              <a:t>鱼我所欲也</a:t>
            </a:r>
            <a:r>
              <a:rPr lang="en-US" altLang="zh-CN" b="1"/>
              <a:t>》</a:t>
            </a:r>
            <a:r>
              <a:rPr lang="zh-CN" altLang="en-US" b="1"/>
              <a:t>文中作者说人人都有向善之心而贤者能做到坚持不懈的句子是</a:t>
            </a:r>
            <a:r>
              <a:rPr lang="zh-CN" altLang="en-US" b="1" u="sng"/>
              <a:t>：           。</a:t>
            </a:r>
            <a:endParaRPr lang="zh-CN" altLang="en-US" b="1" u="sng"/>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065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70658" name="Rectangle 3"/>
          <p:cNvSpPr>
            <a:spLocks noGrp="1"/>
          </p:cNvSpPr>
          <p:nvPr>
            <p:ph idx="1"/>
          </p:nvPr>
        </p:nvSpPr>
        <p:spPr>
          <a:xfrm>
            <a:off x="250825" y="0"/>
            <a:ext cx="8713788" cy="652462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2</a:t>
            </a:r>
            <a:r>
              <a:rPr lang="zh-CN" altLang="en-US" b="1"/>
              <a:t>）</a:t>
            </a:r>
            <a:r>
              <a:rPr lang="en-US" altLang="zh-CN" b="1"/>
              <a:t>《</a:t>
            </a:r>
            <a:r>
              <a:rPr lang="zh-CN" altLang="en-US" b="1"/>
              <a:t>鱼我所欲也</a:t>
            </a:r>
            <a:r>
              <a:rPr lang="en-US" altLang="zh-CN" b="1"/>
              <a:t>》</a:t>
            </a:r>
            <a:endParaRPr lang="en-US" altLang="zh-CN" b="1"/>
          </a:p>
          <a:p>
            <a:pPr lvl="0" eaLnBrk="1" hangingPunct="1"/>
            <a:r>
              <a:rPr lang="en-US" altLang="zh-CN" b="1"/>
              <a:t>1. 《</a:t>
            </a:r>
            <a:r>
              <a:rPr lang="zh-CN" altLang="en-US" b="1"/>
              <a:t>鱼我所欲也</a:t>
            </a:r>
            <a:r>
              <a:rPr lang="en-US" altLang="zh-CN" b="1"/>
              <a:t>》</a:t>
            </a:r>
            <a:r>
              <a:rPr lang="zh-CN" altLang="en-US" b="1"/>
              <a:t>文中与“嗟来之食”的意思相一致的句子是：</a:t>
            </a:r>
            <a:r>
              <a:rPr lang="zh-CN" altLang="en-US" b="1" u="sng">
                <a:solidFill>
                  <a:srgbClr val="0000CC"/>
                </a:solidFill>
                <a:ea typeface="楷体_GB2312" pitchFamily="49" charset="-122"/>
              </a:rPr>
              <a:t>呼尔而与之，行道之人弗受；蹴尔而与之，乞人不屑也</a:t>
            </a:r>
            <a:r>
              <a:rPr lang="zh-CN" altLang="en-US" b="1" u="sng"/>
              <a:t>。</a:t>
            </a:r>
            <a:endParaRPr lang="zh-CN" altLang="en-US" b="1"/>
          </a:p>
          <a:p>
            <a:pPr lvl="0" eaLnBrk="1" hangingPunct="1"/>
            <a:r>
              <a:rPr lang="en-US" altLang="zh-CN" b="1"/>
              <a:t>2</a:t>
            </a:r>
            <a:r>
              <a:rPr lang="zh-CN" altLang="en-US" b="1"/>
              <a:t>、</a:t>
            </a:r>
            <a:r>
              <a:rPr lang="en-US" altLang="zh-CN" b="1"/>
              <a:t>《</a:t>
            </a:r>
            <a:r>
              <a:rPr lang="zh-CN" altLang="en-US" b="1"/>
              <a:t>鱼我所欲也</a:t>
            </a:r>
            <a:r>
              <a:rPr lang="en-US" altLang="zh-CN" b="1"/>
              <a:t>》</a:t>
            </a:r>
            <a:r>
              <a:rPr lang="zh-CN" altLang="en-US" b="1"/>
              <a:t>文中全篇的中心论点的句子是：</a:t>
            </a:r>
            <a:r>
              <a:rPr lang="zh-CN" altLang="en-US" b="1" u="sng">
                <a:solidFill>
                  <a:srgbClr val="0000CC"/>
                </a:solidFill>
                <a:ea typeface="楷体_GB2312" pitchFamily="49" charset="-122"/>
              </a:rPr>
              <a:t>舍生而取义者也</a:t>
            </a:r>
            <a:r>
              <a:rPr lang="zh-CN" altLang="en-US" b="1" u="sng"/>
              <a:t>。</a:t>
            </a:r>
            <a:endParaRPr lang="zh-CN" altLang="en-US" b="1"/>
          </a:p>
          <a:p>
            <a:pPr lvl="0" eaLnBrk="1" hangingPunct="1"/>
            <a:r>
              <a:rPr lang="en-US" altLang="zh-CN" b="1"/>
              <a:t>3</a:t>
            </a:r>
            <a:r>
              <a:rPr lang="zh-CN" altLang="en-US" b="1"/>
              <a:t>、</a:t>
            </a:r>
            <a:r>
              <a:rPr lang="en-US" altLang="zh-CN" b="1"/>
              <a:t>《</a:t>
            </a:r>
            <a:r>
              <a:rPr lang="zh-CN" altLang="en-US" b="1"/>
              <a:t>鱼我所欲也</a:t>
            </a:r>
            <a:r>
              <a:rPr lang="en-US" altLang="zh-CN" b="1"/>
              <a:t>》</a:t>
            </a:r>
            <a:r>
              <a:rPr lang="zh-CN" altLang="en-US" b="1"/>
              <a:t>文中表明“我”不会做“苟且偷生之事”的句子是：</a:t>
            </a:r>
            <a:r>
              <a:rPr lang="zh-CN" altLang="en-US" b="1" u="sng">
                <a:solidFill>
                  <a:srgbClr val="0000CC"/>
                </a:solidFill>
                <a:ea typeface="楷体_GB2312" pitchFamily="49" charset="-122"/>
              </a:rPr>
              <a:t>所欲有甚于生者，所恶有甚于死者</a:t>
            </a:r>
            <a:r>
              <a:rPr lang="zh-CN" altLang="en-US" b="1" u="sng"/>
              <a:t>。</a:t>
            </a:r>
            <a:endParaRPr lang="zh-CN" altLang="en-US" b="1"/>
          </a:p>
          <a:p>
            <a:pPr lvl="0" eaLnBrk="1" hangingPunct="1"/>
            <a:r>
              <a:rPr lang="en-US" altLang="zh-CN" b="1"/>
              <a:t>4</a:t>
            </a:r>
            <a:r>
              <a:rPr lang="zh-CN" altLang="en-US" b="1"/>
              <a:t>、</a:t>
            </a:r>
            <a:r>
              <a:rPr lang="en-US" altLang="zh-CN" b="1"/>
              <a:t>《</a:t>
            </a:r>
            <a:r>
              <a:rPr lang="zh-CN" altLang="en-US" b="1"/>
              <a:t>鱼我所欲也</a:t>
            </a:r>
            <a:r>
              <a:rPr lang="en-US" altLang="zh-CN" b="1"/>
              <a:t>》</a:t>
            </a:r>
            <a:r>
              <a:rPr lang="zh-CN" altLang="en-US" b="1"/>
              <a:t>文中作者说人人都有向善之心而贤者能做到坚持不懈的句子是：</a:t>
            </a:r>
            <a:r>
              <a:rPr lang="zh-CN" altLang="en-US" b="1" u="sng">
                <a:solidFill>
                  <a:srgbClr val="0000CC"/>
                </a:solidFill>
                <a:ea typeface="楷体_GB2312" pitchFamily="49" charset="-122"/>
              </a:rPr>
              <a:t>非独贤者有是心也，人皆有之，贤者能勿丧耳</a:t>
            </a:r>
            <a:r>
              <a:rPr lang="zh-CN" altLang="en-US" b="1" u="sng"/>
              <a:t>。</a:t>
            </a:r>
            <a:endParaRPr lang="zh-CN" altLang="en-US" b="1" u="sng"/>
          </a:p>
        </p:txBody>
      </p:sp>
    </p:spTree>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8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71682"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3</a:t>
            </a:r>
            <a:r>
              <a:rPr lang="zh-CN" altLang="en-US" b="1"/>
              <a:t>）</a:t>
            </a:r>
            <a:r>
              <a:rPr lang="en-US" altLang="zh-CN" b="1"/>
              <a:t>《</a:t>
            </a:r>
            <a:r>
              <a:rPr lang="zh-CN" altLang="en-US" b="1"/>
              <a:t>生于忧患，死于安乐</a:t>
            </a:r>
            <a:r>
              <a:rPr lang="en-US" altLang="zh-CN" b="1"/>
              <a:t>》</a:t>
            </a:r>
            <a:endParaRPr lang="en-US" altLang="zh-CN" b="1"/>
          </a:p>
          <a:p>
            <a:pPr lvl="0" eaLnBrk="1" hangingPunct="1"/>
            <a:r>
              <a:rPr lang="en-US" altLang="zh-CN" b="1"/>
              <a:t>1</a:t>
            </a:r>
            <a:r>
              <a:rPr lang="zh-CN" altLang="en-US" b="1"/>
              <a:t>、</a:t>
            </a:r>
            <a:r>
              <a:rPr lang="en-US" altLang="zh-CN" b="1"/>
              <a:t>《</a:t>
            </a:r>
            <a:r>
              <a:rPr lang="zh-CN" altLang="en-US" b="1"/>
              <a:t>生于忧患，死于安乐</a:t>
            </a:r>
            <a:r>
              <a:rPr lang="en-US" altLang="zh-CN" b="1"/>
              <a:t>》</a:t>
            </a:r>
            <a:r>
              <a:rPr lang="zh-CN" altLang="en-US" b="1"/>
              <a:t>中指出了艰苦磨炼益处的句子是</a:t>
            </a:r>
            <a:r>
              <a:rPr lang="zh-CN" altLang="en-US" b="1" u="sng"/>
              <a:t>：               </a:t>
            </a:r>
            <a:r>
              <a:rPr lang="zh-CN" altLang="en-US" b="1"/>
              <a:t>， </a:t>
            </a:r>
            <a:r>
              <a:rPr lang="zh-CN" altLang="en-US" b="1" u="sng"/>
              <a:t>                  </a:t>
            </a:r>
            <a:r>
              <a:rPr lang="zh-CN" altLang="en-US" b="1"/>
              <a:t>。</a:t>
            </a:r>
            <a:endParaRPr lang="zh-CN" altLang="en-US" b="1"/>
          </a:p>
          <a:p>
            <a:pPr lvl="0" eaLnBrk="1" hangingPunct="1"/>
            <a:r>
              <a:rPr lang="en-US" altLang="zh-CN" b="1"/>
              <a:t>2</a:t>
            </a:r>
            <a:r>
              <a:rPr lang="zh-CN" altLang="en-US" b="1"/>
              <a:t>、</a:t>
            </a:r>
            <a:r>
              <a:rPr lang="en-US" altLang="zh-CN" b="1"/>
              <a:t>《</a:t>
            </a:r>
            <a:r>
              <a:rPr lang="zh-CN" altLang="en-US" b="1"/>
              <a:t>生于忧患，死于安乐</a:t>
            </a:r>
            <a:r>
              <a:rPr lang="en-US" altLang="zh-CN" b="1"/>
              <a:t>》</a:t>
            </a:r>
            <a:r>
              <a:rPr lang="zh-CN" altLang="en-US" b="1"/>
              <a:t>中从内外两个方面说明了导致亡国的原因的句子是</a:t>
            </a:r>
            <a:r>
              <a:rPr lang="zh-CN" altLang="en-US" b="1" u="sng"/>
              <a:t>：              。</a:t>
            </a:r>
            <a:endParaRPr lang="zh-CN" altLang="en-US" b="1"/>
          </a:p>
          <a:p>
            <a:pPr lvl="0" eaLnBrk="1" hangingPunct="1"/>
            <a:r>
              <a:rPr lang="en-US" altLang="zh-CN" b="1"/>
              <a:t>3</a:t>
            </a:r>
            <a:r>
              <a:rPr lang="zh-CN" altLang="en-US" b="1"/>
              <a:t>、</a:t>
            </a:r>
            <a:r>
              <a:rPr lang="en-US" altLang="zh-CN" b="1"/>
              <a:t>《</a:t>
            </a:r>
            <a:r>
              <a:rPr lang="zh-CN" altLang="en-US" b="1"/>
              <a:t>生于忧患，死于安乐</a:t>
            </a:r>
            <a:r>
              <a:rPr lang="en-US" altLang="zh-CN" b="1"/>
              <a:t>》</a:t>
            </a:r>
            <a:r>
              <a:rPr lang="zh-CN" altLang="en-US" b="1"/>
              <a:t>中总结全文，归纳中心论点的句子是</a:t>
            </a:r>
            <a:r>
              <a:rPr lang="zh-CN" altLang="en-US" b="1" u="sng"/>
              <a:t>：                         。</a:t>
            </a:r>
            <a:endParaRPr lang="zh-CN" altLang="en-US" b="1"/>
          </a:p>
          <a:p>
            <a:pPr lvl="0" eaLnBrk="1" hangingPunct="1"/>
            <a:r>
              <a:rPr lang="en-US" altLang="zh-CN" b="1"/>
              <a:t>4</a:t>
            </a:r>
            <a:r>
              <a:rPr lang="zh-CN" altLang="en-US" b="1"/>
              <a:t>、说明人才必须经过艰苦磨炼的作用的句子是</a:t>
            </a:r>
            <a:r>
              <a:rPr lang="zh-CN" altLang="en-US" b="1" u="sng"/>
              <a:t>：                                                                。</a:t>
            </a:r>
            <a:endParaRPr lang="zh-CN" altLang="en-US" b="1" u="sng"/>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8194"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latin typeface="黑体" panose="02010609060101010101" pitchFamily="49" charset="-122"/>
                <a:ea typeface="黑体" panose="02010609060101010101" pitchFamily="49" charset="-122"/>
              </a:rPr>
              <a:t>5.</a:t>
            </a:r>
            <a:r>
              <a:rPr lang="zh-CN" altLang="en-US" b="1">
                <a:latin typeface="黑体" panose="02010609060101010101" pitchFamily="49" charset="-122"/>
                <a:ea typeface="黑体" panose="02010609060101010101" pitchFamily="49" charset="-122"/>
              </a:rPr>
              <a:t>庄子从奇妙莫测的描写后接着以现实社会的四种人的具体描述，文中描写四种人的句子分别是：</a:t>
            </a:r>
            <a:r>
              <a:rPr lang="zh-CN" altLang="en-US" b="1">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6.</a:t>
            </a:r>
            <a:r>
              <a:rPr lang="zh-CN" altLang="en-US" b="1">
                <a:latin typeface="黑体" panose="02010609060101010101" pitchFamily="49" charset="-122"/>
                <a:ea typeface="黑体" panose="02010609060101010101" pitchFamily="49" charset="-122"/>
              </a:rPr>
              <a:t>作者提出自己的观点</a:t>
            </a:r>
            <a:r>
              <a:rPr lang="en-US" altLang="zh-CN" b="1">
                <a:ea typeface="黑体" panose="02010609060101010101" pitchFamily="49" charset="-122"/>
              </a:rPr>
              <a:t>——“</a:t>
            </a:r>
            <a:r>
              <a:rPr lang="zh-CN" altLang="en-US" b="1">
                <a:latin typeface="黑体" panose="02010609060101010101" pitchFamily="49" charset="-122"/>
                <a:ea typeface="黑体" panose="02010609060101010101" pitchFamily="49" charset="-122"/>
              </a:rPr>
              <a:t>无所待</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才是真正的逍遥的并列句了三类人的句子是：</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7</a:t>
            </a:r>
            <a:r>
              <a:rPr lang="zh-CN" altLang="en-US" b="1">
                <a:latin typeface="黑体" panose="02010609060101010101" pitchFamily="49" charset="-122"/>
                <a:ea typeface="黑体" panose="02010609060101010101" pitchFamily="49" charset="-122"/>
              </a:rPr>
              <a:t>．文中对天空的颜色成因进行了探寻，并发出了疑问的两句是：</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8.</a:t>
            </a:r>
            <a:r>
              <a:rPr lang="zh-CN" altLang="en-US" b="1">
                <a:latin typeface="黑体" panose="02010609060101010101" pitchFamily="49" charset="-122"/>
                <a:ea typeface="黑体" panose="02010609060101010101" pitchFamily="49" charset="-122"/>
              </a:rPr>
              <a:t>文中写宋荣子看淡了世间的荣辱，不会因为外界的评价而更加奋勉或沮丧的句子是：</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9.</a:t>
            </a:r>
            <a:r>
              <a:rPr lang="zh-CN" altLang="en-US" b="1">
                <a:latin typeface="黑体" panose="02010609060101010101" pitchFamily="49" charset="-122"/>
                <a:ea typeface="黑体" panose="02010609060101010101" pitchFamily="49" charset="-122"/>
              </a:rPr>
              <a:t>当看到大鹏经过一系列的准备才能</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图南</a:t>
            </a:r>
            <a:r>
              <a:rPr lang="zh-CN" altLang="en-US" b="1">
                <a:ea typeface="黑体" panose="02010609060101010101" pitchFamily="49" charset="-122"/>
              </a:rPr>
              <a:t>”</a:t>
            </a:r>
            <a:r>
              <a:rPr lang="zh-CN" altLang="en-US" b="1">
                <a:latin typeface="黑体" panose="02010609060101010101" pitchFamily="49" charset="-122"/>
                <a:ea typeface="黑体" panose="02010609060101010101" pitchFamily="49" charset="-122"/>
              </a:rPr>
              <a:t>之后，蜩与学鸠通过形象地描述自己在林中飞行和休息的样子来嘲笑大鹏鸟的句子是：</a:t>
            </a:r>
            <a:endParaRPr lang="zh-CN" altLang="en-US"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70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72706" name="Rectangle 3"/>
          <p:cNvSpPr>
            <a:spLocks noGrp="1"/>
          </p:cNvSpPr>
          <p:nvPr>
            <p:ph idx="1"/>
          </p:nvPr>
        </p:nvSpPr>
        <p:spPr>
          <a:xfrm>
            <a:off x="250825" y="188913"/>
            <a:ext cx="864235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80000"/>
              </a:lnSpc>
            </a:pPr>
            <a:r>
              <a:rPr lang="zh-CN" altLang="en-US" sz="2800" b="1"/>
              <a:t>（</a:t>
            </a:r>
            <a:r>
              <a:rPr lang="en-US" altLang="zh-CN" sz="2800" b="1"/>
              <a:t>3</a:t>
            </a:r>
            <a:r>
              <a:rPr lang="zh-CN" altLang="en-US" sz="2800" b="1"/>
              <a:t>）</a:t>
            </a:r>
            <a:r>
              <a:rPr lang="en-US" altLang="zh-CN" sz="2800" b="1"/>
              <a:t>《</a:t>
            </a:r>
            <a:r>
              <a:rPr lang="zh-CN" altLang="en-US" sz="2800" b="1"/>
              <a:t>生于忧患，死于安乐</a:t>
            </a:r>
            <a:r>
              <a:rPr lang="en-US" altLang="zh-CN" sz="2800" b="1"/>
              <a:t>》</a:t>
            </a:r>
            <a:endParaRPr lang="en-US" altLang="zh-CN" sz="2800" b="1"/>
          </a:p>
          <a:p>
            <a:pPr lvl="0" eaLnBrk="1" hangingPunct="1">
              <a:lnSpc>
                <a:spcPct val="80000"/>
              </a:lnSpc>
            </a:pPr>
            <a:r>
              <a:rPr lang="en-US" altLang="zh-CN" sz="2800" b="1"/>
              <a:t>1</a:t>
            </a:r>
            <a:r>
              <a:rPr lang="zh-CN" altLang="en-US" sz="2800" b="1"/>
              <a:t>、</a:t>
            </a:r>
            <a:r>
              <a:rPr lang="en-US" altLang="zh-CN" sz="2800" b="1"/>
              <a:t>《</a:t>
            </a:r>
            <a:r>
              <a:rPr lang="zh-CN" altLang="en-US" sz="2800" b="1"/>
              <a:t>生于忧患，死于安乐</a:t>
            </a:r>
            <a:r>
              <a:rPr lang="en-US" altLang="zh-CN" sz="2800" b="1"/>
              <a:t>》</a:t>
            </a:r>
            <a:r>
              <a:rPr lang="zh-CN" altLang="en-US" sz="2800" b="1"/>
              <a:t>中指出了艰苦磨炼益处的句子是：</a:t>
            </a:r>
            <a:r>
              <a:rPr lang="zh-CN" altLang="en-US" sz="3600" b="1" u="sng">
                <a:solidFill>
                  <a:srgbClr val="0000CC"/>
                </a:solidFill>
                <a:ea typeface="楷体_GB2312" pitchFamily="49" charset="-122"/>
              </a:rPr>
              <a:t>所以动心忍性</a:t>
            </a:r>
            <a:r>
              <a:rPr lang="zh-CN" altLang="en-US" sz="2800" b="1"/>
              <a:t>，</a:t>
            </a:r>
            <a:r>
              <a:rPr lang="zh-CN" altLang="en-US" sz="3600" b="1" u="sng">
                <a:solidFill>
                  <a:srgbClr val="0000CC"/>
                </a:solidFill>
                <a:ea typeface="楷体_GB2312" pitchFamily="49" charset="-122"/>
              </a:rPr>
              <a:t>曾益其所不能</a:t>
            </a:r>
            <a:r>
              <a:rPr lang="zh-CN" altLang="en-US" sz="2800" b="1"/>
              <a:t>。</a:t>
            </a:r>
            <a:endParaRPr lang="zh-CN" altLang="en-US" sz="2800" b="1"/>
          </a:p>
          <a:p>
            <a:pPr lvl="0" eaLnBrk="1" hangingPunct="1">
              <a:lnSpc>
                <a:spcPct val="80000"/>
              </a:lnSpc>
            </a:pPr>
            <a:r>
              <a:rPr lang="en-US" altLang="zh-CN" sz="2800" b="1"/>
              <a:t>2</a:t>
            </a:r>
            <a:r>
              <a:rPr lang="zh-CN" altLang="en-US" sz="2800" b="1"/>
              <a:t>、</a:t>
            </a:r>
            <a:r>
              <a:rPr lang="en-US" altLang="zh-CN" sz="2800" b="1"/>
              <a:t>《</a:t>
            </a:r>
            <a:r>
              <a:rPr lang="zh-CN" altLang="en-US" sz="2800" b="1"/>
              <a:t>生于忧患，死于安乐</a:t>
            </a:r>
            <a:r>
              <a:rPr lang="en-US" altLang="zh-CN" sz="2800" b="1"/>
              <a:t>》</a:t>
            </a:r>
            <a:r>
              <a:rPr lang="zh-CN" altLang="en-US" sz="2800" b="1"/>
              <a:t>中从内外两个方面说明了导致亡国的原因的句子是：</a:t>
            </a:r>
            <a:r>
              <a:rPr lang="zh-CN" altLang="en-US" sz="3600" b="1" u="sng">
                <a:solidFill>
                  <a:srgbClr val="0000CC"/>
                </a:solidFill>
                <a:ea typeface="楷体_GB2312" pitchFamily="49" charset="-122"/>
              </a:rPr>
              <a:t>入则无法家拂士，出则无敌国外患者。</a:t>
            </a:r>
            <a:endParaRPr lang="zh-CN" altLang="en-US" sz="3600" b="1" u="sng">
              <a:solidFill>
                <a:srgbClr val="0000CC"/>
              </a:solidFill>
              <a:ea typeface="楷体_GB2312" pitchFamily="49" charset="-122"/>
            </a:endParaRPr>
          </a:p>
          <a:p>
            <a:pPr lvl="0" eaLnBrk="1" hangingPunct="1">
              <a:lnSpc>
                <a:spcPct val="80000"/>
              </a:lnSpc>
            </a:pPr>
            <a:r>
              <a:rPr lang="en-US" altLang="zh-CN" sz="2800" b="1"/>
              <a:t>3</a:t>
            </a:r>
            <a:r>
              <a:rPr lang="zh-CN" altLang="en-US" sz="2800" b="1"/>
              <a:t>、</a:t>
            </a:r>
            <a:r>
              <a:rPr lang="en-US" altLang="zh-CN" sz="2800" b="1"/>
              <a:t>《</a:t>
            </a:r>
            <a:r>
              <a:rPr lang="zh-CN" altLang="en-US" sz="2800" b="1"/>
              <a:t>生于忧患，死于安乐</a:t>
            </a:r>
            <a:r>
              <a:rPr lang="en-US" altLang="zh-CN" sz="2800" b="1"/>
              <a:t>》</a:t>
            </a:r>
            <a:r>
              <a:rPr lang="zh-CN" altLang="en-US" sz="2800" b="1"/>
              <a:t>中总结全文，归纳中心论点的句子是：</a:t>
            </a:r>
            <a:r>
              <a:rPr lang="zh-CN" altLang="en-US" sz="3600" b="1" u="sng">
                <a:solidFill>
                  <a:srgbClr val="0000CC"/>
                </a:solidFill>
                <a:ea typeface="楷体_GB2312" pitchFamily="49" charset="-122"/>
              </a:rPr>
              <a:t>然后知生于忧患，而死于安乐也</a:t>
            </a:r>
            <a:r>
              <a:rPr lang="zh-CN" altLang="en-US" sz="2800" b="1" u="sng"/>
              <a:t>。</a:t>
            </a:r>
            <a:endParaRPr lang="zh-CN" altLang="en-US" sz="2800" b="1"/>
          </a:p>
          <a:p>
            <a:pPr lvl="0" eaLnBrk="1" hangingPunct="1">
              <a:lnSpc>
                <a:spcPct val="80000"/>
              </a:lnSpc>
            </a:pPr>
            <a:r>
              <a:rPr lang="en-US" altLang="zh-CN" sz="2800" b="1"/>
              <a:t>4</a:t>
            </a:r>
            <a:r>
              <a:rPr lang="zh-CN" altLang="en-US" sz="2800" b="1"/>
              <a:t>、说明人才必须经过艰苦磨炼的作用的句子是：</a:t>
            </a:r>
            <a:r>
              <a:rPr lang="zh-CN" altLang="en-US" sz="3600" b="1" u="sng">
                <a:solidFill>
                  <a:srgbClr val="0000CC"/>
                </a:solidFill>
                <a:ea typeface="楷体_GB2312" pitchFamily="49" charset="-122"/>
              </a:rPr>
              <a:t>故天将降大任于是人也，必先苦其心志，劳其筋骨，饿其体肤，空乏其身，行拂乱其所为，所以动心忍性，曾益其所不能。</a:t>
            </a:r>
            <a:endParaRPr lang="zh-CN" altLang="en-US" sz="3600" b="1" u="sng">
              <a:solidFill>
                <a:srgbClr val="0000CC"/>
              </a:solidFill>
              <a:ea typeface="楷体_GB2312" pitchFamily="49" charset="-122"/>
            </a:endParaRPr>
          </a:p>
        </p:txBody>
      </p:sp>
    </p:spTree>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372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73730"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a:t>
            </a:r>
            <a:r>
              <a:rPr lang="en-US" altLang="zh-CN" sz="2800" b="1"/>
              <a:t>4</a:t>
            </a:r>
            <a:r>
              <a:rPr lang="zh-CN" altLang="en-US" sz="2800" b="1"/>
              <a:t>）</a:t>
            </a:r>
            <a:r>
              <a:rPr lang="en-US" altLang="zh-CN" sz="2800" b="1"/>
              <a:t>《</a:t>
            </a:r>
            <a:r>
              <a:rPr lang="zh-CN" altLang="en-US" sz="2800" b="1"/>
              <a:t>曹刿论战</a:t>
            </a:r>
            <a:r>
              <a:rPr lang="en-US" altLang="zh-CN" sz="2800" b="1"/>
              <a:t>》</a:t>
            </a:r>
            <a:endParaRPr lang="en-US" altLang="zh-CN" sz="2800" b="1"/>
          </a:p>
          <a:p>
            <a:pPr lvl="0" eaLnBrk="1" hangingPunct="1"/>
            <a:r>
              <a:rPr lang="en-US" altLang="zh-CN" sz="2800" b="1"/>
              <a:t>1</a:t>
            </a:r>
            <a:r>
              <a:rPr lang="zh-CN" altLang="en-US" sz="2800" b="1"/>
              <a:t>、</a:t>
            </a:r>
            <a:r>
              <a:rPr lang="en-US" altLang="zh-CN" sz="2800" b="1"/>
              <a:t>《</a:t>
            </a:r>
            <a:r>
              <a:rPr lang="zh-CN" altLang="en-US" sz="2800" b="1"/>
              <a:t>曹刿论战</a:t>
            </a:r>
            <a:r>
              <a:rPr lang="en-US" altLang="zh-CN" sz="2800" b="1"/>
              <a:t>》</a:t>
            </a:r>
            <a:r>
              <a:rPr lang="zh-CN" altLang="en-US" sz="2800" b="1"/>
              <a:t>中曹刿请见鲁庄公的根本原因是</a:t>
            </a:r>
            <a:r>
              <a:rPr lang="zh-CN" altLang="en-US" sz="2800" b="1" u="sng"/>
              <a:t>：            。</a:t>
            </a:r>
            <a:endParaRPr lang="zh-CN" altLang="en-US" sz="2800" b="1"/>
          </a:p>
          <a:p>
            <a:pPr lvl="0" eaLnBrk="1" hangingPunct="1"/>
            <a:r>
              <a:rPr lang="en-US" altLang="zh-CN" sz="2800" b="1"/>
              <a:t>2</a:t>
            </a:r>
            <a:r>
              <a:rPr lang="zh-CN" altLang="en-US" sz="2800" b="1"/>
              <a:t>、</a:t>
            </a:r>
            <a:r>
              <a:rPr lang="en-US" altLang="zh-CN" sz="2800" b="1"/>
              <a:t>《</a:t>
            </a:r>
            <a:r>
              <a:rPr lang="zh-CN" altLang="en-US" sz="2800" b="1"/>
              <a:t>曹刿论战</a:t>
            </a:r>
            <a:r>
              <a:rPr lang="en-US" altLang="zh-CN" sz="2800" b="1"/>
              <a:t>》</a:t>
            </a:r>
            <a:r>
              <a:rPr lang="zh-CN" altLang="en-US" sz="2800" b="1"/>
              <a:t>中表现曹刿“取信于民”的战略思想的句子</a:t>
            </a:r>
            <a:r>
              <a:rPr lang="zh-CN" altLang="en-US" sz="2800" b="1" u="sng"/>
              <a:t>：                     。</a:t>
            </a:r>
            <a:endParaRPr lang="zh-CN" altLang="en-US" sz="2800" b="1"/>
          </a:p>
          <a:p>
            <a:pPr lvl="0" eaLnBrk="1" hangingPunct="1"/>
            <a:r>
              <a:rPr lang="en-US" altLang="zh-CN" sz="2800" b="1"/>
              <a:t>3</a:t>
            </a:r>
            <a:r>
              <a:rPr lang="zh-CN" altLang="en-US" sz="2800" b="1"/>
              <a:t>、</a:t>
            </a:r>
            <a:r>
              <a:rPr lang="en-US" altLang="zh-CN" sz="2800" b="1"/>
              <a:t>《</a:t>
            </a:r>
            <a:r>
              <a:rPr lang="zh-CN" altLang="en-US" sz="2800" b="1"/>
              <a:t>曹刿论战</a:t>
            </a:r>
            <a:r>
              <a:rPr lang="en-US" altLang="zh-CN" sz="2800" b="1"/>
              <a:t>》</a:t>
            </a:r>
            <a:r>
              <a:rPr lang="zh-CN" altLang="en-US" sz="2800" b="1"/>
              <a:t>中能体现曹刿军事思想的句子是</a:t>
            </a:r>
            <a:r>
              <a:rPr lang="zh-CN" altLang="en-US" sz="2800" b="1" u="sng"/>
              <a:t>：  。</a:t>
            </a:r>
            <a:endParaRPr lang="zh-CN" altLang="en-US" sz="2800" b="1"/>
          </a:p>
          <a:p>
            <a:pPr lvl="0" eaLnBrk="1" hangingPunct="1"/>
            <a:r>
              <a:rPr lang="en-US" altLang="zh-CN" sz="2800" b="1"/>
              <a:t>4</a:t>
            </a:r>
            <a:r>
              <a:rPr lang="zh-CN" altLang="en-US" sz="2800" b="1"/>
              <a:t>、</a:t>
            </a:r>
            <a:r>
              <a:rPr lang="en-US" altLang="zh-CN" sz="2800" b="1"/>
              <a:t>《</a:t>
            </a:r>
            <a:r>
              <a:rPr lang="zh-CN" altLang="en-US" sz="2800" b="1"/>
              <a:t>曹刿论战</a:t>
            </a:r>
            <a:r>
              <a:rPr lang="en-US" altLang="zh-CN" sz="2800" b="1"/>
              <a:t>》</a:t>
            </a:r>
            <a:r>
              <a:rPr lang="zh-CN" altLang="en-US" sz="2800" b="1"/>
              <a:t>中表明鲁庄公把取胜的希望寄托在人民的拥护上的句子是</a:t>
            </a:r>
            <a:r>
              <a:rPr lang="zh-CN" altLang="en-US" sz="2800" b="1" u="sng"/>
              <a:t>：                          。</a:t>
            </a:r>
            <a:endParaRPr lang="zh-CN" altLang="en-US" sz="2800" b="1"/>
          </a:p>
          <a:p>
            <a:pPr lvl="0" eaLnBrk="1" hangingPunct="1"/>
            <a:r>
              <a:rPr lang="en-US" altLang="zh-CN" sz="2800" b="1"/>
              <a:t>5</a:t>
            </a:r>
            <a:r>
              <a:rPr lang="zh-CN" altLang="en-US" sz="2800" b="1"/>
              <a:t>、</a:t>
            </a:r>
            <a:r>
              <a:rPr lang="en-US" altLang="zh-CN" sz="2800" b="1"/>
              <a:t>《</a:t>
            </a:r>
            <a:r>
              <a:rPr lang="zh-CN" altLang="en-US" sz="2800" b="1"/>
              <a:t>曹刿论战</a:t>
            </a:r>
            <a:r>
              <a:rPr lang="en-US" altLang="zh-CN" sz="2800" b="1"/>
              <a:t>》</a:t>
            </a:r>
            <a:r>
              <a:rPr lang="zh-CN" altLang="en-US" sz="2800" b="1"/>
              <a:t>中曹刿断定敌方确系溃败的依据是</a:t>
            </a:r>
            <a:r>
              <a:rPr lang="zh-CN" altLang="en-US" sz="2800" b="1" u="sng"/>
              <a:t>：               。</a:t>
            </a:r>
            <a:endParaRPr lang="zh-CN" altLang="en-US" sz="2800" b="1" u="sng"/>
          </a:p>
          <a:p>
            <a:pPr lvl="0" eaLnBrk="1" hangingPunct="1"/>
            <a:r>
              <a:rPr lang="en-US" altLang="zh-CN" sz="2800" b="1"/>
              <a:t>6</a:t>
            </a:r>
            <a:r>
              <a:rPr lang="zh-CN" altLang="en-US" sz="2800" b="1"/>
              <a:t>、曹刿认为“可以一战”的条件是</a:t>
            </a:r>
            <a:r>
              <a:rPr lang="zh-CN" altLang="en-US" sz="2800" b="1" u="sng"/>
              <a:t>：               。</a:t>
            </a:r>
            <a:endParaRPr lang="zh-CN" altLang="en-US" sz="2800" b="1"/>
          </a:p>
          <a:p>
            <a:pPr lvl="0" eaLnBrk="1" hangingPunct="1"/>
            <a:r>
              <a:rPr lang="en-US" altLang="zh-CN" sz="2800" b="1"/>
              <a:t>7</a:t>
            </a:r>
            <a:r>
              <a:rPr lang="zh-CN" altLang="en-US" sz="2800" b="1"/>
              <a:t>、能体现曹刿军事思想的句子是</a:t>
            </a:r>
            <a:r>
              <a:rPr lang="zh-CN" altLang="en-US" sz="2800" b="1" u="sng"/>
              <a:t>：                        。</a:t>
            </a:r>
            <a:endParaRPr lang="zh-CN" altLang="en-US" sz="2800" b="1" u="sng"/>
          </a:p>
        </p:txBody>
      </p:sp>
    </p:spTree>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475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74754"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sz="2800" b="1"/>
              <a:t>（</a:t>
            </a:r>
            <a:r>
              <a:rPr lang="en-US" altLang="zh-CN" sz="2800" b="1"/>
              <a:t>4</a:t>
            </a:r>
            <a:r>
              <a:rPr lang="zh-CN" altLang="en-US" sz="2800" b="1"/>
              <a:t>）</a:t>
            </a:r>
            <a:r>
              <a:rPr lang="en-US" altLang="zh-CN" sz="2800" b="1"/>
              <a:t>《</a:t>
            </a:r>
            <a:r>
              <a:rPr lang="zh-CN" altLang="en-US" sz="2800" b="1"/>
              <a:t>曹刿论战</a:t>
            </a:r>
            <a:r>
              <a:rPr lang="en-US" altLang="zh-CN" sz="2800" b="1"/>
              <a:t>》</a:t>
            </a:r>
            <a:endParaRPr lang="en-US" altLang="zh-CN" sz="2800" b="1"/>
          </a:p>
          <a:p>
            <a:pPr lvl="0" eaLnBrk="1" hangingPunct="1">
              <a:lnSpc>
                <a:spcPct val="90000"/>
              </a:lnSpc>
            </a:pPr>
            <a:r>
              <a:rPr lang="en-US" altLang="zh-CN" sz="2800" b="1"/>
              <a:t>1</a:t>
            </a:r>
            <a:r>
              <a:rPr lang="zh-CN" altLang="en-US" sz="2800" b="1"/>
              <a:t>、</a:t>
            </a:r>
            <a:r>
              <a:rPr lang="en-US" altLang="zh-CN" sz="2800" b="1"/>
              <a:t>《</a:t>
            </a:r>
            <a:r>
              <a:rPr lang="zh-CN" altLang="en-US" sz="2800" b="1"/>
              <a:t>曹刿论战</a:t>
            </a:r>
            <a:r>
              <a:rPr lang="en-US" altLang="zh-CN" sz="2800" b="1"/>
              <a:t>》</a:t>
            </a:r>
            <a:r>
              <a:rPr lang="zh-CN" altLang="en-US" sz="2800" b="1"/>
              <a:t>中曹刿请见鲁庄公的根本原因是：</a:t>
            </a:r>
            <a:r>
              <a:rPr lang="zh-CN" altLang="en-US" sz="2800" b="1" u="sng">
                <a:solidFill>
                  <a:srgbClr val="0000CC"/>
                </a:solidFill>
                <a:ea typeface="楷体_GB2312" pitchFamily="49" charset="-122"/>
              </a:rPr>
              <a:t>肉食者鄙，未能远谋。</a:t>
            </a:r>
            <a:endParaRPr lang="zh-CN" altLang="en-US" sz="2800" b="1">
              <a:solidFill>
                <a:srgbClr val="0000CC"/>
              </a:solidFill>
              <a:ea typeface="楷体_GB2312" pitchFamily="49" charset="-122"/>
            </a:endParaRPr>
          </a:p>
          <a:p>
            <a:pPr lvl="0" eaLnBrk="1" hangingPunct="1">
              <a:lnSpc>
                <a:spcPct val="90000"/>
              </a:lnSpc>
            </a:pPr>
            <a:r>
              <a:rPr lang="en-US" altLang="zh-CN" sz="2800" b="1"/>
              <a:t>2</a:t>
            </a:r>
            <a:r>
              <a:rPr lang="zh-CN" altLang="en-US" sz="2800" b="1"/>
              <a:t>、</a:t>
            </a:r>
            <a:r>
              <a:rPr lang="en-US" altLang="zh-CN" sz="2800" b="1"/>
              <a:t>《</a:t>
            </a:r>
            <a:r>
              <a:rPr lang="zh-CN" altLang="en-US" sz="2800" b="1"/>
              <a:t>曹刿论战</a:t>
            </a:r>
            <a:r>
              <a:rPr lang="en-US" altLang="zh-CN" sz="2800" b="1"/>
              <a:t>》</a:t>
            </a:r>
            <a:r>
              <a:rPr lang="zh-CN" altLang="en-US" sz="2800" b="1"/>
              <a:t>中表现曹刿“取信于民”的战略思想的句子：</a:t>
            </a:r>
            <a:r>
              <a:rPr lang="zh-CN" altLang="en-US" sz="2800" b="1" u="sng">
                <a:solidFill>
                  <a:srgbClr val="0000CC"/>
                </a:solidFill>
                <a:ea typeface="楷体_GB2312" pitchFamily="49" charset="-122"/>
              </a:rPr>
              <a:t>小大之狱，虽不能察，必以情</a:t>
            </a:r>
            <a:r>
              <a:rPr lang="zh-CN" altLang="en-US" sz="2800" b="1" u="sng"/>
              <a:t>。</a:t>
            </a:r>
            <a:endParaRPr lang="zh-CN" altLang="en-US" sz="2800" b="1"/>
          </a:p>
          <a:p>
            <a:pPr lvl="0" eaLnBrk="1" hangingPunct="1">
              <a:lnSpc>
                <a:spcPct val="90000"/>
              </a:lnSpc>
            </a:pPr>
            <a:r>
              <a:rPr lang="en-US" altLang="zh-CN" sz="2800" b="1"/>
              <a:t>3</a:t>
            </a:r>
            <a:r>
              <a:rPr lang="zh-CN" altLang="en-US" sz="2800" b="1"/>
              <a:t>、</a:t>
            </a:r>
            <a:r>
              <a:rPr lang="en-US" altLang="zh-CN" sz="2800" b="1"/>
              <a:t>《</a:t>
            </a:r>
            <a:r>
              <a:rPr lang="zh-CN" altLang="en-US" sz="2800" b="1"/>
              <a:t>曹刿论战</a:t>
            </a:r>
            <a:r>
              <a:rPr lang="en-US" altLang="zh-CN" sz="2800" b="1"/>
              <a:t>》</a:t>
            </a:r>
            <a:r>
              <a:rPr lang="zh-CN" altLang="en-US" sz="2800" b="1"/>
              <a:t>中能体现曹刿军事思想的句子是：</a:t>
            </a:r>
            <a:r>
              <a:rPr lang="zh-CN" altLang="en-US" sz="2800" b="1" u="sng">
                <a:solidFill>
                  <a:srgbClr val="0000CC"/>
                </a:solidFill>
                <a:ea typeface="楷体_GB2312" pitchFamily="49" charset="-122"/>
              </a:rPr>
              <a:t>夫战，勇气也</a:t>
            </a:r>
            <a:r>
              <a:rPr lang="zh-CN" altLang="en-US" sz="2800" b="1" u="sng"/>
              <a:t>。</a:t>
            </a:r>
            <a:endParaRPr lang="zh-CN" altLang="en-US" sz="2800" b="1"/>
          </a:p>
          <a:p>
            <a:pPr lvl="0" eaLnBrk="1" hangingPunct="1">
              <a:lnSpc>
                <a:spcPct val="90000"/>
              </a:lnSpc>
            </a:pPr>
            <a:r>
              <a:rPr lang="en-US" altLang="zh-CN" sz="2800" b="1"/>
              <a:t>4</a:t>
            </a:r>
            <a:r>
              <a:rPr lang="zh-CN" altLang="en-US" sz="2800" b="1"/>
              <a:t>、</a:t>
            </a:r>
            <a:r>
              <a:rPr lang="en-US" altLang="zh-CN" sz="2800" b="1"/>
              <a:t>《</a:t>
            </a:r>
            <a:r>
              <a:rPr lang="zh-CN" altLang="en-US" sz="2800" b="1"/>
              <a:t>曹刿论战</a:t>
            </a:r>
            <a:r>
              <a:rPr lang="en-US" altLang="zh-CN" sz="2800" b="1"/>
              <a:t>》</a:t>
            </a:r>
            <a:r>
              <a:rPr lang="zh-CN" altLang="en-US" sz="2800" b="1"/>
              <a:t>中表明鲁庄公把取胜的希望寄托在人民的拥护上的句子是：</a:t>
            </a:r>
            <a:r>
              <a:rPr lang="zh-CN" altLang="en-US" sz="2800" b="1" u="sng">
                <a:solidFill>
                  <a:srgbClr val="0000CC"/>
                </a:solidFill>
                <a:ea typeface="楷体_GB2312" pitchFamily="49" charset="-122"/>
              </a:rPr>
              <a:t>小大之狱，虽不能察，必以情</a:t>
            </a:r>
            <a:r>
              <a:rPr lang="zh-CN" altLang="en-US" sz="2800" b="1" u="sng"/>
              <a:t>。</a:t>
            </a:r>
            <a:endParaRPr lang="zh-CN" altLang="en-US" sz="2800" b="1"/>
          </a:p>
          <a:p>
            <a:pPr lvl="0" eaLnBrk="1" hangingPunct="1">
              <a:lnSpc>
                <a:spcPct val="90000"/>
              </a:lnSpc>
            </a:pPr>
            <a:r>
              <a:rPr lang="en-US" altLang="zh-CN" sz="2800" b="1"/>
              <a:t>5</a:t>
            </a:r>
            <a:r>
              <a:rPr lang="zh-CN" altLang="en-US" sz="2800" b="1"/>
              <a:t>、</a:t>
            </a:r>
            <a:r>
              <a:rPr lang="en-US" altLang="zh-CN" sz="2800" b="1"/>
              <a:t>《</a:t>
            </a:r>
            <a:r>
              <a:rPr lang="zh-CN" altLang="en-US" sz="2800" b="1"/>
              <a:t>曹刿论战</a:t>
            </a:r>
            <a:r>
              <a:rPr lang="en-US" altLang="zh-CN" sz="2800" b="1"/>
              <a:t>》</a:t>
            </a:r>
            <a:r>
              <a:rPr lang="zh-CN" altLang="en-US" sz="2800" b="1"/>
              <a:t>中曹刿断定敌方确系溃败的依据是：</a:t>
            </a:r>
            <a:r>
              <a:rPr lang="zh-CN" altLang="en-US" sz="2800" b="1" u="sng">
                <a:solidFill>
                  <a:srgbClr val="0000CC"/>
                </a:solidFill>
                <a:ea typeface="楷体_GB2312" pitchFamily="49" charset="-122"/>
              </a:rPr>
              <a:t>吾视其辙乱，望其旗靡</a:t>
            </a:r>
            <a:r>
              <a:rPr lang="zh-CN" altLang="en-US" sz="2800" b="1" u="sng"/>
              <a:t>。</a:t>
            </a:r>
            <a:endParaRPr lang="zh-CN" altLang="en-US" sz="2800" b="1"/>
          </a:p>
          <a:p>
            <a:pPr lvl="0" eaLnBrk="1" hangingPunct="1">
              <a:lnSpc>
                <a:spcPct val="90000"/>
              </a:lnSpc>
            </a:pPr>
            <a:r>
              <a:rPr lang="en-US" altLang="zh-CN" sz="2800" b="1"/>
              <a:t>6</a:t>
            </a:r>
            <a:r>
              <a:rPr lang="zh-CN" altLang="en-US" sz="2800" b="1"/>
              <a:t>、曹刿认为</a:t>
            </a:r>
            <a:r>
              <a:rPr lang="en-US" altLang="zh-CN" sz="2800" b="1"/>
              <a:t>"</a:t>
            </a:r>
            <a:r>
              <a:rPr lang="zh-CN" altLang="en-US" sz="2800" b="1"/>
              <a:t>可以一战</a:t>
            </a:r>
            <a:r>
              <a:rPr lang="en-US" altLang="zh-CN" sz="2800" b="1"/>
              <a:t>"</a:t>
            </a:r>
            <a:r>
              <a:rPr lang="zh-CN" altLang="en-US" sz="2800" b="1"/>
              <a:t>的条件是：</a:t>
            </a:r>
            <a:r>
              <a:rPr lang="zh-CN" altLang="en-US" sz="2800" b="1" u="sng">
                <a:solidFill>
                  <a:srgbClr val="0000CC"/>
                </a:solidFill>
                <a:ea typeface="楷体_GB2312" pitchFamily="49" charset="-122"/>
              </a:rPr>
              <a:t>小大之狱，虽不能察，必以情</a:t>
            </a:r>
            <a:r>
              <a:rPr lang="zh-CN" altLang="en-US" sz="2800" b="1" u="sng"/>
              <a:t>。</a:t>
            </a:r>
            <a:endParaRPr lang="zh-CN" altLang="en-US" sz="2800" b="1"/>
          </a:p>
          <a:p>
            <a:pPr lvl="0" eaLnBrk="1" hangingPunct="1">
              <a:lnSpc>
                <a:spcPct val="90000"/>
              </a:lnSpc>
            </a:pPr>
            <a:r>
              <a:rPr lang="en-US" altLang="zh-CN" sz="2800" b="1"/>
              <a:t>7</a:t>
            </a:r>
            <a:r>
              <a:rPr lang="zh-CN" altLang="en-US" sz="2800" b="1"/>
              <a:t>、能体现曹刿军事思想的句子是：</a:t>
            </a:r>
            <a:r>
              <a:rPr lang="zh-CN" altLang="en-US" sz="2800" b="1" u="sng">
                <a:solidFill>
                  <a:srgbClr val="0000CC"/>
                </a:solidFill>
                <a:ea typeface="楷体_GB2312" pitchFamily="49" charset="-122"/>
              </a:rPr>
              <a:t>彼竭我盈，故克之；辙乱旗靡，故逐之。</a:t>
            </a:r>
            <a:endParaRPr lang="zh-CN" altLang="en-US" sz="2800" b="1" u="sng">
              <a:solidFill>
                <a:srgbClr val="0000CC"/>
              </a:solidFill>
              <a:ea typeface="楷体_GB2312" pitchFamily="49" charset="-122"/>
            </a:endParaRPr>
          </a:p>
        </p:txBody>
      </p:sp>
    </p:spTree>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75778" name="Rectangle 3"/>
          <p:cNvSpPr>
            <a:spLocks noGrp="1"/>
          </p:cNvSpPr>
          <p:nvPr>
            <p:ph idx="1"/>
          </p:nvPr>
        </p:nvSpPr>
        <p:spPr>
          <a:xfrm>
            <a:off x="179388" y="188913"/>
            <a:ext cx="8964612"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5</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邹忌讽齐王纳谏</a:t>
            </a:r>
            <a:r>
              <a:rPr lang="en-US" altLang="zh-CN" b="1">
                <a:latin typeface="黑体" panose="02010609060101010101" pitchFamily="49" charset="-122"/>
                <a:ea typeface="黑体" panose="02010609060101010101" pitchFamily="49" charset="-122"/>
              </a:rPr>
              <a:t>》</a:t>
            </a:r>
            <a:endParaRPr lang="en-US" altLang="zh-CN"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邹忌讽齐王纳谏</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中描写邹忌外貌的句子</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邹忌讽齐王纳谏</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中写邹忌经过思索，找出妻、妾、客认为自己比徐公美的原因的句子是</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邹忌讽齐王纳谏</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中写齐王受邹忌启发，用悬赏的方法广泛征求臣民意见的句子是</a:t>
            </a:r>
            <a:r>
              <a:rPr lang="zh-CN" altLang="en-US" b="1" u="sng">
                <a:latin typeface="黑体" panose="02010609060101010101" pitchFamily="49" charset="-122"/>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4</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邹忌讽齐王纳谏</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中邹忌的讽谏最后收到了效果的句子是</a:t>
            </a:r>
            <a:r>
              <a:rPr lang="zh-CN" altLang="en-US" b="1" u="sng">
                <a:latin typeface="黑体" panose="02010609060101010101" pitchFamily="49" charset="-122"/>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76802" name="Rectangle 3"/>
          <p:cNvSpPr>
            <a:spLocks noGrp="1"/>
          </p:cNvSpPr>
          <p:nvPr>
            <p:ph idx="1"/>
          </p:nvPr>
        </p:nvSpPr>
        <p:spPr>
          <a:xfrm>
            <a:off x="0" y="0"/>
            <a:ext cx="9144000" cy="6669088"/>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a:t>
            </a:r>
            <a:r>
              <a:rPr lang="en-US" altLang="zh-CN" sz="2800" b="1"/>
              <a:t>5</a:t>
            </a:r>
            <a:r>
              <a:rPr lang="zh-CN" altLang="en-US" sz="2800" b="1"/>
              <a:t>）</a:t>
            </a:r>
            <a:r>
              <a:rPr lang="en-US" altLang="zh-CN" sz="2800" b="1"/>
              <a:t>《</a:t>
            </a:r>
            <a:r>
              <a:rPr lang="zh-CN" altLang="en-US" sz="2800" b="1"/>
              <a:t>邹忌讽齐王纳谏</a:t>
            </a:r>
            <a:r>
              <a:rPr lang="en-US" altLang="zh-CN" sz="2800" b="1"/>
              <a:t>》</a:t>
            </a:r>
            <a:endParaRPr lang="en-US" altLang="zh-CN" sz="2800" b="1"/>
          </a:p>
          <a:p>
            <a:pPr lvl="0" eaLnBrk="1" hangingPunct="1"/>
            <a:r>
              <a:rPr lang="en-US" altLang="zh-CN" sz="2800" b="1"/>
              <a:t>1</a:t>
            </a:r>
            <a:r>
              <a:rPr lang="zh-CN" altLang="en-US" sz="2800" b="1"/>
              <a:t>、</a:t>
            </a:r>
            <a:r>
              <a:rPr lang="en-US" altLang="zh-CN" sz="2800" b="1"/>
              <a:t>《</a:t>
            </a:r>
            <a:r>
              <a:rPr lang="zh-CN" altLang="en-US" sz="2800" b="1"/>
              <a:t>邹忌讽齐王纳谏</a:t>
            </a:r>
            <a:r>
              <a:rPr lang="en-US" altLang="zh-CN" sz="2800" b="1"/>
              <a:t>》</a:t>
            </a:r>
            <a:r>
              <a:rPr lang="zh-CN" altLang="en-US" sz="2800" b="1"/>
              <a:t>中描写邹忌外貌的句子：</a:t>
            </a:r>
            <a:r>
              <a:rPr lang="zh-CN" altLang="en-US" sz="2800" b="1" u="sng">
                <a:solidFill>
                  <a:srgbClr val="0000CC"/>
                </a:solidFill>
                <a:ea typeface="楷体_GB2312" pitchFamily="49" charset="-122"/>
              </a:rPr>
              <a:t>邹忌修八尺有余，而形貌昳丽</a:t>
            </a:r>
            <a:r>
              <a:rPr lang="zh-CN" altLang="en-US" sz="2800" b="1" u="sng"/>
              <a:t>。</a:t>
            </a:r>
            <a:endParaRPr lang="zh-CN" altLang="en-US" sz="2800" b="1"/>
          </a:p>
          <a:p>
            <a:pPr lvl="0" eaLnBrk="1" hangingPunct="1"/>
            <a:r>
              <a:rPr lang="en-US" altLang="zh-CN" sz="2800" b="1"/>
              <a:t>2</a:t>
            </a:r>
            <a:r>
              <a:rPr lang="zh-CN" altLang="en-US" sz="2800" b="1"/>
              <a:t>、</a:t>
            </a:r>
            <a:r>
              <a:rPr lang="en-US" altLang="zh-CN" sz="2800" b="1"/>
              <a:t>《</a:t>
            </a:r>
            <a:r>
              <a:rPr lang="zh-CN" altLang="en-US" sz="2800" b="1"/>
              <a:t>邹忌讽齐王纳谏</a:t>
            </a:r>
            <a:r>
              <a:rPr lang="en-US" altLang="zh-CN" sz="2800" b="1"/>
              <a:t>》</a:t>
            </a:r>
            <a:r>
              <a:rPr lang="zh-CN" altLang="en-US" sz="2800" b="1"/>
              <a:t>中写邹忌经过思索，找出妻、妾、客认为自己比徐公美的原因的句子是：</a:t>
            </a:r>
            <a:r>
              <a:rPr lang="zh-CN" altLang="en-US" sz="2800" b="1" u="sng">
                <a:solidFill>
                  <a:srgbClr val="0000CC"/>
                </a:solidFill>
                <a:ea typeface="楷体_GB2312" pitchFamily="49" charset="-122"/>
              </a:rPr>
              <a:t>吾妻之美我者，私我也；妾之美我者，畏我也；客之美我者，欲有求于我也。</a:t>
            </a:r>
            <a:endParaRPr lang="zh-CN" altLang="en-US" sz="2800" b="1" u="sng">
              <a:solidFill>
                <a:srgbClr val="0000CC"/>
              </a:solidFill>
              <a:ea typeface="楷体_GB2312" pitchFamily="49" charset="-122"/>
            </a:endParaRPr>
          </a:p>
          <a:p>
            <a:pPr lvl="0" eaLnBrk="1" hangingPunct="1"/>
            <a:r>
              <a:rPr lang="en-US" altLang="zh-CN" sz="2800" b="1"/>
              <a:t>3</a:t>
            </a:r>
            <a:r>
              <a:rPr lang="zh-CN" altLang="en-US" sz="2800" b="1"/>
              <a:t>、</a:t>
            </a:r>
            <a:r>
              <a:rPr lang="en-US" altLang="zh-CN" sz="2800" b="1"/>
              <a:t>《</a:t>
            </a:r>
            <a:r>
              <a:rPr lang="zh-CN" altLang="en-US" sz="2800" b="1"/>
              <a:t>邹忌讽齐王纳谏</a:t>
            </a:r>
            <a:r>
              <a:rPr lang="en-US" altLang="zh-CN" sz="2800" b="1"/>
              <a:t>》</a:t>
            </a:r>
            <a:r>
              <a:rPr lang="zh-CN" altLang="en-US" sz="2800" b="1"/>
              <a:t>中写齐王受邹忌启发，用悬赏的方法广泛征求臣民意见的句子是</a:t>
            </a:r>
            <a:r>
              <a:rPr lang="zh-CN" altLang="en-US" b="1" u="sng">
                <a:latin typeface="黑体" panose="02010609060101010101" pitchFamily="49" charset="-122"/>
                <a:ea typeface="黑体" panose="02010609060101010101" pitchFamily="49" charset="-122"/>
              </a:rPr>
              <a:t>：</a:t>
            </a:r>
            <a:r>
              <a:rPr lang="zh-CN" altLang="en-US" sz="2800" b="1" u="sng">
                <a:solidFill>
                  <a:srgbClr val="0000CC"/>
                </a:solidFill>
                <a:ea typeface="楷体_GB2312" pitchFamily="49" charset="-122"/>
              </a:rPr>
              <a:t>群臣吏民，能面刺寡人之过者，受上赏；上书谏寡人者，受中赏；能谤讥于市朝，闻寡人之耳者，受下赏</a:t>
            </a:r>
            <a:r>
              <a:rPr lang="zh-CN" altLang="en-US" b="1" u="sng">
                <a:latin typeface="黑体" panose="02010609060101010101" pitchFamily="49" charset="-122"/>
                <a:ea typeface="黑体" panose="02010609060101010101" pitchFamily="49" charset="-122"/>
              </a:rPr>
              <a:t>。</a:t>
            </a:r>
            <a:endParaRPr lang="zh-CN" altLang="en-US" b="1" u="sng">
              <a:latin typeface="黑体" panose="02010609060101010101" pitchFamily="49" charset="-122"/>
              <a:ea typeface="黑体" panose="02010609060101010101" pitchFamily="49" charset="-122"/>
            </a:endParaRPr>
          </a:p>
          <a:p>
            <a:pPr lvl="0" eaLnBrk="1" hangingPunct="1"/>
            <a:r>
              <a:rPr lang="en-US" altLang="zh-CN" sz="2800" b="1"/>
              <a:t>4</a:t>
            </a:r>
            <a:r>
              <a:rPr lang="zh-CN" altLang="en-US" sz="2800" b="1"/>
              <a:t>、</a:t>
            </a:r>
            <a:r>
              <a:rPr lang="en-US" altLang="zh-CN" sz="2800" b="1"/>
              <a:t>《</a:t>
            </a:r>
            <a:r>
              <a:rPr lang="zh-CN" altLang="en-US" sz="2800" b="1"/>
              <a:t>邹忌讽齐王纳谏</a:t>
            </a:r>
            <a:r>
              <a:rPr lang="en-US" altLang="zh-CN" sz="2800" b="1"/>
              <a:t>》</a:t>
            </a:r>
            <a:r>
              <a:rPr lang="zh-CN" altLang="en-US" sz="2800" b="1"/>
              <a:t>中邹忌的讽谏最后收到了效果的句子是：</a:t>
            </a:r>
            <a:r>
              <a:rPr lang="zh-CN" altLang="en-US" sz="2800" b="1" u="sng">
                <a:solidFill>
                  <a:srgbClr val="0000CC"/>
                </a:solidFill>
                <a:ea typeface="楷体_GB2312" pitchFamily="49" charset="-122"/>
              </a:rPr>
              <a:t>燕、赵、韩、魏闻之，皆朝于齐。</a:t>
            </a:r>
            <a:endParaRPr lang="zh-CN" altLang="en-US" sz="2800" b="1" u="sng">
              <a:solidFill>
                <a:srgbClr val="0000CC"/>
              </a:solidFill>
              <a:ea typeface="楷体_GB2312" pitchFamily="49" charset="-122"/>
            </a:endParaRP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782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77826"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6</a:t>
            </a:r>
            <a:r>
              <a:rPr lang="zh-CN" altLang="en-US" b="1"/>
              <a:t>）</a:t>
            </a:r>
            <a:r>
              <a:rPr lang="en-US" altLang="zh-CN" b="1"/>
              <a:t>《</a:t>
            </a:r>
            <a:r>
              <a:rPr lang="zh-CN" altLang="en-US" b="1"/>
              <a:t>出师表</a:t>
            </a:r>
            <a:r>
              <a:rPr lang="en-US" altLang="zh-CN" b="1"/>
              <a:t>》</a:t>
            </a:r>
            <a:endParaRPr lang="en-US" altLang="zh-CN" b="1"/>
          </a:p>
          <a:p>
            <a:pPr lvl="0" eaLnBrk="1" hangingPunct="1"/>
            <a:r>
              <a:rPr lang="en-US" altLang="zh-CN" b="1"/>
              <a:t>1</a:t>
            </a:r>
            <a:r>
              <a:rPr lang="zh-CN" altLang="en-US" b="1"/>
              <a:t>、</a:t>
            </a:r>
            <a:r>
              <a:rPr lang="en-US" altLang="zh-CN" b="1"/>
              <a:t>《</a:t>
            </a:r>
            <a:r>
              <a:rPr lang="zh-CN" altLang="en-US" b="1"/>
              <a:t>出师表</a:t>
            </a:r>
            <a:r>
              <a:rPr lang="en-US" altLang="zh-CN" b="1"/>
              <a:t>》</a:t>
            </a:r>
            <a:r>
              <a:rPr lang="zh-CN" altLang="en-US" b="1"/>
              <a:t>中表示作者感恩图报的句子是</a:t>
            </a:r>
            <a:r>
              <a:rPr lang="zh-CN" altLang="en-US" b="1" u="sng"/>
              <a:t>：    。</a:t>
            </a:r>
            <a:endParaRPr lang="zh-CN" altLang="en-US" b="1"/>
          </a:p>
          <a:p>
            <a:pPr lvl="0" eaLnBrk="1" hangingPunct="1"/>
            <a:r>
              <a:rPr lang="en-US" altLang="zh-CN" b="1"/>
              <a:t>2</a:t>
            </a:r>
            <a:r>
              <a:rPr lang="zh-CN" altLang="en-US" b="1"/>
              <a:t>、</a:t>
            </a:r>
            <a:r>
              <a:rPr lang="en-US" altLang="zh-CN" b="1"/>
              <a:t>《</a:t>
            </a:r>
            <a:r>
              <a:rPr lang="zh-CN" altLang="en-US" b="1"/>
              <a:t>出师表</a:t>
            </a:r>
            <a:r>
              <a:rPr lang="en-US" altLang="zh-CN" b="1"/>
              <a:t>》</a:t>
            </a:r>
            <a:r>
              <a:rPr lang="zh-CN" altLang="en-US" b="1"/>
              <a:t>中，诸葛亮分析先汉兴隆的原因是</a:t>
            </a:r>
            <a:r>
              <a:rPr lang="zh-CN" altLang="en-US" b="1" u="sng"/>
              <a:t>： 。</a:t>
            </a:r>
            <a:endParaRPr lang="zh-CN" altLang="en-US" b="1"/>
          </a:p>
          <a:p>
            <a:pPr lvl="0" eaLnBrk="1" hangingPunct="1"/>
            <a:r>
              <a:rPr lang="zh-CN" altLang="en-US" b="1"/>
              <a:t>  </a:t>
            </a:r>
            <a:r>
              <a:rPr lang="en-US" altLang="zh-CN" b="1"/>
              <a:t>3</a:t>
            </a:r>
            <a:r>
              <a:rPr lang="zh-CN" altLang="en-US" b="1"/>
              <a:t>、</a:t>
            </a:r>
            <a:r>
              <a:rPr lang="en-US" altLang="zh-CN" b="1"/>
              <a:t>《</a:t>
            </a:r>
            <a:r>
              <a:rPr lang="zh-CN" altLang="en-US" b="1"/>
              <a:t>出师表</a:t>
            </a:r>
            <a:r>
              <a:rPr lang="en-US" altLang="zh-CN" b="1"/>
              <a:t>》</a:t>
            </a:r>
            <a:r>
              <a:rPr lang="zh-CN" altLang="en-US" b="1"/>
              <a:t>中叙述诸葛亮追随先帝驱驰的原因是</a:t>
            </a:r>
            <a:r>
              <a:rPr lang="zh-CN" altLang="en-US" b="1" u="sng"/>
              <a:t>：               。</a:t>
            </a:r>
            <a:endParaRPr lang="zh-CN" altLang="en-US" b="1"/>
          </a:p>
          <a:p>
            <a:pPr lvl="0" eaLnBrk="1" hangingPunct="1"/>
            <a:r>
              <a:rPr lang="en-US" altLang="zh-CN" b="1"/>
              <a:t>4</a:t>
            </a:r>
            <a:r>
              <a:rPr lang="zh-CN" altLang="en-US" b="1"/>
              <a:t>、当任命一个人来挽救局面，人们常引用的</a:t>
            </a:r>
            <a:r>
              <a:rPr lang="en-US" altLang="zh-CN" b="1"/>
              <a:t>《</a:t>
            </a:r>
            <a:r>
              <a:rPr lang="zh-CN" altLang="en-US" b="1"/>
              <a:t>出师表</a:t>
            </a:r>
            <a:r>
              <a:rPr lang="en-US" altLang="zh-CN" b="1"/>
              <a:t>》</a:t>
            </a:r>
            <a:r>
              <a:rPr lang="zh-CN" altLang="en-US" b="1"/>
              <a:t>中的一句名言是</a:t>
            </a:r>
            <a:r>
              <a:rPr lang="zh-CN" altLang="en-US" b="1" u="sng"/>
              <a:t>：          。</a:t>
            </a:r>
            <a:endParaRPr lang="zh-CN" altLang="en-US" b="1"/>
          </a:p>
          <a:p>
            <a:pPr lvl="0" eaLnBrk="1" hangingPunct="1"/>
            <a:r>
              <a:rPr lang="en-US" altLang="zh-CN" b="1"/>
              <a:t>5</a:t>
            </a:r>
            <a:r>
              <a:rPr lang="zh-CN" altLang="en-US" b="1"/>
              <a:t>、</a:t>
            </a:r>
            <a:r>
              <a:rPr lang="en-US" altLang="zh-CN" b="1"/>
              <a:t>《</a:t>
            </a:r>
            <a:r>
              <a:rPr lang="zh-CN" altLang="en-US" b="1"/>
              <a:t>出师表</a:t>
            </a:r>
            <a:r>
              <a:rPr lang="en-US" altLang="zh-CN" b="1"/>
              <a:t>》</a:t>
            </a:r>
            <a:r>
              <a:rPr lang="zh-CN" altLang="en-US" b="1"/>
              <a:t>中表明作者志趣的句子</a:t>
            </a:r>
            <a:r>
              <a:rPr lang="zh-CN" altLang="en-US" b="1" u="sng"/>
              <a:t>：    。</a:t>
            </a:r>
            <a:endParaRPr lang="zh-CN" altLang="en-US" b="1"/>
          </a:p>
          <a:p>
            <a:pPr lvl="0" eaLnBrk="1" hangingPunct="1"/>
            <a:r>
              <a:rPr lang="en-US" altLang="zh-CN" b="1"/>
              <a:t>6</a:t>
            </a:r>
            <a:r>
              <a:rPr lang="zh-CN" altLang="en-US" b="1"/>
              <a:t>、</a:t>
            </a:r>
            <a:r>
              <a:rPr lang="en-US" altLang="zh-CN" b="1"/>
              <a:t>《</a:t>
            </a:r>
            <a:r>
              <a:rPr lang="zh-CN" altLang="en-US" b="1"/>
              <a:t>出师表</a:t>
            </a:r>
            <a:r>
              <a:rPr lang="en-US" altLang="zh-CN" b="1"/>
              <a:t>》</a:t>
            </a:r>
            <a:r>
              <a:rPr lang="zh-CN" altLang="en-US" b="1"/>
              <a:t>中诸葛亮劝刘禅对宫中、府中官员的赏罚要坚持同一标准的句子</a:t>
            </a:r>
            <a:r>
              <a:rPr lang="zh-CN" altLang="en-US" b="1" u="sng"/>
              <a:t>：          。</a:t>
            </a:r>
            <a:r>
              <a:rPr lang="zh-CN" altLang="en-US"/>
              <a:t>      </a:t>
            </a:r>
            <a:endParaRPr lang="zh-CN" altLang="en-US"/>
          </a:p>
        </p:txBody>
      </p:sp>
    </p:spTree>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884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78850"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sz="2800" b="1"/>
              <a:t>（</a:t>
            </a:r>
            <a:r>
              <a:rPr lang="en-US" altLang="zh-CN" sz="2800" b="1"/>
              <a:t>6</a:t>
            </a:r>
            <a:r>
              <a:rPr lang="zh-CN" altLang="en-US" sz="2800" b="1"/>
              <a:t>）</a:t>
            </a:r>
            <a:r>
              <a:rPr lang="en-US" altLang="zh-CN" sz="2800" b="1"/>
              <a:t>《</a:t>
            </a:r>
            <a:r>
              <a:rPr lang="zh-CN" altLang="en-US" sz="2800" b="1"/>
              <a:t>出师表</a:t>
            </a:r>
            <a:r>
              <a:rPr lang="en-US" altLang="zh-CN" sz="2800" b="1"/>
              <a:t>》</a:t>
            </a:r>
            <a:endParaRPr lang="en-US" altLang="zh-CN" sz="2800" b="1"/>
          </a:p>
          <a:p>
            <a:pPr lvl="0" eaLnBrk="1" hangingPunct="1">
              <a:lnSpc>
                <a:spcPct val="90000"/>
              </a:lnSpc>
            </a:pPr>
            <a:r>
              <a:rPr lang="en-US" altLang="zh-CN" sz="2800" b="1"/>
              <a:t>1</a:t>
            </a:r>
            <a:r>
              <a:rPr lang="zh-CN" altLang="en-US" sz="2800" b="1"/>
              <a:t>、</a:t>
            </a:r>
            <a:r>
              <a:rPr lang="en-US" altLang="zh-CN" sz="2800" b="1"/>
              <a:t>《</a:t>
            </a:r>
            <a:r>
              <a:rPr lang="zh-CN" altLang="en-US" sz="2800" b="1"/>
              <a:t>出师表</a:t>
            </a:r>
            <a:r>
              <a:rPr lang="en-US" altLang="zh-CN" sz="2800" b="1"/>
              <a:t>》</a:t>
            </a:r>
            <a:r>
              <a:rPr lang="zh-CN" altLang="en-US" sz="2800" b="1"/>
              <a:t>中表示作者感恩图报的句子是：</a:t>
            </a:r>
            <a:r>
              <a:rPr lang="zh-CN" altLang="en-US" sz="2800" b="1" u="sng">
                <a:solidFill>
                  <a:srgbClr val="0000CC"/>
                </a:solidFill>
                <a:ea typeface="楷体_GB2312" pitchFamily="49" charset="-122"/>
              </a:rPr>
              <a:t>不效则治臣之罪，以告先帝之灵</a:t>
            </a:r>
            <a:r>
              <a:rPr lang="zh-CN" altLang="en-US" sz="2800" b="1" u="sng"/>
              <a:t>。</a:t>
            </a:r>
            <a:endParaRPr lang="zh-CN" altLang="en-US" sz="2800" b="1"/>
          </a:p>
          <a:p>
            <a:pPr lvl="0" eaLnBrk="1" hangingPunct="1">
              <a:lnSpc>
                <a:spcPct val="90000"/>
              </a:lnSpc>
            </a:pPr>
            <a:r>
              <a:rPr lang="en-US" altLang="zh-CN" sz="2800" b="1"/>
              <a:t>2</a:t>
            </a:r>
            <a:r>
              <a:rPr lang="zh-CN" altLang="en-US" sz="2800" b="1"/>
              <a:t>、</a:t>
            </a:r>
            <a:r>
              <a:rPr lang="en-US" altLang="zh-CN" sz="2800" b="1"/>
              <a:t>《</a:t>
            </a:r>
            <a:r>
              <a:rPr lang="zh-CN" altLang="en-US" sz="2800" b="1"/>
              <a:t>出师表</a:t>
            </a:r>
            <a:r>
              <a:rPr lang="en-US" altLang="zh-CN" sz="2800" b="1"/>
              <a:t>》</a:t>
            </a:r>
            <a:r>
              <a:rPr lang="zh-CN" altLang="en-US" sz="2800" b="1"/>
              <a:t>中，诸葛亮分析先汉兴隆的原因是：</a:t>
            </a:r>
            <a:r>
              <a:rPr lang="zh-CN" altLang="en-US" sz="2800" b="1" u="sng">
                <a:solidFill>
                  <a:srgbClr val="0000CC"/>
                </a:solidFill>
                <a:ea typeface="楷体_GB2312" pitchFamily="49" charset="-122"/>
              </a:rPr>
              <a:t>亲贤臣，远小人。</a:t>
            </a:r>
            <a:endParaRPr lang="zh-CN" altLang="en-US" sz="2800" b="1" u="sng">
              <a:solidFill>
                <a:srgbClr val="0000CC"/>
              </a:solidFill>
              <a:ea typeface="楷体_GB2312" pitchFamily="49" charset="-122"/>
            </a:endParaRPr>
          </a:p>
          <a:p>
            <a:pPr lvl="0" eaLnBrk="1" hangingPunct="1">
              <a:lnSpc>
                <a:spcPct val="90000"/>
              </a:lnSpc>
            </a:pPr>
            <a:r>
              <a:rPr lang="zh-CN" altLang="en-US" sz="2800" b="1"/>
              <a:t>  </a:t>
            </a:r>
            <a:r>
              <a:rPr lang="en-US" altLang="zh-CN" sz="2800" b="1"/>
              <a:t>3</a:t>
            </a:r>
            <a:r>
              <a:rPr lang="zh-CN" altLang="en-US" sz="2800" b="1"/>
              <a:t>、</a:t>
            </a:r>
            <a:r>
              <a:rPr lang="en-US" altLang="zh-CN" sz="2800" b="1"/>
              <a:t>《</a:t>
            </a:r>
            <a:r>
              <a:rPr lang="zh-CN" altLang="en-US" sz="2800" b="1"/>
              <a:t>出师表</a:t>
            </a:r>
            <a:r>
              <a:rPr lang="en-US" altLang="zh-CN" sz="2800" b="1"/>
              <a:t>》</a:t>
            </a:r>
            <a:r>
              <a:rPr lang="zh-CN" altLang="en-US" sz="2800" b="1"/>
              <a:t>中叙述诸葛亮追随先帝驱驰的原因是：</a:t>
            </a:r>
            <a:r>
              <a:rPr lang="zh-CN" altLang="en-US" sz="2800" b="1" u="sng">
                <a:solidFill>
                  <a:srgbClr val="0000CC"/>
                </a:solidFill>
                <a:ea typeface="楷体_GB2312" pitchFamily="49" charset="-122"/>
              </a:rPr>
              <a:t>先帝不以臣卑鄙，猥自枉屈，三顾臣于草庐之中，咨臣以当世之事，由是感激。</a:t>
            </a:r>
            <a:endParaRPr lang="zh-CN" altLang="en-US" sz="2800" b="1" u="sng">
              <a:solidFill>
                <a:srgbClr val="0000CC"/>
              </a:solidFill>
              <a:ea typeface="楷体_GB2312" pitchFamily="49" charset="-122"/>
            </a:endParaRPr>
          </a:p>
          <a:p>
            <a:pPr lvl="0" eaLnBrk="1" hangingPunct="1">
              <a:lnSpc>
                <a:spcPct val="90000"/>
              </a:lnSpc>
            </a:pPr>
            <a:r>
              <a:rPr lang="en-US" altLang="zh-CN" sz="2800" b="1"/>
              <a:t>4</a:t>
            </a:r>
            <a:r>
              <a:rPr lang="zh-CN" altLang="en-US" sz="2800" b="1"/>
              <a:t>、当任命一个人来挽救局面，人们常引用的</a:t>
            </a:r>
            <a:r>
              <a:rPr lang="en-US" altLang="zh-CN" sz="2800" b="1"/>
              <a:t>《</a:t>
            </a:r>
            <a:r>
              <a:rPr lang="zh-CN" altLang="en-US" sz="2800" b="1"/>
              <a:t>出师表</a:t>
            </a:r>
            <a:r>
              <a:rPr lang="en-US" altLang="zh-CN" sz="2800" b="1"/>
              <a:t>》</a:t>
            </a:r>
            <a:r>
              <a:rPr lang="zh-CN" altLang="en-US" sz="2800" b="1"/>
              <a:t>中的一句名言是：</a:t>
            </a:r>
            <a:r>
              <a:rPr lang="zh-CN" altLang="en-US" sz="2800" b="1" u="sng">
                <a:solidFill>
                  <a:srgbClr val="0000CC"/>
                </a:solidFill>
                <a:ea typeface="楷体_GB2312" pitchFamily="49" charset="-122"/>
              </a:rPr>
              <a:t>受任于败军之际，奉命于危难之间。</a:t>
            </a:r>
            <a:endParaRPr lang="zh-CN" altLang="en-US" sz="2800" b="1" u="sng">
              <a:solidFill>
                <a:srgbClr val="0000CC"/>
              </a:solidFill>
              <a:ea typeface="楷体_GB2312" pitchFamily="49" charset="-122"/>
            </a:endParaRPr>
          </a:p>
          <a:p>
            <a:pPr lvl="0" eaLnBrk="1" hangingPunct="1">
              <a:lnSpc>
                <a:spcPct val="90000"/>
              </a:lnSpc>
            </a:pPr>
            <a:r>
              <a:rPr lang="en-US" altLang="zh-CN" sz="2800" b="1"/>
              <a:t>5</a:t>
            </a:r>
            <a:r>
              <a:rPr lang="zh-CN" altLang="en-US" sz="2800" b="1"/>
              <a:t>、</a:t>
            </a:r>
            <a:r>
              <a:rPr lang="en-US" altLang="zh-CN" sz="2800" b="1"/>
              <a:t>《</a:t>
            </a:r>
            <a:r>
              <a:rPr lang="zh-CN" altLang="en-US" sz="2800" b="1"/>
              <a:t>出师表</a:t>
            </a:r>
            <a:r>
              <a:rPr lang="en-US" altLang="zh-CN" sz="2800" b="1"/>
              <a:t>》</a:t>
            </a:r>
            <a:r>
              <a:rPr lang="zh-CN" altLang="en-US" sz="2800" b="1"/>
              <a:t>中表明作者志趣的句子：</a:t>
            </a:r>
            <a:r>
              <a:rPr lang="zh-CN" altLang="en-US" sz="2800" b="1" u="sng">
                <a:solidFill>
                  <a:srgbClr val="0000CC"/>
                </a:solidFill>
                <a:ea typeface="楷体_GB2312" pitchFamily="49" charset="-122"/>
              </a:rPr>
              <a:t>苟全性命于乱世，不求闻达于诸侯。</a:t>
            </a:r>
            <a:endParaRPr lang="zh-CN" altLang="en-US" sz="2800" b="1" u="sng">
              <a:solidFill>
                <a:srgbClr val="0000CC"/>
              </a:solidFill>
              <a:ea typeface="楷体_GB2312" pitchFamily="49" charset="-122"/>
            </a:endParaRPr>
          </a:p>
          <a:p>
            <a:pPr lvl="0" eaLnBrk="1" hangingPunct="1">
              <a:lnSpc>
                <a:spcPct val="90000"/>
              </a:lnSpc>
            </a:pPr>
            <a:r>
              <a:rPr lang="en-US" altLang="zh-CN" sz="2800" b="1"/>
              <a:t>6</a:t>
            </a:r>
            <a:r>
              <a:rPr lang="zh-CN" altLang="en-US" sz="2800" b="1"/>
              <a:t>、</a:t>
            </a:r>
            <a:r>
              <a:rPr lang="en-US" altLang="zh-CN" sz="2800" b="1"/>
              <a:t>《</a:t>
            </a:r>
            <a:r>
              <a:rPr lang="zh-CN" altLang="en-US" sz="2800" b="1"/>
              <a:t>出师表</a:t>
            </a:r>
            <a:r>
              <a:rPr lang="en-US" altLang="zh-CN" sz="2800" b="1"/>
              <a:t>》</a:t>
            </a:r>
            <a:r>
              <a:rPr lang="zh-CN" altLang="en-US" sz="2800" b="1"/>
              <a:t>中诸葛亮劝刘禅对宫中、府中官员的赏罚要坚持同一标准的句子：</a:t>
            </a:r>
            <a:r>
              <a:rPr lang="zh-CN" altLang="en-US" sz="2800" b="1" u="sng">
                <a:solidFill>
                  <a:srgbClr val="0000CC"/>
                </a:solidFill>
                <a:ea typeface="楷体_GB2312" pitchFamily="49" charset="-122"/>
              </a:rPr>
              <a:t>陟罚臧否，不宜异同。      </a:t>
            </a:r>
            <a:endParaRPr lang="zh-CN" altLang="en-US" sz="2800" b="1" u="sng">
              <a:solidFill>
                <a:srgbClr val="0000CC"/>
              </a:solidFill>
              <a:ea typeface="楷体_GB2312" pitchFamily="49" charset="-122"/>
            </a:endParaRPr>
          </a:p>
        </p:txBody>
      </p:sp>
    </p:spTree>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87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79874" name="Rectangle 3"/>
          <p:cNvSpPr>
            <a:spLocks noGrp="1"/>
          </p:cNvSpPr>
          <p:nvPr>
            <p:ph idx="1"/>
          </p:nvPr>
        </p:nvSpPr>
        <p:spPr>
          <a:xfrm>
            <a:off x="179388" y="0"/>
            <a:ext cx="8964612"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t>7</a:t>
            </a:r>
            <a:r>
              <a:rPr lang="zh-CN" altLang="en-US" b="1"/>
              <a:t>、</a:t>
            </a:r>
            <a:r>
              <a:rPr lang="en-US" altLang="zh-CN" b="1"/>
              <a:t>《</a:t>
            </a:r>
            <a:r>
              <a:rPr lang="zh-CN" altLang="en-US" b="1"/>
              <a:t>出师表</a:t>
            </a:r>
            <a:r>
              <a:rPr lang="en-US" altLang="zh-CN" b="1"/>
              <a:t>》</a:t>
            </a:r>
            <a:r>
              <a:rPr lang="zh-CN" altLang="en-US" b="1"/>
              <a:t>中作者指出出师战略目标的句子</a:t>
            </a:r>
            <a:r>
              <a:rPr lang="zh-CN" altLang="en-US" b="1" u="sng"/>
              <a:t>：                            。</a:t>
            </a:r>
            <a:endParaRPr lang="zh-CN" altLang="en-US" b="1"/>
          </a:p>
          <a:p>
            <a:pPr lvl="0" eaLnBrk="1" hangingPunct="1"/>
            <a:r>
              <a:rPr lang="en-US" altLang="zh-CN" b="1"/>
              <a:t>8</a:t>
            </a:r>
            <a:r>
              <a:rPr lang="zh-CN" altLang="en-US" b="1"/>
              <a:t>、</a:t>
            </a:r>
            <a:r>
              <a:rPr lang="en-US" altLang="zh-CN" b="1"/>
              <a:t>《</a:t>
            </a:r>
            <a:r>
              <a:rPr lang="zh-CN" altLang="en-US" b="1"/>
              <a:t>出师表</a:t>
            </a:r>
            <a:r>
              <a:rPr lang="en-US" altLang="zh-CN" b="1"/>
              <a:t>》</a:t>
            </a:r>
            <a:r>
              <a:rPr lang="zh-CN" altLang="en-US" b="1"/>
              <a:t>中诸葛亮向后主提出严明赏罚建议的语句是</a:t>
            </a:r>
            <a:r>
              <a:rPr lang="zh-CN" altLang="en-US" b="1" u="sng"/>
              <a:t>：                          。</a:t>
            </a:r>
            <a:endParaRPr lang="zh-CN" altLang="en-US" b="1"/>
          </a:p>
          <a:p>
            <a:pPr lvl="0" eaLnBrk="1" hangingPunct="1"/>
            <a:r>
              <a:rPr lang="en-US" altLang="zh-CN" b="1"/>
              <a:t>9</a:t>
            </a:r>
            <a:r>
              <a:rPr lang="zh-CN" altLang="en-US" b="1"/>
              <a:t>、</a:t>
            </a:r>
            <a:r>
              <a:rPr lang="en-US" altLang="zh-CN" b="1"/>
              <a:t>《</a:t>
            </a:r>
            <a:r>
              <a:rPr lang="zh-CN" altLang="en-US" b="1"/>
              <a:t>出师表</a:t>
            </a:r>
            <a:r>
              <a:rPr lang="en-US" altLang="zh-CN" b="1"/>
              <a:t>》</a:t>
            </a:r>
            <a:r>
              <a:rPr lang="zh-CN" altLang="en-US" b="1"/>
              <a:t>中叙述诸葛亮追随先帝驱驰原因是</a:t>
            </a:r>
            <a:r>
              <a:rPr lang="zh-CN" altLang="en-US" b="1" u="sng"/>
              <a:t>：                                                      。</a:t>
            </a:r>
            <a:endParaRPr lang="zh-CN" altLang="en-US" b="1"/>
          </a:p>
          <a:p>
            <a:pPr lvl="0" eaLnBrk="1" hangingPunct="1"/>
            <a:r>
              <a:rPr lang="en-US" altLang="zh-CN" b="1"/>
              <a:t>10</a:t>
            </a:r>
            <a:r>
              <a:rPr lang="zh-CN" altLang="en-US" b="1"/>
              <a:t>、</a:t>
            </a:r>
            <a:r>
              <a:rPr lang="en-US" altLang="zh-CN" b="1"/>
              <a:t>《</a:t>
            </a:r>
            <a:r>
              <a:rPr lang="zh-CN" altLang="en-US" b="1"/>
              <a:t>出师表</a:t>
            </a:r>
            <a:r>
              <a:rPr lang="en-US" altLang="zh-CN" b="1"/>
              <a:t>》</a:t>
            </a:r>
            <a:r>
              <a:rPr lang="zh-CN" altLang="en-US" b="1"/>
              <a:t>中指出出师战略目标的句子是</a:t>
            </a:r>
            <a:r>
              <a:rPr lang="zh-CN" altLang="en-US" b="1" u="sng"/>
              <a:t>：                                                 ； </a:t>
            </a:r>
            <a:endParaRPr lang="zh-CN" altLang="en-US" b="1"/>
          </a:p>
          <a:p>
            <a:pPr lvl="0" eaLnBrk="1" hangingPunct="1"/>
            <a:r>
              <a:rPr lang="en-US" altLang="zh-CN" b="1"/>
              <a:t>11《</a:t>
            </a:r>
            <a:r>
              <a:rPr lang="zh-CN" altLang="en-US" b="1"/>
              <a:t>出师表</a:t>
            </a:r>
            <a:r>
              <a:rPr lang="en-US" altLang="zh-CN" b="1"/>
              <a:t>》</a:t>
            </a:r>
            <a:r>
              <a:rPr lang="zh-CN" altLang="en-US" b="1"/>
              <a:t>中、作者向后主提出的三条建议是</a:t>
            </a:r>
            <a:r>
              <a:rPr lang="zh-CN" altLang="en-US" b="1" u="sng"/>
              <a:t>：①          ；②            ；③                     。</a:t>
            </a:r>
            <a:endParaRPr lang="zh-CN" altLang="en-US" b="1"/>
          </a:p>
        </p:txBody>
      </p:sp>
    </p:spTree>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089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80898" name="Rectangle 3"/>
          <p:cNvSpPr>
            <a:spLocks noGrp="1"/>
          </p:cNvSpPr>
          <p:nvPr>
            <p:ph idx="1"/>
          </p:nvPr>
        </p:nvSpPr>
        <p:spPr>
          <a:xfrm>
            <a:off x="179388" y="0"/>
            <a:ext cx="8964612"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t>7</a:t>
            </a:r>
            <a:r>
              <a:rPr lang="zh-CN" altLang="en-US" sz="2800" b="1"/>
              <a:t>、</a:t>
            </a:r>
            <a:r>
              <a:rPr lang="en-US" altLang="zh-CN" sz="2800" b="1"/>
              <a:t>《</a:t>
            </a:r>
            <a:r>
              <a:rPr lang="zh-CN" altLang="en-US" sz="2800" b="1"/>
              <a:t>出师表</a:t>
            </a:r>
            <a:r>
              <a:rPr lang="en-US" altLang="zh-CN" sz="2800" b="1"/>
              <a:t>》</a:t>
            </a:r>
            <a:r>
              <a:rPr lang="zh-CN" altLang="en-US" sz="2800" b="1"/>
              <a:t>中作者指出出师战略目标的句子：</a:t>
            </a:r>
            <a:r>
              <a:rPr lang="zh-CN" altLang="en-US" sz="2800" b="1" u="sng">
                <a:solidFill>
                  <a:srgbClr val="0000CC"/>
                </a:solidFill>
                <a:ea typeface="楷体_GB2312" pitchFamily="49" charset="-122"/>
              </a:rPr>
              <a:t>当奖率三军，北定中原，庶竭驽钝，攘除奸凶，兴复汉室，还于旧都。</a:t>
            </a:r>
            <a:endParaRPr lang="zh-CN" altLang="en-US" sz="2800" b="1" u="sng">
              <a:solidFill>
                <a:srgbClr val="0000CC"/>
              </a:solidFill>
              <a:ea typeface="楷体_GB2312" pitchFamily="49" charset="-122"/>
            </a:endParaRPr>
          </a:p>
          <a:p>
            <a:pPr lvl="0" eaLnBrk="1" hangingPunct="1"/>
            <a:r>
              <a:rPr lang="en-US" altLang="zh-CN" sz="2800" b="1"/>
              <a:t>8</a:t>
            </a:r>
            <a:r>
              <a:rPr lang="zh-CN" altLang="en-US" sz="2800" b="1"/>
              <a:t>、</a:t>
            </a:r>
            <a:r>
              <a:rPr lang="en-US" altLang="zh-CN" sz="2800" b="1"/>
              <a:t>《</a:t>
            </a:r>
            <a:r>
              <a:rPr lang="zh-CN" altLang="en-US" sz="2800" b="1"/>
              <a:t>出师表</a:t>
            </a:r>
            <a:r>
              <a:rPr lang="en-US" altLang="zh-CN" sz="2800" b="1"/>
              <a:t>》</a:t>
            </a:r>
            <a:r>
              <a:rPr lang="zh-CN" altLang="en-US" sz="2800" b="1"/>
              <a:t>中诸葛亮向后主提出严明赏罚建议的语句是：</a:t>
            </a:r>
            <a:r>
              <a:rPr lang="zh-CN" altLang="en-US" sz="2800" b="1" u="sng">
                <a:solidFill>
                  <a:srgbClr val="0000CC"/>
                </a:solidFill>
                <a:ea typeface="楷体_GB2312" pitchFamily="49" charset="-122"/>
              </a:rPr>
              <a:t>若有作奸犯科及为忠善者，宜付有司论其刑赏。</a:t>
            </a:r>
            <a:endParaRPr lang="zh-CN" altLang="en-US" sz="2800" b="1" u="sng">
              <a:solidFill>
                <a:srgbClr val="0000CC"/>
              </a:solidFill>
              <a:ea typeface="楷体_GB2312" pitchFamily="49" charset="-122"/>
            </a:endParaRPr>
          </a:p>
          <a:p>
            <a:pPr lvl="0" eaLnBrk="1" hangingPunct="1"/>
            <a:r>
              <a:rPr lang="en-US" altLang="zh-CN" sz="2800" b="1"/>
              <a:t>9</a:t>
            </a:r>
            <a:r>
              <a:rPr lang="zh-CN" altLang="en-US" sz="2800" b="1"/>
              <a:t>、</a:t>
            </a:r>
            <a:r>
              <a:rPr lang="en-US" altLang="zh-CN" sz="2800" b="1"/>
              <a:t>《</a:t>
            </a:r>
            <a:r>
              <a:rPr lang="zh-CN" altLang="en-US" sz="2800" b="1"/>
              <a:t>出师表</a:t>
            </a:r>
            <a:r>
              <a:rPr lang="en-US" altLang="zh-CN" sz="2800" b="1"/>
              <a:t>》</a:t>
            </a:r>
            <a:r>
              <a:rPr lang="zh-CN" altLang="en-US" sz="2800" b="1"/>
              <a:t>中叙述诸葛亮追随先帝驱驰原因是：</a:t>
            </a:r>
            <a:r>
              <a:rPr lang="zh-CN" altLang="en-US" sz="2800" b="1" u="sng">
                <a:solidFill>
                  <a:srgbClr val="0000CC"/>
                </a:solidFill>
                <a:ea typeface="楷体_GB2312" pitchFamily="49" charset="-122"/>
              </a:rPr>
              <a:t>先帝不以臣卑鄙，猥自枉屈，三顾臣于草庐之中，咨臣以当世之事，由是感激，遂许先帝以驱驰。</a:t>
            </a:r>
            <a:endParaRPr lang="zh-CN" altLang="en-US" sz="2800" b="1" u="sng">
              <a:solidFill>
                <a:srgbClr val="0000CC"/>
              </a:solidFill>
              <a:ea typeface="楷体_GB2312" pitchFamily="49" charset="-122"/>
            </a:endParaRPr>
          </a:p>
          <a:p>
            <a:pPr lvl="0" eaLnBrk="1" hangingPunct="1"/>
            <a:r>
              <a:rPr lang="en-US" altLang="zh-CN" sz="2800" b="1"/>
              <a:t>10</a:t>
            </a:r>
            <a:r>
              <a:rPr lang="zh-CN" altLang="en-US" sz="2800" b="1"/>
              <a:t>、</a:t>
            </a:r>
            <a:r>
              <a:rPr lang="en-US" altLang="zh-CN" sz="2800" b="1"/>
              <a:t>《</a:t>
            </a:r>
            <a:r>
              <a:rPr lang="zh-CN" altLang="en-US" sz="2800" b="1"/>
              <a:t>出师表</a:t>
            </a:r>
            <a:r>
              <a:rPr lang="en-US" altLang="zh-CN" sz="2800" b="1"/>
              <a:t>》</a:t>
            </a:r>
            <a:r>
              <a:rPr lang="zh-CN" altLang="en-US" sz="2800" b="1"/>
              <a:t>中指出出师战略目标的句子是：</a:t>
            </a:r>
            <a:r>
              <a:rPr lang="zh-CN" altLang="en-US" sz="2800" b="1" u="sng">
                <a:solidFill>
                  <a:srgbClr val="0000CC"/>
                </a:solidFill>
                <a:ea typeface="楷体_GB2312" pitchFamily="49" charset="-122"/>
              </a:rPr>
              <a:t>当奖率三军，北定中原，庶竭驽钝，攘除奸凶，兴复汉室，还于旧都； </a:t>
            </a:r>
            <a:endParaRPr lang="zh-CN" altLang="en-US" sz="2800" b="1" u="sng">
              <a:solidFill>
                <a:srgbClr val="0000CC"/>
              </a:solidFill>
              <a:ea typeface="楷体_GB2312" pitchFamily="49" charset="-122"/>
            </a:endParaRPr>
          </a:p>
          <a:p>
            <a:pPr lvl="0" eaLnBrk="1" hangingPunct="1"/>
            <a:r>
              <a:rPr lang="en-US" altLang="zh-CN" sz="2800" b="1"/>
              <a:t>11《</a:t>
            </a:r>
            <a:r>
              <a:rPr lang="zh-CN" altLang="en-US" sz="2800" b="1"/>
              <a:t>出师表</a:t>
            </a:r>
            <a:r>
              <a:rPr lang="en-US" altLang="zh-CN" sz="2800" b="1"/>
              <a:t>》</a:t>
            </a:r>
            <a:r>
              <a:rPr lang="zh-CN" altLang="en-US" sz="2800" b="1"/>
              <a:t>中、作者向后主提出的三条建议是：</a:t>
            </a:r>
            <a:r>
              <a:rPr lang="zh-CN" altLang="en-US" sz="2800" b="1" u="sng">
                <a:solidFill>
                  <a:srgbClr val="0000CC"/>
                </a:solidFill>
                <a:ea typeface="楷体_GB2312" pitchFamily="49" charset="-122"/>
              </a:rPr>
              <a:t>①开张圣听；②宫中府中，俱为一体，陟罚臧否，不宜异同；③亲贤臣，远小人。</a:t>
            </a:r>
            <a:endParaRPr lang="zh-CN" altLang="en-US" sz="2800" b="1" u="sng">
              <a:solidFill>
                <a:srgbClr val="0000CC"/>
              </a:solidFill>
              <a:ea typeface="楷体_GB2312" pitchFamily="49" charset="-122"/>
            </a:endParaRPr>
          </a:p>
        </p:txBody>
      </p:sp>
    </p:spTree>
  </p:cSld>
  <p:clrMapOvr>
    <a:masterClrMapping/>
  </p:clrMapOvr>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2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81922" name="Rectangle 3"/>
          <p:cNvSpPr>
            <a:spLocks noGrp="1"/>
          </p:cNvSpPr>
          <p:nvPr>
            <p:ph idx="1"/>
          </p:nvPr>
        </p:nvSpPr>
        <p:spPr>
          <a:xfrm>
            <a:off x="0" y="260350"/>
            <a:ext cx="9144000" cy="63373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7</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桃花源记</a:t>
            </a:r>
            <a:r>
              <a:rPr lang="en-US" altLang="zh-CN" b="1">
                <a:latin typeface="黑体" panose="02010609060101010101" pitchFamily="49" charset="-122"/>
                <a:ea typeface="黑体" panose="02010609060101010101" pitchFamily="49" charset="-122"/>
              </a:rPr>
              <a:t>》</a:t>
            </a:r>
            <a:endParaRPr lang="en-US" altLang="zh-CN"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桃花源记</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中描写桃花源中人幸福生活的语句</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桃花源记</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中描写桃源人来此绝境的原因的句子</a:t>
            </a:r>
            <a:r>
              <a:rPr lang="zh-CN" altLang="en-US" b="1" u="sng">
                <a:latin typeface="黑体" panose="02010609060101010101" pitchFamily="49" charset="-122"/>
                <a:ea typeface="黑体" panose="02010609060101010101" pitchFamily="49" charset="-122"/>
              </a:rPr>
              <a:t>：                             。</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、陶渊明在</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桃花源记</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中描写桃源人生活环境的句子是</a:t>
            </a:r>
            <a:r>
              <a:rPr lang="zh-CN" altLang="en-US" b="1" u="sng">
                <a:latin typeface="黑体" panose="02010609060101010101" pitchFamily="49" charset="-122"/>
                <a:ea typeface="黑体" panose="02010609060101010101" pitchFamily="49" charset="-122"/>
              </a:rPr>
              <a:t>：                         。</a:t>
            </a:r>
            <a:endParaRPr lang="zh-CN" altLang="en-US" b="1" u="sng">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9218"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en-US" altLang="zh-CN" sz="2800" b="1"/>
              <a:t>5.</a:t>
            </a:r>
            <a:r>
              <a:rPr lang="zh-CN" altLang="en-US" sz="2800" b="1"/>
              <a:t>庄子从奇妙莫测的描写后接着以现实社会的四种人的具体描述，文中描写四种人的句子分别是： </a:t>
            </a:r>
            <a:r>
              <a:rPr lang="zh-CN" altLang="en-US" b="1" u="sng">
                <a:solidFill>
                  <a:srgbClr val="0000CC"/>
                </a:solidFill>
              </a:rPr>
              <a:t>故夫知效一官，行比一乡，德合一君，而征一国者。</a:t>
            </a:r>
            <a:endParaRPr lang="zh-CN" altLang="en-US" b="1" u="sng">
              <a:solidFill>
                <a:srgbClr val="0000CC"/>
              </a:solidFill>
            </a:endParaRPr>
          </a:p>
          <a:p>
            <a:pPr lvl="0" eaLnBrk="1" hangingPunct="1">
              <a:lnSpc>
                <a:spcPct val="90000"/>
              </a:lnSpc>
            </a:pPr>
            <a:r>
              <a:rPr lang="en-US" altLang="zh-CN" sz="2800" b="1"/>
              <a:t>6.</a:t>
            </a:r>
            <a:r>
              <a:rPr lang="zh-CN" altLang="en-US" sz="2800" b="1"/>
              <a:t>作者提出自己的观点</a:t>
            </a:r>
            <a:r>
              <a:rPr lang="en-US" altLang="zh-CN" sz="2800" b="1"/>
              <a:t>——“</a:t>
            </a:r>
            <a:r>
              <a:rPr lang="zh-CN" altLang="en-US" sz="2800" b="1"/>
              <a:t>无所待”才是真正的逍遥的并列句了三类人的句子是：</a:t>
            </a:r>
            <a:r>
              <a:rPr lang="zh-CN" altLang="en-US" b="1" u="sng">
                <a:solidFill>
                  <a:srgbClr val="0000CC"/>
                </a:solidFill>
              </a:rPr>
              <a:t>至人无己，神人无功，圣人无名。 </a:t>
            </a:r>
            <a:endParaRPr lang="zh-CN" altLang="en-US" b="1" u="sng">
              <a:solidFill>
                <a:srgbClr val="0000CC"/>
              </a:solidFill>
            </a:endParaRPr>
          </a:p>
          <a:p>
            <a:pPr lvl="0" eaLnBrk="1" hangingPunct="1">
              <a:lnSpc>
                <a:spcPct val="90000"/>
              </a:lnSpc>
            </a:pPr>
            <a:r>
              <a:rPr lang="en-US" altLang="zh-CN" sz="2800" b="1"/>
              <a:t>7</a:t>
            </a:r>
            <a:r>
              <a:rPr lang="zh-CN" altLang="en-US" sz="2800" b="1"/>
              <a:t>．文中对天空的颜色成因进行了探寻，并发出了疑问的两句是：</a:t>
            </a:r>
            <a:r>
              <a:rPr lang="zh-CN" altLang="en-US" b="1" u="sng">
                <a:solidFill>
                  <a:srgbClr val="0000CC"/>
                </a:solidFill>
              </a:rPr>
              <a:t>其正色邪？其远而无所至极邪？</a:t>
            </a:r>
            <a:endParaRPr lang="zh-CN" altLang="en-US" b="1" u="sng">
              <a:solidFill>
                <a:srgbClr val="0000CC"/>
              </a:solidFill>
            </a:endParaRPr>
          </a:p>
          <a:p>
            <a:pPr lvl="0" eaLnBrk="1" hangingPunct="1">
              <a:lnSpc>
                <a:spcPct val="90000"/>
              </a:lnSpc>
            </a:pPr>
            <a:r>
              <a:rPr lang="en-US" altLang="zh-CN" sz="2800" b="1"/>
              <a:t>8.</a:t>
            </a:r>
            <a:r>
              <a:rPr lang="zh-CN" altLang="en-US" sz="2800" b="1"/>
              <a:t>文中写宋荣子看淡了世间的荣辱，不会因为外界的评价而更加奋勉或沮丧的句子是：</a:t>
            </a:r>
            <a:r>
              <a:rPr lang="zh-CN" altLang="en-US" b="1" u="sng">
                <a:solidFill>
                  <a:srgbClr val="0000CC"/>
                </a:solidFill>
              </a:rPr>
              <a:t>且举世誉之而不加劝，举世非之而不加沮。</a:t>
            </a:r>
            <a:endParaRPr lang="zh-CN" altLang="en-US" b="1" u="sng">
              <a:solidFill>
                <a:srgbClr val="0000CC"/>
              </a:solidFill>
            </a:endParaRPr>
          </a:p>
          <a:p>
            <a:pPr lvl="0" eaLnBrk="1" hangingPunct="1">
              <a:lnSpc>
                <a:spcPct val="90000"/>
              </a:lnSpc>
            </a:pPr>
            <a:r>
              <a:rPr lang="en-US" altLang="zh-CN" sz="2800" b="1"/>
              <a:t>9.</a:t>
            </a:r>
            <a:r>
              <a:rPr lang="zh-CN" altLang="en-US" sz="2800" b="1"/>
              <a:t>当看到大鹏经过一系列的准备才能“图南”之后，蜩与学鸠通过形象地描述自己在林中飞行和休息的样子来嘲笑大鹏鸟的句子是：</a:t>
            </a:r>
            <a:r>
              <a:rPr lang="zh-CN" altLang="en-US" b="1" u="sng">
                <a:solidFill>
                  <a:srgbClr val="0000CC"/>
                </a:solidFill>
              </a:rPr>
              <a:t>我决起而飞，抢榆枋而止。</a:t>
            </a:r>
            <a:endParaRPr lang="zh-CN" altLang="en-US" b="1" u="sng">
              <a:solidFill>
                <a:srgbClr val="0000CC"/>
              </a:solidFill>
            </a:endParaRPr>
          </a:p>
        </p:txBody>
      </p:sp>
    </p:spTree>
  </p:cSld>
  <p:clrMapOvr>
    <a:masterClrMapping/>
  </p:clrMapOvr>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294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82946" name="Rectangle 3"/>
          <p:cNvSpPr>
            <a:spLocks noGrp="1"/>
          </p:cNvSpPr>
          <p:nvPr>
            <p:ph idx="1"/>
          </p:nvPr>
        </p:nvSpPr>
        <p:spPr>
          <a:xfrm>
            <a:off x="179388" y="260350"/>
            <a:ext cx="8964612" cy="6408738"/>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7</a:t>
            </a:r>
            <a:r>
              <a:rPr lang="zh-CN" altLang="en-US" b="1"/>
              <a:t>）</a:t>
            </a:r>
            <a:r>
              <a:rPr lang="en-US" altLang="zh-CN" b="1"/>
              <a:t>《</a:t>
            </a:r>
            <a:r>
              <a:rPr lang="zh-CN" altLang="en-US" b="1"/>
              <a:t>桃花源记</a:t>
            </a:r>
            <a:r>
              <a:rPr lang="en-US" altLang="zh-CN" b="1"/>
              <a:t>》</a:t>
            </a:r>
            <a:endParaRPr lang="en-US" altLang="zh-CN" b="1"/>
          </a:p>
          <a:p>
            <a:pPr lvl="0" eaLnBrk="1" hangingPunct="1"/>
            <a:r>
              <a:rPr lang="en-US" altLang="zh-CN" b="1"/>
              <a:t>1</a:t>
            </a:r>
            <a:r>
              <a:rPr lang="zh-CN" altLang="en-US" b="1"/>
              <a:t>、</a:t>
            </a:r>
            <a:r>
              <a:rPr lang="en-US" altLang="zh-CN" b="1"/>
              <a:t>《</a:t>
            </a:r>
            <a:r>
              <a:rPr lang="zh-CN" altLang="en-US" b="1"/>
              <a:t>桃花源记</a:t>
            </a:r>
            <a:r>
              <a:rPr lang="en-US" altLang="zh-CN" b="1"/>
              <a:t>》</a:t>
            </a:r>
            <a:r>
              <a:rPr lang="zh-CN" altLang="en-US" b="1"/>
              <a:t>中描写桃花源中人幸福生活的语句：</a:t>
            </a:r>
            <a:r>
              <a:rPr lang="zh-CN" altLang="en-US" b="1" u="sng">
                <a:solidFill>
                  <a:srgbClr val="0000CC"/>
                </a:solidFill>
                <a:ea typeface="楷体_GB2312" pitchFamily="49" charset="-122"/>
              </a:rPr>
              <a:t>黄发垂髫，并怡然自乐</a:t>
            </a:r>
            <a:r>
              <a:rPr lang="zh-CN" altLang="en-US" b="1" u="sng"/>
              <a:t>。</a:t>
            </a:r>
            <a:endParaRPr lang="zh-CN" altLang="en-US" b="1"/>
          </a:p>
          <a:p>
            <a:pPr lvl="0" eaLnBrk="1" hangingPunct="1"/>
            <a:r>
              <a:rPr lang="en-US" altLang="zh-CN" b="1"/>
              <a:t>2</a:t>
            </a:r>
            <a:r>
              <a:rPr lang="zh-CN" altLang="en-US" b="1"/>
              <a:t>、</a:t>
            </a:r>
            <a:r>
              <a:rPr lang="en-US" altLang="zh-CN" b="1"/>
              <a:t>《</a:t>
            </a:r>
            <a:r>
              <a:rPr lang="zh-CN" altLang="en-US" b="1"/>
              <a:t>桃花源记</a:t>
            </a:r>
            <a:r>
              <a:rPr lang="en-US" altLang="zh-CN" b="1"/>
              <a:t>》</a:t>
            </a:r>
            <a:r>
              <a:rPr lang="zh-CN" altLang="en-US" b="1"/>
              <a:t>中描写桃源人来此绝境的原因的句子：</a:t>
            </a:r>
            <a:r>
              <a:rPr lang="zh-CN" altLang="en-US" b="1" u="sng">
                <a:solidFill>
                  <a:srgbClr val="0000CC"/>
                </a:solidFill>
                <a:ea typeface="楷体_GB2312" pitchFamily="49" charset="-122"/>
              </a:rPr>
              <a:t>自云先世避秦时乱，率妻子邑人来此绝境，不复出焉，遂与外人间隔</a:t>
            </a:r>
            <a:r>
              <a:rPr lang="zh-CN" altLang="en-US" b="1" u="sng"/>
              <a:t>。</a:t>
            </a:r>
            <a:endParaRPr lang="zh-CN" altLang="en-US" b="1"/>
          </a:p>
          <a:p>
            <a:pPr lvl="0" eaLnBrk="1" hangingPunct="1"/>
            <a:r>
              <a:rPr lang="en-US" altLang="zh-CN" b="1"/>
              <a:t>3</a:t>
            </a:r>
            <a:r>
              <a:rPr lang="zh-CN" altLang="en-US" b="1"/>
              <a:t>、陶渊明在</a:t>
            </a:r>
            <a:r>
              <a:rPr lang="en-US" altLang="zh-CN" b="1"/>
              <a:t>《</a:t>
            </a:r>
            <a:r>
              <a:rPr lang="zh-CN" altLang="en-US" b="1"/>
              <a:t>桃花源记</a:t>
            </a:r>
            <a:r>
              <a:rPr lang="en-US" altLang="zh-CN" b="1"/>
              <a:t>》</a:t>
            </a:r>
            <a:r>
              <a:rPr lang="zh-CN" altLang="en-US" b="1"/>
              <a:t>中描写桃源人生活环境的句子是：</a:t>
            </a:r>
            <a:r>
              <a:rPr lang="zh-CN" altLang="en-US" b="1" u="sng">
                <a:solidFill>
                  <a:srgbClr val="0000CC"/>
                </a:solidFill>
                <a:ea typeface="楷体_GB2312" pitchFamily="49" charset="-122"/>
              </a:rPr>
              <a:t>土地平旷，屋舍俨然，有良田美池桑竹之属，阡陌交通，鸡犬相闻</a:t>
            </a:r>
            <a:r>
              <a:rPr lang="zh-CN" altLang="en-US" b="1" u="sng"/>
              <a:t>。</a:t>
            </a:r>
            <a:endParaRPr lang="zh-CN" altLang="en-US" b="1" u="sng"/>
          </a:p>
        </p:txBody>
      </p:sp>
    </p:spTree>
  </p:cSld>
  <p:clrMapOvr>
    <a:masterClrMapping/>
  </p:clrMapOvr>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396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83970" name="Rectangle 3"/>
          <p:cNvSpPr>
            <a:spLocks noGrp="1"/>
          </p:cNvSpPr>
          <p:nvPr>
            <p:ph idx="1"/>
          </p:nvPr>
        </p:nvSpPr>
        <p:spPr>
          <a:xfrm>
            <a:off x="179388" y="260350"/>
            <a:ext cx="8964612"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8</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三峡</a:t>
            </a:r>
            <a:r>
              <a:rPr lang="en-US" altLang="zh-CN" b="1">
                <a:latin typeface="黑体" panose="02010609060101010101" pitchFamily="49" charset="-122"/>
                <a:ea typeface="黑体" panose="02010609060101010101" pitchFamily="49" charset="-122"/>
              </a:rPr>
              <a:t>》</a:t>
            </a:r>
            <a:endParaRPr lang="en-US" altLang="zh-CN"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1</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三峡</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中写山连绵不断（长）的句子</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2</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三峡</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中描写两岸悬崖陡峭雄伟险峻的一句是</a:t>
            </a:r>
            <a:r>
              <a:rPr lang="en-US" altLang="zh-CN"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3</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三峡</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中从侧面烘托山峰陡峭幽邃的一句是</a:t>
            </a:r>
            <a:r>
              <a:rPr lang="en-US" altLang="zh-CN" b="1" u="sng">
                <a:latin typeface="黑体" panose="02010609060101010101" pitchFamily="49" charset="-122"/>
                <a:ea typeface="黑体" panose="02010609060101010101" pitchFamily="49" charset="-122"/>
              </a:rPr>
              <a:t>:</a:t>
            </a:r>
            <a:r>
              <a:rPr lang="en-US" altLang="zh-CN" b="1" u="sng">
                <a:ea typeface="黑体" panose="02010609060101010101" pitchFamily="49" charset="-122"/>
              </a:rPr>
              <a:t> </a:t>
            </a:r>
            <a:r>
              <a:rPr lang="en-US" altLang="zh-CN"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4</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三峡</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中写水势凶险的句子</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a:p>
            <a:pPr lvl="0" eaLnBrk="1" hangingPunct="1"/>
            <a:r>
              <a:rPr lang="en-US" altLang="zh-CN" b="1">
                <a:latin typeface="黑体" panose="02010609060101010101" pitchFamily="49" charset="-122"/>
                <a:ea typeface="黑体" panose="02010609060101010101" pitchFamily="49" charset="-122"/>
              </a:rPr>
              <a:t>5</a:t>
            </a:r>
            <a:r>
              <a:rPr lang="zh-CN" altLang="en-US" b="1">
                <a:latin typeface="黑体" panose="02010609060101010101" pitchFamily="49" charset="-122"/>
                <a:ea typeface="黑体" panose="02010609060101010101" pitchFamily="49" charset="-122"/>
              </a:rPr>
              <a:t>、</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三峡</a:t>
            </a:r>
            <a:r>
              <a:rPr lang="en-US" altLang="zh-CN"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rPr>
              <a:t>中写水流湍急的句子</a:t>
            </a:r>
            <a:r>
              <a:rPr lang="zh-CN" altLang="en-US" b="1" u="sng">
                <a:latin typeface="黑体" panose="02010609060101010101" pitchFamily="49" charset="-122"/>
                <a:ea typeface="黑体" panose="02010609060101010101" pitchFamily="49" charset="-122"/>
              </a:rPr>
              <a:t>：                                   </a:t>
            </a:r>
            <a:r>
              <a:rPr lang="zh-CN" altLang="en-US" b="1">
                <a:latin typeface="黑体" panose="02010609060101010101" pitchFamily="49" charset="-122"/>
                <a:ea typeface="黑体" panose="02010609060101010101" pitchFamily="49" charset="-122"/>
              </a:rPr>
              <a:t>。</a:t>
            </a:r>
            <a:endParaRPr lang="zh-CN" altLang="en-US"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499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84994" name="Rectangle 3"/>
          <p:cNvSpPr>
            <a:spLocks noGrp="1"/>
          </p:cNvSpPr>
          <p:nvPr>
            <p:ph idx="1"/>
          </p:nvPr>
        </p:nvSpPr>
        <p:spPr>
          <a:xfrm>
            <a:off x="179388" y="260350"/>
            <a:ext cx="8964612" cy="659765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b="1"/>
              <a:t>（</a:t>
            </a:r>
            <a:r>
              <a:rPr lang="en-US" altLang="zh-CN" b="1"/>
              <a:t>8</a:t>
            </a:r>
            <a:r>
              <a:rPr lang="zh-CN" altLang="en-US" b="1"/>
              <a:t>）</a:t>
            </a:r>
            <a:r>
              <a:rPr lang="en-US" altLang="zh-CN" b="1"/>
              <a:t>《</a:t>
            </a:r>
            <a:r>
              <a:rPr lang="zh-CN" altLang="en-US" b="1"/>
              <a:t>三峡</a:t>
            </a:r>
            <a:r>
              <a:rPr lang="en-US" altLang="zh-CN" b="1"/>
              <a:t>》</a:t>
            </a:r>
            <a:endParaRPr lang="en-US" altLang="zh-CN" b="1"/>
          </a:p>
          <a:p>
            <a:pPr lvl="0" eaLnBrk="1" hangingPunct="1">
              <a:lnSpc>
                <a:spcPct val="90000"/>
              </a:lnSpc>
            </a:pPr>
            <a:r>
              <a:rPr lang="en-US" altLang="zh-CN" b="1"/>
              <a:t>1</a:t>
            </a:r>
            <a:r>
              <a:rPr lang="zh-CN" altLang="en-US" b="1"/>
              <a:t>、</a:t>
            </a:r>
            <a:r>
              <a:rPr lang="en-US" altLang="zh-CN" b="1"/>
              <a:t>《</a:t>
            </a:r>
            <a:r>
              <a:rPr lang="zh-CN" altLang="en-US" b="1"/>
              <a:t>三峡</a:t>
            </a:r>
            <a:r>
              <a:rPr lang="en-US" altLang="zh-CN" b="1"/>
              <a:t>》</a:t>
            </a:r>
            <a:r>
              <a:rPr lang="zh-CN" altLang="en-US" b="1"/>
              <a:t>中写山连绵不断（长）的句子：</a:t>
            </a:r>
            <a:r>
              <a:rPr lang="zh-CN" altLang="en-US" b="1" u="sng">
                <a:solidFill>
                  <a:srgbClr val="0000CC"/>
                </a:solidFill>
                <a:ea typeface="楷体_GB2312" pitchFamily="49" charset="-122"/>
              </a:rPr>
              <a:t>自三峡七百里中，两岸连山，略无阙处</a:t>
            </a:r>
            <a:r>
              <a:rPr lang="zh-CN" altLang="en-US" b="1"/>
              <a:t>。</a:t>
            </a:r>
            <a:endParaRPr lang="zh-CN" altLang="en-US" b="1"/>
          </a:p>
          <a:p>
            <a:pPr lvl="0" eaLnBrk="1" hangingPunct="1">
              <a:lnSpc>
                <a:spcPct val="90000"/>
              </a:lnSpc>
            </a:pPr>
            <a:r>
              <a:rPr lang="en-US" altLang="zh-CN" b="1"/>
              <a:t>2</a:t>
            </a:r>
            <a:r>
              <a:rPr lang="zh-CN" altLang="en-US" b="1"/>
              <a:t>、</a:t>
            </a:r>
            <a:r>
              <a:rPr lang="en-US" altLang="zh-CN" b="1"/>
              <a:t>《</a:t>
            </a:r>
            <a:r>
              <a:rPr lang="zh-CN" altLang="en-US" b="1"/>
              <a:t>三峡</a:t>
            </a:r>
            <a:r>
              <a:rPr lang="en-US" altLang="zh-CN" b="1"/>
              <a:t>》</a:t>
            </a:r>
            <a:r>
              <a:rPr lang="zh-CN" altLang="en-US" b="1"/>
              <a:t>中描写两岸悬崖陡峭雄伟险峻的一句是</a:t>
            </a:r>
            <a:r>
              <a:rPr lang="en-US" altLang="zh-CN" b="1"/>
              <a:t>:</a:t>
            </a:r>
            <a:r>
              <a:rPr lang="zh-CN" altLang="en-US" b="1" u="sng">
                <a:solidFill>
                  <a:srgbClr val="0000CC"/>
                </a:solidFill>
                <a:ea typeface="楷体_GB2312" pitchFamily="49" charset="-122"/>
              </a:rPr>
              <a:t>重岩叠嶂，隐天蔽日，自非亭午夜分，不见曦月</a:t>
            </a:r>
            <a:r>
              <a:rPr lang="zh-CN" altLang="en-US" b="1"/>
              <a:t>。</a:t>
            </a:r>
            <a:endParaRPr lang="zh-CN" altLang="en-US" b="1"/>
          </a:p>
          <a:p>
            <a:pPr lvl="0" eaLnBrk="1" hangingPunct="1">
              <a:lnSpc>
                <a:spcPct val="90000"/>
              </a:lnSpc>
            </a:pPr>
            <a:r>
              <a:rPr lang="en-US" altLang="zh-CN" b="1"/>
              <a:t>3</a:t>
            </a:r>
            <a:r>
              <a:rPr lang="zh-CN" altLang="en-US" b="1"/>
              <a:t>、</a:t>
            </a:r>
            <a:r>
              <a:rPr lang="en-US" altLang="zh-CN" b="1"/>
              <a:t>《</a:t>
            </a:r>
            <a:r>
              <a:rPr lang="zh-CN" altLang="en-US" b="1"/>
              <a:t>三峡</a:t>
            </a:r>
            <a:r>
              <a:rPr lang="en-US" altLang="zh-CN" b="1"/>
              <a:t>》</a:t>
            </a:r>
            <a:r>
              <a:rPr lang="zh-CN" altLang="en-US" b="1"/>
              <a:t>中从侧面烘托山峰陡峭幽邃的一句是</a:t>
            </a:r>
            <a:r>
              <a:rPr lang="en-US" altLang="zh-CN" b="1"/>
              <a:t>: </a:t>
            </a:r>
            <a:r>
              <a:rPr lang="zh-CN" altLang="en-US" b="1" u="sng">
                <a:solidFill>
                  <a:srgbClr val="0000CC"/>
                </a:solidFill>
                <a:ea typeface="楷体_GB2312" pitchFamily="49" charset="-122"/>
              </a:rPr>
              <a:t>自非亭午夜分，不见曦月</a:t>
            </a:r>
            <a:r>
              <a:rPr lang="zh-CN" altLang="en-US" b="1"/>
              <a:t>。</a:t>
            </a:r>
            <a:endParaRPr lang="zh-CN" altLang="en-US" b="1"/>
          </a:p>
          <a:p>
            <a:pPr lvl="0" eaLnBrk="1" hangingPunct="1">
              <a:lnSpc>
                <a:spcPct val="90000"/>
              </a:lnSpc>
            </a:pPr>
            <a:r>
              <a:rPr lang="en-US" altLang="zh-CN" b="1"/>
              <a:t>4</a:t>
            </a:r>
            <a:r>
              <a:rPr lang="zh-CN" altLang="en-US" b="1"/>
              <a:t>、</a:t>
            </a:r>
            <a:r>
              <a:rPr lang="en-US" altLang="zh-CN" b="1"/>
              <a:t>《</a:t>
            </a:r>
            <a:r>
              <a:rPr lang="zh-CN" altLang="en-US" b="1"/>
              <a:t>三峡</a:t>
            </a:r>
            <a:r>
              <a:rPr lang="en-US" altLang="zh-CN" b="1"/>
              <a:t>》</a:t>
            </a:r>
            <a:r>
              <a:rPr lang="zh-CN" altLang="en-US" b="1"/>
              <a:t>中写水势凶险的句子：</a:t>
            </a:r>
            <a:r>
              <a:rPr lang="zh-CN" altLang="en-US" b="1" u="sng">
                <a:solidFill>
                  <a:srgbClr val="0000CC"/>
                </a:solidFill>
                <a:ea typeface="楷体_GB2312" pitchFamily="49" charset="-122"/>
              </a:rPr>
              <a:t>至于夏水襄陵，沿溯阻绝。</a:t>
            </a:r>
            <a:endParaRPr lang="zh-CN" altLang="en-US" b="1" u="sng">
              <a:solidFill>
                <a:srgbClr val="0000CC"/>
              </a:solidFill>
              <a:ea typeface="楷体_GB2312" pitchFamily="49" charset="-122"/>
            </a:endParaRPr>
          </a:p>
          <a:p>
            <a:pPr lvl="0" eaLnBrk="1" hangingPunct="1">
              <a:lnSpc>
                <a:spcPct val="90000"/>
              </a:lnSpc>
            </a:pPr>
            <a:r>
              <a:rPr lang="en-US" altLang="zh-CN" b="1"/>
              <a:t>5</a:t>
            </a:r>
            <a:r>
              <a:rPr lang="zh-CN" altLang="en-US" b="1"/>
              <a:t>、</a:t>
            </a:r>
            <a:r>
              <a:rPr lang="en-US" altLang="zh-CN" b="1"/>
              <a:t>《</a:t>
            </a:r>
            <a:r>
              <a:rPr lang="zh-CN" altLang="en-US" b="1"/>
              <a:t>三峡</a:t>
            </a:r>
            <a:r>
              <a:rPr lang="en-US" altLang="zh-CN" b="1"/>
              <a:t>》</a:t>
            </a:r>
            <a:r>
              <a:rPr lang="zh-CN" altLang="en-US" b="1"/>
              <a:t>中写水流湍急的句子：</a:t>
            </a:r>
            <a:r>
              <a:rPr lang="zh-CN" altLang="en-US" b="1" u="sng">
                <a:solidFill>
                  <a:srgbClr val="0000CC"/>
                </a:solidFill>
                <a:ea typeface="楷体_GB2312" pitchFamily="49" charset="-122"/>
              </a:rPr>
              <a:t>有时朝发白帝，暮到江陵。其间千二百里，虽乘奔御风，不以疾也。</a:t>
            </a:r>
            <a:endParaRPr lang="zh-CN" altLang="en-US" b="1" u="sng">
              <a:solidFill>
                <a:srgbClr val="0000CC"/>
              </a:solidFill>
              <a:ea typeface="楷体_GB2312" pitchFamily="49" charset="-122"/>
            </a:endParaRPr>
          </a:p>
        </p:txBody>
      </p:sp>
    </p:spTree>
  </p:cSld>
  <p:clrMapOvr>
    <a:masterClrMapping/>
  </p:clrMapOvr>
  <p:transition/>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601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86018"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t>6</a:t>
            </a:r>
            <a:r>
              <a:rPr lang="zh-CN" altLang="en-US" b="1"/>
              <a:t>、</a:t>
            </a:r>
            <a:r>
              <a:rPr lang="en-US" altLang="zh-CN" b="1"/>
              <a:t>《</a:t>
            </a:r>
            <a:r>
              <a:rPr lang="zh-CN" altLang="en-US" b="1"/>
              <a:t>三峡</a:t>
            </a:r>
            <a:r>
              <a:rPr lang="en-US" altLang="zh-CN" b="1"/>
              <a:t>》</a:t>
            </a:r>
            <a:r>
              <a:rPr lang="zh-CN" altLang="en-US" b="1"/>
              <a:t>中写春冬三峡水的特点的句子</a:t>
            </a:r>
            <a:r>
              <a:rPr lang="zh-CN" altLang="en-US" sz="3600" b="1" u="sng">
                <a:latin typeface="黑体" panose="02010609060101010101" pitchFamily="49" charset="-122"/>
                <a:ea typeface="黑体" panose="02010609060101010101" pitchFamily="49" charset="-122"/>
              </a:rPr>
              <a:t>：                       </a:t>
            </a:r>
            <a:r>
              <a:rPr lang="zh-CN" altLang="en-US" b="1"/>
              <a:t>。</a:t>
            </a:r>
            <a:endParaRPr lang="zh-CN" altLang="en-US" b="1"/>
          </a:p>
          <a:p>
            <a:pPr lvl="0" eaLnBrk="1" hangingPunct="1"/>
            <a:r>
              <a:rPr lang="en-US" altLang="zh-CN" b="1"/>
              <a:t>7</a:t>
            </a:r>
            <a:r>
              <a:rPr lang="zh-CN" altLang="en-US" b="1"/>
              <a:t>、</a:t>
            </a:r>
            <a:r>
              <a:rPr lang="en-US" altLang="zh-CN" b="1"/>
              <a:t>《</a:t>
            </a:r>
            <a:r>
              <a:rPr lang="zh-CN" altLang="en-US" b="1"/>
              <a:t>三峡</a:t>
            </a:r>
            <a:r>
              <a:rPr lang="en-US" altLang="zh-CN" b="1"/>
              <a:t>》</a:t>
            </a:r>
            <a:r>
              <a:rPr lang="zh-CN" altLang="en-US" b="1"/>
              <a:t>中烘托三峡秋景凄凉的语句是</a:t>
            </a:r>
            <a:r>
              <a:rPr lang="en-US" altLang="zh-CN" sz="3600" b="1" u="sng">
                <a:latin typeface="黑体" panose="02010609060101010101" pitchFamily="49" charset="-122"/>
                <a:ea typeface="黑体" panose="02010609060101010101" pitchFamily="49" charset="-122"/>
              </a:rPr>
              <a:t>:                  </a:t>
            </a:r>
            <a:r>
              <a:rPr lang="zh-CN" altLang="en-US" b="1"/>
              <a:t>。</a:t>
            </a:r>
            <a:endParaRPr lang="zh-CN" altLang="en-US" b="1"/>
          </a:p>
          <a:p>
            <a:pPr lvl="0" eaLnBrk="1" hangingPunct="1"/>
            <a:r>
              <a:rPr lang="en-US" altLang="zh-CN" b="1"/>
              <a:t>8</a:t>
            </a:r>
            <a:r>
              <a:rPr lang="zh-CN" altLang="en-US" b="1"/>
              <a:t>、</a:t>
            </a:r>
            <a:r>
              <a:rPr lang="en-US" altLang="zh-CN" b="1"/>
              <a:t>《</a:t>
            </a:r>
            <a:r>
              <a:rPr lang="zh-CN" altLang="en-US" b="1"/>
              <a:t>三峡</a:t>
            </a:r>
            <a:r>
              <a:rPr lang="en-US" altLang="zh-CN" b="1"/>
              <a:t>》</a:t>
            </a:r>
            <a:r>
              <a:rPr lang="zh-CN" altLang="en-US" b="1"/>
              <a:t>中引用渔歌反衬三峡深秋清幽寂静的句子是</a:t>
            </a:r>
            <a:r>
              <a:rPr lang="zh-CN" altLang="en-US" sz="3600" b="1" u="sng">
                <a:latin typeface="黑体" panose="02010609060101010101" pitchFamily="49" charset="-122"/>
                <a:ea typeface="黑体" panose="02010609060101010101" pitchFamily="49" charset="-122"/>
              </a:rPr>
              <a:t>：                         </a:t>
            </a:r>
            <a:r>
              <a:rPr lang="zh-CN" altLang="en-US" b="1"/>
              <a:t>。</a:t>
            </a:r>
            <a:endParaRPr lang="zh-CN" altLang="en-US" b="1"/>
          </a:p>
          <a:p>
            <a:pPr lvl="0" eaLnBrk="1" hangingPunct="1"/>
            <a:r>
              <a:rPr lang="en-US" altLang="zh-CN" b="1"/>
              <a:t>9</a:t>
            </a:r>
            <a:r>
              <a:rPr lang="zh-CN" altLang="en-US" b="1"/>
              <a:t>、</a:t>
            </a:r>
            <a:r>
              <a:rPr lang="en-US" altLang="zh-CN" b="1"/>
              <a:t>《</a:t>
            </a:r>
            <a:r>
              <a:rPr lang="zh-CN" altLang="en-US" b="1"/>
              <a:t>三峡</a:t>
            </a:r>
            <a:r>
              <a:rPr lang="en-US" altLang="zh-CN" b="1"/>
              <a:t>》</a:t>
            </a:r>
            <a:r>
              <a:rPr lang="zh-CN" altLang="en-US" b="1"/>
              <a:t>中从色彩上对三峡景物进行描写的句子是</a:t>
            </a:r>
            <a:r>
              <a:rPr lang="en-US" altLang="zh-CN" sz="3600" b="1" u="sng">
                <a:latin typeface="黑体" panose="02010609060101010101" pitchFamily="49" charset="-122"/>
                <a:ea typeface="黑体" panose="02010609060101010101" pitchFamily="49" charset="-122"/>
              </a:rPr>
              <a:t>:                  </a:t>
            </a:r>
            <a:r>
              <a:rPr lang="zh-CN" altLang="en-US" b="1"/>
              <a:t>。</a:t>
            </a:r>
            <a:endParaRPr lang="zh-CN" altLang="en-US" b="1"/>
          </a:p>
          <a:p>
            <a:pPr lvl="0" eaLnBrk="1" hangingPunct="1"/>
            <a:r>
              <a:rPr lang="en-US" altLang="zh-CN" b="1"/>
              <a:t>10</a:t>
            </a:r>
            <a:r>
              <a:rPr lang="zh-CN" altLang="en-US" b="1"/>
              <a:t>、</a:t>
            </a:r>
            <a:r>
              <a:rPr lang="en-US" altLang="zh-CN" b="1"/>
              <a:t>《</a:t>
            </a:r>
            <a:r>
              <a:rPr lang="zh-CN" altLang="en-US" b="1"/>
              <a:t>三峡</a:t>
            </a:r>
            <a:r>
              <a:rPr lang="en-US" altLang="zh-CN" b="1"/>
              <a:t>》</a:t>
            </a:r>
            <a:r>
              <a:rPr lang="zh-CN" altLang="en-US" b="1"/>
              <a:t>中有一句话把三峡春冬季节山水草木的秀丽景色概括无遗，这句话是</a:t>
            </a:r>
            <a:r>
              <a:rPr lang="zh-CN" altLang="en-US" sz="3600" b="1" u="sng">
                <a:latin typeface="黑体" panose="02010609060101010101" pitchFamily="49" charset="-122"/>
                <a:ea typeface="黑体" panose="02010609060101010101" pitchFamily="49" charset="-122"/>
              </a:rPr>
              <a:t>：       </a:t>
            </a:r>
            <a:r>
              <a:rPr lang="zh-CN" altLang="en-US"/>
              <a:t>。</a:t>
            </a:r>
            <a:endParaRPr lang="zh-CN" altLang="en-US"/>
          </a:p>
          <a:p>
            <a:pPr lvl="0" eaLnBrk="1" hangingPunct="1"/>
            <a:endParaRPr lang="en-US" altLang="zh-CN"/>
          </a:p>
        </p:txBody>
      </p:sp>
    </p:spTree>
  </p:cSld>
  <p:clrMapOvr>
    <a:masterClrMapping/>
  </p:clrMapOvr>
  <p:transition/>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704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87042" name="Rectangle 3"/>
          <p:cNvSpPr>
            <a:spLocks noGrp="1"/>
          </p:cNvSpPr>
          <p:nvPr>
            <p:ph idx="1"/>
          </p:nvPr>
        </p:nvSpPr>
        <p:spPr>
          <a:xfrm>
            <a:off x="250825" y="404813"/>
            <a:ext cx="8713788" cy="619283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t>6</a:t>
            </a:r>
            <a:r>
              <a:rPr lang="zh-CN" altLang="en-US" sz="2800" b="1"/>
              <a:t>、</a:t>
            </a:r>
            <a:r>
              <a:rPr lang="en-US" altLang="zh-CN" sz="2800" b="1"/>
              <a:t>《</a:t>
            </a:r>
            <a:r>
              <a:rPr lang="zh-CN" altLang="en-US" sz="2800" b="1"/>
              <a:t>三峡</a:t>
            </a:r>
            <a:r>
              <a:rPr lang="en-US" altLang="zh-CN" sz="2800" b="1"/>
              <a:t>》</a:t>
            </a:r>
            <a:r>
              <a:rPr lang="zh-CN" altLang="en-US" sz="2800" b="1"/>
              <a:t>中写春冬三峡水的特点的句子：</a:t>
            </a:r>
            <a:r>
              <a:rPr lang="zh-CN" altLang="en-US" b="1" u="sng">
                <a:solidFill>
                  <a:srgbClr val="0000CC"/>
                </a:solidFill>
                <a:ea typeface="楷体_GB2312" pitchFamily="49" charset="-122"/>
              </a:rPr>
              <a:t>则素湍绿潭，回清倒影。</a:t>
            </a:r>
            <a:endParaRPr lang="zh-CN" altLang="en-US" b="1" u="sng">
              <a:solidFill>
                <a:srgbClr val="0000CC"/>
              </a:solidFill>
              <a:ea typeface="楷体_GB2312" pitchFamily="49" charset="-122"/>
            </a:endParaRPr>
          </a:p>
          <a:p>
            <a:pPr lvl="0" eaLnBrk="1" hangingPunct="1"/>
            <a:r>
              <a:rPr lang="en-US" altLang="zh-CN" sz="2800" b="1"/>
              <a:t>7</a:t>
            </a:r>
            <a:r>
              <a:rPr lang="zh-CN" altLang="en-US" sz="2800" b="1"/>
              <a:t>、</a:t>
            </a:r>
            <a:r>
              <a:rPr lang="en-US" altLang="zh-CN" sz="2800" b="1"/>
              <a:t>《</a:t>
            </a:r>
            <a:r>
              <a:rPr lang="zh-CN" altLang="en-US" sz="2800" b="1"/>
              <a:t>三峡</a:t>
            </a:r>
            <a:r>
              <a:rPr lang="en-US" altLang="zh-CN" sz="2800" b="1"/>
              <a:t>》</a:t>
            </a:r>
            <a:r>
              <a:rPr lang="zh-CN" altLang="en-US" sz="2800" b="1"/>
              <a:t>中烘托三峡秋景凄凉的语句是</a:t>
            </a:r>
            <a:r>
              <a:rPr lang="en-US" altLang="zh-CN" sz="2800" b="1"/>
              <a:t>:</a:t>
            </a:r>
            <a:r>
              <a:rPr lang="zh-CN" altLang="en-US" b="1" u="sng">
                <a:solidFill>
                  <a:srgbClr val="0000CC"/>
                </a:solidFill>
                <a:ea typeface="楷体_GB2312" pitchFamily="49" charset="-122"/>
              </a:rPr>
              <a:t>空谷传响，哀转久绝。</a:t>
            </a:r>
            <a:endParaRPr lang="zh-CN" altLang="en-US" b="1" u="sng">
              <a:solidFill>
                <a:srgbClr val="0000CC"/>
              </a:solidFill>
              <a:ea typeface="楷体_GB2312" pitchFamily="49" charset="-122"/>
            </a:endParaRPr>
          </a:p>
          <a:p>
            <a:pPr lvl="0" eaLnBrk="1" hangingPunct="1"/>
            <a:r>
              <a:rPr lang="en-US" altLang="zh-CN" sz="2800" b="1"/>
              <a:t>8</a:t>
            </a:r>
            <a:r>
              <a:rPr lang="zh-CN" altLang="en-US" sz="2800" b="1"/>
              <a:t>、</a:t>
            </a:r>
            <a:r>
              <a:rPr lang="en-US" altLang="zh-CN" sz="2800" b="1"/>
              <a:t>《</a:t>
            </a:r>
            <a:r>
              <a:rPr lang="zh-CN" altLang="en-US" sz="2800" b="1"/>
              <a:t>三峡</a:t>
            </a:r>
            <a:r>
              <a:rPr lang="en-US" altLang="zh-CN" sz="2800" b="1"/>
              <a:t>》</a:t>
            </a:r>
            <a:r>
              <a:rPr lang="zh-CN" altLang="en-US" sz="2800" b="1"/>
              <a:t>中引用渔歌反衬三峡深秋清幽寂静的句子是：</a:t>
            </a:r>
            <a:r>
              <a:rPr lang="zh-CN" altLang="en-US" b="1" u="sng">
                <a:solidFill>
                  <a:srgbClr val="0000CC"/>
                </a:solidFill>
                <a:ea typeface="楷体_GB2312" pitchFamily="49" charset="-122"/>
              </a:rPr>
              <a:t>巴东三峡巫峡长，猿鸣三声泪沾裳。</a:t>
            </a:r>
            <a:endParaRPr lang="zh-CN" altLang="en-US" b="1" u="sng">
              <a:solidFill>
                <a:srgbClr val="0000CC"/>
              </a:solidFill>
              <a:ea typeface="楷体_GB2312" pitchFamily="49" charset="-122"/>
            </a:endParaRPr>
          </a:p>
          <a:p>
            <a:pPr lvl="0" eaLnBrk="1" hangingPunct="1"/>
            <a:r>
              <a:rPr lang="en-US" altLang="zh-CN" sz="2800" b="1"/>
              <a:t>9</a:t>
            </a:r>
            <a:r>
              <a:rPr lang="zh-CN" altLang="en-US" sz="2800" b="1"/>
              <a:t>、</a:t>
            </a:r>
            <a:r>
              <a:rPr lang="en-US" altLang="zh-CN" sz="2800" b="1"/>
              <a:t>《</a:t>
            </a:r>
            <a:r>
              <a:rPr lang="zh-CN" altLang="en-US" sz="2800" b="1"/>
              <a:t>三峡</a:t>
            </a:r>
            <a:r>
              <a:rPr lang="en-US" altLang="zh-CN" sz="2800" b="1"/>
              <a:t>》</a:t>
            </a:r>
            <a:r>
              <a:rPr lang="zh-CN" altLang="en-US" sz="2800" b="1"/>
              <a:t>中从色彩上对三峡景物进行描写的句子是</a:t>
            </a:r>
            <a:r>
              <a:rPr lang="en-US" altLang="zh-CN" sz="2800" b="1"/>
              <a:t>:</a:t>
            </a:r>
            <a:r>
              <a:rPr lang="zh-CN" altLang="en-US" b="1" u="sng">
                <a:solidFill>
                  <a:srgbClr val="0000CC"/>
                </a:solidFill>
                <a:ea typeface="楷体_GB2312" pitchFamily="49" charset="-122"/>
              </a:rPr>
              <a:t>则素湍绿潭，回清倒影</a:t>
            </a:r>
            <a:r>
              <a:rPr lang="zh-CN" altLang="en-US" sz="2800" b="1"/>
              <a:t>。</a:t>
            </a:r>
            <a:endParaRPr lang="zh-CN" altLang="en-US" sz="2800" b="1"/>
          </a:p>
          <a:p>
            <a:pPr lvl="0" eaLnBrk="1" hangingPunct="1"/>
            <a:r>
              <a:rPr lang="en-US" altLang="zh-CN" sz="2800" b="1"/>
              <a:t>10</a:t>
            </a:r>
            <a:r>
              <a:rPr lang="zh-CN" altLang="en-US" sz="2800" b="1"/>
              <a:t>、</a:t>
            </a:r>
            <a:r>
              <a:rPr lang="en-US" altLang="zh-CN" sz="2800" b="1"/>
              <a:t>《</a:t>
            </a:r>
            <a:r>
              <a:rPr lang="zh-CN" altLang="en-US" sz="2800" b="1"/>
              <a:t>三峡</a:t>
            </a:r>
            <a:r>
              <a:rPr lang="en-US" altLang="zh-CN" sz="2800" b="1"/>
              <a:t>》</a:t>
            </a:r>
            <a:r>
              <a:rPr lang="zh-CN" altLang="en-US" sz="2800" b="1"/>
              <a:t>中有一句话把三峡春冬季节山水草木的秀丽景色概括无遗，这句话是：</a:t>
            </a:r>
            <a:r>
              <a:rPr lang="zh-CN" altLang="en-US" sz="3600" b="1" u="sng">
                <a:solidFill>
                  <a:srgbClr val="0000CC"/>
                </a:solidFill>
                <a:ea typeface="楷体_GB2312" pitchFamily="49" charset="-122"/>
              </a:rPr>
              <a:t>清荣峻茂</a:t>
            </a:r>
            <a:r>
              <a:rPr lang="zh-CN" altLang="en-US" sz="2800" b="1"/>
              <a:t>。</a:t>
            </a:r>
            <a:endParaRPr lang="zh-CN" altLang="en-US" sz="2800" b="1"/>
          </a:p>
          <a:p>
            <a:pPr lvl="0" eaLnBrk="1" hangingPunct="1"/>
            <a:endParaRPr lang="en-US" altLang="zh-CN" sz="2800"/>
          </a:p>
        </p:txBody>
      </p:sp>
    </p:spTree>
  </p:cSld>
  <p:clrMapOvr>
    <a:masterClrMapping/>
  </p:clrMapOvr>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806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88066"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9</a:t>
            </a:r>
            <a:r>
              <a:rPr lang="zh-CN" altLang="en-US" b="1"/>
              <a:t>）</a:t>
            </a:r>
            <a:r>
              <a:rPr lang="en-US" altLang="zh-CN" b="1"/>
              <a:t>《</a:t>
            </a:r>
            <a:r>
              <a:rPr lang="zh-CN" altLang="en-US" b="1"/>
              <a:t>马说</a:t>
            </a:r>
            <a:r>
              <a:rPr lang="en-US" altLang="zh-CN" b="1"/>
              <a:t>》</a:t>
            </a:r>
            <a:endParaRPr lang="en-US" altLang="zh-CN" b="1"/>
          </a:p>
          <a:p>
            <a:pPr lvl="0" eaLnBrk="1" hangingPunct="1"/>
            <a:r>
              <a:rPr lang="en-US" altLang="zh-CN" b="1"/>
              <a:t>1</a:t>
            </a:r>
            <a:r>
              <a:rPr lang="zh-CN" altLang="en-US" b="1"/>
              <a:t>、</a:t>
            </a:r>
            <a:r>
              <a:rPr lang="en-US" altLang="zh-CN" b="1"/>
              <a:t>《</a:t>
            </a:r>
            <a:r>
              <a:rPr lang="zh-CN" altLang="en-US" b="1"/>
              <a:t>马说</a:t>
            </a:r>
            <a:r>
              <a:rPr lang="en-US" altLang="zh-CN" b="1"/>
              <a:t>》</a:t>
            </a:r>
            <a:r>
              <a:rPr lang="zh-CN" altLang="en-US" b="1"/>
              <a:t>本文的中心论点是</a:t>
            </a:r>
            <a:r>
              <a:rPr lang="zh-CN" altLang="en-US" b="1" u="sng"/>
              <a:t>：                    。</a:t>
            </a:r>
            <a:endParaRPr lang="zh-CN" altLang="en-US" b="1"/>
          </a:p>
          <a:p>
            <a:pPr lvl="0" eaLnBrk="1" hangingPunct="1"/>
            <a:r>
              <a:rPr lang="en-US" altLang="zh-CN" b="1"/>
              <a:t>2</a:t>
            </a:r>
            <a:r>
              <a:rPr lang="zh-CN" altLang="en-US" b="1"/>
              <a:t>、</a:t>
            </a:r>
            <a:r>
              <a:rPr lang="en-US" altLang="zh-CN" b="1"/>
              <a:t>《</a:t>
            </a:r>
            <a:r>
              <a:rPr lang="zh-CN" altLang="en-US" b="1"/>
              <a:t>马说</a:t>
            </a:r>
            <a:r>
              <a:rPr lang="en-US" altLang="zh-CN" b="1"/>
              <a:t>》</a:t>
            </a:r>
            <a:r>
              <a:rPr lang="zh-CN" altLang="en-US" b="1"/>
              <a:t>中千里马的悲惨遭遇是</a:t>
            </a:r>
            <a:r>
              <a:rPr lang="zh-CN" altLang="en-US" b="1" u="sng"/>
              <a:t>：            。</a:t>
            </a:r>
            <a:endParaRPr lang="zh-CN" altLang="en-US" b="1"/>
          </a:p>
          <a:p>
            <a:pPr lvl="0" eaLnBrk="1" hangingPunct="1"/>
            <a:r>
              <a:rPr lang="en-US" altLang="zh-CN" b="1"/>
              <a:t>3</a:t>
            </a:r>
            <a:r>
              <a:rPr lang="zh-CN" altLang="en-US" b="1"/>
              <a:t>、</a:t>
            </a:r>
            <a:r>
              <a:rPr lang="en-US" altLang="zh-CN" b="1"/>
              <a:t>《</a:t>
            </a:r>
            <a:r>
              <a:rPr lang="zh-CN" altLang="en-US" b="1"/>
              <a:t>马说</a:t>
            </a:r>
            <a:r>
              <a:rPr lang="en-US" altLang="zh-CN" b="1"/>
              <a:t>》</a:t>
            </a:r>
            <a:r>
              <a:rPr lang="zh-CN" altLang="en-US" b="1"/>
              <a:t>中千里马被埋没的根本原因是</a:t>
            </a:r>
            <a:r>
              <a:rPr lang="zh-CN" altLang="en-US" b="1" u="sng"/>
              <a:t>：                     。</a:t>
            </a:r>
            <a:endParaRPr lang="zh-CN" altLang="en-US" b="1"/>
          </a:p>
          <a:p>
            <a:pPr lvl="0" eaLnBrk="1" hangingPunct="1"/>
            <a:r>
              <a:rPr lang="en-US" altLang="zh-CN" b="1"/>
              <a:t>4</a:t>
            </a:r>
            <a:r>
              <a:rPr lang="zh-CN" altLang="en-US" b="1"/>
              <a:t>、</a:t>
            </a:r>
            <a:r>
              <a:rPr lang="en-US" altLang="zh-CN" b="1"/>
              <a:t>《</a:t>
            </a:r>
            <a:r>
              <a:rPr lang="zh-CN" altLang="en-US" b="1"/>
              <a:t>马说</a:t>
            </a:r>
            <a:r>
              <a:rPr lang="en-US" altLang="zh-CN" b="1"/>
              <a:t>》</a:t>
            </a:r>
            <a:r>
              <a:rPr lang="zh-CN" altLang="en-US" b="1"/>
              <a:t>中千里马被埋没的直接原因是</a:t>
            </a:r>
            <a:r>
              <a:rPr lang="zh-CN" altLang="en-US" b="1" u="sng"/>
              <a:t>：                           。</a:t>
            </a:r>
            <a:endParaRPr lang="zh-CN" altLang="en-US" b="1"/>
          </a:p>
          <a:p>
            <a:pPr lvl="0" eaLnBrk="1" hangingPunct="1"/>
            <a:r>
              <a:rPr lang="en-US" altLang="zh-CN" b="1"/>
              <a:t>5</a:t>
            </a:r>
            <a:r>
              <a:rPr lang="zh-CN" altLang="en-US" b="1"/>
              <a:t>、</a:t>
            </a:r>
            <a:r>
              <a:rPr lang="en-US" altLang="zh-CN" b="1"/>
              <a:t>《</a:t>
            </a:r>
            <a:r>
              <a:rPr lang="zh-CN" altLang="en-US" b="1"/>
              <a:t>马说 </a:t>
            </a:r>
            <a:r>
              <a:rPr lang="en-US" altLang="zh-CN" b="1"/>
              <a:t>》</a:t>
            </a:r>
            <a:r>
              <a:rPr lang="zh-CN" altLang="en-US" b="1"/>
              <a:t>中食马者“不知马”的具体表现是</a:t>
            </a:r>
            <a:r>
              <a:rPr lang="zh-CN" altLang="en-US" b="1" u="sng"/>
              <a:t>：                                                。</a:t>
            </a:r>
            <a:endParaRPr lang="zh-CN" altLang="en-US" b="1"/>
          </a:p>
          <a:p>
            <a:pPr lvl="0" eaLnBrk="1" hangingPunct="1"/>
            <a:r>
              <a:rPr lang="en-US" altLang="zh-CN" b="1"/>
              <a:t>6</a:t>
            </a:r>
            <a:r>
              <a:rPr lang="zh-CN" altLang="en-US" b="1"/>
              <a:t>、</a:t>
            </a:r>
            <a:r>
              <a:rPr lang="en-US" altLang="zh-CN" b="1"/>
              <a:t>《</a:t>
            </a:r>
            <a:r>
              <a:rPr lang="zh-CN" altLang="en-US" b="1"/>
              <a:t>马说 </a:t>
            </a:r>
            <a:r>
              <a:rPr lang="en-US" altLang="zh-CN" b="1"/>
              <a:t>》</a:t>
            </a:r>
            <a:r>
              <a:rPr lang="zh-CN" altLang="en-US" b="1"/>
              <a:t>中对“食马者”的无知发出强烈的谴责的语句是</a:t>
            </a:r>
            <a:r>
              <a:rPr lang="zh-CN" altLang="en-US" b="1" u="sng"/>
              <a:t>：                       ？</a:t>
            </a:r>
            <a:endParaRPr lang="zh-CN" altLang="en-US" b="1"/>
          </a:p>
        </p:txBody>
      </p:sp>
    </p:spTree>
  </p:cSld>
  <p:clrMapOvr>
    <a:masterClrMapping/>
  </p:clrMapOvr>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908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89090"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a:t>
            </a:r>
            <a:r>
              <a:rPr lang="en-US" altLang="zh-CN" sz="2800" b="1"/>
              <a:t>9</a:t>
            </a:r>
            <a:r>
              <a:rPr lang="zh-CN" altLang="en-US" sz="2800" b="1"/>
              <a:t>）</a:t>
            </a:r>
            <a:r>
              <a:rPr lang="en-US" altLang="zh-CN" sz="2800" b="1"/>
              <a:t>《</a:t>
            </a:r>
            <a:r>
              <a:rPr lang="zh-CN" altLang="en-US" sz="2800" b="1"/>
              <a:t>马说</a:t>
            </a:r>
            <a:r>
              <a:rPr lang="en-US" altLang="zh-CN" sz="2800" b="1"/>
              <a:t>》</a:t>
            </a:r>
            <a:endParaRPr lang="en-US" altLang="zh-CN" sz="2800" b="1"/>
          </a:p>
          <a:p>
            <a:pPr lvl="0" eaLnBrk="1" hangingPunct="1"/>
            <a:r>
              <a:rPr lang="en-US" altLang="zh-CN" sz="2800" b="1"/>
              <a:t>1</a:t>
            </a:r>
            <a:r>
              <a:rPr lang="zh-CN" altLang="en-US" sz="2800" b="1"/>
              <a:t>、</a:t>
            </a:r>
            <a:r>
              <a:rPr lang="en-US" altLang="zh-CN" sz="2800" b="1"/>
              <a:t>《</a:t>
            </a:r>
            <a:r>
              <a:rPr lang="zh-CN" altLang="en-US" sz="2800" b="1"/>
              <a:t>马说</a:t>
            </a:r>
            <a:r>
              <a:rPr lang="en-US" altLang="zh-CN" sz="2800" b="1"/>
              <a:t>》</a:t>
            </a:r>
            <a:r>
              <a:rPr lang="zh-CN" altLang="en-US" sz="2800" b="1"/>
              <a:t>本文的中心论点是：</a:t>
            </a:r>
            <a:r>
              <a:rPr lang="zh-CN" altLang="en-US" sz="2800" b="1" u="sng">
                <a:solidFill>
                  <a:srgbClr val="0000CC"/>
                </a:solidFill>
                <a:ea typeface="楷体_GB2312" pitchFamily="49" charset="-122"/>
              </a:rPr>
              <a:t>世有伯乐，然后有千里马。</a:t>
            </a:r>
            <a:endParaRPr lang="zh-CN" altLang="en-US" sz="2800" b="1">
              <a:solidFill>
                <a:srgbClr val="0000CC"/>
              </a:solidFill>
              <a:ea typeface="楷体_GB2312" pitchFamily="49" charset="-122"/>
            </a:endParaRPr>
          </a:p>
          <a:p>
            <a:pPr lvl="0" eaLnBrk="1" hangingPunct="1"/>
            <a:r>
              <a:rPr lang="en-US" altLang="zh-CN" sz="2800" b="1"/>
              <a:t>2</a:t>
            </a:r>
            <a:r>
              <a:rPr lang="zh-CN" altLang="en-US" sz="2800" b="1"/>
              <a:t>、</a:t>
            </a:r>
            <a:r>
              <a:rPr lang="en-US" altLang="zh-CN" sz="2800" b="1"/>
              <a:t>《</a:t>
            </a:r>
            <a:r>
              <a:rPr lang="zh-CN" altLang="en-US" sz="2800" b="1"/>
              <a:t>马说</a:t>
            </a:r>
            <a:r>
              <a:rPr lang="en-US" altLang="zh-CN" sz="2800" b="1"/>
              <a:t>》</a:t>
            </a:r>
            <a:r>
              <a:rPr lang="zh-CN" altLang="en-US" sz="2800" b="1"/>
              <a:t>中千里马的悲惨遭遇是：</a:t>
            </a:r>
            <a:r>
              <a:rPr lang="zh-CN" altLang="en-US" sz="2800" b="1" u="sng">
                <a:solidFill>
                  <a:srgbClr val="0000CC"/>
                </a:solidFill>
                <a:ea typeface="楷体_GB2312" pitchFamily="49" charset="-122"/>
              </a:rPr>
              <a:t>祇辱于奴隶人之手，骈死于槽枥之间。</a:t>
            </a:r>
            <a:endParaRPr lang="zh-CN" altLang="en-US" sz="2800" b="1" u="sng">
              <a:solidFill>
                <a:srgbClr val="0000CC"/>
              </a:solidFill>
              <a:ea typeface="楷体_GB2312" pitchFamily="49" charset="-122"/>
            </a:endParaRPr>
          </a:p>
          <a:p>
            <a:pPr lvl="0" eaLnBrk="1" hangingPunct="1"/>
            <a:r>
              <a:rPr lang="en-US" altLang="zh-CN" sz="2800" b="1"/>
              <a:t>3</a:t>
            </a:r>
            <a:r>
              <a:rPr lang="zh-CN" altLang="en-US" sz="2800" b="1"/>
              <a:t>、</a:t>
            </a:r>
            <a:r>
              <a:rPr lang="en-US" altLang="zh-CN" sz="2800" b="1"/>
              <a:t>《</a:t>
            </a:r>
            <a:r>
              <a:rPr lang="zh-CN" altLang="en-US" sz="2800" b="1"/>
              <a:t>马说</a:t>
            </a:r>
            <a:r>
              <a:rPr lang="en-US" altLang="zh-CN" sz="2800" b="1"/>
              <a:t>》</a:t>
            </a:r>
            <a:r>
              <a:rPr lang="zh-CN" altLang="en-US" sz="2800" b="1"/>
              <a:t>中千里马被埋没的根本原因是：</a:t>
            </a:r>
            <a:r>
              <a:rPr lang="zh-CN" altLang="en-US" sz="2800" b="1" u="sng">
                <a:solidFill>
                  <a:srgbClr val="0000CC"/>
                </a:solidFill>
                <a:ea typeface="楷体_GB2312" pitchFamily="49" charset="-122"/>
              </a:rPr>
              <a:t>食马者不知其能千里而食也。</a:t>
            </a:r>
            <a:endParaRPr lang="zh-CN" altLang="en-US" sz="2800" b="1" u="sng">
              <a:solidFill>
                <a:srgbClr val="0000CC"/>
              </a:solidFill>
              <a:ea typeface="楷体_GB2312" pitchFamily="49" charset="-122"/>
            </a:endParaRPr>
          </a:p>
          <a:p>
            <a:pPr lvl="0" eaLnBrk="1" hangingPunct="1"/>
            <a:r>
              <a:rPr lang="en-US" altLang="zh-CN" sz="2800" b="1"/>
              <a:t>4</a:t>
            </a:r>
            <a:r>
              <a:rPr lang="zh-CN" altLang="en-US" sz="2800" b="1"/>
              <a:t>、</a:t>
            </a:r>
            <a:r>
              <a:rPr lang="en-US" altLang="zh-CN" sz="2800" b="1"/>
              <a:t>《</a:t>
            </a:r>
            <a:r>
              <a:rPr lang="zh-CN" altLang="en-US" sz="2800" b="1"/>
              <a:t>马说</a:t>
            </a:r>
            <a:r>
              <a:rPr lang="en-US" altLang="zh-CN" sz="2800" b="1"/>
              <a:t>》</a:t>
            </a:r>
            <a:r>
              <a:rPr lang="zh-CN" altLang="en-US" sz="2800" b="1"/>
              <a:t>中千里马被埋没的直接原因是：</a:t>
            </a:r>
            <a:r>
              <a:rPr lang="zh-CN" altLang="en-US" sz="2800" b="1" u="sng">
                <a:solidFill>
                  <a:srgbClr val="0000CC"/>
                </a:solidFill>
                <a:ea typeface="楷体_GB2312" pitchFamily="49" charset="-122"/>
              </a:rPr>
              <a:t>食不饱，力不足，才美不外见，且欲与常马等不可得。</a:t>
            </a:r>
            <a:endParaRPr lang="zh-CN" altLang="en-US" sz="2800" b="1" u="sng">
              <a:solidFill>
                <a:srgbClr val="0000CC"/>
              </a:solidFill>
              <a:ea typeface="楷体_GB2312" pitchFamily="49" charset="-122"/>
            </a:endParaRPr>
          </a:p>
          <a:p>
            <a:pPr lvl="0" eaLnBrk="1" hangingPunct="1"/>
            <a:r>
              <a:rPr lang="en-US" altLang="zh-CN" sz="2800" b="1"/>
              <a:t>5</a:t>
            </a:r>
            <a:r>
              <a:rPr lang="zh-CN" altLang="en-US" sz="2800" b="1"/>
              <a:t>、</a:t>
            </a:r>
            <a:r>
              <a:rPr lang="en-US" altLang="zh-CN" sz="2800" b="1"/>
              <a:t>《</a:t>
            </a:r>
            <a:r>
              <a:rPr lang="zh-CN" altLang="en-US" sz="2800" b="1"/>
              <a:t>马说 </a:t>
            </a:r>
            <a:r>
              <a:rPr lang="en-US" altLang="zh-CN" sz="2800" b="1"/>
              <a:t>》</a:t>
            </a:r>
            <a:r>
              <a:rPr lang="zh-CN" altLang="en-US" sz="2800" b="1"/>
              <a:t>中食马者“不知马”的具体表现是：</a:t>
            </a:r>
            <a:r>
              <a:rPr lang="zh-CN" altLang="en-US" sz="2800" b="1" u="sng">
                <a:solidFill>
                  <a:srgbClr val="0000CC"/>
                </a:solidFill>
                <a:ea typeface="楷体_GB2312" pitchFamily="49" charset="-122"/>
              </a:rPr>
              <a:t>策之不以其道，食之不能尽其材，鸣之而不能通其意。</a:t>
            </a:r>
            <a:endParaRPr lang="zh-CN" altLang="en-US" sz="2800" b="1" u="sng">
              <a:solidFill>
                <a:srgbClr val="0000CC"/>
              </a:solidFill>
              <a:ea typeface="楷体_GB2312" pitchFamily="49" charset="-122"/>
            </a:endParaRPr>
          </a:p>
          <a:p>
            <a:pPr lvl="0" eaLnBrk="1" hangingPunct="1"/>
            <a:r>
              <a:rPr lang="en-US" altLang="zh-CN" sz="2800" b="1"/>
              <a:t>6</a:t>
            </a:r>
            <a:r>
              <a:rPr lang="zh-CN" altLang="en-US" sz="2800" b="1"/>
              <a:t>、</a:t>
            </a:r>
            <a:r>
              <a:rPr lang="en-US" altLang="zh-CN" sz="2800" b="1"/>
              <a:t>《</a:t>
            </a:r>
            <a:r>
              <a:rPr lang="zh-CN" altLang="en-US" sz="2800" b="1"/>
              <a:t>马说 </a:t>
            </a:r>
            <a:r>
              <a:rPr lang="en-US" altLang="zh-CN" sz="2800" b="1"/>
              <a:t>》</a:t>
            </a:r>
            <a:r>
              <a:rPr lang="zh-CN" altLang="en-US" sz="2800" b="1"/>
              <a:t>中对“食马者”的无知发出强烈的谴责的语句是</a:t>
            </a:r>
            <a:r>
              <a:rPr lang="zh-CN" altLang="en-US" sz="2800" b="1" u="sng">
                <a:solidFill>
                  <a:srgbClr val="0000CC"/>
                </a:solidFill>
                <a:ea typeface="楷体_GB2312" pitchFamily="49" charset="-122"/>
              </a:rPr>
              <a:t>：且欲与常马等不可得，安求其能千里也？</a:t>
            </a:r>
            <a:endParaRPr lang="zh-CN" altLang="en-US" sz="2800" b="1" u="sng">
              <a:solidFill>
                <a:srgbClr val="0000CC"/>
              </a:solidFill>
              <a:ea typeface="楷体_GB2312" pitchFamily="49" charset="-122"/>
            </a:endParaRPr>
          </a:p>
        </p:txBody>
      </p:sp>
    </p:spTree>
  </p:cSld>
  <p:clrMapOvr>
    <a:masterClrMapping/>
  </p:clrMapOvr>
  <p:transition/>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011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90114" name="Rectangle 3"/>
          <p:cNvSpPr>
            <a:spLocks noGrp="1"/>
          </p:cNvSpPr>
          <p:nvPr>
            <p:ph idx="1"/>
          </p:nvPr>
        </p:nvSpPr>
        <p:spPr>
          <a:xfrm>
            <a:off x="179388" y="0"/>
            <a:ext cx="8964612"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t>7</a:t>
            </a:r>
            <a:r>
              <a:rPr lang="zh-CN" altLang="en-US" sz="2800" b="1"/>
              <a:t>、</a:t>
            </a:r>
            <a:r>
              <a:rPr lang="en-US" altLang="zh-CN" sz="2800" b="1"/>
              <a:t>《</a:t>
            </a:r>
            <a:r>
              <a:rPr lang="zh-CN" altLang="en-US" sz="2800" b="1"/>
              <a:t>马说 </a:t>
            </a:r>
            <a:r>
              <a:rPr lang="en-US" altLang="zh-CN" sz="2800" b="1"/>
              <a:t>》</a:t>
            </a:r>
            <a:r>
              <a:rPr lang="zh-CN" altLang="en-US" sz="2800" b="1"/>
              <a:t>中表明愚妄无知，平庸浅薄的统治者对千里马的不公正的待遇的句子是</a:t>
            </a:r>
            <a:r>
              <a:rPr lang="zh-CN" altLang="en-US" sz="2800" b="1" u="sng"/>
              <a:t>：                  。</a:t>
            </a:r>
            <a:endParaRPr lang="zh-CN" altLang="en-US" sz="2800" b="1"/>
          </a:p>
          <a:p>
            <a:pPr lvl="0" eaLnBrk="1" hangingPunct="1"/>
            <a:r>
              <a:rPr lang="en-US" altLang="zh-CN" sz="2800" b="1"/>
              <a:t>8</a:t>
            </a:r>
            <a:r>
              <a:rPr lang="zh-CN" altLang="en-US" sz="2800" b="1"/>
              <a:t>、</a:t>
            </a:r>
            <a:r>
              <a:rPr lang="en-US" altLang="zh-CN" sz="2800" b="1"/>
              <a:t>《</a:t>
            </a:r>
            <a:r>
              <a:rPr lang="zh-CN" altLang="en-US" sz="2800" b="1"/>
              <a:t>马说</a:t>
            </a:r>
            <a:r>
              <a:rPr lang="en-US" altLang="zh-CN" sz="2800" b="1"/>
              <a:t>》</a:t>
            </a:r>
            <a:r>
              <a:rPr lang="zh-CN" altLang="en-US" sz="2800" b="1"/>
              <a:t>中表明作者对千里马被埋没的感叹的句子是</a:t>
            </a:r>
            <a:r>
              <a:rPr lang="zh-CN" altLang="en-US" sz="2800" b="1" u="sng"/>
              <a:t>：                    。</a:t>
            </a:r>
            <a:endParaRPr lang="zh-CN" altLang="en-US" sz="2800" b="1"/>
          </a:p>
          <a:p>
            <a:pPr lvl="0" eaLnBrk="1" hangingPunct="1"/>
            <a:r>
              <a:rPr lang="en-US" altLang="zh-CN" sz="2800" b="1"/>
              <a:t>9</a:t>
            </a:r>
            <a:r>
              <a:rPr lang="zh-CN" altLang="en-US" sz="2800" b="1"/>
              <a:t>、</a:t>
            </a:r>
            <a:r>
              <a:rPr lang="en-US" altLang="zh-CN" sz="2800" b="1"/>
              <a:t>《</a:t>
            </a:r>
            <a:r>
              <a:rPr lang="zh-CN" altLang="en-US" sz="2800" b="1"/>
              <a:t>马说</a:t>
            </a:r>
            <a:r>
              <a:rPr lang="en-US" altLang="zh-CN" sz="2800" b="1"/>
              <a:t>》</a:t>
            </a:r>
            <a:r>
              <a:rPr lang="zh-CN" altLang="en-US" sz="2800" b="1"/>
              <a:t>中能表明千里马外在特征的句子是</a:t>
            </a:r>
            <a:r>
              <a:rPr lang="zh-CN" altLang="en-US" sz="2800" b="1" u="sng"/>
              <a:t>：                     。</a:t>
            </a:r>
            <a:endParaRPr lang="zh-CN" altLang="en-US" sz="2800" b="1"/>
          </a:p>
          <a:p>
            <a:pPr lvl="0" eaLnBrk="1" hangingPunct="1"/>
            <a:r>
              <a:rPr lang="en-US" altLang="zh-CN" sz="2800" b="1"/>
              <a:t>10</a:t>
            </a:r>
            <a:r>
              <a:rPr lang="zh-CN" altLang="en-US" sz="2800" b="1"/>
              <a:t>、</a:t>
            </a:r>
            <a:r>
              <a:rPr lang="en-US" altLang="zh-CN" sz="2800" b="1"/>
              <a:t>《</a:t>
            </a:r>
            <a:r>
              <a:rPr lang="zh-CN" altLang="en-US" sz="2800" b="1"/>
              <a:t>马说</a:t>
            </a:r>
            <a:r>
              <a:rPr lang="en-US" altLang="zh-CN" sz="2800" b="1"/>
              <a:t>》</a:t>
            </a:r>
            <a:r>
              <a:rPr lang="zh-CN" altLang="en-US" sz="2800" b="1"/>
              <a:t>中运用设问句表达作者心中感慨的句子是</a:t>
            </a:r>
            <a:r>
              <a:rPr lang="zh-CN" altLang="en-US" sz="2800" b="1" u="sng"/>
              <a:t>：                         。</a:t>
            </a:r>
            <a:endParaRPr lang="zh-CN" altLang="en-US" sz="2800" b="1"/>
          </a:p>
          <a:p>
            <a:pPr lvl="0" eaLnBrk="1" hangingPunct="1"/>
            <a:r>
              <a:rPr lang="en-US" altLang="zh-CN" sz="2800" b="1"/>
              <a:t>11</a:t>
            </a:r>
            <a:r>
              <a:rPr lang="zh-CN" altLang="en-US" sz="2800" b="1"/>
              <a:t>、美往往存在于平凡的事物当中，有时我们为了刻意的追求完美，往往忽略了身边的美，使其遭受不应有的遭遇，使我们为之遗憾痛心，这种遭遇与</a:t>
            </a:r>
            <a:r>
              <a:rPr lang="en-US" altLang="zh-CN" sz="2800" b="1"/>
              <a:t>《</a:t>
            </a:r>
            <a:r>
              <a:rPr lang="zh-CN" altLang="en-US" sz="2800" b="1"/>
              <a:t>马说</a:t>
            </a:r>
            <a:r>
              <a:rPr lang="en-US" altLang="zh-CN" sz="2800" b="1"/>
              <a:t>》</a:t>
            </a:r>
            <a:r>
              <a:rPr lang="zh-CN" altLang="en-US" sz="2800" b="1"/>
              <a:t>中千里马的遭遇相似，相应的句子是</a:t>
            </a:r>
            <a:r>
              <a:rPr lang="zh-CN" altLang="en-US" sz="2800" b="1" u="sng"/>
              <a:t>：      。</a:t>
            </a:r>
            <a:endParaRPr lang="zh-CN" altLang="en-US" sz="2800" b="1"/>
          </a:p>
          <a:p>
            <a:pPr lvl="0" eaLnBrk="1" hangingPunct="1"/>
            <a:r>
              <a:rPr lang="en-US" altLang="zh-CN" sz="2800" b="1"/>
              <a:t>12</a:t>
            </a:r>
            <a:r>
              <a:rPr lang="zh-CN" altLang="en-US" sz="2800" b="1"/>
              <a:t>、</a:t>
            </a:r>
            <a:r>
              <a:rPr lang="en-US" altLang="zh-CN" sz="2800" b="1"/>
              <a:t>《</a:t>
            </a:r>
            <a:r>
              <a:rPr lang="zh-CN" altLang="en-US" sz="2800" b="1"/>
              <a:t>马说</a:t>
            </a:r>
            <a:r>
              <a:rPr lang="en-US" altLang="zh-CN" sz="2800" b="1"/>
              <a:t>》</a:t>
            </a:r>
            <a:r>
              <a:rPr lang="zh-CN" altLang="en-US" sz="2800" b="1"/>
              <a:t>中点明伯乐对千里马的命运起决定作用的句子是</a:t>
            </a:r>
            <a:r>
              <a:rPr lang="zh-CN" altLang="en-US" sz="2800" b="1" u="sng"/>
              <a:t>：                     。</a:t>
            </a:r>
            <a:endParaRPr lang="zh-CN" altLang="en-US" sz="2800" b="1"/>
          </a:p>
        </p:txBody>
      </p:sp>
    </p:spTree>
  </p:cSld>
  <p:clrMapOvr>
    <a:masterClrMapping/>
  </p:clrMapOvr>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113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91138" name="Rectangle 3"/>
          <p:cNvSpPr>
            <a:spLocks noGrp="1"/>
          </p:cNvSpPr>
          <p:nvPr>
            <p:ph idx="1"/>
          </p:nvPr>
        </p:nvSpPr>
        <p:spPr>
          <a:xfrm>
            <a:off x="179388" y="0"/>
            <a:ext cx="8964612"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en-US" altLang="zh-CN" sz="2800" b="1"/>
              <a:t>7</a:t>
            </a:r>
            <a:r>
              <a:rPr lang="zh-CN" altLang="en-US" sz="2800" b="1"/>
              <a:t>、</a:t>
            </a:r>
            <a:r>
              <a:rPr lang="en-US" altLang="zh-CN" sz="2800" b="1"/>
              <a:t>《</a:t>
            </a:r>
            <a:r>
              <a:rPr lang="zh-CN" altLang="en-US" sz="2800" b="1"/>
              <a:t>马说 </a:t>
            </a:r>
            <a:r>
              <a:rPr lang="en-US" altLang="zh-CN" sz="2800" b="1"/>
              <a:t>》</a:t>
            </a:r>
            <a:r>
              <a:rPr lang="zh-CN" altLang="en-US" sz="2800" b="1"/>
              <a:t>中表明愚妄无知，平庸浅薄的统治者对千里马的不公正的待遇的句子是：</a:t>
            </a:r>
            <a:r>
              <a:rPr lang="zh-CN" altLang="en-US" sz="2800" b="1" u="sng">
                <a:solidFill>
                  <a:srgbClr val="0000CC"/>
                </a:solidFill>
                <a:ea typeface="楷体_GB2312" pitchFamily="49" charset="-122"/>
              </a:rPr>
              <a:t>策之不以其道，食之不能尽其材，鸣之而不能通其意。</a:t>
            </a:r>
            <a:endParaRPr lang="zh-CN" altLang="en-US" sz="2800" b="1" u="sng">
              <a:solidFill>
                <a:srgbClr val="0000CC"/>
              </a:solidFill>
              <a:ea typeface="楷体_GB2312" pitchFamily="49" charset="-122"/>
            </a:endParaRPr>
          </a:p>
          <a:p>
            <a:pPr lvl="0" eaLnBrk="1" hangingPunct="1">
              <a:lnSpc>
                <a:spcPct val="90000"/>
              </a:lnSpc>
            </a:pPr>
            <a:r>
              <a:rPr lang="en-US" altLang="zh-CN" sz="2800" b="1"/>
              <a:t>8</a:t>
            </a:r>
            <a:r>
              <a:rPr lang="zh-CN" altLang="en-US" sz="2800" b="1"/>
              <a:t>、</a:t>
            </a:r>
            <a:r>
              <a:rPr lang="en-US" altLang="zh-CN" sz="2800" b="1"/>
              <a:t>《</a:t>
            </a:r>
            <a:r>
              <a:rPr lang="zh-CN" altLang="en-US" sz="2800" b="1"/>
              <a:t>马说</a:t>
            </a:r>
            <a:r>
              <a:rPr lang="en-US" altLang="zh-CN" sz="2800" b="1"/>
              <a:t>》</a:t>
            </a:r>
            <a:r>
              <a:rPr lang="zh-CN" altLang="en-US" sz="2800" b="1"/>
              <a:t>中表明作者对千里马被埋没的感叹的句子是：</a:t>
            </a:r>
            <a:r>
              <a:rPr lang="zh-CN" altLang="en-US" sz="2800" b="1" u="sng">
                <a:solidFill>
                  <a:srgbClr val="0000CC"/>
                </a:solidFill>
                <a:ea typeface="楷体_GB2312" pitchFamily="49" charset="-122"/>
              </a:rPr>
              <a:t>其真无马邪？其真不知马也。</a:t>
            </a:r>
            <a:endParaRPr lang="zh-CN" altLang="en-US" sz="2800" b="1" u="sng">
              <a:solidFill>
                <a:srgbClr val="0000CC"/>
              </a:solidFill>
              <a:ea typeface="楷体_GB2312" pitchFamily="49" charset="-122"/>
            </a:endParaRPr>
          </a:p>
          <a:p>
            <a:pPr lvl="0" eaLnBrk="1" hangingPunct="1">
              <a:lnSpc>
                <a:spcPct val="90000"/>
              </a:lnSpc>
            </a:pPr>
            <a:r>
              <a:rPr lang="en-US" altLang="zh-CN" sz="2800" b="1"/>
              <a:t>9</a:t>
            </a:r>
            <a:r>
              <a:rPr lang="zh-CN" altLang="en-US" sz="2800" b="1"/>
              <a:t>、</a:t>
            </a:r>
            <a:r>
              <a:rPr lang="en-US" altLang="zh-CN" sz="2800" b="1"/>
              <a:t>《</a:t>
            </a:r>
            <a:r>
              <a:rPr lang="zh-CN" altLang="en-US" sz="2800" b="1"/>
              <a:t>马说</a:t>
            </a:r>
            <a:r>
              <a:rPr lang="en-US" altLang="zh-CN" sz="2800" b="1"/>
              <a:t>》</a:t>
            </a:r>
            <a:r>
              <a:rPr lang="zh-CN" altLang="en-US" sz="2800" b="1"/>
              <a:t>中能表明千里马外在特征的句子是：</a:t>
            </a:r>
            <a:r>
              <a:rPr lang="zh-CN" altLang="en-US" sz="2800" b="1" u="sng">
                <a:solidFill>
                  <a:srgbClr val="0000CC"/>
                </a:solidFill>
                <a:ea typeface="楷体_GB2312" pitchFamily="49" charset="-122"/>
              </a:rPr>
              <a:t>马之千里者，一食或尽粟一石。</a:t>
            </a:r>
            <a:endParaRPr lang="zh-CN" altLang="en-US" sz="2800" b="1" u="sng">
              <a:solidFill>
                <a:srgbClr val="0000CC"/>
              </a:solidFill>
              <a:ea typeface="楷体_GB2312" pitchFamily="49" charset="-122"/>
            </a:endParaRPr>
          </a:p>
          <a:p>
            <a:pPr lvl="0" eaLnBrk="1" hangingPunct="1">
              <a:lnSpc>
                <a:spcPct val="90000"/>
              </a:lnSpc>
            </a:pPr>
            <a:r>
              <a:rPr lang="en-US" altLang="zh-CN" sz="2800" b="1"/>
              <a:t>10</a:t>
            </a:r>
            <a:r>
              <a:rPr lang="zh-CN" altLang="en-US" sz="2800" b="1"/>
              <a:t>、</a:t>
            </a:r>
            <a:r>
              <a:rPr lang="en-US" altLang="zh-CN" sz="2800" b="1"/>
              <a:t>《</a:t>
            </a:r>
            <a:r>
              <a:rPr lang="zh-CN" altLang="en-US" sz="2800" b="1"/>
              <a:t>马说</a:t>
            </a:r>
            <a:r>
              <a:rPr lang="en-US" altLang="zh-CN" sz="2800" b="1"/>
              <a:t>》</a:t>
            </a:r>
            <a:r>
              <a:rPr lang="zh-CN" altLang="en-US" sz="2800" b="1"/>
              <a:t>中运用设问句表达作者心中感慨的句子是：</a:t>
            </a:r>
            <a:r>
              <a:rPr lang="zh-CN" altLang="en-US" sz="2800" b="1" u="sng">
                <a:solidFill>
                  <a:srgbClr val="0000CC"/>
                </a:solidFill>
                <a:ea typeface="楷体_GB2312" pitchFamily="49" charset="-122"/>
              </a:rPr>
              <a:t>其真无马邪？其真不知马也。</a:t>
            </a:r>
            <a:endParaRPr lang="zh-CN" altLang="en-US" sz="2800" b="1" u="sng">
              <a:solidFill>
                <a:srgbClr val="0000CC"/>
              </a:solidFill>
              <a:ea typeface="楷体_GB2312" pitchFamily="49" charset="-122"/>
            </a:endParaRPr>
          </a:p>
          <a:p>
            <a:pPr lvl="0" eaLnBrk="1" hangingPunct="1">
              <a:lnSpc>
                <a:spcPct val="90000"/>
              </a:lnSpc>
            </a:pPr>
            <a:r>
              <a:rPr lang="en-US" altLang="zh-CN" sz="2800" b="1"/>
              <a:t>11</a:t>
            </a:r>
            <a:r>
              <a:rPr lang="zh-CN" altLang="en-US" sz="2800" b="1"/>
              <a:t>、美往往存在于平凡的事物当中，有时我们为了刻意的追求完美，往往忽略了身边的美，使其遭受不应有的遭遇，使我们为之遗憾痛心，这种遭遇与</a:t>
            </a:r>
            <a:r>
              <a:rPr lang="en-US" altLang="zh-CN" sz="2800" b="1"/>
              <a:t>《</a:t>
            </a:r>
            <a:r>
              <a:rPr lang="zh-CN" altLang="en-US" sz="2800" b="1"/>
              <a:t>马说</a:t>
            </a:r>
            <a:r>
              <a:rPr lang="en-US" altLang="zh-CN" sz="2800" b="1"/>
              <a:t>》</a:t>
            </a:r>
            <a:r>
              <a:rPr lang="zh-CN" altLang="en-US" sz="2800" b="1"/>
              <a:t>中千里马的遭遇相似，相应的句子是：</a:t>
            </a:r>
            <a:r>
              <a:rPr lang="zh-CN" altLang="en-US" sz="2800" b="1" u="sng">
                <a:solidFill>
                  <a:srgbClr val="0000CC"/>
                </a:solidFill>
                <a:ea typeface="楷体_GB2312" pitchFamily="49" charset="-122"/>
              </a:rPr>
              <a:t>祇辱于奴隶人之手，骈死于槽枥之间。</a:t>
            </a:r>
            <a:endParaRPr lang="zh-CN" altLang="en-US" sz="2800" b="1" u="sng">
              <a:solidFill>
                <a:srgbClr val="0000CC"/>
              </a:solidFill>
              <a:ea typeface="楷体_GB2312" pitchFamily="49" charset="-122"/>
            </a:endParaRPr>
          </a:p>
          <a:p>
            <a:pPr lvl="0" eaLnBrk="1" hangingPunct="1">
              <a:lnSpc>
                <a:spcPct val="90000"/>
              </a:lnSpc>
            </a:pPr>
            <a:r>
              <a:rPr lang="en-US" altLang="zh-CN" sz="2800" b="1"/>
              <a:t>12</a:t>
            </a:r>
            <a:r>
              <a:rPr lang="zh-CN" altLang="en-US" sz="2800" b="1"/>
              <a:t>、</a:t>
            </a:r>
            <a:r>
              <a:rPr lang="en-US" altLang="zh-CN" sz="2800" b="1"/>
              <a:t>《</a:t>
            </a:r>
            <a:r>
              <a:rPr lang="zh-CN" altLang="en-US" sz="2800" b="1"/>
              <a:t>马说</a:t>
            </a:r>
            <a:r>
              <a:rPr lang="en-US" altLang="zh-CN" sz="2800" b="1"/>
              <a:t>》</a:t>
            </a:r>
            <a:r>
              <a:rPr lang="zh-CN" altLang="en-US" sz="2800" b="1"/>
              <a:t>中点明伯乐对千里马的命运起决定作用的句子是：</a:t>
            </a:r>
            <a:r>
              <a:rPr lang="zh-CN" altLang="en-US" sz="2800" b="1" u="sng">
                <a:solidFill>
                  <a:srgbClr val="0000CC"/>
                </a:solidFill>
                <a:ea typeface="楷体_GB2312" pitchFamily="49" charset="-122"/>
              </a:rPr>
              <a:t>世有伯乐，然后有千里马</a:t>
            </a:r>
            <a:r>
              <a:rPr lang="zh-CN" altLang="en-US" sz="2800" b="1" u="sng"/>
              <a:t>。</a:t>
            </a:r>
            <a:endParaRPr lang="zh-CN" altLang="en-US" sz="2800" b="1"/>
          </a:p>
        </p:txBody>
      </p:sp>
    </p:spTree>
  </p:cSld>
  <p:clrMapOvr>
    <a:masterClrMapping/>
  </p:clrMapOvr>
  <p:transition/>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6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92162" name="Rectangle 3"/>
          <p:cNvSpPr>
            <a:spLocks noGrp="1"/>
          </p:cNvSpPr>
          <p:nvPr>
            <p:ph idx="1"/>
          </p:nvPr>
        </p:nvSpPr>
        <p:spPr>
          <a:xfrm>
            <a:off x="0" y="0"/>
            <a:ext cx="8964613"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10</a:t>
            </a:r>
            <a:r>
              <a:rPr lang="zh-CN" altLang="en-US" b="1"/>
              <a:t>）</a:t>
            </a:r>
            <a:r>
              <a:rPr lang="en-US" altLang="zh-CN" b="1"/>
              <a:t>《</a:t>
            </a:r>
            <a:r>
              <a:rPr lang="zh-CN" altLang="en-US" b="1"/>
              <a:t>小石潭记</a:t>
            </a:r>
            <a:r>
              <a:rPr lang="en-US" altLang="zh-CN" b="1"/>
              <a:t>》</a:t>
            </a:r>
            <a:endParaRPr lang="en-US" altLang="zh-CN" b="1"/>
          </a:p>
          <a:p>
            <a:pPr lvl="0" eaLnBrk="1" hangingPunct="1"/>
            <a:r>
              <a:rPr lang="en-US" altLang="zh-CN" b="1"/>
              <a:t>1</a:t>
            </a:r>
            <a:r>
              <a:rPr lang="zh-CN" altLang="en-US" b="1"/>
              <a:t>、</a:t>
            </a:r>
            <a:r>
              <a:rPr lang="en-US" altLang="zh-CN" b="1"/>
              <a:t>《</a:t>
            </a:r>
            <a:r>
              <a:rPr lang="zh-CN" altLang="en-US" b="1"/>
              <a:t>小石潭记</a:t>
            </a:r>
            <a:r>
              <a:rPr lang="en-US" altLang="zh-CN" b="1"/>
              <a:t>》</a:t>
            </a:r>
            <a:r>
              <a:rPr lang="zh-CN" altLang="en-US" b="1"/>
              <a:t>中作者抓住景物的特点，运用形象的比喻，描写溪身、溪水的语句是</a:t>
            </a:r>
            <a:r>
              <a:rPr lang="zh-CN" altLang="en-US" b="1" u="sng"/>
              <a:t>：      。</a:t>
            </a:r>
            <a:endParaRPr lang="zh-CN" altLang="en-US" b="1"/>
          </a:p>
          <a:p>
            <a:pPr lvl="0" eaLnBrk="1" hangingPunct="1"/>
            <a:r>
              <a:rPr lang="en-US" altLang="zh-CN" b="1"/>
              <a:t>2</a:t>
            </a:r>
            <a:r>
              <a:rPr lang="zh-CN" altLang="en-US" b="1"/>
              <a:t>、</a:t>
            </a:r>
            <a:r>
              <a:rPr lang="en-US" altLang="zh-CN" b="1"/>
              <a:t>《</a:t>
            </a:r>
            <a:r>
              <a:rPr lang="zh-CN" altLang="en-US" b="1"/>
              <a:t>小石潭记</a:t>
            </a:r>
            <a:r>
              <a:rPr lang="en-US" altLang="zh-CN" b="1"/>
              <a:t>》</a:t>
            </a:r>
            <a:r>
              <a:rPr lang="zh-CN" altLang="en-US" b="1"/>
              <a:t>中描写潭周围树木的语句是</a:t>
            </a:r>
            <a:r>
              <a:rPr lang="zh-CN" altLang="en-US" b="1" u="sng"/>
              <a:t>                。</a:t>
            </a:r>
            <a:endParaRPr lang="zh-CN" altLang="en-US" b="1"/>
          </a:p>
          <a:p>
            <a:pPr lvl="0" eaLnBrk="1" hangingPunct="1"/>
            <a:r>
              <a:rPr lang="en-US" altLang="zh-CN" b="1"/>
              <a:t>3</a:t>
            </a:r>
            <a:r>
              <a:rPr lang="zh-CN" altLang="en-US" b="1"/>
              <a:t>、</a:t>
            </a:r>
            <a:r>
              <a:rPr lang="en-US" altLang="zh-CN" b="1"/>
              <a:t>《</a:t>
            </a:r>
            <a:r>
              <a:rPr lang="zh-CN" altLang="en-US" b="1"/>
              <a:t>小石潭记</a:t>
            </a:r>
            <a:r>
              <a:rPr lang="en-US" altLang="zh-CN" b="1"/>
              <a:t>》</a:t>
            </a:r>
            <a:r>
              <a:rPr lang="zh-CN" altLang="en-US" b="1"/>
              <a:t>描绘了小石潭的石、水、游鱼、树木，着意渲染</a:t>
            </a:r>
            <a:r>
              <a:rPr lang="zh-CN" altLang="en-US" b="1" u="sng"/>
              <a:t>了         ，            </a:t>
            </a:r>
            <a:r>
              <a:rPr lang="zh-CN" altLang="en-US" b="1"/>
              <a:t>的气氛，抒发自己在寂寞处境中悲凉凄怆的心绪。</a:t>
            </a:r>
            <a:endParaRPr lang="zh-CN" altLang="en-US" b="1"/>
          </a:p>
          <a:p>
            <a:pPr lvl="0" eaLnBrk="1" hangingPunct="1"/>
            <a:r>
              <a:rPr lang="en-US" altLang="zh-CN" b="1"/>
              <a:t>4</a:t>
            </a:r>
            <a:r>
              <a:rPr lang="zh-CN" altLang="en-US" b="1"/>
              <a:t>、</a:t>
            </a:r>
            <a:r>
              <a:rPr lang="en-US" altLang="zh-CN" b="1"/>
              <a:t>《</a:t>
            </a:r>
            <a:r>
              <a:rPr lang="zh-CN" altLang="en-US" b="1"/>
              <a:t>小石潭记</a:t>
            </a:r>
            <a:r>
              <a:rPr lang="en-US" altLang="zh-CN" b="1"/>
              <a:t>》</a:t>
            </a:r>
            <a:r>
              <a:rPr lang="zh-CN" altLang="en-US" b="1"/>
              <a:t>中写潭中鱼游来游去，非常活跃的语句是</a:t>
            </a:r>
            <a:r>
              <a:rPr lang="zh-CN" altLang="en-US" b="1" u="sng"/>
              <a:t>：            </a:t>
            </a:r>
            <a:r>
              <a:rPr lang="zh-CN" altLang="en-US" b="1"/>
              <a:t>。</a:t>
            </a:r>
            <a:endParaRPr lang="zh-CN" altLang="en-US" b="1"/>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0242"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latin typeface="楷体_GB2312" pitchFamily="49" charset="-122"/>
                <a:ea typeface="楷体_GB2312" pitchFamily="49" charset="-122"/>
              </a:rPr>
              <a:t>（三）</a:t>
            </a:r>
            <a:r>
              <a:rPr lang="en-US" altLang="zh-CN" b="1">
                <a:latin typeface="楷体_GB2312" pitchFamily="49" charset="-122"/>
                <a:ea typeface="楷体_GB2312" pitchFamily="49" charset="-122"/>
              </a:rPr>
              <a:t>《</a:t>
            </a:r>
            <a:r>
              <a:rPr lang="zh-CN" altLang="en-US" b="1">
                <a:latin typeface="楷体_GB2312" pitchFamily="49" charset="-122"/>
                <a:ea typeface="楷体_GB2312" pitchFamily="49" charset="-122"/>
              </a:rPr>
              <a:t>师说</a:t>
            </a:r>
            <a:r>
              <a:rPr lang="en-US" altLang="zh-CN" b="1">
                <a:latin typeface="楷体_GB2312" pitchFamily="49" charset="-122"/>
                <a:ea typeface="楷体_GB2312" pitchFamily="49" charset="-122"/>
              </a:rPr>
              <a:t>》</a:t>
            </a:r>
            <a:endParaRPr lang="en-US" altLang="zh-CN" b="1">
              <a:latin typeface="楷体_GB2312" pitchFamily="49" charset="-122"/>
              <a:ea typeface="楷体_GB2312" pitchFamily="49" charset="-122"/>
            </a:endParaRPr>
          </a:p>
          <a:p>
            <a:pPr lvl="0" eaLnBrk="1" hangingPunct="1"/>
            <a:r>
              <a:rPr lang="en-US" altLang="zh-CN" b="1">
                <a:latin typeface="楷体_GB2312" pitchFamily="49" charset="-122"/>
                <a:ea typeface="楷体_GB2312" pitchFamily="49" charset="-122"/>
              </a:rPr>
              <a:t>1.</a:t>
            </a:r>
            <a:r>
              <a:rPr lang="zh-CN" altLang="en-US" b="1">
                <a:latin typeface="楷体_GB2312" pitchFamily="49" charset="-122"/>
                <a:ea typeface="楷体_GB2312" pitchFamily="49" charset="-122"/>
              </a:rPr>
              <a:t>韩愈所说的</a:t>
            </a:r>
            <a:r>
              <a:rPr lang="zh-CN" altLang="en-US" b="1">
                <a:ea typeface="楷体_GB2312" pitchFamily="49" charset="-122"/>
              </a:rPr>
              <a:t>“</a:t>
            </a:r>
            <a:r>
              <a:rPr lang="zh-CN" altLang="en-US" b="1">
                <a:latin typeface="楷体_GB2312" pitchFamily="49" charset="-122"/>
                <a:ea typeface="楷体_GB2312" pitchFamily="49" charset="-122"/>
              </a:rPr>
              <a:t>师</a:t>
            </a:r>
            <a:r>
              <a:rPr lang="zh-CN" altLang="en-US" b="1">
                <a:ea typeface="楷体_GB2312" pitchFamily="49" charset="-122"/>
              </a:rPr>
              <a:t>”</a:t>
            </a:r>
            <a:r>
              <a:rPr lang="zh-CN" altLang="en-US" b="1">
                <a:latin typeface="楷体_GB2312" pitchFamily="49" charset="-122"/>
                <a:ea typeface="楷体_GB2312" pitchFamily="49" charset="-122"/>
              </a:rPr>
              <a:t>，有其独特含义，明确自己所说的老师不是指启蒙教师的句子是：</a:t>
            </a:r>
            <a:endParaRPr lang="zh-CN" altLang="en-US" b="1">
              <a:latin typeface="楷体_GB2312" pitchFamily="49" charset="-122"/>
              <a:ea typeface="楷体_GB2312" pitchFamily="49" charset="-122"/>
            </a:endParaRPr>
          </a:p>
          <a:p>
            <a:pPr lvl="0" eaLnBrk="1" hangingPunct="1"/>
            <a:r>
              <a:rPr lang="en-US" altLang="zh-CN" b="1">
                <a:latin typeface="楷体_GB2312" pitchFamily="49" charset="-122"/>
                <a:ea typeface="楷体_GB2312" pitchFamily="49" charset="-122"/>
              </a:rPr>
              <a:t>2.</a:t>
            </a:r>
            <a:r>
              <a:rPr lang="zh-CN" altLang="en-US" b="1">
                <a:latin typeface="楷体_GB2312" pitchFamily="49" charset="-122"/>
                <a:ea typeface="楷体_GB2312" pitchFamily="49" charset="-122"/>
              </a:rPr>
              <a:t>本文从多个方面进行对比，抨击</a:t>
            </a:r>
            <a:r>
              <a:rPr lang="zh-CN" altLang="en-US" b="1">
                <a:ea typeface="楷体_GB2312" pitchFamily="49" charset="-122"/>
              </a:rPr>
              <a:t>“</a:t>
            </a:r>
            <a:r>
              <a:rPr lang="zh-CN" altLang="en-US" b="1">
                <a:latin typeface="楷体_GB2312" pitchFamily="49" charset="-122"/>
                <a:ea typeface="楷体_GB2312" pitchFamily="49" charset="-122"/>
              </a:rPr>
              <a:t>耻学于师</a:t>
            </a:r>
            <a:r>
              <a:rPr lang="zh-CN" altLang="en-US" b="1">
                <a:ea typeface="楷体_GB2312" pitchFamily="49" charset="-122"/>
              </a:rPr>
              <a:t>”</a:t>
            </a:r>
            <a:r>
              <a:rPr lang="zh-CN" altLang="en-US" b="1">
                <a:latin typeface="楷体_GB2312" pitchFamily="49" charset="-122"/>
                <a:ea typeface="楷体_GB2312" pitchFamily="49" charset="-122"/>
              </a:rPr>
              <a:t>的人，先用古今对比，指出从师与不从师的两种结果，并用一个反问句推断圣人更圣明，愚人更愚笨的原因的语句是：</a:t>
            </a:r>
            <a:endParaRPr lang="zh-CN" altLang="en-US" b="1" u="sng">
              <a:latin typeface="楷体_GB2312" pitchFamily="49" charset="-122"/>
              <a:ea typeface="楷体_GB2312" pitchFamily="49" charset="-122"/>
            </a:endParaRPr>
          </a:p>
          <a:p>
            <a:pPr lvl="0" eaLnBrk="1" hangingPunct="1"/>
            <a:r>
              <a:rPr lang="en-US" altLang="zh-CN" b="1">
                <a:latin typeface="楷体_GB2312" pitchFamily="49" charset="-122"/>
                <a:ea typeface="楷体_GB2312" pitchFamily="49" charset="-122"/>
              </a:rPr>
              <a:t>3.</a:t>
            </a:r>
            <a:r>
              <a:rPr lang="zh-CN" altLang="en-US" b="1">
                <a:latin typeface="楷体_GB2312" pitchFamily="49" charset="-122"/>
                <a:ea typeface="楷体_GB2312" pitchFamily="49" charset="-122"/>
              </a:rPr>
              <a:t>本文以为子择师和自己不从师作对比，韩愈直接点明自己的态度，认为这样做，最终导致的结果是：</a:t>
            </a:r>
            <a:endParaRPr lang="zh-CN" altLang="en-US" b="1">
              <a:latin typeface="楷体_GB2312" pitchFamily="49" charset="-122"/>
              <a:ea typeface="楷体_GB2312" pitchFamily="49" charset="-122"/>
            </a:endParaRPr>
          </a:p>
        </p:txBody>
      </p:sp>
    </p:spTree>
  </p:cSld>
  <p:clrMapOvr>
    <a:masterClrMapping/>
  </p:clrMapOvr>
  <p:transition/>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318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93186" name="Rectangle 3"/>
          <p:cNvSpPr>
            <a:spLocks noGrp="1"/>
          </p:cNvSpPr>
          <p:nvPr>
            <p:ph idx="1"/>
          </p:nvPr>
        </p:nvSpPr>
        <p:spPr>
          <a:xfrm>
            <a:off x="0" y="0"/>
            <a:ext cx="8964613"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10</a:t>
            </a:r>
            <a:r>
              <a:rPr lang="zh-CN" altLang="en-US" b="1"/>
              <a:t>）</a:t>
            </a:r>
            <a:r>
              <a:rPr lang="en-US" altLang="zh-CN" b="1"/>
              <a:t>《</a:t>
            </a:r>
            <a:r>
              <a:rPr lang="zh-CN" altLang="en-US" b="1"/>
              <a:t>小石潭记</a:t>
            </a:r>
            <a:r>
              <a:rPr lang="en-US" altLang="zh-CN" b="1"/>
              <a:t>》</a:t>
            </a:r>
            <a:endParaRPr lang="en-US" altLang="zh-CN" b="1"/>
          </a:p>
          <a:p>
            <a:pPr lvl="0" eaLnBrk="1" hangingPunct="1"/>
            <a:r>
              <a:rPr lang="en-US" altLang="zh-CN" b="1"/>
              <a:t>1</a:t>
            </a:r>
            <a:r>
              <a:rPr lang="zh-CN" altLang="en-US" b="1"/>
              <a:t>、</a:t>
            </a:r>
            <a:r>
              <a:rPr lang="en-US" altLang="zh-CN" b="1"/>
              <a:t>《</a:t>
            </a:r>
            <a:r>
              <a:rPr lang="zh-CN" altLang="en-US" b="1"/>
              <a:t>小石潭记</a:t>
            </a:r>
            <a:r>
              <a:rPr lang="en-US" altLang="zh-CN" b="1"/>
              <a:t>》</a:t>
            </a:r>
            <a:r>
              <a:rPr lang="zh-CN" altLang="en-US" b="1"/>
              <a:t>中作者抓住景物的特点，运用形象的比喻，描写溪身、溪水的语句是：</a:t>
            </a:r>
            <a:r>
              <a:rPr lang="zh-CN" altLang="en-US" b="1" u="sng">
                <a:solidFill>
                  <a:srgbClr val="0000CC"/>
                </a:solidFill>
                <a:ea typeface="楷体_GB2312" pitchFamily="49" charset="-122"/>
              </a:rPr>
              <a:t>斗折蛇行，明灭可见。</a:t>
            </a:r>
            <a:endParaRPr lang="zh-CN" altLang="en-US" b="1">
              <a:solidFill>
                <a:srgbClr val="0000CC"/>
              </a:solidFill>
              <a:ea typeface="楷体_GB2312" pitchFamily="49" charset="-122"/>
            </a:endParaRPr>
          </a:p>
          <a:p>
            <a:pPr lvl="0" eaLnBrk="1" hangingPunct="1"/>
            <a:r>
              <a:rPr lang="en-US" altLang="zh-CN" b="1"/>
              <a:t>2</a:t>
            </a:r>
            <a:r>
              <a:rPr lang="zh-CN" altLang="en-US" b="1"/>
              <a:t>、</a:t>
            </a:r>
            <a:r>
              <a:rPr lang="en-US" altLang="zh-CN" b="1"/>
              <a:t>《</a:t>
            </a:r>
            <a:r>
              <a:rPr lang="zh-CN" altLang="en-US" b="1"/>
              <a:t>小石潭记</a:t>
            </a:r>
            <a:r>
              <a:rPr lang="en-US" altLang="zh-CN" b="1"/>
              <a:t>》</a:t>
            </a:r>
            <a:r>
              <a:rPr lang="zh-CN" altLang="en-US" b="1"/>
              <a:t>中描写潭周围树木的语句是</a:t>
            </a:r>
            <a:r>
              <a:rPr lang="zh-CN" altLang="en-US" b="1" u="sng">
                <a:solidFill>
                  <a:srgbClr val="0000CC"/>
                </a:solidFill>
                <a:ea typeface="楷体_GB2312" pitchFamily="49" charset="-122"/>
              </a:rPr>
              <a:t>青树翠蔓，蒙络摇缀，参差披拂。</a:t>
            </a:r>
            <a:endParaRPr lang="zh-CN" altLang="en-US" b="1" u="sng">
              <a:solidFill>
                <a:srgbClr val="0000CC"/>
              </a:solidFill>
              <a:ea typeface="楷体_GB2312" pitchFamily="49" charset="-122"/>
            </a:endParaRPr>
          </a:p>
          <a:p>
            <a:pPr lvl="0" eaLnBrk="1" hangingPunct="1"/>
            <a:r>
              <a:rPr lang="en-US" altLang="zh-CN" b="1"/>
              <a:t>3</a:t>
            </a:r>
            <a:r>
              <a:rPr lang="zh-CN" altLang="en-US" b="1"/>
              <a:t>、</a:t>
            </a:r>
            <a:r>
              <a:rPr lang="en-US" altLang="zh-CN" b="1"/>
              <a:t>《</a:t>
            </a:r>
            <a:r>
              <a:rPr lang="zh-CN" altLang="en-US" b="1"/>
              <a:t>小石潭记</a:t>
            </a:r>
            <a:r>
              <a:rPr lang="en-US" altLang="zh-CN" b="1"/>
              <a:t>》</a:t>
            </a:r>
            <a:r>
              <a:rPr lang="zh-CN" altLang="en-US" b="1"/>
              <a:t>描绘了小石潭的石、水、游鱼、树木，着意渲染了</a:t>
            </a:r>
            <a:r>
              <a:rPr lang="zh-CN" altLang="en-US" b="1" u="sng">
                <a:solidFill>
                  <a:srgbClr val="0000CC"/>
                </a:solidFill>
                <a:ea typeface="楷体_GB2312" pitchFamily="49" charset="-122"/>
              </a:rPr>
              <a:t>寂寥无人，凄神寒骨，悄怆幽邃</a:t>
            </a:r>
            <a:r>
              <a:rPr lang="zh-CN" altLang="en-US" b="1"/>
              <a:t>的气氛，抒发自己在寂寞处境中悲凉凄怆的心绪。</a:t>
            </a:r>
            <a:endParaRPr lang="zh-CN" altLang="en-US" b="1"/>
          </a:p>
          <a:p>
            <a:pPr lvl="0" eaLnBrk="1" hangingPunct="1"/>
            <a:r>
              <a:rPr lang="en-US" altLang="zh-CN" b="1"/>
              <a:t>4</a:t>
            </a:r>
            <a:r>
              <a:rPr lang="zh-CN" altLang="en-US" b="1"/>
              <a:t>、</a:t>
            </a:r>
            <a:r>
              <a:rPr lang="en-US" altLang="zh-CN" b="1"/>
              <a:t>《</a:t>
            </a:r>
            <a:r>
              <a:rPr lang="zh-CN" altLang="en-US" b="1"/>
              <a:t>小石潭记</a:t>
            </a:r>
            <a:r>
              <a:rPr lang="en-US" altLang="zh-CN" b="1"/>
              <a:t>》</a:t>
            </a:r>
            <a:r>
              <a:rPr lang="zh-CN" altLang="en-US" b="1"/>
              <a:t>中写潭中鱼游来游去，非常活跃的语句是：</a:t>
            </a:r>
            <a:r>
              <a:rPr lang="zh-CN" altLang="en-US" b="1" u="sng">
                <a:solidFill>
                  <a:srgbClr val="0000CC"/>
                </a:solidFill>
                <a:ea typeface="楷体_GB2312" pitchFamily="49" charset="-122"/>
              </a:rPr>
              <a:t>俶尔远逝，往来翕忽。</a:t>
            </a:r>
            <a:endParaRPr lang="zh-CN" altLang="en-US" b="1" u="sng">
              <a:solidFill>
                <a:srgbClr val="0000CC"/>
              </a:solidFill>
              <a:ea typeface="楷体_GB2312" pitchFamily="49" charset="-122"/>
            </a:endParaRPr>
          </a:p>
        </p:txBody>
      </p:sp>
    </p:spTree>
  </p:cSld>
  <p:clrMapOvr>
    <a:masterClrMapping/>
  </p:clrMapOvr>
  <p:transition/>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420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94210" name="Rectangle 3"/>
          <p:cNvSpPr>
            <a:spLocks noGrp="1"/>
          </p:cNvSpPr>
          <p:nvPr>
            <p:ph idx="1"/>
          </p:nvPr>
        </p:nvSpPr>
        <p:spPr>
          <a:xfrm>
            <a:off x="250825" y="260350"/>
            <a:ext cx="8713788" cy="63373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b="1"/>
              <a:t>5</a:t>
            </a:r>
            <a:r>
              <a:rPr lang="zh-CN" altLang="en-US" b="1"/>
              <a:t>、</a:t>
            </a:r>
            <a:r>
              <a:rPr lang="en-US" altLang="zh-CN" b="1"/>
              <a:t>《</a:t>
            </a:r>
            <a:r>
              <a:rPr lang="zh-CN" altLang="en-US" b="1"/>
              <a:t>小石潭记</a:t>
            </a:r>
            <a:r>
              <a:rPr lang="en-US" altLang="zh-CN" b="1"/>
              <a:t>》</a:t>
            </a:r>
            <a:r>
              <a:rPr lang="zh-CN" altLang="en-US" b="1"/>
              <a:t>中写出小石潭源头悠远、两岸弯曲的语句是</a:t>
            </a:r>
            <a:r>
              <a:rPr lang="zh-CN" altLang="en-US" b="1" u="sng"/>
              <a:t>                               。</a:t>
            </a:r>
            <a:endParaRPr lang="zh-CN" altLang="en-US" b="1" u="sng"/>
          </a:p>
          <a:p>
            <a:pPr lvl="0" eaLnBrk="1" hangingPunct="1"/>
            <a:r>
              <a:rPr lang="en-US" altLang="zh-CN" b="1"/>
              <a:t>6</a:t>
            </a:r>
            <a:r>
              <a:rPr lang="zh-CN" altLang="en-US" b="1"/>
              <a:t>、</a:t>
            </a:r>
            <a:r>
              <a:rPr lang="en-US" altLang="zh-CN" b="1"/>
              <a:t>《</a:t>
            </a:r>
            <a:r>
              <a:rPr lang="zh-CN" altLang="en-US" b="1"/>
              <a:t>小石潭记</a:t>
            </a:r>
            <a:r>
              <a:rPr lang="en-US" altLang="zh-CN" b="1"/>
              <a:t>》</a:t>
            </a:r>
            <a:r>
              <a:rPr lang="zh-CN" altLang="en-US" b="1"/>
              <a:t>中侧面写潭水清澈的句子是</a:t>
            </a:r>
            <a:r>
              <a:rPr lang="zh-CN" altLang="en-US" sz="3600" b="1" u="sng"/>
              <a:t>：                                          </a:t>
            </a:r>
            <a:r>
              <a:rPr lang="zh-CN" altLang="en-US" b="1"/>
              <a:t>。 </a:t>
            </a:r>
            <a:endParaRPr lang="zh-CN" altLang="en-US" b="1"/>
          </a:p>
          <a:p>
            <a:pPr lvl="0" eaLnBrk="1" hangingPunct="1"/>
            <a:r>
              <a:rPr lang="en-US" altLang="zh-CN" b="1"/>
              <a:t>7</a:t>
            </a:r>
            <a:r>
              <a:rPr lang="zh-CN" altLang="en-US" b="1"/>
              <a:t>、</a:t>
            </a:r>
            <a:r>
              <a:rPr lang="en-US" altLang="zh-CN" b="1"/>
              <a:t>《</a:t>
            </a:r>
            <a:r>
              <a:rPr lang="zh-CN" altLang="en-US" b="1"/>
              <a:t>小石潭记</a:t>
            </a:r>
            <a:r>
              <a:rPr lang="en-US" altLang="zh-CN" b="1"/>
              <a:t>》</a:t>
            </a:r>
            <a:r>
              <a:rPr lang="zh-CN" altLang="en-US" b="1"/>
              <a:t>中表现地理环境使作者内心忧伤凄凉的句子是</a:t>
            </a:r>
            <a:r>
              <a:rPr lang="zh-CN" altLang="en-US" sz="3600" b="1" u="sng"/>
              <a:t>：                         </a:t>
            </a:r>
            <a:r>
              <a:rPr lang="zh-CN" altLang="en-US" b="1"/>
              <a:t>。 </a:t>
            </a:r>
            <a:endParaRPr lang="zh-CN" altLang="en-US" b="1"/>
          </a:p>
          <a:p>
            <a:pPr lvl="0" eaLnBrk="1" hangingPunct="1"/>
            <a:r>
              <a:rPr lang="en-US" altLang="zh-CN" b="1"/>
              <a:t>8</a:t>
            </a:r>
            <a:r>
              <a:rPr lang="zh-CN" altLang="en-US" b="1"/>
              <a:t>、</a:t>
            </a:r>
            <a:r>
              <a:rPr lang="en-US" altLang="zh-CN" b="1"/>
              <a:t>《</a:t>
            </a:r>
            <a:r>
              <a:rPr lang="zh-CN" altLang="en-US" b="1"/>
              <a:t>小石潭记</a:t>
            </a:r>
            <a:r>
              <a:rPr lang="en-US" altLang="zh-CN" b="1"/>
              <a:t>》</a:t>
            </a:r>
            <a:r>
              <a:rPr lang="zh-CN" altLang="en-US" b="1"/>
              <a:t>中写游鱼自由轻灵游动的姿态的句子是</a:t>
            </a:r>
            <a:r>
              <a:rPr lang="zh-CN" altLang="en-US" sz="3600" b="1" u="sng"/>
              <a:t>：</a:t>
            </a:r>
            <a:r>
              <a:rPr lang="zh-CN" altLang="en-US" b="1" u="sng"/>
              <a:t>                                        。</a:t>
            </a:r>
            <a:r>
              <a:rPr lang="zh-CN" altLang="en-US"/>
              <a:t> </a:t>
            </a:r>
            <a:endParaRPr lang="zh-CN" altLang="en-US"/>
          </a:p>
          <a:p>
            <a:pPr lvl="0" eaLnBrk="1" hangingPunct="1"/>
            <a:endParaRPr lang="en-US" altLang="zh-CN"/>
          </a:p>
        </p:txBody>
      </p:sp>
    </p:spTree>
  </p:cSld>
  <p:clrMapOvr>
    <a:masterClrMapping/>
  </p:clrMapOvr>
  <p:transition/>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523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95234" name="Rectangle 3"/>
          <p:cNvSpPr>
            <a:spLocks noGrp="1"/>
          </p:cNvSpPr>
          <p:nvPr>
            <p:ph idx="1"/>
          </p:nvPr>
        </p:nvSpPr>
        <p:spPr>
          <a:xfrm>
            <a:off x="179388" y="333375"/>
            <a:ext cx="8785225" cy="6264275"/>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en-US" altLang="zh-CN" b="1"/>
              <a:t>5</a:t>
            </a:r>
            <a:r>
              <a:rPr lang="zh-CN" altLang="en-US" b="1"/>
              <a:t>、</a:t>
            </a:r>
            <a:r>
              <a:rPr lang="en-US" altLang="zh-CN" b="1"/>
              <a:t>《</a:t>
            </a:r>
            <a:r>
              <a:rPr lang="zh-CN" altLang="en-US" b="1"/>
              <a:t>小石潭记</a:t>
            </a:r>
            <a:r>
              <a:rPr lang="en-US" altLang="zh-CN" b="1"/>
              <a:t>》</a:t>
            </a:r>
            <a:r>
              <a:rPr lang="zh-CN" altLang="en-US" b="1"/>
              <a:t>中写出小石潭源头悠远、两岸弯曲的语句是：</a:t>
            </a:r>
            <a:r>
              <a:rPr lang="zh-CN" altLang="en-US" sz="3600" b="1" u="sng">
                <a:solidFill>
                  <a:srgbClr val="0000CC"/>
                </a:solidFill>
                <a:ea typeface="楷体_GB2312" pitchFamily="49" charset="-122"/>
              </a:rPr>
              <a:t>其岸势犬牙差互，不可知其源</a:t>
            </a:r>
            <a:r>
              <a:rPr lang="zh-CN" altLang="en-US" b="1"/>
              <a:t>。</a:t>
            </a:r>
            <a:endParaRPr lang="zh-CN" altLang="en-US" b="1"/>
          </a:p>
          <a:p>
            <a:pPr lvl="0" eaLnBrk="1" hangingPunct="1">
              <a:lnSpc>
                <a:spcPct val="90000"/>
              </a:lnSpc>
            </a:pPr>
            <a:r>
              <a:rPr lang="en-US" altLang="zh-CN" b="1"/>
              <a:t>6</a:t>
            </a:r>
            <a:r>
              <a:rPr lang="zh-CN" altLang="en-US" b="1"/>
              <a:t>、</a:t>
            </a:r>
            <a:r>
              <a:rPr lang="en-US" altLang="zh-CN" b="1"/>
              <a:t>《</a:t>
            </a:r>
            <a:r>
              <a:rPr lang="zh-CN" altLang="en-US" b="1"/>
              <a:t>小石潭记</a:t>
            </a:r>
            <a:r>
              <a:rPr lang="en-US" altLang="zh-CN" b="1"/>
              <a:t>》</a:t>
            </a:r>
            <a:r>
              <a:rPr lang="zh-CN" altLang="en-US" b="1"/>
              <a:t>中侧面写潭水清澈的句子是：</a:t>
            </a:r>
            <a:r>
              <a:rPr lang="zh-CN" altLang="en-US" sz="3600" b="1" u="sng">
                <a:solidFill>
                  <a:srgbClr val="0000CC"/>
                </a:solidFill>
                <a:ea typeface="楷体_GB2312" pitchFamily="49" charset="-122"/>
              </a:rPr>
              <a:t>皆若空游无所依，日光下澈，影布石上。 </a:t>
            </a:r>
            <a:endParaRPr lang="zh-CN" altLang="en-US" sz="3600" b="1" u="sng">
              <a:solidFill>
                <a:srgbClr val="0000CC"/>
              </a:solidFill>
              <a:ea typeface="楷体_GB2312" pitchFamily="49" charset="-122"/>
            </a:endParaRPr>
          </a:p>
          <a:p>
            <a:pPr lvl="0" eaLnBrk="1" hangingPunct="1">
              <a:lnSpc>
                <a:spcPct val="90000"/>
              </a:lnSpc>
            </a:pPr>
            <a:r>
              <a:rPr lang="en-US" altLang="zh-CN" b="1"/>
              <a:t>7</a:t>
            </a:r>
            <a:r>
              <a:rPr lang="zh-CN" altLang="en-US" b="1"/>
              <a:t>、</a:t>
            </a:r>
            <a:r>
              <a:rPr lang="en-US" altLang="zh-CN" b="1"/>
              <a:t>《</a:t>
            </a:r>
            <a:r>
              <a:rPr lang="zh-CN" altLang="en-US" b="1"/>
              <a:t>小石潭记</a:t>
            </a:r>
            <a:r>
              <a:rPr lang="en-US" altLang="zh-CN" b="1"/>
              <a:t>》</a:t>
            </a:r>
            <a:r>
              <a:rPr lang="zh-CN" altLang="en-US" b="1"/>
              <a:t>中表现地理环境使作者内心忧伤凄凉的句子是：</a:t>
            </a:r>
            <a:r>
              <a:rPr lang="zh-CN" altLang="en-US" sz="3600" b="1" u="sng">
                <a:solidFill>
                  <a:srgbClr val="0000CC"/>
                </a:solidFill>
                <a:ea typeface="楷体_GB2312" pitchFamily="49" charset="-122"/>
              </a:rPr>
              <a:t>凄神寒骨，悄怆幽邃</a:t>
            </a:r>
            <a:r>
              <a:rPr lang="zh-CN" altLang="en-US" b="1"/>
              <a:t>。 </a:t>
            </a:r>
            <a:endParaRPr lang="zh-CN" altLang="en-US" b="1"/>
          </a:p>
          <a:p>
            <a:pPr lvl="0" eaLnBrk="1" hangingPunct="1">
              <a:lnSpc>
                <a:spcPct val="90000"/>
              </a:lnSpc>
            </a:pPr>
            <a:r>
              <a:rPr lang="en-US" altLang="zh-CN" b="1"/>
              <a:t>8</a:t>
            </a:r>
            <a:r>
              <a:rPr lang="zh-CN" altLang="en-US" b="1"/>
              <a:t>、</a:t>
            </a:r>
            <a:r>
              <a:rPr lang="en-US" altLang="zh-CN" b="1"/>
              <a:t>《</a:t>
            </a:r>
            <a:r>
              <a:rPr lang="zh-CN" altLang="en-US" b="1"/>
              <a:t>小石潭记</a:t>
            </a:r>
            <a:r>
              <a:rPr lang="en-US" altLang="zh-CN" b="1"/>
              <a:t>》</a:t>
            </a:r>
            <a:r>
              <a:rPr lang="zh-CN" altLang="en-US" b="1"/>
              <a:t>中写游鱼自由轻灵游动的姿态的句子是：</a:t>
            </a:r>
            <a:r>
              <a:rPr lang="zh-CN" altLang="en-US" sz="3600" b="1" u="sng">
                <a:solidFill>
                  <a:srgbClr val="0000CC"/>
                </a:solidFill>
                <a:ea typeface="楷体_GB2312" pitchFamily="49" charset="-122"/>
              </a:rPr>
              <a:t>潭中鱼可百许头，皆若空游无所依。</a:t>
            </a:r>
            <a:r>
              <a:rPr lang="zh-CN" altLang="en-US"/>
              <a:t> </a:t>
            </a:r>
            <a:r>
              <a:rPr lang="zh-CN" altLang="en-US" sz="3600" b="1" u="sng">
                <a:solidFill>
                  <a:srgbClr val="0000CC"/>
                </a:solidFill>
                <a:ea typeface="楷体_GB2312" pitchFamily="49" charset="-122"/>
              </a:rPr>
              <a:t> </a:t>
            </a:r>
            <a:endParaRPr lang="zh-CN" altLang="en-US" sz="3600" b="1" u="sng">
              <a:solidFill>
                <a:srgbClr val="0000CC"/>
              </a:solidFill>
              <a:ea typeface="楷体_GB2312" pitchFamily="49" charset="-122"/>
            </a:endParaRPr>
          </a:p>
        </p:txBody>
      </p:sp>
    </p:spTree>
  </p:cSld>
  <p:clrMapOvr>
    <a:masterClrMapping/>
  </p:clrMapOvr>
  <p:transition/>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625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96258"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zh-CN" altLang="en-US" b="1"/>
              <a:t>（</a:t>
            </a:r>
            <a:r>
              <a:rPr lang="en-US" altLang="zh-CN" b="1"/>
              <a:t>11</a:t>
            </a:r>
            <a:r>
              <a:rPr lang="zh-CN" altLang="en-US" b="1"/>
              <a:t>）</a:t>
            </a:r>
            <a:r>
              <a:rPr lang="en-US" altLang="zh-CN" b="1"/>
              <a:t>《</a:t>
            </a:r>
            <a:r>
              <a:rPr lang="zh-CN" altLang="en-US" b="1"/>
              <a:t>陋室铭</a:t>
            </a:r>
            <a:r>
              <a:rPr lang="en-US" altLang="zh-CN" b="1"/>
              <a:t>》</a:t>
            </a:r>
            <a:endParaRPr lang="en-US" altLang="zh-CN" b="1"/>
          </a:p>
          <a:p>
            <a:pPr lvl="0" eaLnBrk="1" hangingPunct="1">
              <a:lnSpc>
                <a:spcPct val="90000"/>
              </a:lnSpc>
            </a:pPr>
            <a:r>
              <a:rPr lang="en-US" altLang="zh-CN" b="1"/>
              <a:t>1</a:t>
            </a:r>
            <a:r>
              <a:rPr lang="zh-CN" altLang="en-US" b="1"/>
              <a:t>、</a:t>
            </a:r>
            <a:r>
              <a:rPr lang="en-US" altLang="zh-CN" b="1"/>
              <a:t>《</a:t>
            </a:r>
            <a:r>
              <a:rPr lang="zh-CN" altLang="en-US" b="1"/>
              <a:t>陋室铭</a:t>
            </a:r>
            <a:r>
              <a:rPr lang="en-US" altLang="zh-CN" b="1"/>
              <a:t>》</a:t>
            </a:r>
            <a:r>
              <a:rPr lang="zh-CN" altLang="en-US" b="1"/>
              <a:t>中暗示虽陋室而不陋，点明文章主旨的语句是</a:t>
            </a:r>
            <a:r>
              <a:rPr lang="zh-CN" altLang="en-US" b="1" u="sng"/>
              <a:t>：                。</a:t>
            </a:r>
            <a:endParaRPr lang="zh-CN" altLang="en-US" b="1"/>
          </a:p>
          <a:p>
            <a:pPr lvl="0" eaLnBrk="1" hangingPunct="1">
              <a:lnSpc>
                <a:spcPct val="90000"/>
              </a:lnSpc>
            </a:pPr>
            <a:r>
              <a:rPr lang="en-US" altLang="zh-CN" b="1"/>
              <a:t>2</a:t>
            </a:r>
            <a:r>
              <a:rPr lang="zh-CN" altLang="en-US" b="1"/>
              <a:t>、</a:t>
            </a:r>
            <a:r>
              <a:rPr lang="en-US" altLang="zh-CN" b="1"/>
              <a:t>《</a:t>
            </a:r>
            <a:r>
              <a:rPr lang="zh-CN" altLang="en-US" b="1"/>
              <a:t>陋室铭</a:t>
            </a:r>
            <a:r>
              <a:rPr lang="en-US" altLang="zh-CN" b="1"/>
              <a:t>》</a:t>
            </a:r>
            <a:r>
              <a:rPr lang="zh-CN" altLang="en-US" b="1"/>
              <a:t>中表现正反面虚实结合写主人生活情趣的高雅，衬托陋室不陋的语句是</a:t>
            </a:r>
            <a:r>
              <a:rPr lang="zh-CN" altLang="en-US" b="1" u="sng"/>
              <a:t>：       </a:t>
            </a:r>
            <a:r>
              <a:rPr lang="zh-CN" altLang="en-US" b="1"/>
              <a:t>。</a:t>
            </a:r>
            <a:endParaRPr lang="zh-CN" altLang="en-US" b="1"/>
          </a:p>
          <a:p>
            <a:pPr lvl="0" eaLnBrk="1" hangingPunct="1">
              <a:lnSpc>
                <a:spcPct val="90000"/>
              </a:lnSpc>
            </a:pPr>
            <a:r>
              <a:rPr lang="en-US" altLang="zh-CN" b="1"/>
              <a:t>3</a:t>
            </a:r>
            <a:r>
              <a:rPr lang="zh-CN" altLang="en-US" b="1"/>
              <a:t>、</a:t>
            </a:r>
            <a:r>
              <a:rPr lang="en-US" altLang="zh-CN" b="1"/>
              <a:t>《</a:t>
            </a:r>
            <a:r>
              <a:rPr lang="zh-CN" altLang="en-US" b="1"/>
              <a:t>陋室铭</a:t>
            </a:r>
            <a:r>
              <a:rPr lang="en-US" altLang="zh-CN" b="1"/>
              <a:t>》</a:t>
            </a:r>
            <a:r>
              <a:rPr lang="zh-CN" altLang="en-US" b="1"/>
              <a:t>中写陋室来往客人之高雅的诗句是</a:t>
            </a:r>
            <a:r>
              <a:rPr lang="zh-CN" altLang="en-US" b="1" u="sng"/>
              <a:t>：               。</a:t>
            </a:r>
            <a:endParaRPr lang="zh-CN" altLang="en-US" b="1"/>
          </a:p>
          <a:p>
            <a:pPr lvl="0" eaLnBrk="1" hangingPunct="1">
              <a:lnSpc>
                <a:spcPct val="90000"/>
              </a:lnSpc>
            </a:pPr>
            <a:r>
              <a:rPr lang="en-US" altLang="zh-CN" b="1"/>
              <a:t>4</a:t>
            </a:r>
            <a:r>
              <a:rPr lang="zh-CN" altLang="en-US" b="1"/>
              <a:t>、</a:t>
            </a:r>
            <a:r>
              <a:rPr lang="en-US" altLang="zh-CN" b="1"/>
              <a:t>《</a:t>
            </a:r>
            <a:r>
              <a:rPr lang="zh-CN" altLang="en-US" b="1"/>
              <a:t>陋室铭</a:t>
            </a:r>
            <a:r>
              <a:rPr lang="en-US" altLang="zh-CN" b="1"/>
              <a:t>》</a:t>
            </a:r>
            <a:r>
              <a:rPr lang="zh-CN" altLang="en-US" b="1"/>
              <a:t>中描写陋室优美的自然环境句子是</a:t>
            </a:r>
            <a:r>
              <a:rPr lang="zh-CN" altLang="en-US" b="1" u="sng"/>
              <a:t>：                               。</a:t>
            </a:r>
            <a:endParaRPr lang="zh-CN" altLang="en-US" b="1"/>
          </a:p>
          <a:p>
            <a:pPr lvl="0" eaLnBrk="1" hangingPunct="1">
              <a:lnSpc>
                <a:spcPct val="90000"/>
              </a:lnSpc>
            </a:pPr>
            <a:r>
              <a:rPr lang="en-US" altLang="zh-CN" b="1"/>
              <a:t>5</a:t>
            </a:r>
            <a:r>
              <a:rPr lang="zh-CN" altLang="en-US" b="1"/>
              <a:t>、</a:t>
            </a:r>
            <a:r>
              <a:rPr lang="en-US" altLang="zh-CN" b="1"/>
              <a:t>《</a:t>
            </a:r>
            <a:r>
              <a:rPr lang="zh-CN" altLang="en-US" b="1"/>
              <a:t>陋室铭</a:t>
            </a:r>
            <a:r>
              <a:rPr lang="en-US" altLang="zh-CN" b="1"/>
              <a:t>》</a:t>
            </a:r>
            <a:r>
              <a:rPr lang="zh-CN" altLang="en-US" b="1"/>
              <a:t>中反映作者以古代贤人自况的思想境界，暗示陋室不陋是</a:t>
            </a:r>
            <a:r>
              <a:rPr lang="zh-CN" altLang="en-US" b="1" u="sng"/>
              <a:t>：                      。</a:t>
            </a:r>
            <a:endParaRPr lang="zh-CN" altLang="en-US" b="1"/>
          </a:p>
          <a:p>
            <a:pPr lvl="0" eaLnBrk="1" hangingPunct="1">
              <a:lnSpc>
                <a:spcPct val="90000"/>
              </a:lnSpc>
            </a:pPr>
            <a:r>
              <a:rPr lang="en-US" altLang="zh-CN" b="1"/>
              <a:t>6</a:t>
            </a:r>
            <a:r>
              <a:rPr lang="zh-CN" altLang="en-US" b="1"/>
              <a:t>、</a:t>
            </a:r>
            <a:r>
              <a:rPr lang="en-US" altLang="zh-CN" b="1"/>
              <a:t>《</a:t>
            </a:r>
            <a:r>
              <a:rPr lang="zh-CN" altLang="en-US" b="1"/>
              <a:t>陋室铭</a:t>
            </a:r>
            <a:r>
              <a:rPr lang="en-US" altLang="zh-CN" b="1"/>
              <a:t>》</a:t>
            </a:r>
            <a:r>
              <a:rPr lang="zh-CN" altLang="en-US" b="1"/>
              <a:t>中引用孔子的话，画龙点睛，总结全文的句子是</a:t>
            </a:r>
            <a:r>
              <a:rPr lang="zh-CN" altLang="en-US" b="1" u="sng"/>
              <a:t>：“               ”。</a:t>
            </a:r>
            <a:endParaRPr lang="zh-CN" altLang="en-US" b="1"/>
          </a:p>
        </p:txBody>
      </p:sp>
    </p:spTree>
  </p:cSld>
  <p:clrMapOvr>
    <a:masterClrMapping/>
  </p:clrMapOvr>
  <p:transition/>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728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97282"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a:t>
            </a:r>
            <a:r>
              <a:rPr lang="en-US" altLang="zh-CN" sz="2800" b="1"/>
              <a:t>11</a:t>
            </a:r>
            <a:r>
              <a:rPr lang="zh-CN" altLang="en-US" sz="2800" b="1"/>
              <a:t>）</a:t>
            </a:r>
            <a:r>
              <a:rPr lang="en-US" altLang="zh-CN" sz="2800" b="1"/>
              <a:t>《</a:t>
            </a:r>
            <a:r>
              <a:rPr lang="zh-CN" altLang="en-US" sz="2800" b="1"/>
              <a:t>陋室铭</a:t>
            </a:r>
            <a:r>
              <a:rPr lang="en-US" altLang="zh-CN" sz="2800" b="1"/>
              <a:t>》</a:t>
            </a:r>
            <a:endParaRPr lang="en-US" altLang="zh-CN" sz="2800" b="1"/>
          </a:p>
          <a:p>
            <a:pPr lvl="0" eaLnBrk="1" hangingPunct="1"/>
            <a:r>
              <a:rPr lang="en-US" altLang="zh-CN" sz="2800" b="1"/>
              <a:t>1</a:t>
            </a:r>
            <a:r>
              <a:rPr lang="zh-CN" altLang="en-US" sz="2800" b="1"/>
              <a:t>、</a:t>
            </a:r>
            <a:r>
              <a:rPr lang="en-US" altLang="zh-CN" sz="2800" b="1"/>
              <a:t>《</a:t>
            </a:r>
            <a:r>
              <a:rPr lang="zh-CN" altLang="en-US" sz="2800" b="1"/>
              <a:t>陋室铭</a:t>
            </a:r>
            <a:r>
              <a:rPr lang="en-US" altLang="zh-CN" sz="2800" b="1"/>
              <a:t>》</a:t>
            </a:r>
            <a:r>
              <a:rPr lang="zh-CN" altLang="en-US" sz="2800" b="1"/>
              <a:t>中暗示虽陋室而不陋，点明文章主旨的语句是：</a:t>
            </a:r>
            <a:r>
              <a:rPr lang="zh-CN" altLang="en-US" sz="2800" b="1" u="sng">
                <a:solidFill>
                  <a:srgbClr val="0000CC"/>
                </a:solidFill>
                <a:ea typeface="楷体_GB2312" pitchFamily="49" charset="-122"/>
              </a:rPr>
              <a:t>斯是陋室，惟吾德馨</a:t>
            </a:r>
            <a:r>
              <a:rPr lang="zh-CN" altLang="en-US" sz="2800" b="1" u="sng"/>
              <a:t>。</a:t>
            </a:r>
            <a:endParaRPr lang="zh-CN" altLang="en-US" sz="2800" b="1"/>
          </a:p>
          <a:p>
            <a:pPr lvl="0" eaLnBrk="1" hangingPunct="1"/>
            <a:r>
              <a:rPr lang="en-US" altLang="zh-CN" sz="2800" b="1"/>
              <a:t>2</a:t>
            </a:r>
            <a:r>
              <a:rPr lang="zh-CN" altLang="en-US" sz="2800" b="1"/>
              <a:t>、</a:t>
            </a:r>
            <a:r>
              <a:rPr lang="en-US" altLang="zh-CN" sz="2800" b="1"/>
              <a:t>《</a:t>
            </a:r>
            <a:r>
              <a:rPr lang="zh-CN" altLang="en-US" sz="2800" b="1"/>
              <a:t>陋室铭</a:t>
            </a:r>
            <a:r>
              <a:rPr lang="en-US" altLang="zh-CN" sz="2800" b="1"/>
              <a:t>》</a:t>
            </a:r>
            <a:r>
              <a:rPr lang="zh-CN" altLang="en-US" sz="2800" b="1"/>
              <a:t>中表现正反面虚实结合写主人生活情趣的高雅，衬托陋室不陋的语句是：</a:t>
            </a:r>
            <a:r>
              <a:rPr lang="zh-CN" altLang="en-US" sz="2800" b="1" u="sng">
                <a:solidFill>
                  <a:srgbClr val="0000CC"/>
                </a:solidFill>
                <a:ea typeface="楷体_GB2312" pitchFamily="49" charset="-122"/>
              </a:rPr>
              <a:t>可以调素琴，阅金经，无丝竹之乱耳，无案牍之劳形</a:t>
            </a:r>
            <a:r>
              <a:rPr lang="zh-CN" altLang="en-US" sz="2800" b="1"/>
              <a:t>。</a:t>
            </a:r>
            <a:endParaRPr lang="zh-CN" altLang="en-US" sz="2800" b="1"/>
          </a:p>
          <a:p>
            <a:pPr lvl="0" eaLnBrk="1" hangingPunct="1"/>
            <a:r>
              <a:rPr lang="en-US" altLang="zh-CN" sz="2800" b="1"/>
              <a:t>3</a:t>
            </a:r>
            <a:r>
              <a:rPr lang="zh-CN" altLang="en-US" sz="2800" b="1"/>
              <a:t>、</a:t>
            </a:r>
            <a:r>
              <a:rPr lang="en-US" altLang="zh-CN" sz="2800" b="1"/>
              <a:t>《</a:t>
            </a:r>
            <a:r>
              <a:rPr lang="zh-CN" altLang="en-US" sz="2800" b="1"/>
              <a:t>陋室铭</a:t>
            </a:r>
            <a:r>
              <a:rPr lang="en-US" altLang="zh-CN" sz="2800" b="1"/>
              <a:t>》</a:t>
            </a:r>
            <a:r>
              <a:rPr lang="zh-CN" altLang="en-US" sz="2800" b="1"/>
              <a:t>中写陋室来往客人之高雅的诗句是：</a:t>
            </a:r>
            <a:r>
              <a:rPr lang="zh-CN" altLang="en-US" sz="2800" b="1" u="sng">
                <a:solidFill>
                  <a:srgbClr val="0000CC"/>
                </a:solidFill>
                <a:ea typeface="楷体_GB2312" pitchFamily="49" charset="-122"/>
              </a:rPr>
              <a:t>谈笑有鸿儒，往来无白丁。</a:t>
            </a:r>
            <a:endParaRPr lang="zh-CN" altLang="en-US" sz="2800" b="1" u="sng">
              <a:solidFill>
                <a:srgbClr val="0000CC"/>
              </a:solidFill>
              <a:ea typeface="楷体_GB2312" pitchFamily="49" charset="-122"/>
            </a:endParaRPr>
          </a:p>
          <a:p>
            <a:pPr lvl="0" eaLnBrk="1" hangingPunct="1"/>
            <a:r>
              <a:rPr lang="en-US" altLang="zh-CN" sz="2800" b="1"/>
              <a:t>4</a:t>
            </a:r>
            <a:r>
              <a:rPr lang="zh-CN" altLang="en-US" sz="2800" b="1"/>
              <a:t>、</a:t>
            </a:r>
            <a:r>
              <a:rPr lang="en-US" altLang="zh-CN" sz="2800" b="1"/>
              <a:t>《</a:t>
            </a:r>
            <a:r>
              <a:rPr lang="zh-CN" altLang="en-US" sz="2800" b="1"/>
              <a:t>陋室铭</a:t>
            </a:r>
            <a:r>
              <a:rPr lang="en-US" altLang="zh-CN" sz="2800" b="1"/>
              <a:t>》</a:t>
            </a:r>
            <a:r>
              <a:rPr lang="zh-CN" altLang="en-US" sz="2800" b="1"/>
              <a:t>中描写陋室优美的自然环境句子是：</a:t>
            </a:r>
            <a:r>
              <a:rPr lang="zh-CN" altLang="en-US" sz="2800" b="1" u="sng">
                <a:solidFill>
                  <a:srgbClr val="0000CC"/>
                </a:solidFill>
                <a:ea typeface="楷体_GB2312" pitchFamily="49" charset="-122"/>
              </a:rPr>
              <a:t>苔痕上阶绿，草色入帘青。</a:t>
            </a:r>
            <a:endParaRPr lang="zh-CN" altLang="en-US" sz="2800" b="1" u="sng">
              <a:solidFill>
                <a:srgbClr val="0000CC"/>
              </a:solidFill>
              <a:ea typeface="楷体_GB2312" pitchFamily="49" charset="-122"/>
            </a:endParaRPr>
          </a:p>
          <a:p>
            <a:pPr lvl="0" eaLnBrk="1" hangingPunct="1"/>
            <a:r>
              <a:rPr lang="en-US" altLang="zh-CN" sz="2800" b="1"/>
              <a:t>5</a:t>
            </a:r>
            <a:r>
              <a:rPr lang="zh-CN" altLang="en-US" sz="2800" b="1"/>
              <a:t>、</a:t>
            </a:r>
            <a:r>
              <a:rPr lang="en-US" altLang="zh-CN" sz="2800" b="1"/>
              <a:t>《</a:t>
            </a:r>
            <a:r>
              <a:rPr lang="zh-CN" altLang="en-US" sz="2800" b="1"/>
              <a:t>陋室铭</a:t>
            </a:r>
            <a:r>
              <a:rPr lang="en-US" altLang="zh-CN" sz="2800" b="1"/>
              <a:t>》</a:t>
            </a:r>
            <a:r>
              <a:rPr lang="zh-CN" altLang="en-US" sz="2800" b="1"/>
              <a:t>中反映作者以古代贤人自况的思想境界，暗示陋室不陋是：</a:t>
            </a:r>
            <a:r>
              <a:rPr lang="zh-CN" altLang="en-US" sz="2800" b="1" u="sng">
                <a:solidFill>
                  <a:srgbClr val="0000CC"/>
                </a:solidFill>
                <a:ea typeface="楷体_GB2312" pitchFamily="49" charset="-122"/>
              </a:rPr>
              <a:t>谈笑有鸿儒，往来无白丁</a:t>
            </a:r>
            <a:r>
              <a:rPr lang="zh-CN" altLang="en-US" sz="2800" b="1" u="sng"/>
              <a:t>。</a:t>
            </a:r>
            <a:endParaRPr lang="zh-CN" altLang="en-US" sz="2800" b="1"/>
          </a:p>
          <a:p>
            <a:pPr lvl="0" eaLnBrk="1" hangingPunct="1"/>
            <a:r>
              <a:rPr lang="en-US" altLang="zh-CN" sz="2800" b="1"/>
              <a:t>6</a:t>
            </a:r>
            <a:r>
              <a:rPr lang="zh-CN" altLang="en-US" sz="2800" b="1"/>
              <a:t>、</a:t>
            </a:r>
            <a:r>
              <a:rPr lang="en-US" altLang="zh-CN" sz="2800" b="1"/>
              <a:t>《</a:t>
            </a:r>
            <a:r>
              <a:rPr lang="zh-CN" altLang="en-US" sz="2800" b="1"/>
              <a:t>陋室铭</a:t>
            </a:r>
            <a:r>
              <a:rPr lang="en-US" altLang="zh-CN" sz="2800" b="1"/>
              <a:t>》</a:t>
            </a:r>
            <a:r>
              <a:rPr lang="zh-CN" altLang="en-US" sz="2800" b="1"/>
              <a:t>中引用孔子的话，画龙点睛，总结全文的句子是：</a:t>
            </a:r>
            <a:r>
              <a:rPr lang="zh-CN" altLang="en-US" sz="2800" b="1" u="sng">
                <a:solidFill>
                  <a:srgbClr val="0000CC"/>
                </a:solidFill>
                <a:ea typeface="楷体_GB2312" pitchFamily="49" charset="-122"/>
              </a:rPr>
              <a:t>“何陋之有？”</a:t>
            </a:r>
            <a:r>
              <a:rPr lang="zh-CN" altLang="en-US" sz="2800" b="1" u="sng"/>
              <a:t>。</a:t>
            </a:r>
            <a:endParaRPr lang="zh-CN" altLang="en-US" sz="2800" b="1"/>
          </a:p>
        </p:txBody>
      </p:sp>
    </p:spTree>
  </p:cSld>
  <p:clrMapOvr>
    <a:masterClrMapping/>
  </p:clrMapOvr>
  <p:transition/>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8305"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98306"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12</a:t>
            </a:r>
            <a:r>
              <a:rPr lang="zh-CN" altLang="en-US" b="1"/>
              <a:t>）</a:t>
            </a:r>
            <a:r>
              <a:rPr lang="en-US" altLang="zh-CN" b="1"/>
              <a:t>《</a:t>
            </a:r>
            <a:r>
              <a:rPr lang="zh-CN" altLang="en-US" b="1"/>
              <a:t>岳阳楼记</a:t>
            </a:r>
            <a:r>
              <a:rPr lang="en-US" altLang="zh-CN" b="1"/>
              <a:t>》</a:t>
            </a:r>
            <a:endParaRPr lang="en-US" altLang="zh-CN" b="1"/>
          </a:p>
          <a:p>
            <a:pPr lvl="0" eaLnBrk="1" hangingPunct="1"/>
            <a:r>
              <a:rPr lang="en-US" altLang="zh-CN" b="1"/>
              <a:t>1</a:t>
            </a:r>
            <a:r>
              <a:rPr lang="zh-CN" altLang="en-US" b="1"/>
              <a:t>、</a:t>
            </a:r>
            <a:r>
              <a:rPr lang="en-US" altLang="zh-CN" b="1"/>
              <a:t>《</a:t>
            </a:r>
            <a:r>
              <a:rPr lang="zh-CN" altLang="en-US" b="1"/>
              <a:t>岳阳楼记</a:t>
            </a:r>
            <a:r>
              <a:rPr lang="en-US" altLang="zh-CN" b="1"/>
              <a:t>》</a:t>
            </a:r>
            <a:r>
              <a:rPr lang="zh-CN" altLang="en-US" b="1"/>
              <a:t>中从空间上形容湖面上的广阔浩渺的句子是</a:t>
            </a:r>
            <a:r>
              <a:rPr lang="zh-CN" altLang="en-US" b="1" u="sng"/>
              <a:t>：                                 </a:t>
            </a:r>
            <a:r>
              <a:rPr lang="zh-CN" altLang="en-US" b="1"/>
              <a:t>。</a:t>
            </a:r>
            <a:endParaRPr lang="zh-CN" altLang="en-US" b="1"/>
          </a:p>
          <a:p>
            <a:pPr lvl="0" eaLnBrk="1" hangingPunct="1"/>
            <a:r>
              <a:rPr lang="en-US" altLang="zh-CN" b="1"/>
              <a:t>2</a:t>
            </a:r>
            <a:r>
              <a:rPr lang="zh-CN" altLang="en-US" b="1"/>
              <a:t>、</a:t>
            </a:r>
            <a:r>
              <a:rPr lang="en-US" altLang="zh-CN" b="1"/>
              <a:t>《</a:t>
            </a:r>
            <a:r>
              <a:rPr lang="zh-CN" altLang="en-US" b="1"/>
              <a:t>岳阳楼记</a:t>
            </a:r>
            <a:r>
              <a:rPr lang="en-US" altLang="zh-CN" b="1"/>
              <a:t>》</a:t>
            </a:r>
            <a:r>
              <a:rPr lang="zh-CN" altLang="en-US" b="1"/>
              <a:t>中时间上表现景象的千变万化的句子是</a:t>
            </a:r>
            <a:r>
              <a:rPr lang="zh-CN" altLang="en-US" b="1" u="sng"/>
              <a:t>：                       。</a:t>
            </a:r>
            <a:endParaRPr lang="zh-CN" altLang="en-US" b="1"/>
          </a:p>
          <a:p>
            <a:pPr lvl="0" eaLnBrk="1" hangingPunct="1"/>
            <a:r>
              <a:rPr lang="en-US" altLang="zh-CN" b="1"/>
              <a:t>3</a:t>
            </a:r>
            <a:r>
              <a:rPr lang="zh-CN" altLang="en-US" b="1"/>
              <a:t>、</a:t>
            </a:r>
            <a:r>
              <a:rPr lang="en-US" altLang="zh-CN" b="1"/>
              <a:t>《</a:t>
            </a:r>
            <a:r>
              <a:rPr lang="zh-CN" altLang="en-US" b="1"/>
              <a:t>岳阳楼记</a:t>
            </a:r>
            <a:r>
              <a:rPr lang="en-US" altLang="zh-CN" b="1"/>
              <a:t>》</a:t>
            </a:r>
            <a:r>
              <a:rPr lang="zh-CN" altLang="en-US" b="1"/>
              <a:t>中写迁客骚人雨天登楼观景时的普遍心理状态的句子是</a:t>
            </a:r>
            <a:r>
              <a:rPr lang="zh-CN" altLang="en-US" b="1" u="sng"/>
              <a:t>：                             。</a:t>
            </a:r>
            <a:endParaRPr lang="zh-CN" altLang="en-US" b="1"/>
          </a:p>
          <a:p>
            <a:pPr lvl="0" eaLnBrk="1" hangingPunct="1"/>
            <a:r>
              <a:rPr lang="en-US" altLang="zh-CN" b="1"/>
              <a:t>4</a:t>
            </a:r>
            <a:r>
              <a:rPr lang="zh-CN" altLang="en-US" b="1"/>
              <a:t>、</a:t>
            </a:r>
            <a:r>
              <a:rPr lang="en-US" altLang="zh-CN" b="1"/>
              <a:t>《</a:t>
            </a:r>
            <a:r>
              <a:rPr lang="zh-CN" altLang="en-US" b="1"/>
              <a:t>岳阳楼记</a:t>
            </a:r>
            <a:r>
              <a:rPr lang="en-US" altLang="zh-CN" b="1"/>
              <a:t>》</a:t>
            </a:r>
            <a:r>
              <a:rPr lang="zh-CN" altLang="en-US" b="1"/>
              <a:t>中写天气晴好时迁客骚人欢乐所激发的思想感情句子是</a:t>
            </a:r>
            <a:r>
              <a:rPr lang="zh-CN" altLang="en-US" b="1" u="sng"/>
              <a:t>：                             。</a:t>
            </a:r>
            <a:endParaRPr lang="zh-CN" altLang="en-US" b="1"/>
          </a:p>
        </p:txBody>
      </p:sp>
    </p:spTree>
  </p:cSld>
  <p:clrMapOvr>
    <a:masterClrMapping/>
  </p:clrMapOvr>
  <p:transition/>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9329"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99330"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b="1"/>
              <a:t>（</a:t>
            </a:r>
            <a:r>
              <a:rPr lang="en-US" altLang="zh-CN" b="1"/>
              <a:t>12</a:t>
            </a:r>
            <a:r>
              <a:rPr lang="zh-CN" altLang="en-US" b="1"/>
              <a:t>）</a:t>
            </a:r>
            <a:r>
              <a:rPr lang="en-US" altLang="zh-CN" b="1"/>
              <a:t>《</a:t>
            </a:r>
            <a:r>
              <a:rPr lang="zh-CN" altLang="en-US" b="1"/>
              <a:t>岳阳楼记</a:t>
            </a:r>
            <a:r>
              <a:rPr lang="en-US" altLang="zh-CN" b="1"/>
              <a:t>》</a:t>
            </a:r>
            <a:endParaRPr lang="en-US" altLang="zh-CN" b="1"/>
          </a:p>
          <a:p>
            <a:pPr lvl="0" eaLnBrk="1" hangingPunct="1"/>
            <a:r>
              <a:rPr lang="en-US" altLang="zh-CN" b="1"/>
              <a:t>1</a:t>
            </a:r>
            <a:r>
              <a:rPr lang="zh-CN" altLang="en-US" b="1"/>
              <a:t>、</a:t>
            </a:r>
            <a:r>
              <a:rPr lang="en-US" altLang="zh-CN" b="1"/>
              <a:t>《</a:t>
            </a:r>
            <a:r>
              <a:rPr lang="zh-CN" altLang="en-US" b="1"/>
              <a:t>岳阳楼记</a:t>
            </a:r>
            <a:r>
              <a:rPr lang="en-US" altLang="zh-CN" b="1"/>
              <a:t>》</a:t>
            </a:r>
            <a:r>
              <a:rPr lang="zh-CN" altLang="en-US" b="1"/>
              <a:t>中从空间上形容湖面上的广阔浩渺的句子是：</a:t>
            </a:r>
            <a:r>
              <a:rPr lang="zh-CN" altLang="en-US" b="1" u="sng">
                <a:solidFill>
                  <a:srgbClr val="0000CC"/>
                </a:solidFill>
                <a:ea typeface="楷体_GB2312" pitchFamily="49" charset="-122"/>
              </a:rPr>
              <a:t>衔远山，吞长江，浩浩汤汤</a:t>
            </a:r>
            <a:r>
              <a:rPr lang="zh-CN" altLang="en-US" b="1">
                <a:solidFill>
                  <a:srgbClr val="0000CC"/>
                </a:solidFill>
                <a:ea typeface="楷体_GB2312" pitchFamily="49" charset="-122"/>
              </a:rPr>
              <a:t>，</a:t>
            </a:r>
            <a:r>
              <a:rPr lang="zh-CN" altLang="en-US" b="1" u="sng">
                <a:solidFill>
                  <a:srgbClr val="0000CC"/>
                </a:solidFill>
                <a:ea typeface="楷体_GB2312" pitchFamily="49" charset="-122"/>
              </a:rPr>
              <a:t>横无际涯</a:t>
            </a:r>
            <a:r>
              <a:rPr lang="zh-CN" altLang="en-US" b="1">
                <a:solidFill>
                  <a:srgbClr val="0000CC"/>
                </a:solidFill>
                <a:ea typeface="楷体_GB2312" pitchFamily="49" charset="-122"/>
              </a:rPr>
              <a:t>。</a:t>
            </a:r>
            <a:endParaRPr lang="zh-CN" altLang="en-US" b="1">
              <a:solidFill>
                <a:srgbClr val="0000CC"/>
              </a:solidFill>
              <a:ea typeface="楷体_GB2312" pitchFamily="49" charset="-122"/>
            </a:endParaRPr>
          </a:p>
          <a:p>
            <a:pPr lvl="0" eaLnBrk="1" hangingPunct="1"/>
            <a:r>
              <a:rPr lang="en-US" altLang="zh-CN" b="1"/>
              <a:t>2</a:t>
            </a:r>
            <a:r>
              <a:rPr lang="zh-CN" altLang="en-US" b="1"/>
              <a:t>、</a:t>
            </a:r>
            <a:r>
              <a:rPr lang="en-US" altLang="zh-CN" b="1"/>
              <a:t>《</a:t>
            </a:r>
            <a:r>
              <a:rPr lang="zh-CN" altLang="en-US" b="1"/>
              <a:t>岳阳楼记</a:t>
            </a:r>
            <a:r>
              <a:rPr lang="en-US" altLang="zh-CN" b="1"/>
              <a:t>》</a:t>
            </a:r>
            <a:r>
              <a:rPr lang="zh-CN" altLang="en-US" b="1"/>
              <a:t>中时间上表现景象的千变万化的句子是：</a:t>
            </a:r>
            <a:r>
              <a:rPr lang="zh-CN" altLang="en-US" b="1" u="sng">
                <a:solidFill>
                  <a:srgbClr val="0000CC"/>
                </a:solidFill>
                <a:ea typeface="楷体_GB2312" pitchFamily="49" charset="-122"/>
              </a:rPr>
              <a:t>朝晖夕阴，气象万千</a:t>
            </a:r>
            <a:r>
              <a:rPr lang="zh-CN" altLang="en-US" b="1" u="sng"/>
              <a:t>。</a:t>
            </a:r>
            <a:endParaRPr lang="zh-CN" altLang="en-US" b="1"/>
          </a:p>
          <a:p>
            <a:pPr lvl="0" eaLnBrk="1" hangingPunct="1"/>
            <a:r>
              <a:rPr lang="en-US" altLang="zh-CN" b="1"/>
              <a:t>3</a:t>
            </a:r>
            <a:r>
              <a:rPr lang="zh-CN" altLang="en-US" b="1"/>
              <a:t>、</a:t>
            </a:r>
            <a:r>
              <a:rPr lang="en-US" altLang="zh-CN" b="1"/>
              <a:t>《</a:t>
            </a:r>
            <a:r>
              <a:rPr lang="zh-CN" altLang="en-US" b="1"/>
              <a:t>岳阳楼记</a:t>
            </a:r>
            <a:r>
              <a:rPr lang="en-US" altLang="zh-CN" b="1"/>
              <a:t>》</a:t>
            </a:r>
            <a:r>
              <a:rPr lang="zh-CN" altLang="en-US" b="1"/>
              <a:t>中写迁客骚人雨天登楼观景时的普遍心理状态的句子是：</a:t>
            </a:r>
            <a:r>
              <a:rPr lang="zh-CN" altLang="en-US" b="1" u="sng">
                <a:solidFill>
                  <a:srgbClr val="0000CC"/>
                </a:solidFill>
                <a:ea typeface="楷体_GB2312" pitchFamily="49" charset="-122"/>
              </a:rPr>
              <a:t>登斯楼也，则有去国怀乡，忧谗畏讥，满目萧然，感极而悲者矣</a:t>
            </a:r>
            <a:r>
              <a:rPr lang="zh-CN" altLang="en-US" b="1" u="sng"/>
              <a:t>。</a:t>
            </a:r>
            <a:endParaRPr lang="zh-CN" altLang="en-US" b="1"/>
          </a:p>
          <a:p>
            <a:pPr lvl="0" eaLnBrk="1" hangingPunct="1"/>
            <a:r>
              <a:rPr lang="en-US" altLang="zh-CN" b="1"/>
              <a:t>4</a:t>
            </a:r>
            <a:r>
              <a:rPr lang="zh-CN" altLang="en-US" b="1"/>
              <a:t>、</a:t>
            </a:r>
            <a:r>
              <a:rPr lang="en-US" altLang="zh-CN" b="1"/>
              <a:t>《</a:t>
            </a:r>
            <a:r>
              <a:rPr lang="zh-CN" altLang="en-US" b="1"/>
              <a:t>岳阳楼记</a:t>
            </a:r>
            <a:r>
              <a:rPr lang="en-US" altLang="zh-CN" b="1"/>
              <a:t>》</a:t>
            </a:r>
            <a:r>
              <a:rPr lang="zh-CN" altLang="en-US" b="1"/>
              <a:t>中写天气晴好时迁客骚人欢乐所激发的思想感情句子是：</a:t>
            </a:r>
            <a:r>
              <a:rPr lang="zh-CN" altLang="en-US" b="1" u="sng">
                <a:solidFill>
                  <a:srgbClr val="0000CC"/>
                </a:solidFill>
                <a:ea typeface="楷体_GB2312" pitchFamily="49" charset="-122"/>
              </a:rPr>
              <a:t>登斯楼也，心旷神怡，宠辱偕忘，把酒临风，其喜洋洋者矣。</a:t>
            </a:r>
            <a:endParaRPr lang="zh-CN" altLang="en-US" b="1" u="sng">
              <a:solidFill>
                <a:srgbClr val="0000CC"/>
              </a:solidFill>
              <a:ea typeface="楷体_GB2312" pitchFamily="49" charset="-122"/>
            </a:endParaRPr>
          </a:p>
        </p:txBody>
      </p:sp>
    </p:spTree>
  </p:cSld>
  <p:clrMapOvr>
    <a:masterClrMapping/>
  </p:clrMapOvr>
  <p:transition/>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353"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00354" name="Rectangle 3"/>
          <p:cNvSpPr>
            <a:spLocks noGrp="1"/>
          </p:cNvSpPr>
          <p:nvPr>
            <p:ph idx="1"/>
          </p:nvPr>
        </p:nvSpPr>
        <p:spPr>
          <a:xfrm>
            <a:off x="0" y="188913"/>
            <a:ext cx="9144000" cy="666908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en-US" altLang="zh-CN" sz="2800" b="1">
                <a:latin typeface="黑体" panose="02010609060101010101" pitchFamily="49" charset="-122"/>
                <a:ea typeface="黑体" panose="02010609060101010101" pitchFamily="49" charset="-122"/>
              </a:rPr>
              <a:t>5</a:t>
            </a: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岳阳楼记</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中描述</a:t>
            </a:r>
            <a:r>
              <a:rPr lang="zh-CN" altLang="en-US" sz="2800" b="1">
                <a:ea typeface="黑体" panose="02010609060101010101" pitchFamily="49" charset="-122"/>
              </a:rPr>
              <a:t>“</a:t>
            </a:r>
            <a:r>
              <a:rPr lang="zh-CN" altLang="en-US" sz="2800" b="1">
                <a:latin typeface="黑体" panose="02010609060101010101" pitchFamily="49" charset="-122"/>
                <a:ea typeface="黑体" panose="02010609060101010101" pitchFamily="49" charset="-122"/>
              </a:rPr>
              <a:t>古仁人</a:t>
            </a:r>
            <a:r>
              <a:rPr lang="zh-CN" altLang="en-US" sz="2800" b="1">
                <a:ea typeface="黑体" panose="02010609060101010101" pitchFamily="49" charset="-122"/>
              </a:rPr>
              <a:t>”</a:t>
            </a:r>
            <a:r>
              <a:rPr lang="zh-CN" altLang="en-US" sz="2800" b="1">
                <a:latin typeface="黑体" panose="02010609060101010101" pitchFamily="49" charset="-122"/>
                <a:ea typeface="黑体" panose="02010609060101010101" pitchFamily="49" charset="-122"/>
              </a:rPr>
              <a:t>的阔大胸襟的句子是</a:t>
            </a:r>
            <a:r>
              <a:rPr lang="zh-CN" altLang="en-US" sz="3600" b="1" u="sng">
                <a:latin typeface="黑体" panose="02010609060101010101" pitchFamily="49" charset="-122"/>
                <a:ea typeface="黑体" panose="02010609060101010101" pitchFamily="49" charset="-122"/>
              </a:rPr>
              <a:t>：               </a:t>
            </a:r>
            <a:r>
              <a:rPr lang="zh-CN" altLang="en-US" sz="2800" b="1" u="sng">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6</a:t>
            </a: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岳阳楼记</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a:t>
            </a:r>
            <a:r>
              <a:rPr lang="en-US" altLang="zh-CN" sz="2800" b="1">
                <a:latin typeface="黑体" panose="02010609060101010101" pitchFamily="49" charset="-122"/>
                <a:ea typeface="黑体" panose="02010609060101010101" pitchFamily="49" charset="-122"/>
              </a:rPr>
              <a:t>2.</a:t>
            </a:r>
            <a:r>
              <a:rPr lang="zh-CN" altLang="en-US" sz="2800" b="1">
                <a:latin typeface="黑体" panose="02010609060101010101" pitchFamily="49" charset="-122"/>
                <a:ea typeface="黑体" panose="02010609060101010101" pitchFamily="49" charset="-122"/>
              </a:rPr>
              <a:t>由</a:t>
            </a:r>
            <a:r>
              <a:rPr lang="zh-CN" altLang="en-US" sz="2800" b="1">
                <a:ea typeface="黑体" panose="02010609060101010101" pitchFamily="49" charset="-122"/>
              </a:rPr>
              <a:t>“</a:t>
            </a:r>
            <a:r>
              <a:rPr lang="zh-CN" altLang="en-US" sz="2800" b="1">
                <a:latin typeface="黑体" panose="02010609060101010101" pitchFamily="49" charset="-122"/>
                <a:ea typeface="黑体" panose="02010609060101010101" pitchFamily="49" charset="-122"/>
              </a:rPr>
              <a:t>古仁人</a:t>
            </a:r>
            <a:r>
              <a:rPr lang="zh-CN" altLang="en-US" sz="2800" b="1">
                <a:ea typeface="黑体" panose="02010609060101010101" pitchFamily="49" charset="-122"/>
              </a:rPr>
              <a:t>”</a:t>
            </a:r>
            <a:r>
              <a:rPr lang="zh-CN" altLang="en-US" sz="2800" b="1">
                <a:latin typeface="黑体" panose="02010609060101010101" pitchFamily="49" charset="-122"/>
                <a:ea typeface="黑体" panose="02010609060101010101" pitchFamily="49" charset="-122"/>
              </a:rPr>
              <a:t>的阔大胸襟和高尚道德而得出的论断是</a:t>
            </a:r>
            <a:r>
              <a:rPr lang="zh-CN" altLang="en-US" sz="3600" b="1" u="sng">
                <a:latin typeface="黑体" panose="02010609060101010101" pitchFamily="49" charset="-122"/>
                <a:ea typeface="黑体" panose="02010609060101010101" pitchFamily="49" charset="-122"/>
              </a:rPr>
              <a:t>：                 </a:t>
            </a:r>
            <a:r>
              <a:rPr lang="zh-CN" altLang="en-US" sz="2800" b="1" u="sng">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7</a:t>
            </a: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岳阳楼记</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中抒写作者政治抱负的句子是</a:t>
            </a:r>
            <a:r>
              <a:rPr lang="zh-CN" altLang="en-US" sz="3600" b="1" u="sng">
                <a:latin typeface="黑体" panose="02010609060101010101" pitchFamily="49" charset="-122"/>
                <a:ea typeface="黑体" panose="02010609060101010101" pitchFamily="49" charset="-122"/>
              </a:rPr>
              <a:t>：                      </a:t>
            </a:r>
            <a:r>
              <a:rPr lang="zh-CN" altLang="en-US" sz="2800" b="1" u="sng">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8</a:t>
            </a: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岳阳楼记</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中借鸟欢鱼跃描绘晴明之景的句子是</a:t>
            </a:r>
            <a:r>
              <a:rPr lang="zh-CN" altLang="en-US" sz="4000" b="1" u="sng">
                <a:latin typeface="黑体" panose="02010609060101010101" pitchFamily="49" charset="-122"/>
                <a:ea typeface="黑体" panose="02010609060101010101" pitchFamily="49" charset="-122"/>
              </a:rPr>
              <a:t>：                  </a:t>
            </a:r>
            <a:r>
              <a:rPr lang="zh-CN" altLang="en-US" sz="2800" b="1" u="sng">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9</a:t>
            </a: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岳阳楼记</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中文中动静结合，描写洞庭湖月夜美景的句子是</a:t>
            </a:r>
            <a:r>
              <a:rPr lang="zh-CN" altLang="en-US" sz="4000" b="1" u="sng">
                <a:latin typeface="黑体" panose="02010609060101010101" pitchFamily="49" charset="-122"/>
                <a:ea typeface="黑体" panose="02010609060101010101" pitchFamily="49" charset="-122"/>
              </a:rPr>
              <a:t>：                       </a:t>
            </a:r>
            <a:r>
              <a:rPr lang="zh-CN" altLang="en-US" sz="2800" b="1" u="sng">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a:p>
            <a:pPr lvl="0" eaLnBrk="1" hangingPunct="1"/>
            <a:r>
              <a:rPr lang="en-US" altLang="zh-CN" sz="2800" b="1">
                <a:latin typeface="黑体" panose="02010609060101010101" pitchFamily="49" charset="-122"/>
                <a:ea typeface="黑体" panose="02010609060101010101" pitchFamily="49" charset="-122"/>
              </a:rPr>
              <a:t>10</a:t>
            </a:r>
            <a:r>
              <a:rPr lang="zh-CN" altLang="en-US" sz="2800" b="1">
                <a:latin typeface="黑体" panose="02010609060101010101" pitchFamily="49" charset="-122"/>
                <a:ea typeface="黑体" panose="02010609060101010101" pitchFamily="49" charset="-122"/>
              </a:rPr>
              <a:t>、</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岳阳楼记</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中范仲淹赞扬滕子京政绩的句于是</a:t>
            </a:r>
            <a:r>
              <a:rPr lang="zh-CN" altLang="en-US" sz="4000" b="1" u="sng">
                <a:latin typeface="黑体" panose="02010609060101010101" pitchFamily="49" charset="-122"/>
                <a:ea typeface="黑体" panose="02010609060101010101" pitchFamily="49" charset="-122"/>
              </a:rPr>
              <a:t>：                     </a:t>
            </a:r>
            <a:r>
              <a:rPr lang="zh-CN" altLang="en-US" sz="2800" b="1" u="sng">
                <a:latin typeface="黑体" panose="02010609060101010101" pitchFamily="49" charset="-122"/>
                <a:ea typeface="黑体" panose="02010609060101010101" pitchFamily="49" charset="-122"/>
              </a:rPr>
              <a:t>。</a:t>
            </a:r>
            <a:endParaRPr lang="zh-CN" altLang="en-US" sz="2800" b="1">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1377"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01378" name="Rectangle 3"/>
          <p:cNvSpPr>
            <a:spLocks noGrp="1"/>
          </p:cNvSpPr>
          <p:nvPr>
            <p:ph idx="1"/>
          </p:nvPr>
        </p:nvSpPr>
        <p:spPr>
          <a:xfrm>
            <a:off x="250825" y="188913"/>
            <a:ext cx="8713788" cy="6408737"/>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lnSpc>
                <a:spcPct val="90000"/>
              </a:lnSpc>
            </a:pPr>
            <a:r>
              <a:rPr lang="en-US" altLang="zh-CN" sz="2800" b="1"/>
              <a:t>5</a:t>
            </a:r>
            <a:r>
              <a:rPr lang="zh-CN" altLang="en-US" sz="2800" b="1"/>
              <a:t>、</a:t>
            </a:r>
            <a:r>
              <a:rPr lang="en-US" altLang="zh-CN" sz="2800" b="1"/>
              <a:t>《</a:t>
            </a:r>
            <a:r>
              <a:rPr lang="zh-CN" altLang="en-US" sz="2800" b="1"/>
              <a:t>岳阳楼记</a:t>
            </a:r>
            <a:r>
              <a:rPr lang="en-US" altLang="zh-CN" sz="2800" b="1"/>
              <a:t>》</a:t>
            </a:r>
            <a:r>
              <a:rPr lang="zh-CN" altLang="en-US" sz="2800" b="1"/>
              <a:t>中描述“古仁人”的阔大胸襟的句子是：</a:t>
            </a:r>
            <a:r>
              <a:rPr lang="zh-CN" altLang="en-US" sz="3600" b="1" u="sng">
                <a:solidFill>
                  <a:srgbClr val="0000CC"/>
                </a:solidFill>
                <a:ea typeface="楷体_GB2312" pitchFamily="49" charset="-122"/>
              </a:rPr>
              <a:t>不以物喜，不以己悲。</a:t>
            </a:r>
            <a:endParaRPr lang="zh-CN" altLang="en-US" sz="3600" b="1" u="sng">
              <a:solidFill>
                <a:srgbClr val="0000CC"/>
              </a:solidFill>
              <a:ea typeface="楷体_GB2312" pitchFamily="49" charset="-122"/>
            </a:endParaRPr>
          </a:p>
          <a:p>
            <a:pPr lvl="0" eaLnBrk="1" hangingPunct="1">
              <a:lnSpc>
                <a:spcPct val="90000"/>
              </a:lnSpc>
            </a:pPr>
            <a:r>
              <a:rPr lang="en-US" altLang="zh-CN" sz="2800" b="1"/>
              <a:t>6</a:t>
            </a:r>
            <a:r>
              <a:rPr lang="zh-CN" altLang="en-US" sz="2800" b="1"/>
              <a:t>、</a:t>
            </a:r>
            <a:r>
              <a:rPr lang="en-US" altLang="zh-CN" sz="2800" b="1"/>
              <a:t>《</a:t>
            </a:r>
            <a:r>
              <a:rPr lang="zh-CN" altLang="en-US" sz="2800" b="1"/>
              <a:t>岳阳楼记</a:t>
            </a:r>
            <a:r>
              <a:rPr lang="en-US" altLang="zh-CN" sz="2800" b="1"/>
              <a:t>》</a:t>
            </a:r>
            <a:r>
              <a:rPr lang="zh-CN" altLang="en-US" sz="2800" b="1"/>
              <a:t>中</a:t>
            </a:r>
            <a:r>
              <a:rPr lang="en-US" altLang="zh-CN" sz="2800" b="1"/>
              <a:t>2.</a:t>
            </a:r>
            <a:r>
              <a:rPr lang="zh-CN" altLang="en-US" sz="2800" b="1"/>
              <a:t>由“古仁人”的阔大胸襟和高尚道德而得出的论断是：</a:t>
            </a:r>
            <a:r>
              <a:rPr lang="zh-CN" altLang="en-US" sz="3600" b="1" u="sng">
                <a:solidFill>
                  <a:srgbClr val="0000CC"/>
                </a:solidFill>
                <a:ea typeface="楷体_GB2312" pitchFamily="49" charset="-122"/>
              </a:rPr>
              <a:t>居庙堂之高则忧其民，处江湖之远则忧其君。</a:t>
            </a:r>
            <a:endParaRPr lang="zh-CN" altLang="en-US" sz="3600" b="1" u="sng">
              <a:solidFill>
                <a:srgbClr val="0000CC"/>
              </a:solidFill>
              <a:ea typeface="楷体_GB2312" pitchFamily="49" charset="-122"/>
            </a:endParaRPr>
          </a:p>
          <a:p>
            <a:pPr lvl="0" eaLnBrk="1" hangingPunct="1">
              <a:lnSpc>
                <a:spcPct val="90000"/>
              </a:lnSpc>
            </a:pPr>
            <a:r>
              <a:rPr lang="en-US" altLang="zh-CN" sz="2800" b="1"/>
              <a:t>7</a:t>
            </a:r>
            <a:r>
              <a:rPr lang="zh-CN" altLang="en-US" sz="2800" b="1"/>
              <a:t>、</a:t>
            </a:r>
            <a:r>
              <a:rPr lang="en-US" altLang="zh-CN" sz="2800" b="1"/>
              <a:t>《</a:t>
            </a:r>
            <a:r>
              <a:rPr lang="zh-CN" altLang="en-US" sz="2800" b="1"/>
              <a:t>岳阳楼记</a:t>
            </a:r>
            <a:r>
              <a:rPr lang="en-US" altLang="zh-CN" sz="2800" b="1"/>
              <a:t>》</a:t>
            </a:r>
            <a:r>
              <a:rPr lang="zh-CN" altLang="en-US" sz="2800" b="1"/>
              <a:t>中抒写作者政治抱负的句子是：</a:t>
            </a:r>
            <a:r>
              <a:rPr lang="zh-CN" altLang="en-US" sz="4000" b="1" u="sng">
                <a:solidFill>
                  <a:srgbClr val="0000CC"/>
                </a:solidFill>
                <a:ea typeface="楷体_GB2312" pitchFamily="49" charset="-122"/>
              </a:rPr>
              <a:t>先天下之忧而忧，后天下之乐而乐。</a:t>
            </a:r>
            <a:endParaRPr lang="zh-CN" altLang="en-US" sz="4000" b="1" u="sng">
              <a:solidFill>
                <a:srgbClr val="0000CC"/>
              </a:solidFill>
              <a:ea typeface="楷体_GB2312" pitchFamily="49" charset="-122"/>
            </a:endParaRPr>
          </a:p>
          <a:p>
            <a:pPr lvl="0" eaLnBrk="1" hangingPunct="1">
              <a:lnSpc>
                <a:spcPct val="90000"/>
              </a:lnSpc>
            </a:pPr>
            <a:r>
              <a:rPr lang="en-US" altLang="zh-CN" sz="2800" b="1"/>
              <a:t>8</a:t>
            </a:r>
            <a:r>
              <a:rPr lang="zh-CN" altLang="en-US" sz="2800" b="1"/>
              <a:t>、</a:t>
            </a:r>
            <a:r>
              <a:rPr lang="en-US" altLang="zh-CN" sz="2800" b="1"/>
              <a:t>《</a:t>
            </a:r>
            <a:r>
              <a:rPr lang="zh-CN" altLang="en-US" sz="2800" b="1"/>
              <a:t>岳阳楼记</a:t>
            </a:r>
            <a:r>
              <a:rPr lang="en-US" altLang="zh-CN" sz="2800" b="1"/>
              <a:t>》</a:t>
            </a:r>
            <a:r>
              <a:rPr lang="zh-CN" altLang="en-US" sz="2800" b="1"/>
              <a:t>中借鸟欢鱼跃描绘晴明之景的句子是：</a:t>
            </a:r>
            <a:r>
              <a:rPr lang="zh-CN" altLang="en-US" sz="4000" b="1" u="sng">
                <a:solidFill>
                  <a:srgbClr val="0000CC"/>
                </a:solidFill>
                <a:ea typeface="楷体_GB2312" pitchFamily="49" charset="-122"/>
              </a:rPr>
              <a:t>沙鸥翔集，锦鳞游泳。</a:t>
            </a:r>
            <a:endParaRPr lang="zh-CN" altLang="en-US" sz="4000" b="1" u="sng">
              <a:solidFill>
                <a:srgbClr val="0000CC"/>
              </a:solidFill>
              <a:ea typeface="楷体_GB2312" pitchFamily="49" charset="-122"/>
            </a:endParaRPr>
          </a:p>
          <a:p>
            <a:pPr lvl="0" eaLnBrk="1" hangingPunct="1">
              <a:lnSpc>
                <a:spcPct val="90000"/>
              </a:lnSpc>
            </a:pPr>
            <a:r>
              <a:rPr lang="en-US" altLang="zh-CN" sz="2800" b="1"/>
              <a:t>9</a:t>
            </a:r>
            <a:r>
              <a:rPr lang="zh-CN" altLang="en-US" sz="2800" b="1"/>
              <a:t>、</a:t>
            </a:r>
            <a:r>
              <a:rPr lang="en-US" altLang="zh-CN" sz="2800" b="1"/>
              <a:t>《</a:t>
            </a:r>
            <a:r>
              <a:rPr lang="zh-CN" altLang="en-US" sz="2800" b="1"/>
              <a:t>岳阳楼记</a:t>
            </a:r>
            <a:r>
              <a:rPr lang="en-US" altLang="zh-CN" sz="2800" b="1"/>
              <a:t>》</a:t>
            </a:r>
            <a:r>
              <a:rPr lang="zh-CN" altLang="en-US" sz="2800" b="1"/>
              <a:t>中文中动静结合，描写洞庭湖月夜美景的句子是：</a:t>
            </a:r>
            <a:r>
              <a:rPr lang="zh-CN" altLang="en-US" sz="2800" b="1" u="sng"/>
              <a:t>浮光跃金，静影沉璧。</a:t>
            </a:r>
            <a:endParaRPr lang="zh-CN" altLang="en-US" sz="2800" b="1"/>
          </a:p>
          <a:p>
            <a:pPr lvl="0" eaLnBrk="1" hangingPunct="1">
              <a:lnSpc>
                <a:spcPct val="90000"/>
              </a:lnSpc>
            </a:pPr>
            <a:r>
              <a:rPr lang="en-US" altLang="zh-CN" sz="2800" b="1"/>
              <a:t>10</a:t>
            </a:r>
            <a:r>
              <a:rPr lang="zh-CN" altLang="en-US" sz="2800" b="1"/>
              <a:t>、</a:t>
            </a:r>
            <a:r>
              <a:rPr lang="en-US" altLang="zh-CN" sz="2800" b="1"/>
              <a:t>《</a:t>
            </a:r>
            <a:r>
              <a:rPr lang="zh-CN" altLang="en-US" sz="2800" b="1"/>
              <a:t>岳阳楼记</a:t>
            </a:r>
            <a:r>
              <a:rPr lang="en-US" altLang="zh-CN" sz="2800" b="1"/>
              <a:t>》</a:t>
            </a:r>
            <a:r>
              <a:rPr lang="zh-CN" altLang="en-US" sz="2800" b="1"/>
              <a:t>中范仲淹赞扬滕子京政绩的句于是：</a:t>
            </a:r>
            <a:r>
              <a:rPr lang="zh-CN" altLang="en-US" sz="4000" b="1" u="sng">
                <a:solidFill>
                  <a:srgbClr val="0000CC"/>
                </a:solidFill>
                <a:ea typeface="楷体_GB2312" pitchFamily="49" charset="-122"/>
              </a:rPr>
              <a:t>政通人和，百废具兴。</a:t>
            </a:r>
            <a:endParaRPr lang="zh-CN" altLang="en-US" sz="4000" b="1" u="sng">
              <a:solidFill>
                <a:srgbClr val="0000CC"/>
              </a:solidFill>
              <a:ea typeface="楷体_GB2312" pitchFamily="49" charset="-122"/>
            </a:endParaRPr>
          </a:p>
        </p:txBody>
      </p:sp>
    </p:spTree>
  </p:cSld>
  <p:clrMapOvr>
    <a:masterClrMapping/>
  </p:clrMapOvr>
  <p:transition/>
  <p:timing/>
</p:sld>
</file>

<file path=ppt/slides/slide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01" name="Rectangle 2"/>
          <p:cNvSpPr>
            <a:spLocks noGrp="1"/>
          </p:cNvSpPr>
          <p:nvPr>
            <p:ph type="title"/>
          </p:nvPr>
        </p:nvSpPr>
        <p:spPr>
          <a:xfrm>
            <a:off x="457200" y="274638"/>
            <a:ext cx="8229600" cy="1143000"/>
          </a:xfrm>
          <a:prstGeom prst="rect">
            <a:avLst/>
          </a:prstGeom>
          <a:noFill/>
          <a:ln>
            <a:miter lim="800000"/>
          </a:ln>
        </p:spPr>
        <p:txBody>
          <a:bodyPr wrap="square" lIns="91440" tIns="45720" rIns="91440" bIns="45720" anchor="ctr" anchorCtr="0"/>
          <a:lstStyle>
            <a:lvl1pPr marL="0" indent="0" algn="ctr" defTabSz="914400" rtl="0" eaLnBrk="1" fontAlgn="base" hangingPunct="1">
              <a:lnSpc>
                <a:spcPct val="100000"/>
              </a:lnSpc>
              <a:spcBef>
                <a:spcPct val="0"/>
              </a:spcBef>
              <a:spcAft>
                <a:spcPct val="0"/>
              </a:spcAft>
              <a:buClrTx/>
              <a:buSzTx/>
              <a:buFontTx/>
              <a:buNone/>
              <a:defRPr lang="zh-CN" altLang="en-US" sz="4400">
                <a:solidFill>
                  <a:schemeClr val="tx2"/>
                </a:solidFill>
                <a:latin typeface="Arial" pitchFamily="34" charset="0"/>
                <a:ea typeface="宋体" pitchFamily="2" charset="-122"/>
                <a:cs typeface="+mj-cs"/>
              </a:defRPr>
            </a:lvl1pPr>
          </a:lstStyle>
          <a:p>
            <a:pPr lvl="0" eaLnBrk="1" hangingPunct="1"/>
            <a:endParaRPr lang="zh-CN" altLang="zh-CN"/>
          </a:p>
        </p:txBody>
      </p:sp>
      <p:sp>
        <p:nvSpPr>
          <p:cNvPr id="102402" name="Rectangle 3"/>
          <p:cNvSpPr>
            <a:spLocks noGrp="1"/>
          </p:cNvSpPr>
          <p:nvPr>
            <p:ph idx="1"/>
          </p:nvPr>
        </p:nvSpPr>
        <p:spPr>
          <a:xfrm>
            <a:off x="0" y="0"/>
            <a:ext cx="9144000" cy="6858000"/>
          </a:xfrm>
          <a:prstGeom prst="rect">
            <a:avLst/>
          </a:prstGeom>
          <a:noFill/>
          <a:ln>
            <a:noFill/>
            <a:miter lim="800000"/>
          </a:ln>
        </p:spPr>
        <p:txBody>
          <a:bodyPr wrap="square" lIns="91440" tIns="45720" rIns="91440" bIns="45720" anchor="t" anchorCtr="0"/>
          <a:lstStyle>
            <a:lvl1pPr marL="342900" indent="-342900" algn="l" defTabSz="914400" rtl="0" eaLnBrk="1" fontAlgn="base" hangingPunct="1">
              <a:lnSpc>
                <a:spcPct val="100000"/>
              </a:lnSpc>
              <a:spcBef>
                <a:spcPct val="20000"/>
              </a:spcBef>
              <a:spcAft>
                <a:spcPct val="0"/>
              </a:spcAft>
              <a:buClrTx/>
              <a:buSzTx/>
              <a:buFontTx/>
              <a:buChar char="•"/>
              <a:defRPr lang="zh-CN" altLang="en-US"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Tx/>
              <a:buChar char="–"/>
              <a:defRPr lang="zh-CN" altLang="en-US"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Tx/>
              <a:buChar char="•"/>
              <a:defRPr lang="zh-CN" altLang="en-US"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Tx/>
              <a:buChar char="»"/>
              <a:defRPr lang="zh-CN" altLang="en-US" sz="200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r>
              <a:rPr lang="zh-CN" altLang="en-US" sz="2800" b="1"/>
              <a:t>（</a:t>
            </a:r>
            <a:r>
              <a:rPr lang="en-US" altLang="zh-CN" sz="2800" b="1"/>
              <a:t>13</a:t>
            </a:r>
            <a:r>
              <a:rPr lang="zh-CN" altLang="en-US" sz="2800" b="1"/>
              <a:t>）</a:t>
            </a:r>
            <a:r>
              <a:rPr lang="en-US" altLang="zh-CN" sz="2800" b="1"/>
              <a:t>《</a:t>
            </a:r>
            <a:r>
              <a:rPr lang="zh-CN" altLang="en-US" sz="2800" b="1"/>
              <a:t>醉翁亭记</a:t>
            </a:r>
            <a:r>
              <a:rPr lang="en-US" altLang="zh-CN" sz="2800" b="1"/>
              <a:t>》</a:t>
            </a:r>
            <a:endParaRPr lang="en-US" altLang="zh-CN" sz="2800" b="1"/>
          </a:p>
          <a:p>
            <a:pPr lvl="0" eaLnBrk="1" hangingPunct="1"/>
            <a:r>
              <a:rPr lang="en-US" altLang="zh-CN" sz="2800" b="1"/>
              <a:t>1</a:t>
            </a:r>
            <a:r>
              <a:rPr lang="zh-CN" altLang="en-US" sz="2800" b="1"/>
              <a:t>、</a:t>
            </a:r>
            <a:r>
              <a:rPr lang="en-US" altLang="zh-CN" sz="2800" b="1"/>
              <a:t>《</a:t>
            </a:r>
            <a:r>
              <a:rPr lang="zh-CN" altLang="en-US" sz="2800" b="1"/>
              <a:t>醉翁亭记</a:t>
            </a:r>
            <a:r>
              <a:rPr lang="en-US" altLang="zh-CN" sz="2800" b="1"/>
              <a:t>》</a:t>
            </a:r>
            <a:r>
              <a:rPr lang="zh-CN" altLang="en-US" sz="2800" b="1"/>
              <a:t>中 写出醉翁言在此而意在彼，情趣所在的句子是</a:t>
            </a:r>
            <a:r>
              <a:rPr lang="zh-CN" altLang="en-US" sz="2800" b="1" u="sng"/>
              <a:t>：                         。</a:t>
            </a:r>
            <a:endParaRPr lang="zh-CN" altLang="en-US" sz="2800" b="1"/>
          </a:p>
          <a:p>
            <a:pPr lvl="0" eaLnBrk="1" hangingPunct="1"/>
            <a:r>
              <a:rPr lang="en-US" altLang="zh-CN" sz="2800" b="1"/>
              <a:t>2</a:t>
            </a:r>
            <a:r>
              <a:rPr lang="zh-CN" altLang="en-US" sz="2800" b="1"/>
              <a:t>、</a:t>
            </a:r>
            <a:r>
              <a:rPr lang="en-US" altLang="zh-CN" sz="2800" b="1"/>
              <a:t>《</a:t>
            </a:r>
            <a:r>
              <a:rPr lang="zh-CN" altLang="en-US" sz="2800" b="1"/>
              <a:t>醉翁亭记</a:t>
            </a:r>
            <a:r>
              <a:rPr lang="en-US" altLang="zh-CN" sz="2800" b="1"/>
              <a:t>》</a:t>
            </a:r>
            <a:r>
              <a:rPr lang="zh-CN" altLang="en-US" sz="2800" b="1"/>
              <a:t>中描绘山间朝暮之景的句子</a:t>
            </a:r>
            <a:r>
              <a:rPr lang="zh-CN" altLang="en-US" sz="2800" b="1" u="sng"/>
              <a:t>：        。</a:t>
            </a:r>
            <a:endParaRPr lang="zh-CN" altLang="en-US" sz="2800" b="1"/>
          </a:p>
          <a:p>
            <a:pPr lvl="0" eaLnBrk="1" hangingPunct="1"/>
            <a:r>
              <a:rPr lang="en-US" altLang="zh-CN" sz="2800" b="1"/>
              <a:t>3</a:t>
            </a:r>
            <a:r>
              <a:rPr lang="zh-CN" altLang="en-US" sz="2800" b="1"/>
              <a:t>、</a:t>
            </a:r>
            <a:r>
              <a:rPr lang="en-US" altLang="zh-CN" sz="2800" b="1"/>
              <a:t>《</a:t>
            </a:r>
            <a:r>
              <a:rPr lang="zh-CN" altLang="en-US" sz="2800" b="1"/>
              <a:t>醉翁亭记</a:t>
            </a:r>
            <a:r>
              <a:rPr lang="en-US" altLang="zh-CN" sz="2800" b="1"/>
              <a:t>》</a:t>
            </a:r>
            <a:r>
              <a:rPr lang="zh-CN" altLang="en-US" sz="2800" b="1"/>
              <a:t>中本文以色彩鲜明的语言，描绘春夏之景的句子</a:t>
            </a:r>
            <a:r>
              <a:rPr lang="zh-CN" altLang="en-US" sz="2800" b="1" u="sng"/>
              <a:t>：                            。</a:t>
            </a:r>
            <a:endParaRPr lang="zh-CN" altLang="en-US" sz="2800" b="1"/>
          </a:p>
          <a:p>
            <a:pPr lvl="0" eaLnBrk="1" hangingPunct="1"/>
            <a:r>
              <a:rPr lang="en-US" altLang="zh-CN" sz="2800" b="1"/>
              <a:t>4</a:t>
            </a:r>
            <a:r>
              <a:rPr lang="zh-CN" altLang="en-US" sz="2800" b="1"/>
              <a:t>、</a:t>
            </a:r>
            <a:r>
              <a:rPr lang="en-US" altLang="zh-CN" sz="2800" b="1"/>
              <a:t>《</a:t>
            </a:r>
            <a:r>
              <a:rPr lang="zh-CN" altLang="en-US" sz="2800" b="1"/>
              <a:t>醉翁亭记</a:t>
            </a:r>
            <a:r>
              <a:rPr lang="en-US" altLang="zh-CN" sz="2800" b="1"/>
              <a:t>》</a:t>
            </a:r>
            <a:r>
              <a:rPr lang="zh-CN" altLang="en-US" sz="2800" b="1"/>
              <a:t>中体现全文核心命意及醉翁命名之意的句子是</a:t>
            </a:r>
            <a:r>
              <a:rPr lang="zh-CN" altLang="en-US" sz="2800" b="1" u="sng"/>
              <a:t>：                                       。</a:t>
            </a:r>
            <a:endParaRPr lang="zh-CN" altLang="en-US" sz="2800" b="1"/>
          </a:p>
          <a:p>
            <a:pPr lvl="0" eaLnBrk="1" hangingPunct="1"/>
            <a:r>
              <a:rPr lang="en-US" altLang="zh-CN" sz="2800" b="1"/>
              <a:t>5</a:t>
            </a:r>
            <a:r>
              <a:rPr lang="zh-CN" altLang="en-US" sz="2800" b="1"/>
              <a:t>、</a:t>
            </a:r>
            <a:r>
              <a:rPr lang="en-US" altLang="zh-CN" sz="2800" b="1"/>
              <a:t>《</a:t>
            </a:r>
            <a:r>
              <a:rPr lang="zh-CN" altLang="en-US" sz="2800" b="1"/>
              <a:t>醉翁亭记</a:t>
            </a:r>
            <a:r>
              <a:rPr lang="en-US" altLang="zh-CN" sz="2800" b="1"/>
              <a:t>》</a:t>
            </a:r>
            <a:r>
              <a:rPr lang="zh-CN" altLang="en-US" sz="2800" b="1"/>
              <a:t>中表达作者复杂感情的句子是</a:t>
            </a:r>
            <a:r>
              <a:rPr lang="zh-CN" altLang="en-US" sz="2800" b="1" u="sng"/>
              <a:t>：    。</a:t>
            </a:r>
            <a:endParaRPr lang="zh-CN" altLang="en-US" sz="2800" b="1" u="sng"/>
          </a:p>
          <a:p>
            <a:pPr lvl="0" eaLnBrk="1" hangingPunct="1"/>
            <a:r>
              <a:rPr lang="en-US" altLang="zh-CN" sz="2800" b="1"/>
              <a:t>6</a:t>
            </a:r>
            <a:r>
              <a:rPr lang="zh-CN" altLang="en-US" sz="2800" b="1"/>
              <a:t>、</a:t>
            </a:r>
            <a:r>
              <a:rPr lang="en-US" altLang="zh-CN" sz="2800" b="1"/>
              <a:t>《</a:t>
            </a:r>
            <a:r>
              <a:rPr lang="zh-CN" altLang="en-US" sz="2800" b="1"/>
              <a:t>醉翁亭记</a:t>
            </a:r>
            <a:r>
              <a:rPr lang="en-US" altLang="zh-CN" sz="2800" b="1"/>
              <a:t>》</a:t>
            </a:r>
            <a:r>
              <a:rPr lang="zh-CN" altLang="en-US" sz="2800" b="1"/>
              <a:t>中文中贯穿全文主线的句子是</a:t>
            </a:r>
            <a:r>
              <a:rPr lang="zh-CN" altLang="en-US" sz="2800" b="1" u="sng"/>
              <a:t>：     。</a:t>
            </a:r>
            <a:endParaRPr lang="zh-CN" altLang="en-US" sz="2800" b="1"/>
          </a:p>
          <a:p>
            <a:pPr lvl="0" eaLnBrk="1" hangingPunct="1"/>
            <a:r>
              <a:rPr lang="en-US" altLang="zh-CN" sz="2800" b="1"/>
              <a:t>7</a:t>
            </a:r>
            <a:r>
              <a:rPr lang="zh-CN" altLang="en-US" sz="2800" b="1"/>
              <a:t>、</a:t>
            </a:r>
            <a:r>
              <a:rPr lang="en-US" altLang="zh-CN" sz="2800" b="1"/>
              <a:t>《</a:t>
            </a:r>
            <a:r>
              <a:rPr lang="zh-CN" altLang="en-US" sz="2800" b="1"/>
              <a:t>醉翁亭记</a:t>
            </a:r>
            <a:r>
              <a:rPr lang="en-US" altLang="zh-CN" sz="2800" b="1"/>
              <a:t>》</a:t>
            </a:r>
            <a:r>
              <a:rPr lang="zh-CN" altLang="en-US" sz="2800" b="1"/>
              <a:t>中文中点明全文主旨的句子是</a:t>
            </a:r>
            <a:r>
              <a:rPr lang="zh-CN" altLang="en-US" sz="2800" b="1" u="sng"/>
              <a:t>：                           。</a:t>
            </a:r>
            <a:endParaRPr lang="zh-CN" altLang="en-US" sz="2800" b="1"/>
          </a:p>
          <a:p>
            <a:pPr lvl="0" eaLnBrk="1" hangingPunct="1"/>
            <a:r>
              <a:rPr lang="en-US" altLang="zh-CN" sz="2800" b="1"/>
              <a:t>8</a:t>
            </a:r>
            <a:r>
              <a:rPr lang="zh-CN" altLang="en-US" sz="2800" b="1"/>
              <a:t>、</a:t>
            </a:r>
            <a:r>
              <a:rPr lang="en-US" altLang="zh-CN" sz="2800" b="1"/>
              <a:t>《</a:t>
            </a:r>
            <a:r>
              <a:rPr lang="zh-CN" altLang="en-US" sz="2800" b="1"/>
              <a:t>醉翁亭记</a:t>
            </a:r>
            <a:r>
              <a:rPr lang="en-US" altLang="zh-CN" sz="2800" b="1"/>
              <a:t>》</a:t>
            </a:r>
            <a:r>
              <a:rPr lang="zh-CN" altLang="en-US" sz="2800" b="1"/>
              <a:t>中概括描述滁州地理环境特征（领起全文）的句子是</a:t>
            </a:r>
            <a:r>
              <a:rPr lang="zh-CN" altLang="en-US" sz="2800" b="1" u="sng"/>
              <a:t>：。</a:t>
            </a:r>
            <a:endParaRPr lang="zh-CN" altLang="en-US" sz="2800" b="1" u="sng"/>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846</Paragraphs>
  <Slides>155</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155</vt:i4>
      </vt:variant>
    </vt:vector>
  </HeadingPairs>
  <TitlesOfParts>
    <vt:vector baseType="lpstr" size="161">
      <vt:lpstr>Arial</vt:lpstr>
      <vt:lpstr>宋体</vt:lpstr>
      <vt:lpstr>黑体</vt:lpstr>
      <vt:lpstr>微软雅黑</vt:lpstr>
      <vt:lpstr>楷体_GB2312</vt:lpstr>
      <vt:lpstr>默认设计模板</vt:lpstr>
      <vt:lpstr>新课标卷高考古诗文背诵64篇情景式默写汇编</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新课标卷高考古诗文背诵(二）初中部分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2022-05-26T14:10:24.629</cp:lastPrinted>
  <dcterms:created xsi:type="dcterms:W3CDTF">2022-05-26T14:10:24Z</dcterms:created>
  <dcterms:modified xsi:type="dcterms:W3CDTF">2022-05-26T06:10:24Z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