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3"/>
  </p:notesMasterIdLst>
  <p:sldIdLst>
    <p:sldId id="258" r:id="rId2"/>
    <p:sldId id="293" r:id="rId3"/>
    <p:sldId id="260" r:id="rId4"/>
    <p:sldId id="261" r:id="rId5"/>
    <p:sldId id="267" r:id="rId6"/>
    <p:sldId id="484" r:id="rId7"/>
    <p:sldId id="445" r:id="rId8"/>
    <p:sldId id="485" r:id="rId9"/>
    <p:sldId id="289" r:id="rId10"/>
    <p:sldId id="299" r:id="rId11"/>
    <p:sldId id="300" r:id="rId12"/>
    <p:sldId id="468" r:id="rId13"/>
    <p:sldId id="486" r:id="rId14"/>
    <p:sldId id="469" r:id="rId15"/>
    <p:sldId id="448" r:id="rId16"/>
    <p:sldId id="488" r:id="rId17"/>
    <p:sldId id="471" r:id="rId18"/>
    <p:sldId id="305" r:id="rId19"/>
    <p:sldId id="306" r:id="rId20"/>
    <p:sldId id="489" r:id="rId21"/>
    <p:sldId id="490" r:id="rId22"/>
    <p:sldId id="491" r:id="rId23"/>
    <p:sldId id="492" r:id="rId24"/>
    <p:sldId id="493" r:id="rId25"/>
    <p:sldId id="494" r:id="rId26"/>
    <p:sldId id="495" r:id="rId27"/>
    <p:sldId id="496" r:id="rId28"/>
    <p:sldId id="497" r:id="rId29"/>
    <p:sldId id="498" r:id="rId30"/>
    <p:sldId id="499" r:id="rId31"/>
    <p:sldId id="500" r:id="rId32"/>
    <p:sldId id="501" r:id="rId33"/>
    <p:sldId id="502" r:id="rId34"/>
    <p:sldId id="503" r:id="rId35"/>
    <p:sldId id="504" r:id="rId36"/>
    <p:sldId id="505" r:id="rId37"/>
    <p:sldId id="506" r:id="rId38"/>
    <p:sldId id="507" r:id="rId39"/>
    <p:sldId id="509" r:id="rId40"/>
    <p:sldId id="312" r:id="rId41"/>
    <p:sldId id="317" r:id="rId42"/>
    <p:sldId id="319" r:id="rId43"/>
    <p:sldId id="436" r:id="rId44"/>
    <p:sldId id="510" r:id="rId45"/>
    <p:sldId id="511" r:id="rId46"/>
    <p:sldId id="483" r:id="rId47"/>
    <p:sldId id="512" r:id="rId48"/>
    <p:sldId id="513" r:id="rId49"/>
    <p:sldId id="514" r:id="rId50"/>
    <p:sldId id="467" r:id="rId51"/>
    <p:sldId id="515" r:id="rId52"/>
  </p:sldIdLst>
  <p:sldSz cx="12192000" cy="6858000"/>
  <p:notesSz cx="7104063" cy="10234613"/>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73" autoAdjust="0"/>
    <p:restoredTop sz="95298"/>
  </p:normalViewPr>
  <p:slideViewPr>
    <p:cSldViewPr snapToGrid="0">
      <p:cViewPr varScale="1">
        <p:scale>
          <a:sx n="60" d="100"/>
          <a:sy n="60" d="100"/>
        </p:scale>
        <p:origin x="-84" y="-4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2020-9-24</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extLst>
      <p:ext uri="{BB962C8B-B14F-4D97-AF65-F5344CB8AC3E}">
        <p14:creationId xmlns:p14="http://schemas.microsoft.com/office/powerpoint/2010/main" val="3971995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2020-9-24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2020-9-24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2020-9-24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2020-9-24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2020-9-24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课件学科网logo"/>
          <p:cNvPicPr>
            <a:picLocks noChangeAspect="1"/>
          </p:cNvPicPr>
          <p:nvPr userDrawn="1"/>
        </p:nvPicPr>
        <p:blipFill>
          <a:blip r:embed="rId12"/>
          <a:stretch>
            <a:fillRect/>
          </a:stretch>
        </p:blipFill>
        <p:spPr>
          <a:xfrm>
            <a:off x="10486390" y="0"/>
            <a:ext cx="1705610" cy="69405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498764" y="1864426"/>
            <a:ext cx="6863937"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微软雅黑" panose="020B0503020204020204" pitchFamily="34" charset="-122"/>
                <a:ea typeface="微软雅黑" panose="020B0503020204020204" pitchFamily="34" charset="-122"/>
                <a:sym typeface="+mn-ea"/>
              </a:rPr>
              <a:t>部编版高中语文必修上册</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第三单元</a:t>
            </a:r>
            <a:endParaRPr lang="en-US" altLang="zh-CN" sz="1400">
              <a:solidFill>
                <a:schemeClr val="bg1"/>
              </a:solidFill>
              <a:latin typeface="微软雅黑" pitchFamily="34" charset="-122"/>
              <a:ea typeface="微软雅黑" panose="020B0503020204020204" pitchFamily="34" charset="-122"/>
              <a:sym typeface="+mn-ea"/>
            </a:endParaRPr>
          </a:p>
        </p:txBody>
      </p:sp>
      <p:sp>
        <p:nvSpPr>
          <p:cNvPr id="85" name="文本框 84"/>
          <p:cNvSpPr txBox="1"/>
          <p:nvPr/>
        </p:nvSpPr>
        <p:spPr>
          <a:xfrm>
            <a:off x="2529653" y="3015178"/>
            <a:ext cx="3721022"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a:t>
            </a:r>
            <a:r>
              <a:rPr lang="en-US" altLang="zh-CN" sz="3200" b="1">
                <a:solidFill>
                  <a:schemeClr val="bg1"/>
                </a:solidFill>
                <a:latin typeface="微软雅黑" panose="020B0503020204020204" pitchFamily="34" charset="-122"/>
                <a:ea typeface="微软雅黑" panose="020B0503020204020204" pitchFamily="34" charset="-122"/>
              </a:rPr>
              <a:t>07</a:t>
            </a:r>
            <a:r>
              <a:rPr lang="zh-CN" altLang="en-US" sz="3200" b="1">
                <a:solidFill>
                  <a:schemeClr val="bg1"/>
                </a:solidFill>
                <a:latin typeface="微软雅黑" panose="020B0503020204020204" pitchFamily="34" charset="-122"/>
                <a:ea typeface="微软雅黑" panose="020B0503020204020204" pitchFamily="34" charset="-122"/>
              </a:rPr>
              <a:t>课    短歌行</a:t>
            </a:r>
            <a:endParaRPr lang="en-US" altLang="zh-CN" sz="3200" b="1">
              <a:solidFill>
                <a:schemeClr val="bg1"/>
              </a:solidFill>
              <a:latin typeface="微软雅黑" pitchFamily="34" charset="-122"/>
              <a:ea typeface="微软雅黑" panose="020B0503020204020204" pitchFamily="34" charset="-122"/>
            </a:endParaRPr>
          </a:p>
        </p:txBody>
      </p:sp>
      <p:grpSp>
        <p:nvGrpSpPr>
          <p:cNvPr id="4" name="组合 3"/>
          <p:cNvGrpSpPr/>
          <p:nvPr/>
        </p:nvGrpSpPr>
        <p:grpSpPr>
          <a:xfrm>
            <a:off x="623455" y="3599953"/>
            <a:ext cx="6376588" cy="417830"/>
            <a:chOff x="2055" y="8307"/>
            <a:chExt cx="7215" cy="658"/>
          </a:xfrm>
        </p:grpSpPr>
        <p:cxnSp>
          <p:nvCxnSpPr>
            <p:cNvPr id="2" name="直接连接符 1"/>
            <p:cNvCxnSpPr/>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nodeType="afterGroup">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第二部分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初读课文</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122059" y="1582961"/>
            <a:ext cx="6790871" cy="2797048"/>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明确字音</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青青子衿（</a:t>
            </a:r>
            <a:r>
              <a:rPr lang="en-US" altLang="zh-CN" sz="2400" b="1" err="1">
                <a:solidFill>
                  <a:srgbClr val="C00000"/>
                </a:solidFill>
                <a:latin typeface="微软雅黑" panose="020B0503020204020204" pitchFamily="34" charset="-122"/>
                <a:ea typeface="微软雅黑" panose="020B0503020204020204" pitchFamily="34" charset="-122"/>
              </a:rPr>
              <a:t>jīn</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呦呦鹿鸣（</a:t>
            </a:r>
            <a:r>
              <a:rPr lang="en-US" altLang="zh-CN" sz="2400" b="1" err="1">
                <a:solidFill>
                  <a:srgbClr val="C00000"/>
                </a:solidFill>
                <a:latin typeface="微软雅黑" panose="020B0503020204020204" pitchFamily="34" charset="-122"/>
                <a:ea typeface="微软雅黑" panose="020B0503020204020204" pitchFamily="34" charset="-122"/>
              </a:rPr>
              <a:t>yōu</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sz="2400">
              <a:solidFill>
                <a:schemeClr val="tx1">
                  <a:lumMod val="65000"/>
                  <a:lumOff val="35000"/>
                </a:schemeClr>
              </a:solidFill>
              <a:latin typeface="微软雅黑"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何时可掇（</a:t>
            </a:r>
            <a:r>
              <a:rPr lang="en-US" altLang="zh-CN" sz="2400" b="1" err="1">
                <a:solidFill>
                  <a:srgbClr val="C00000"/>
                </a:solidFill>
                <a:latin typeface="微软雅黑" panose="020B0503020204020204" pitchFamily="34" charset="-122"/>
                <a:ea typeface="微软雅黑" panose="020B0503020204020204" pitchFamily="34" charset="-122"/>
              </a:rPr>
              <a:t>duō</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契阔谈䜩（</a:t>
            </a:r>
            <a:r>
              <a:rPr lang="en-US" altLang="zh-CN" sz="2400" b="1" err="1">
                <a:solidFill>
                  <a:srgbClr val="C00000"/>
                </a:solidFill>
                <a:latin typeface="微软雅黑" panose="020B0503020204020204" pitchFamily="34" charset="-122"/>
                <a:ea typeface="微软雅黑" panose="020B0503020204020204" pitchFamily="34" charset="-122"/>
              </a:rPr>
              <a:t>yàn</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绕树三匝（</a:t>
            </a:r>
            <a:r>
              <a:rPr lang="en-US" altLang="zh-CN" sz="2400" b="1" err="1">
                <a:solidFill>
                  <a:srgbClr val="C00000"/>
                </a:solidFill>
                <a:latin typeface="微软雅黑" panose="020B0503020204020204" pitchFamily="34" charset="-122"/>
                <a:ea typeface="微软雅黑" panose="020B0503020204020204" pitchFamily="34" charset="-122"/>
              </a:rPr>
              <a:t>zā</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周公吐哺（</a:t>
            </a:r>
            <a:r>
              <a:rPr lang="en-US" altLang="zh-CN" sz="2400" b="1" err="1">
                <a:solidFill>
                  <a:srgbClr val="C00000"/>
                </a:solidFill>
                <a:latin typeface="微软雅黑" panose="020B0503020204020204" pitchFamily="34" charset="-122"/>
                <a:ea typeface="微软雅黑" panose="020B0503020204020204" pitchFamily="34" charset="-122"/>
              </a:rPr>
              <a:t>bǔ</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636104" y="522787"/>
            <a:ext cx="11290079" cy="6121035"/>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解释词语，明确诗意。</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对酒当歌：</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几何：</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去日苦多：</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慨当以慷：</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杜康：</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青青子衿，悠悠我心：</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沉吟：</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2255320" y="1608545"/>
            <a:ext cx="4909156" cy="581057"/>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当，对着。</a:t>
            </a:r>
          </a:p>
        </p:txBody>
      </p:sp>
      <p:sp>
        <p:nvSpPr>
          <p:cNvPr id="8" name="文本框 7"/>
          <p:cNvSpPr txBox="1"/>
          <p:nvPr/>
        </p:nvSpPr>
        <p:spPr>
          <a:xfrm>
            <a:off x="3913651" y="4393314"/>
            <a:ext cx="5940158" cy="581057"/>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子，对对方的尊称。古式的衣领。</a:t>
            </a:r>
            <a:endParaRPr lang="en-US" altLang="zh-CN" sz="2400" b="1">
              <a:solidFill>
                <a:srgbClr val="C00000"/>
              </a:solidFill>
              <a:latin typeface="微软雅黑" pitchFamily="34" charset="-122"/>
              <a:ea typeface="微软雅黑" panose="020B0503020204020204" pitchFamily="34" charset="-122"/>
            </a:endParaRPr>
          </a:p>
        </p:txBody>
      </p:sp>
      <p:sp>
        <p:nvSpPr>
          <p:cNvPr id="9" name="文本框 8"/>
          <p:cNvSpPr txBox="1"/>
          <p:nvPr/>
        </p:nvSpPr>
        <p:spPr>
          <a:xfrm>
            <a:off x="2299250" y="2738778"/>
            <a:ext cx="11290079" cy="1135054"/>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可悲的是逝去的日子又已甚多，有慨叹人生短暂之意。苦，患。</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即“慷慨”，这里指宴会上的歌声激越不平。</a:t>
            </a:r>
          </a:p>
        </p:txBody>
      </p:sp>
      <p:sp>
        <p:nvSpPr>
          <p:cNvPr id="10" name="文本框 9"/>
          <p:cNvSpPr txBox="1"/>
          <p:nvPr/>
        </p:nvSpPr>
        <p:spPr>
          <a:xfrm>
            <a:off x="1696278" y="2135489"/>
            <a:ext cx="11290079" cy="581057"/>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指岁月有多少。</a:t>
            </a:r>
          </a:p>
        </p:txBody>
      </p:sp>
      <p:sp>
        <p:nvSpPr>
          <p:cNvPr id="11" name="文本框 10"/>
          <p:cNvSpPr txBox="1"/>
          <p:nvPr/>
        </p:nvSpPr>
        <p:spPr>
          <a:xfrm>
            <a:off x="1696278" y="3793486"/>
            <a:ext cx="7283359" cy="581057"/>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相传是最早造酒的人，这里代指酒。</a:t>
            </a:r>
          </a:p>
        </p:txBody>
      </p:sp>
      <p:sp>
        <p:nvSpPr>
          <p:cNvPr id="13" name="文本框 12"/>
          <p:cNvSpPr txBox="1"/>
          <p:nvPr/>
        </p:nvSpPr>
        <p:spPr>
          <a:xfrm>
            <a:off x="1519437" y="6018595"/>
            <a:ext cx="11290079" cy="581057"/>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沉思吟味，这里指对贤人的思念和倾慕。</a:t>
            </a:r>
          </a:p>
        </p:txBody>
      </p:sp>
      <p:sp>
        <p:nvSpPr>
          <p:cNvPr id="15" name="文本框 14"/>
          <p:cNvSpPr txBox="1"/>
          <p:nvPr/>
        </p:nvSpPr>
        <p:spPr>
          <a:xfrm>
            <a:off x="687864" y="4941655"/>
            <a:ext cx="11290079" cy="1135054"/>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青衿，是周代读书人的服装，这里指代有学识的人。悠悠，长久的样子，形容思虑连绵不断。整句语出</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诗经</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，原写姑娘思念情人，这里用来比喻渴望得到贤才。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dissolve">
                                      <p:cBhvr>
                                        <p:cTn id="17" dur="500"/>
                                        <p:tgtEl>
                                          <p:spTgt spid="9">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nodeType="clickEffect">
                                  <p:stCondLst>
                                    <p:cond delay="0"/>
                                  </p:stCondLst>
                                  <p:childTnLst>
                                    <p:set>
                                      <p:cBhvr>
                                        <p:cTn id="21" dur="1" fill="hold">
                                          <p:stCondLst>
                                            <p:cond delay="0"/>
                                          </p:stCondLst>
                                        </p:cTn>
                                        <p:tgtEl>
                                          <p:spTgt spid="9">
                                            <p:txEl>
                                              <p:pRg st="1" end="1"/>
                                            </p:txEl>
                                          </p:spTgt>
                                        </p:tgtEl>
                                        <p:attrNameLst>
                                          <p:attrName>style.visibility</p:attrName>
                                        </p:attrNameLst>
                                      </p:cBhvr>
                                      <p:to>
                                        <p:strVal val="visible"/>
                                      </p:to>
                                    </p:set>
                                    <p:animEffect transition="in" filter="dissolve">
                                      <p:cBhvr>
                                        <p:cTn id="22" dur="500"/>
                                        <p:tgtEl>
                                          <p:spTgt spid="9">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9" presetClass="entr" presetSubtype="0" fill="hold"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dissolve">
                                      <p:cBhvr>
                                        <p:cTn id="27" dur="500"/>
                                        <p:tgtEl>
                                          <p:spTgt spid="11">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9" presetClass="entr" presetSubtype="0" fill="hold"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dissolve">
                                      <p:cBhvr>
                                        <p:cTn id="32" dur="500"/>
                                        <p:tgtEl>
                                          <p:spTgt spid="8">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9" presetClass="entr" presetSubtype="0" fill="hold" nodeType="clickEffect">
                                  <p:stCondLst>
                                    <p:cond delay="0"/>
                                  </p:stCondLst>
                                  <p:childTnLst>
                                    <p:set>
                                      <p:cBhvr>
                                        <p:cTn id="36" dur="1" fill="hold">
                                          <p:stCondLst>
                                            <p:cond delay="0"/>
                                          </p:stCondLst>
                                        </p:cTn>
                                        <p:tgtEl>
                                          <p:spTgt spid="15">
                                            <p:txEl>
                                              <p:pRg st="0" end="0"/>
                                            </p:txEl>
                                          </p:spTgt>
                                        </p:tgtEl>
                                        <p:attrNameLst>
                                          <p:attrName>style.visibility</p:attrName>
                                        </p:attrNameLst>
                                      </p:cBhvr>
                                      <p:to>
                                        <p:strVal val="visible"/>
                                      </p:to>
                                    </p:set>
                                    <p:animEffect transition="in" filter="dissolve">
                                      <p:cBhvr>
                                        <p:cTn id="37" dur="500"/>
                                        <p:tgtEl>
                                          <p:spTgt spid="15">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9" presetClass="entr" presetSubtype="0" fill="hold" nodeType="clickEffect">
                                  <p:stCondLst>
                                    <p:cond delay="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dissolve">
                                      <p:cBhvr>
                                        <p:cTn id="42"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636104" y="522787"/>
            <a:ext cx="11290079" cy="6121035"/>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解释词语，明确诗意。</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呦呦鹿鸣，食野之苹。我有嘉宾，鼓瑟吹笙：</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掇：</a:t>
            </a:r>
            <a:endParaRPr lang="en-US" altLang="zh-CN" sz="2400">
              <a:latin typeface="微软雅黑"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越陌度阡：</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枉用相存：</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契阔谈讌：</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三匝：</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山不厌高，海不厌深：</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周公吐哺：</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578955" y="1597207"/>
            <a:ext cx="11795553" cy="1135054"/>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                                                                    呦呦，鹿叫的声音。苹，艾蒿。</a:t>
            </a:r>
            <a:endParaRPr lang="en-US" altLang="zh-CN"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鼓，弹。整句出自</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诗经</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小雅</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鹿鸣</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，是宴客的诗，这里用来表达招纳贤才的热情。 </a:t>
            </a:r>
          </a:p>
        </p:txBody>
      </p:sp>
      <p:sp>
        <p:nvSpPr>
          <p:cNvPr id="6" name="文本框 5"/>
          <p:cNvSpPr txBox="1"/>
          <p:nvPr/>
        </p:nvSpPr>
        <p:spPr>
          <a:xfrm>
            <a:off x="2177056" y="3281214"/>
            <a:ext cx="11290079" cy="1689052"/>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穿过纵横交错的小路。陌，东西向田间小路。阡，南北向的小路。</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屈驾来访。枉，这里是“枉驾”的意思。用，以。存，问候，思念。</a:t>
            </a: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久别重逢，欢饮畅谈。讌：通“宴”。</a:t>
            </a:r>
          </a:p>
        </p:txBody>
      </p:sp>
      <p:sp>
        <p:nvSpPr>
          <p:cNvPr id="7" name="文本框 6"/>
          <p:cNvSpPr txBox="1"/>
          <p:nvPr/>
        </p:nvSpPr>
        <p:spPr>
          <a:xfrm>
            <a:off x="1357907" y="2718037"/>
            <a:ext cx="3899894" cy="581057"/>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拾取，摘取。</a:t>
            </a:r>
          </a:p>
        </p:txBody>
      </p:sp>
      <p:sp>
        <p:nvSpPr>
          <p:cNvPr id="8" name="文本框 7"/>
          <p:cNvSpPr txBox="1"/>
          <p:nvPr/>
        </p:nvSpPr>
        <p:spPr>
          <a:xfrm>
            <a:off x="1649895" y="4934082"/>
            <a:ext cx="3607905" cy="581057"/>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三周。匝，周，圈。</a:t>
            </a:r>
          </a:p>
        </p:txBody>
      </p:sp>
      <p:sp>
        <p:nvSpPr>
          <p:cNvPr id="9" name="文本框 8"/>
          <p:cNvSpPr txBox="1"/>
          <p:nvPr/>
        </p:nvSpPr>
        <p:spPr>
          <a:xfrm>
            <a:off x="3756136" y="5498423"/>
            <a:ext cx="11290079" cy="581057"/>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意思是表示希望尽可能多地接纳人才。</a:t>
            </a:r>
          </a:p>
        </p:txBody>
      </p:sp>
      <p:sp>
        <p:nvSpPr>
          <p:cNvPr id="10" name="文本框 9"/>
          <p:cNvSpPr txBox="1"/>
          <p:nvPr/>
        </p:nvSpPr>
        <p:spPr>
          <a:xfrm>
            <a:off x="2247880" y="6024197"/>
            <a:ext cx="11290079" cy="581057"/>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这里用这个典故，表示自己像周公一样热切殷勤地接待贤才。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dissolve">
                                      <p:cBhvr>
                                        <p:cTn id="17" dur="500"/>
                                        <p:tgtEl>
                                          <p:spTgt spid="6">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dissolve">
                                      <p:cBhvr>
                                        <p:cTn id="22" dur="500"/>
                                        <p:tgtEl>
                                          <p:spTgt spid="6">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Effect transition="in" filter="dissolve">
                                      <p:cBhvr>
                                        <p:cTn id="27" dur="500"/>
                                        <p:tgtEl>
                                          <p:spTgt spid="6">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9" presetClass="entr" presetSubtype="0" fill="hold"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dissolve">
                                      <p:cBhvr>
                                        <p:cTn id="32" dur="500"/>
                                        <p:tgtEl>
                                          <p:spTgt spid="8">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9" presetClass="entr" presetSubtype="0" fill="hold"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dissolve">
                                      <p:cBhvr>
                                        <p:cTn id="37" dur="500"/>
                                        <p:tgtEl>
                                          <p:spTgt spid="9">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9" presetClass="entr" presetSubtype="0" fill="hold" nodeType="click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dissolve">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314794" y="130629"/>
            <a:ext cx="11262610" cy="6039538"/>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0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000" b="1">
              <a:solidFill>
                <a:schemeClr val="tx1">
                  <a:lumMod val="65000"/>
                  <a:lumOff val="35000"/>
                </a:schemeClr>
              </a:solidFill>
              <a:latin typeface="微软雅黑" pitchFamily="34" charset="-122"/>
              <a:ea typeface="微软雅黑" panose="020B0503020204020204" pitchFamily="34" charset="-122"/>
            </a:endParaRP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译文</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一边喝酒一边高歌，人生短促日月如梭。</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好比晨露转瞬即逝，失去的时日实在太多！</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席上歌声激昂慷慨，忧郁长久填满心窝。</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靠什么来排解忧闷？唯有狂饮方可解脱。</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那穿着青领的学子哟，你们令我朝夕思慕。</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只是因为您的缘故，让我沉痛吟诵至今。</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阳光下鹿群呦呦欢鸣，悠然自得啃食在绿坡。</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一旦四方贤才光临舍下，我将奏瑟吹笙宴请嘉宾。</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当空悬挂的皓月哟，什么时候才可以拾到；</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我久蓄于怀的忧愤哟，突然喷涌而出汇成长河。</a:t>
            </a:r>
          </a:p>
          <a:p>
            <a:pPr>
              <a:lnSpc>
                <a:spcPct val="150000"/>
              </a:lnSpc>
            </a:pP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6080166" y="987566"/>
            <a:ext cx="11262610" cy="2807885"/>
          </a:xfrm>
          <a:prstGeom prst="rect">
            <a:avLst/>
          </a:prstGeom>
          <a:noFill/>
        </p:spPr>
        <p:txBody>
          <a:bodyPr wrap="square" rtlCol="0">
            <a:spAutoFit/>
          </a:bodyPr>
          <a:lstStyle/>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远方宾客踏着田间小路，一个个屈驾前来探望我。</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彼此久别重逢谈心宴饮，争着将往日的情谊诉说。</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月光明亮星光稀疏，一群寻巢乌鹊向南飞去。</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绕树飞了三周却没敛翅，哪里才有它们的栖身之所？</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高山不辞土石才见巍峨，大海不弃涓流才见壮阔。</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我愿如周公般礼贤下士，愿天下英杰真心归顺我。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75441" y="365513"/>
            <a:ext cx="9108205" cy="6121035"/>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（二）初读课文</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．边诵边读，用“</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划分朗读节奏；用“</a:t>
            </a:r>
            <a:r>
              <a:rPr lang="zh-CN" altLang="en-US" sz="2400" u="sng">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”标出这首诗的韵脚，并说说这首诗的押韵特点。</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对酒</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当</a:t>
            </a:r>
            <a:r>
              <a:rPr lang="zh-CN" altLang="en-US" sz="2400" u="sng">
                <a:solidFill>
                  <a:srgbClr val="C00000"/>
                </a:solidFill>
                <a:latin typeface="微软雅黑" panose="020B0503020204020204" pitchFamily="34" charset="-122"/>
                <a:ea typeface="微软雅黑" panose="020B0503020204020204" pitchFamily="34" charset="-122"/>
              </a:rPr>
              <a:t>歌</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，人生</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几</a:t>
            </a:r>
            <a:r>
              <a:rPr lang="zh-CN" altLang="en-US" sz="2400" u="sng">
                <a:solidFill>
                  <a:srgbClr val="C00000"/>
                </a:solidFill>
                <a:latin typeface="微软雅黑" panose="020B0503020204020204" pitchFamily="34" charset="-122"/>
                <a:ea typeface="微软雅黑" panose="020B0503020204020204" pitchFamily="34" charset="-122"/>
              </a:rPr>
              <a:t>何</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！譬如</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朝露，去日</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苦</a:t>
            </a:r>
            <a:r>
              <a:rPr lang="zh-CN" altLang="en-US" sz="2400" u="sng">
                <a:solidFill>
                  <a:srgbClr val="C00000"/>
                </a:solidFill>
                <a:latin typeface="微软雅黑" panose="020B0503020204020204" pitchFamily="34" charset="-122"/>
                <a:ea typeface="微软雅黑" panose="020B0503020204020204" pitchFamily="34" charset="-122"/>
              </a:rPr>
              <a:t>多</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慨当</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以</a:t>
            </a:r>
            <a:r>
              <a:rPr lang="zh-CN" altLang="en-US" sz="2400" u="sng">
                <a:solidFill>
                  <a:srgbClr val="C00000"/>
                </a:solidFill>
                <a:latin typeface="微软雅黑" panose="020B0503020204020204" pitchFamily="34" charset="-122"/>
                <a:ea typeface="微软雅黑" panose="020B0503020204020204" pitchFamily="34" charset="-122"/>
              </a:rPr>
              <a:t>慷</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，忧思</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难</a:t>
            </a:r>
            <a:r>
              <a:rPr lang="zh-CN" altLang="en-US" sz="2400" u="sng">
                <a:solidFill>
                  <a:srgbClr val="C00000"/>
                </a:solidFill>
                <a:latin typeface="微软雅黑" panose="020B0503020204020204" pitchFamily="34" charset="-122"/>
                <a:ea typeface="微软雅黑" panose="020B0503020204020204" pitchFamily="34" charset="-122"/>
              </a:rPr>
              <a:t>忘</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。何以</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解忧？唯有</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杜</a:t>
            </a:r>
            <a:r>
              <a:rPr lang="zh-CN" altLang="en-US" sz="2400" u="sng">
                <a:solidFill>
                  <a:srgbClr val="C00000"/>
                </a:solidFill>
                <a:latin typeface="微软雅黑" panose="020B0503020204020204" pitchFamily="34" charset="-122"/>
                <a:ea typeface="微软雅黑" panose="020B0503020204020204" pitchFamily="34" charset="-122"/>
              </a:rPr>
              <a:t>康</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青青</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子</a:t>
            </a:r>
            <a:r>
              <a:rPr lang="zh-CN" altLang="en-US" sz="2400" u="sng">
                <a:solidFill>
                  <a:srgbClr val="C00000"/>
                </a:solidFill>
                <a:latin typeface="微软雅黑" panose="020B0503020204020204" pitchFamily="34" charset="-122"/>
                <a:ea typeface="微软雅黑" panose="020B0503020204020204" pitchFamily="34" charset="-122"/>
              </a:rPr>
              <a:t>衿</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，悠悠</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我</a:t>
            </a:r>
            <a:r>
              <a:rPr lang="zh-CN" altLang="en-US" sz="2400" u="sng">
                <a:solidFill>
                  <a:srgbClr val="C00000"/>
                </a:solidFill>
                <a:latin typeface="微软雅黑" panose="020B0503020204020204" pitchFamily="34" charset="-122"/>
                <a:ea typeface="微软雅黑" panose="020B0503020204020204" pitchFamily="34" charset="-122"/>
              </a:rPr>
              <a:t>心</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。但为</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君故，沉吟</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至</a:t>
            </a:r>
            <a:r>
              <a:rPr lang="zh-CN" altLang="en-US" sz="2400" u="sng">
                <a:solidFill>
                  <a:srgbClr val="C00000"/>
                </a:solidFill>
                <a:latin typeface="微软雅黑" panose="020B0503020204020204" pitchFamily="34" charset="-122"/>
                <a:ea typeface="微软雅黑" panose="020B0503020204020204" pitchFamily="34" charset="-122"/>
              </a:rPr>
              <a:t>今</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呦呦</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鹿</a:t>
            </a:r>
            <a:r>
              <a:rPr lang="zh-CN" altLang="en-US" sz="2400" u="sng">
                <a:solidFill>
                  <a:srgbClr val="C00000"/>
                </a:solidFill>
                <a:latin typeface="微软雅黑" panose="020B0503020204020204" pitchFamily="34" charset="-122"/>
                <a:ea typeface="微软雅黑" panose="020B0503020204020204" pitchFamily="34" charset="-122"/>
              </a:rPr>
              <a:t>鸣</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，食野</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之</a:t>
            </a:r>
            <a:r>
              <a:rPr lang="zh-CN" altLang="en-US" sz="2400" u="sng">
                <a:solidFill>
                  <a:srgbClr val="C00000"/>
                </a:solidFill>
                <a:latin typeface="微软雅黑" panose="020B0503020204020204" pitchFamily="34" charset="-122"/>
                <a:ea typeface="微软雅黑" panose="020B0503020204020204" pitchFamily="34" charset="-122"/>
              </a:rPr>
              <a:t>苹</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。我有</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嘉宾，鼓瑟</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吹</a:t>
            </a:r>
            <a:r>
              <a:rPr lang="zh-CN" altLang="en-US" sz="2400" u="sng">
                <a:solidFill>
                  <a:srgbClr val="C00000"/>
                </a:solidFill>
                <a:latin typeface="微软雅黑" panose="020B0503020204020204" pitchFamily="34" charset="-122"/>
                <a:ea typeface="微软雅黑" panose="020B0503020204020204" pitchFamily="34" charset="-122"/>
              </a:rPr>
              <a:t>笙</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明明</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如</a:t>
            </a:r>
            <a:r>
              <a:rPr lang="zh-CN" altLang="en-US" sz="2400" u="sng">
                <a:solidFill>
                  <a:srgbClr val="C00000"/>
                </a:solidFill>
                <a:latin typeface="微软雅黑" panose="020B0503020204020204" pitchFamily="34" charset="-122"/>
                <a:ea typeface="微软雅黑" panose="020B0503020204020204" pitchFamily="34" charset="-122"/>
              </a:rPr>
              <a:t>月</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，何时</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可</a:t>
            </a:r>
            <a:r>
              <a:rPr lang="zh-CN" altLang="en-US" sz="2400" u="sng">
                <a:solidFill>
                  <a:srgbClr val="C00000"/>
                </a:solidFill>
                <a:latin typeface="微软雅黑" panose="020B0503020204020204" pitchFamily="34" charset="-122"/>
                <a:ea typeface="微软雅黑" panose="020B0503020204020204" pitchFamily="34" charset="-122"/>
              </a:rPr>
              <a:t>掇</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？忧从</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中来，不可</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断</a:t>
            </a:r>
            <a:r>
              <a:rPr lang="zh-CN" altLang="en-US" sz="2400" u="sng">
                <a:solidFill>
                  <a:srgbClr val="C00000"/>
                </a:solidFill>
                <a:latin typeface="微软雅黑" panose="020B0503020204020204" pitchFamily="34" charset="-122"/>
                <a:ea typeface="微软雅黑" panose="020B0503020204020204" pitchFamily="34" charset="-122"/>
              </a:rPr>
              <a:t>绝</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越陌</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度</a:t>
            </a:r>
            <a:r>
              <a:rPr lang="zh-CN" altLang="en-US" sz="2400" u="sng">
                <a:solidFill>
                  <a:srgbClr val="C00000"/>
                </a:solidFill>
                <a:latin typeface="微软雅黑" panose="020B0503020204020204" pitchFamily="34" charset="-122"/>
                <a:ea typeface="微软雅黑" panose="020B0503020204020204" pitchFamily="34" charset="-122"/>
              </a:rPr>
              <a:t>阡</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，枉用</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相存。契阔</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谈讌 ，心念</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旧</a:t>
            </a:r>
            <a:r>
              <a:rPr lang="zh-CN" altLang="en-US" sz="2400" u="sng">
                <a:solidFill>
                  <a:srgbClr val="C00000"/>
                </a:solidFill>
                <a:latin typeface="微软雅黑" panose="020B0503020204020204" pitchFamily="34" charset="-122"/>
                <a:ea typeface="微软雅黑" panose="020B0503020204020204" pitchFamily="34" charset="-122"/>
              </a:rPr>
              <a:t>恩</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月明</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星</a:t>
            </a:r>
            <a:r>
              <a:rPr lang="zh-CN" altLang="en-US" sz="2400" u="sng">
                <a:solidFill>
                  <a:srgbClr val="C00000"/>
                </a:solidFill>
                <a:latin typeface="微软雅黑" panose="020B0503020204020204" pitchFamily="34" charset="-122"/>
                <a:ea typeface="微软雅黑" panose="020B0503020204020204" pitchFamily="34" charset="-122"/>
              </a:rPr>
              <a:t>稀</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，乌鹊</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南</a:t>
            </a:r>
            <a:r>
              <a:rPr lang="zh-CN" altLang="en-US" sz="2400" u="sng">
                <a:solidFill>
                  <a:srgbClr val="C00000"/>
                </a:solidFill>
                <a:latin typeface="微软雅黑" panose="020B0503020204020204" pitchFamily="34" charset="-122"/>
                <a:ea typeface="微软雅黑" panose="020B0503020204020204" pitchFamily="34" charset="-122"/>
              </a:rPr>
              <a:t>飞</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。绕树</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三匝，何枝</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可</a:t>
            </a:r>
            <a:r>
              <a:rPr lang="zh-CN" altLang="en-US" sz="2400" u="sng">
                <a:solidFill>
                  <a:srgbClr val="C00000"/>
                </a:solidFill>
                <a:latin typeface="微软雅黑" panose="020B0503020204020204" pitchFamily="34" charset="-122"/>
                <a:ea typeface="微软雅黑" panose="020B0503020204020204" pitchFamily="34" charset="-122"/>
              </a:rPr>
              <a:t>依</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山不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厌高，海不</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厌</a:t>
            </a:r>
            <a:r>
              <a:rPr lang="zh-CN" altLang="en-US" sz="2400" u="sng">
                <a:solidFill>
                  <a:srgbClr val="C00000"/>
                </a:solidFill>
                <a:latin typeface="微软雅黑" panose="020B0503020204020204" pitchFamily="34" charset="-122"/>
                <a:ea typeface="微软雅黑" panose="020B0503020204020204" pitchFamily="34" charset="-122"/>
              </a:rPr>
              <a:t>深</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。周公</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吐哺，天下</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归</a:t>
            </a:r>
            <a:r>
              <a:rPr lang="zh-CN" altLang="en-US" sz="2400" u="sng">
                <a:solidFill>
                  <a:srgbClr val="C00000"/>
                </a:solidFill>
                <a:latin typeface="微软雅黑" panose="020B0503020204020204" pitchFamily="34" charset="-122"/>
                <a:ea typeface="微软雅黑" panose="020B0503020204020204" pitchFamily="34" charset="-122"/>
              </a:rPr>
              <a:t>心</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a:off x="7952282" y="2162417"/>
            <a:ext cx="4069927" cy="2797048"/>
          </a:xfrm>
          <a:prstGeom prst="rect">
            <a:avLst/>
          </a:prstGeom>
          <a:noFill/>
        </p:spPr>
        <p:txBody>
          <a:bodyPr wrap="square" rtlCol="0">
            <a:spAutoFit/>
          </a:bodyPr>
          <a:lstStyle/>
          <a:p>
            <a:pPr>
              <a:lnSpc>
                <a:spcPct val="150000"/>
              </a:lnSpc>
            </a:pPr>
            <a:r>
              <a:rPr lang="zh-CN" altLang="zh-CN" sz="2400">
                <a:solidFill>
                  <a:srgbClr val="C00000"/>
                </a:solidFill>
                <a:latin typeface="微软雅黑" panose="020B0503020204020204" pitchFamily="34" charset="-122"/>
                <a:ea typeface="微软雅黑" panose="020B0503020204020204" pitchFamily="34" charset="-122"/>
              </a:rPr>
              <a:t>明确 </a:t>
            </a:r>
            <a:r>
              <a:rPr lang="en-US" altLang="zh-CN" sz="2400">
                <a:solidFill>
                  <a:srgbClr val="C00000"/>
                </a:solidFill>
                <a:latin typeface="微软雅黑" panose="020B0503020204020204" pitchFamily="34" charset="-122"/>
                <a:ea typeface="微软雅黑" panose="020B0503020204020204" pitchFamily="34" charset="-122"/>
              </a:rPr>
              <a:t>  </a:t>
            </a:r>
            <a:r>
              <a:rPr lang="zh-CN" altLang="zh-CN" sz="2400">
                <a:solidFill>
                  <a:srgbClr val="C00000"/>
                </a:solidFill>
                <a:latin typeface="微软雅黑" panose="020B0503020204020204" pitchFamily="34" charset="-122"/>
                <a:ea typeface="微软雅黑" panose="020B0503020204020204" pitchFamily="34" charset="-122"/>
              </a:rPr>
              <a:t>押韵特点：</a:t>
            </a:r>
            <a:r>
              <a:rPr lang="en-US" altLang="zh-CN" sz="2400">
                <a:solidFill>
                  <a:srgbClr val="C00000"/>
                </a:solidFill>
                <a:latin typeface="微软雅黑" panose="020B0503020204020204" pitchFamily="34" charset="-122"/>
                <a:ea typeface="微软雅黑" panose="020B0503020204020204" pitchFamily="34" charset="-122"/>
              </a:rPr>
              <a:t>①</a:t>
            </a:r>
            <a:r>
              <a:rPr lang="zh-CN" altLang="zh-CN" sz="2400">
                <a:solidFill>
                  <a:srgbClr val="C00000"/>
                </a:solidFill>
                <a:latin typeface="微软雅黑" panose="020B0503020204020204" pitchFamily="34" charset="-122"/>
                <a:ea typeface="微软雅黑" panose="020B0503020204020204" pitchFamily="34" charset="-122"/>
              </a:rPr>
              <a:t>不是一韵到底，而是以四句为一组，每四句一换韵；</a:t>
            </a:r>
            <a:r>
              <a:rPr lang="en-US" altLang="zh-CN" sz="2400">
                <a:solidFill>
                  <a:srgbClr val="C00000"/>
                </a:solidFill>
                <a:latin typeface="微软雅黑" panose="020B0503020204020204" pitchFamily="34" charset="-122"/>
                <a:ea typeface="微软雅黑" panose="020B0503020204020204" pitchFamily="34" charset="-122"/>
              </a:rPr>
              <a:t>②</a:t>
            </a:r>
            <a:r>
              <a:rPr lang="zh-CN" altLang="zh-CN" sz="2400">
                <a:solidFill>
                  <a:srgbClr val="C00000"/>
                </a:solidFill>
                <a:latin typeface="微软雅黑" panose="020B0503020204020204" pitchFamily="34" charset="-122"/>
                <a:ea typeface="微软雅黑" panose="020B0503020204020204" pitchFamily="34" charset="-122"/>
              </a:rPr>
              <a:t>每一组基本上第一、二、四句押相同或相似的韵，第三句不押。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2">
                                            <p:txEl>
                                              <p:pRg st="3" end="3"/>
                                            </p:txEl>
                                          </p:spTgt>
                                        </p:tgtEl>
                                        <p:attrNameLst>
                                          <p:attrName>style.visibility</p:attrName>
                                        </p:attrNameLst>
                                      </p:cBhvr>
                                      <p:to>
                                        <p:strVal val="visible"/>
                                      </p:to>
                                    </p:set>
                                    <p:animEffect transition="in" filter="dissolve">
                                      <p:cBhvr>
                                        <p:cTn id="17" dur="500"/>
                                        <p:tgtEl>
                                          <p:spTgt spid="12">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12">
                                            <p:txEl>
                                              <p:pRg st="4" end="4"/>
                                            </p:txEl>
                                          </p:spTgt>
                                        </p:tgtEl>
                                        <p:attrNameLst>
                                          <p:attrName>style.visibility</p:attrName>
                                        </p:attrNameLst>
                                      </p:cBhvr>
                                      <p:to>
                                        <p:strVal val="visible"/>
                                      </p:to>
                                    </p:set>
                                    <p:animEffect transition="in" filter="dissolve">
                                      <p:cBhvr>
                                        <p:cTn id="20" dur="500"/>
                                        <p:tgtEl>
                                          <p:spTgt spid="12">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12">
                                            <p:txEl>
                                              <p:pRg st="5" end="5"/>
                                            </p:txEl>
                                          </p:spTgt>
                                        </p:tgtEl>
                                        <p:attrNameLst>
                                          <p:attrName>style.visibility</p:attrName>
                                        </p:attrNameLst>
                                      </p:cBhvr>
                                      <p:to>
                                        <p:strVal val="visible"/>
                                      </p:to>
                                    </p:set>
                                    <p:animEffect transition="in" filter="dissolve">
                                      <p:cBhvr>
                                        <p:cTn id="23" dur="500"/>
                                        <p:tgtEl>
                                          <p:spTgt spid="12">
                                            <p:txEl>
                                              <p:pRg st="5" end="5"/>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12">
                                            <p:txEl>
                                              <p:pRg st="6" end="6"/>
                                            </p:txEl>
                                          </p:spTgt>
                                        </p:tgtEl>
                                        <p:attrNameLst>
                                          <p:attrName>style.visibility</p:attrName>
                                        </p:attrNameLst>
                                      </p:cBhvr>
                                      <p:to>
                                        <p:strVal val="visible"/>
                                      </p:to>
                                    </p:set>
                                    <p:animEffect transition="in" filter="dissolve">
                                      <p:cBhvr>
                                        <p:cTn id="26" dur="500"/>
                                        <p:tgtEl>
                                          <p:spTgt spid="12">
                                            <p:txEl>
                                              <p:pRg st="6" end="6"/>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12">
                                            <p:txEl>
                                              <p:pRg st="7" end="7"/>
                                            </p:txEl>
                                          </p:spTgt>
                                        </p:tgtEl>
                                        <p:attrNameLst>
                                          <p:attrName>style.visibility</p:attrName>
                                        </p:attrNameLst>
                                      </p:cBhvr>
                                      <p:to>
                                        <p:strVal val="visible"/>
                                      </p:to>
                                    </p:set>
                                    <p:animEffect transition="in" filter="dissolve">
                                      <p:cBhvr>
                                        <p:cTn id="29" dur="500"/>
                                        <p:tgtEl>
                                          <p:spTgt spid="12">
                                            <p:txEl>
                                              <p:pRg st="7" end="7"/>
                                            </p:txEl>
                                          </p:spTgt>
                                        </p:tgtEl>
                                      </p:cBhvr>
                                    </p:animEffect>
                                  </p:childTnLst>
                                </p:cTn>
                              </p:par>
                              <p:par>
                                <p:cTn id="30" presetID="9" presetClass="entr" presetSubtype="0" fill="hold" nodeType="withEffect">
                                  <p:stCondLst>
                                    <p:cond delay="0"/>
                                  </p:stCondLst>
                                  <p:childTnLst>
                                    <p:set>
                                      <p:cBhvr>
                                        <p:cTn id="31" dur="1" fill="hold">
                                          <p:stCondLst>
                                            <p:cond delay="0"/>
                                          </p:stCondLst>
                                        </p:cTn>
                                        <p:tgtEl>
                                          <p:spTgt spid="12">
                                            <p:txEl>
                                              <p:pRg st="8" end="8"/>
                                            </p:txEl>
                                          </p:spTgt>
                                        </p:tgtEl>
                                        <p:attrNameLst>
                                          <p:attrName>style.visibility</p:attrName>
                                        </p:attrNameLst>
                                      </p:cBhvr>
                                      <p:to>
                                        <p:strVal val="visible"/>
                                      </p:to>
                                    </p:set>
                                    <p:animEffect transition="in" filter="dissolve">
                                      <p:cBhvr>
                                        <p:cTn id="32" dur="500"/>
                                        <p:tgtEl>
                                          <p:spTgt spid="12">
                                            <p:txEl>
                                              <p:pRg st="8" end="8"/>
                                            </p:txEl>
                                          </p:spTgt>
                                        </p:tgtEl>
                                      </p:cBhvr>
                                    </p:animEffect>
                                  </p:childTnLst>
                                </p:cTn>
                              </p:par>
                              <p:par>
                                <p:cTn id="33" presetID="9" presetClass="entr" presetSubtype="0" fill="hold" nodeType="withEffect">
                                  <p:stCondLst>
                                    <p:cond delay="0"/>
                                  </p:stCondLst>
                                  <p:childTnLst>
                                    <p:set>
                                      <p:cBhvr>
                                        <p:cTn id="34" dur="1" fill="hold">
                                          <p:stCondLst>
                                            <p:cond delay="0"/>
                                          </p:stCondLst>
                                        </p:cTn>
                                        <p:tgtEl>
                                          <p:spTgt spid="12">
                                            <p:txEl>
                                              <p:pRg st="9" end="9"/>
                                            </p:txEl>
                                          </p:spTgt>
                                        </p:tgtEl>
                                        <p:attrNameLst>
                                          <p:attrName>style.visibility</p:attrName>
                                        </p:attrNameLst>
                                      </p:cBhvr>
                                      <p:to>
                                        <p:strVal val="visible"/>
                                      </p:to>
                                    </p:set>
                                    <p:animEffect transition="in" filter="dissolve">
                                      <p:cBhvr>
                                        <p:cTn id="35" dur="500"/>
                                        <p:tgtEl>
                                          <p:spTgt spid="12">
                                            <p:txEl>
                                              <p:pRg st="9" end="9"/>
                                            </p:txEl>
                                          </p:spTgt>
                                        </p:tgtEl>
                                      </p:cBhvr>
                                    </p:animEffect>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dissolve">
                                      <p:cBhvr>
                                        <p:cTn id="4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092078" y="1645512"/>
            <a:ext cx="6790871" cy="2601546"/>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补充：</a:t>
            </a:r>
          </a:p>
          <a:p>
            <a:pPr>
              <a:lnSpc>
                <a:spcPct val="150000"/>
              </a:lnSpc>
            </a:pP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四言诗朗诵节奏</a:t>
            </a:r>
          </a:p>
          <a:p>
            <a:pPr>
              <a:lnSpc>
                <a:spcPct val="150000"/>
              </a:lnSpc>
            </a:pP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四言诗一般采用“二二拍”的节奏，两两组合，在中间停顿。</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086828" y="2243283"/>
            <a:ext cx="6790871" cy="1781385"/>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（二）初读课文</a:t>
            </a:r>
          </a:p>
          <a:p>
            <a:pPr>
              <a:lnSpc>
                <a:spcPct val="150000"/>
              </a:lnSpc>
            </a:pPr>
            <a:r>
              <a:rPr lang="en-US" altLang="zh-CN" sz="2800" b="1">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自由朗读，感悟情感</a:t>
            </a:r>
          </a:p>
          <a:p>
            <a:pPr>
              <a:lnSpc>
                <a:spcPct val="150000"/>
              </a:lnSpc>
            </a:pP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第三部分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文本研读</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421205" y="1750507"/>
            <a:ext cx="7707777"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诵读诗歌，划分层次</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   </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第一层（对酒当歌</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唯有杜康）</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时光易逝，人生苦短</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第二层（青青子衿</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鼓瑟吹笙）</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渴望贤才，礼遇嘉宾</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第三层（明明如月</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心念旧恩）</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渴盼人才，忧思难解</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第四层（月明星稀</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天下归心）</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虚心纳士，竭尽诚心</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65171" y="1425070"/>
            <a:ext cx="3596919" cy="400785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340617" y="1354240"/>
            <a:ext cx="6473197" cy="3905043"/>
          </a:xfrm>
          <a:prstGeom prst="rect">
            <a:avLst/>
          </a:prstGeom>
          <a:noFill/>
        </p:spPr>
        <p:txBody>
          <a:bodyPr wrap="square" rtlCol="0">
            <a:spAutoFit/>
          </a:bodyPr>
          <a:lstStyle/>
          <a:p>
            <a:pPr>
              <a:lnSpc>
                <a:spcPct val="150000"/>
              </a:lnSpc>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      说到“枭雄”你第一个想到的是谁？</a:t>
            </a:r>
          </a:p>
          <a:p>
            <a:pPr>
              <a:lnSpc>
                <a:spcPct val="150000"/>
              </a:lnSpc>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      相信有不少同学会想到</a:t>
            </a: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曹操。是的，在礼乐崩坏的周代末期，挟天子以令诸侯，征讨四方，建立大魏，曹操的确是历史上不可被忽视的一代枭雄。那么，曹操是靠什么来建立这宏图霸业的呢？今天就让我们一齐走近</a:t>
            </a: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短歌行</a:t>
            </a: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，窥探一二。</a:t>
            </a:r>
          </a:p>
        </p:txBody>
      </p:sp>
      <p:sp>
        <p:nvSpPr>
          <p:cNvPr id="82" name="文本框 81"/>
          <p:cNvSpPr txBox="1"/>
          <p:nvPr/>
        </p:nvSpPr>
        <p:spPr>
          <a:xfrm>
            <a:off x="7647702" y="480825"/>
            <a:ext cx="2928620" cy="523220"/>
          </a:xfrm>
          <a:prstGeom prst="rect">
            <a:avLst/>
          </a:prstGeom>
          <a:noFill/>
          <a:effectLst/>
        </p:spPr>
        <p:txBody>
          <a:bodyPr wrap="square" rtlCol="0">
            <a:spAutoFit/>
          </a:bodyPr>
          <a:lstStyle/>
          <a:p>
            <a:pPr algn="l"/>
            <a:r>
              <a:rPr lang="zh-CN" altLang="en-US" sz="2800" b="1">
                <a:latin typeface="微软雅黑" panose="020B0503020204020204" pitchFamily="34" charset="-122"/>
                <a:ea typeface="微软雅黑" panose="020B0503020204020204" pitchFamily="34" charset="-122"/>
                <a:sym typeface="+mn-ea"/>
              </a:rPr>
              <a:t>导入</a:t>
            </a:r>
            <a:endParaRPr lang="en-US" altLang="zh-CN" sz="2000">
              <a:solidFill>
                <a:schemeClr val="tx1"/>
              </a:solidFill>
              <a:latin typeface="微软雅黑" pitchFamily="34" charset="-122"/>
              <a:ea typeface="微软雅黑" panose="020B0503020204020204" pitchFamily="34" charset="-122"/>
              <a:sym typeface="+mn-ea"/>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rcRect t="4361" b="4361"/>
          <a:stretch>
            <a:fillRect/>
          </a:stretch>
        </p:blipFill>
        <p:spPr>
          <a:xfrm>
            <a:off x="912712" y="1833505"/>
            <a:ext cx="3937584" cy="268659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421205" y="1750507"/>
            <a:ext cx="7707777" cy="1689052"/>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感受“情感美”</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任务：探讨诗歌的感情发展脉络</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忧</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思</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迎</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归</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65171" y="1425070"/>
            <a:ext cx="3596919" cy="400785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081480" y="1337490"/>
            <a:ext cx="7707777"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感受“情感美”</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）第一节表达了什么感情？全诗的基调是不是消极的、低沉的？</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忧</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人生短暂。 “何以解忧，唯有杜康”，从表面看，曹操的人生态度是消极的。但联系全诗以及曹操的一生，我们不难做出判断，曹操是积极进取的，看似及时行乐，实则把深沉的情感隐藏在酒中，更能看出他对生命的思考。</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65171" y="1425070"/>
            <a:ext cx="3596919" cy="400785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081480" y="1337490"/>
            <a:ext cx="7707777"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感受“情感美”</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）第二节诗人表达了什么感情？</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思</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求贤若渴。 作者运用起兴、用典的手法表达作者求贤若渴的心情， 说明贤才如果投奔于已，必将极尽礼节招待他。</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65171" y="1425070"/>
            <a:ext cx="3596919" cy="400785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081480" y="1337490"/>
            <a:ext cx="7707777"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感受“情感美”</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）第三节诗人表达了什么感情？</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迎</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仰慕贤才。作者运用了比喻的手法，将贤才喻为明月。意即：天下的贤士们呀，我怎样才能得到你们呢？恰如其分地表达渴望贤才来归的心意。这四句诗仍是写“忧”，从情感上照应第一节。“越陌度阡”四句句意呼应第二节，仍是想象贤才归为己用时的欢快场面。</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65171" y="1425070"/>
            <a:ext cx="3596919" cy="400785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081480" y="1337490"/>
            <a:ext cx="7707777"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感受“情感美”</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）第四节诗人表达了什么感情？</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盼</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天下归心。以“乌鹊”无枝可依比喻在三国鼎立的局面下，有些人才犹豫不决，彷徨不知何去何从表达出对人才的渴望；后四句用典说明自己渴望多纳贤才 ，殷勤地接待贤才。表达作者胸怀大志，一统天下的愿望。</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65171" y="1425070"/>
            <a:ext cx="3596919" cy="400785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081480" y="1337490"/>
            <a:ext cx="7707777"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感受“手法美”</a:t>
            </a:r>
          </a:p>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用典</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何为用典？有何作用？</a:t>
            </a:r>
          </a:p>
          <a:p>
            <a:pPr>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&lt;</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定义</a:t>
            </a: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sz="2400">
                <a:solidFill>
                  <a:srgbClr val="C00000"/>
                </a:solidFill>
                <a:latin typeface="微软雅黑" panose="020B0503020204020204" pitchFamily="34" charset="-122"/>
                <a:ea typeface="微软雅黑" panose="020B0503020204020204" pitchFamily="34" charset="-122"/>
              </a:rPr>
              <a:t>用典是古诗词中常用的一种表现方法，它的主要特点是借助一些历史人物、神话传说、寓言故事等来表达自己的某种愿望或情感。</a:t>
            </a:r>
          </a:p>
          <a:p>
            <a:pPr>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&lt;</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类型</a:t>
            </a: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&gt;:</a:t>
            </a:r>
            <a:r>
              <a:rPr lang="en-US" altLang="zh-CN" sz="2400">
                <a:solidFill>
                  <a:srgbClr val="C00000"/>
                </a:solidFill>
                <a:latin typeface="微软雅黑" panose="020B0503020204020204" pitchFamily="34" charset="-122"/>
                <a:ea typeface="微软雅黑" panose="020B0503020204020204" pitchFamily="34" charset="-122"/>
              </a:rPr>
              <a:t>①</a:t>
            </a:r>
            <a:r>
              <a:rPr lang="zh-CN" altLang="en-US" sz="2400">
                <a:solidFill>
                  <a:srgbClr val="C00000"/>
                </a:solidFill>
                <a:latin typeface="微软雅黑" panose="020B0503020204020204" pitchFamily="34" charset="-122"/>
                <a:ea typeface="微软雅黑" panose="020B0503020204020204" pitchFamily="34" charset="-122"/>
              </a:rPr>
              <a:t>事典；②言典</a:t>
            </a:r>
          </a:p>
          <a:p>
            <a:pPr>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&lt;</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作用</a:t>
            </a: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①品评历史，借古论今；②抒情言志，表明心迹；③引发联想，创新意境；④简洁精练，内涵丰富。</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65171" y="1425070"/>
            <a:ext cx="3596919" cy="400785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4" end="4"/>
                                            </p:txEl>
                                          </p:spTgt>
                                        </p:tgtEl>
                                        <p:attrNameLst>
                                          <p:attrName>style.visibility</p:attrName>
                                        </p:attrNameLst>
                                      </p:cBhvr>
                                      <p:to>
                                        <p:strVal val="visible"/>
                                      </p:to>
                                    </p:set>
                                    <p:animEffect transition="in" filter="dissolve">
                                      <p:cBhvr>
                                        <p:cTn id="17" dur="500"/>
                                        <p:tgtEl>
                                          <p:spTgt spid="36">
                                            <p:txEl>
                                              <p:pRg st="4" end="4"/>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5" end="5"/>
                                            </p:txEl>
                                          </p:spTgt>
                                        </p:tgtEl>
                                        <p:attrNameLst>
                                          <p:attrName>style.visibility</p:attrName>
                                        </p:attrNameLst>
                                      </p:cBhvr>
                                      <p:to>
                                        <p:strVal val="visible"/>
                                      </p:to>
                                    </p:set>
                                    <p:animEffect transition="in" filter="dissolve">
                                      <p:cBhvr>
                                        <p:cTn id="20"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081480" y="1337490"/>
            <a:ext cx="7707777"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感受“手法美”</a:t>
            </a:r>
          </a:p>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用典</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找到文章中的用典句，并分析其作用。</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①青青子衿，悠悠我心。但为君故，沉吟至今。</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诗人借用</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诗经</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郑风</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子衿</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写姑娘思念情人的诗句，原文是“青青子衿，悠悠我心。纵我不往，子宁不嗣音”， 这里用来抒发自己对贤士的思念之情，提醒人才主动投靠自己。</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65171" y="1425070"/>
            <a:ext cx="3596919" cy="400785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4" end="4"/>
                                            </p:txEl>
                                          </p:spTgt>
                                        </p:tgtEl>
                                        <p:attrNameLst>
                                          <p:attrName>style.visibility</p:attrName>
                                        </p:attrNameLst>
                                      </p:cBhvr>
                                      <p:to>
                                        <p:strVal val="visible"/>
                                      </p:to>
                                    </p:set>
                                    <p:animEffect transition="in" filter="dissolve">
                                      <p:cBhvr>
                                        <p:cTn id="14"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081480" y="1337490"/>
            <a:ext cx="7707777"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感受“手法美”</a:t>
            </a:r>
          </a:p>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用典</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找到文章中的用典句，并分析其作用。</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②月明星稀，乌鹊南飞。绕树三匝，何枝可依</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当时天下大乱、豪杰并起，割据一方的雄主为了发展自己的势力都在想尽办法招揽人才。正所谓“良禽择木而栖，贤才择主而事”，诗人将贤才比作“乌鹊”，写出他们徘徊犹豫不知投靠谁的心态，抒发自己担忧人才投靠他人愁情。</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65171" y="1425070"/>
            <a:ext cx="3596919" cy="400785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4" end="4"/>
                                            </p:txEl>
                                          </p:spTgt>
                                        </p:tgtEl>
                                        <p:attrNameLst>
                                          <p:attrName>style.visibility</p:attrName>
                                        </p:attrNameLst>
                                      </p:cBhvr>
                                      <p:to>
                                        <p:strVal val="visible"/>
                                      </p:to>
                                    </p:set>
                                    <p:animEffect transition="in" filter="dissolve">
                                      <p:cBhvr>
                                        <p:cTn id="14"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081480" y="1337490"/>
            <a:ext cx="7707777"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感受“手法美”</a:t>
            </a:r>
          </a:p>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用典</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找到文章中的用典句，并分析其作用。</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③周公吐哺，天下归心。</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曹操借用鲁周公热切殷勤接待贤才的故事表明自己招纳贤才的热忱，充满自信地向人才表明自己是当今明主，表达出立志平定河山的雄心。</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65171" y="1425070"/>
            <a:ext cx="3596919" cy="400785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4" end="4"/>
                                            </p:txEl>
                                          </p:spTgt>
                                        </p:tgtEl>
                                        <p:attrNameLst>
                                          <p:attrName>style.visibility</p:attrName>
                                        </p:attrNameLst>
                                      </p:cBhvr>
                                      <p:to>
                                        <p:strVal val="visible"/>
                                      </p:to>
                                    </p:set>
                                    <p:animEffect transition="in" filter="dissolve">
                                      <p:cBhvr>
                                        <p:cTn id="14"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081480" y="1337490"/>
            <a:ext cx="7707777"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感受“手法美”</a:t>
            </a:r>
          </a:p>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用典</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找到文章中的用典句，并分析其作用。</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④呦呦鹿鸣，食野之苹。我有嘉宾，鼓瑟吹笙。</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诗人借用</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诗经</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小雅</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鹿鸣</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中天子宴请宾客的句子表明自己将人才视若珍宝，钟鼓乐之，琴瑟友之，礼贤下士的求贤态度。</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65171" y="1425070"/>
            <a:ext cx="3596919" cy="400785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4" end="4"/>
                                            </p:txEl>
                                          </p:spTgt>
                                        </p:tgtEl>
                                        <p:attrNameLst>
                                          <p:attrName>style.visibility</p:attrName>
                                        </p:attrNameLst>
                                      </p:cBhvr>
                                      <p:to>
                                        <p:strVal val="visible"/>
                                      </p:to>
                                    </p:set>
                                    <p:animEffect transition="in" filter="dissolve">
                                      <p:cBhvr>
                                        <p:cTn id="14"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anose="020B0503020204020204" pitchFamily="34" charset="-122"/>
                <a:ea typeface="微软雅黑" panose="020B0503020204020204" pitchFamily="34" charset="-122"/>
                <a:sym typeface="+mn-ea"/>
              </a:rPr>
              <a:t>目  录</a:t>
            </a:r>
            <a:endParaRPr lang="en-US" altLang="zh-CN" sz="4000" b="1">
              <a:solidFill>
                <a:schemeClr val="bg1"/>
              </a:solidFill>
              <a:latin typeface="微软雅黑" pitchFamily="34" charset="-122"/>
              <a:ea typeface="微软雅黑" panose="020B0503020204020204" pitchFamily="34" charset="-122"/>
              <a:sym typeface="+mn-ea"/>
            </a:endParaRPr>
          </a:p>
        </p:txBody>
      </p:sp>
      <p:grpSp>
        <p:nvGrpSpPr>
          <p:cNvPr id="2" name="组合 1"/>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知人论世</a:t>
              </a:r>
              <a:endParaRPr lang="en-US" altLang="zh-CN" sz="2800" b="1">
                <a:solidFill>
                  <a:schemeClr val="tx1">
                    <a:lumMod val="85000"/>
                    <a:lumOff val="15000"/>
                  </a:schemeClr>
                </a:solidFill>
                <a:latin typeface="微软雅黑" pitchFamily="34" charset="-122"/>
                <a:ea typeface="微软雅黑"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01</a:t>
              </a:r>
            </a:p>
          </p:txBody>
        </p:sp>
      </p:grpSp>
      <p:grpSp>
        <p:nvGrpSpPr>
          <p:cNvPr id="3" name="组合 2"/>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初读课文</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02</a:t>
              </a:r>
            </a:p>
          </p:txBody>
        </p:sp>
      </p:grpSp>
      <p:grpSp>
        <p:nvGrpSpPr>
          <p:cNvPr id="29" name="组合 28"/>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文本研读</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03</a:t>
              </a:r>
            </a:p>
          </p:txBody>
        </p:sp>
      </p:grpSp>
      <p:grpSp>
        <p:nvGrpSpPr>
          <p:cNvPr id="30" name="组合 29"/>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技巧点拨</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081480" y="1337490"/>
            <a:ext cx="7707777"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感受“手法美”</a:t>
            </a:r>
          </a:p>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用典</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找到文章中的用典句，并分析其作用。</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⑤山不厌高，海不厌深。</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诗人借用</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管子</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形解</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中的句子表明自己就像谦虚的山一样不满足于高，像博大的海一样不满足于深，希望自己拥有的人才越多越好。</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65171" y="1425070"/>
            <a:ext cx="3596919" cy="400785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4" end="4"/>
                                            </p:txEl>
                                          </p:spTgt>
                                        </p:tgtEl>
                                        <p:attrNameLst>
                                          <p:attrName>style.visibility</p:attrName>
                                        </p:attrNameLst>
                                      </p:cBhvr>
                                      <p:to>
                                        <p:strVal val="visible"/>
                                      </p:to>
                                    </p:set>
                                    <p:animEffect transition="in" filter="dissolve">
                                      <p:cBhvr>
                                        <p:cTn id="14"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081480" y="1337490"/>
            <a:ext cx="7707777"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感受“手法美”</a:t>
            </a:r>
          </a:p>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用典</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有何作用？</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用典来倾诉自己求贤若渴的迫切心情，表明了自己为完成统一大业而不留余力的真诚态度。</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65171" y="1425070"/>
            <a:ext cx="3596919" cy="400785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081480" y="1337490"/>
            <a:ext cx="7948224"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感受“手法美”</a:t>
            </a:r>
          </a:p>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用典</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拓展延伸：链接考点</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（一）对于高考古诗歌鉴赏中的典故题，具体可分三步：</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第一步，找到典故来源。</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第二步，辨明用典形式。搞清作者与典故的关系。</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第三步，结合诗歌的具体内容进行分析。</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65171" y="1425070"/>
            <a:ext cx="3596919" cy="400785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72159" y="481798"/>
            <a:ext cx="10885455" cy="6131871"/>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拓展延伸：链接考点</a:t>
            </a: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（二）对点练习：</a:t>
            </a:r>
          </a:p>
          <a:p>
            <a:pPr algn="ct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水调歌头</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壬子被召，端仁相饯席上作</a:t>
            </a:r>
            <a:r>
              <a:rPr lang="zh-CN" altLang="en-US" sz="2000" baseline="30000">
                <a:solidFill>
                  <a:schemeClr val="tx1">
                    <a:lumMod val="65000"/>
                    <a:lumOff val="35000"/>
                  </a:schemeClr>
                </a:solidFill>
                <a:latin typeface="微软雅黑" panose="020B0503020204020204" pitchFamily="34" charset="-122"/>
                <a:ea typeface="微软雅黑" panose="020B0503020204020204" pitchFamily="34" charset="-122"/>
              </a:rPr>
              <a:t>①</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辛弃疾</a:t>
            </a: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长恨复长恨，裁作短歌行。何人为我楚舞，听我楚狂声？余既滋兰九畹，又树蕙之百亩，秋菊更餐英</a:t>
            </a:r>
            <a:r>
              <a:rPr lang="zh-CN" altLang="en-US" sz="2000" baseline="30000">
                <a:solidFill>
                  <a:schemeClr val="tx1">
                    <a:lumMod val="65000"/>
                    <a:lumOff val="35000"/>
                  </a:schemeClr>
                </a:solidFill>
                <a:latin typeface="微软雅黑" panose="020B0503020204020204" pitchFamily="34" charset="-122"/>
                <a:ea typeface="微软雅黑" panose="020B0503020204020204" pitchFamily="34" charset="-122"/>
              </a:rPr>
              <a:t>②</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。门外沧浪水，可以濯吾缨。 </a:t>
            </a: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一杯酒，问何似，身后名？人间万事，毫发常重泰山轻。悲莫悲生离别，乐莫乐新相识，儿女古今情。富贵非吾事，归与白鸥盟。</a:t>
            </a: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注：①绍熙三年（壬子），辛弃疾奉召赴临安，在陈端仁的饯行席上赋此词。②“余既”三句出自</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离骚</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：“余既滋兰之九畹，又树蕙之百亩”“朝饮木兰之坠露兮，夕餐秋菊之落英”。</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&lt;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问题</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&gt;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：指出“听我楚狂声”和“富贵非吾事”典故的出处。词人借它们分别表达了什么情思？（</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分）</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两个典故分别出自</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论语</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和陶渊明的</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归去来兮辞</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。前者以楚狂接舆的典故，表达了词人抗金复国理想无人理解的悲愤；后者以陶渊明自况，抒发了词人淡泊名利，洁身自好的情怀。</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381683" y="25096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7" end="7"/>
                                            </p:txEl>
                                          </p:spTgt>
                                        </p:tgtEl>
                                        <p:attrNameLst>
                                          <p:attrName>style.visibility</p:attrName>
                                        </p:attrNameLst>
                                      </p:cBhvr>
                                      <p:to>
                                        <p:strVal val="visible"/>
                                      </p:to>
                                    </p:set>
                                    <p:animEffect transition="in" filter="dissolve">
                                      <p:cBhvr>
                                        <p:cTn id="14" dur="500"/>
                                        <p:tgtEl>
                                          <p:spTgt spid="3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081480" y="1337490"/>
            <a:ext cx="7948224"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感受“手法美”</a:t>
            </a:r>
          </a:p>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比兴手法</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何为比兴？</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比兴是中国诗歌中一种传统的表现手法，通俗地讲，“比”就是譬喻，是对人或物加以形象地比喻，使其特征更加鲜明突出。 “兴”就是起兴，是借助其他事物作为诗歌发端，以引起所要歌咏的内容。有的“兴”兼有发端与比喻的双重作用，所以后来“比兴”二字常连用，专用以指诗有寄托之意。</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65171" y="1425070"/>
            <a:ext cx="3596919" cy="400785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081480" y="1337490"/>
            <a:ext cx="7948224"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感受“手法美”</a:t>
            </a:r>
          </a:p>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比兴手法</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找出文章中的比兴句子，并分析其作用。</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①“明明如月，何时可掇？”</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明月喻指贤才并起兴，表达贤才难得而忧虑不绝的心情。</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65171" y="1425070"/>
            <a:ext cx="3596919" cy="400785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4" end="4"/>
                                            </p:txEl>
                                          </p:spTgt>
                                        </p:tgtEl>
                                        <p:attrNameLst>
                                          <p:attrName>style.visibility</p:attrName>
                                        </p:attrNameLst>
                                      </p:cBhvr>
                                      <p:to>
                                        <p:strVal val="visible"/>
                                      </p:to>
                                    </p:set>
                                    <p:animEffect transition="in" filter="dissolve">
                                      <p:cBhvr>
                                        <p:cTn id="14"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081480" y="1337490"/>
            <a:ext cx="7948224"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感受“手法美”</a:t>
            </a:r>
          </a:p>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比兴手法</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找出文章中的比兴句子，并分析其作用。</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②“月明星稀，乌鹊南飞。绕树三匝，何枝可依？”</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比喻贤才尚在徘徊选择之意，以此起兴流露出诗人唯恐贤才不来归附的焦急心情。</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65171" y="1425070"/>
            <a:ext cx="3596919" cy="400785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4" end="4"/>
                                            </p:txEl>
                                          </p:spTgt>
                                        </p:tgtEl>
                                        <p:attrNameLst>
                                          <p:attrName>style.visibility</p:attrName>
                                        </p:attrNameLst>
                                      </p:cBhvr>
                                      <p:to>
                                        <p:strVal val="visible"/>
                                      </p:to>
                                    </p:set>
                                    <p:animEffect transition="in" filter="dissolve">
                                      <p:cBhvr>
                                        <p:cTn id="14"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081480" y="1337490"/>
            <a:ext cx="7948224"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感受“手法美”</a:t>
            </a:r>
          </a:p>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比兴手法</a:t>
            </a: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找出文章中的比兴句子，并分析其作用。</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③“山不厌高，海不厌深。”</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以山高海深比喻广招人才的博大胸怀并以此起兴，意在表明诗人以开阔的胸怀接纳贤才，唯才是举。</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65171" y="1425070"/>
            <a:ext cx="3596919" cy="400785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4" end="4"/>
                                            </p:txEl>
                                          </p:spTgt>
                                        </p:tgtEl>
                                        <p:attrNameLst>
                                          <p:attrName>style.visibility</p:attrName>
                                        </p:attrNameLst>
                                      </p:cBhvr>
                                      <p:to>
                                        <p:strVal val="visible"/>
                                      </p:to>
                                    </p:set>
                                    <p:animEffect transition="in" filter="dissolve">
                                      <p:cBhvr>
                                        <p:cTn id="14"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38381" y="365513"/>
            <a:ext cx="11591323" cy="5762540"/>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对比阅读</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对比阅读</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短歌行</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与</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龟虽寿</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，思考后面的问题。</a:t>
            </a:r>
          </a:p>
          <a:p>
            <a:pPr algn="ct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龟虽寿</a:t>
            </a:r>
          </a:p>
          <a:p>
            <a:pPr algn="ct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曹　操</a:t>
            </a:r>
          </a:p>
          <a:p>
            <a:pPr algn="ct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神龟虽寿，犹有竟时。螣蛇乘雾，终为土灰。</a:t>
            </a:r>
          </a:p>
          <a:p>
            <a:pPr algn="ct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老骥伏枥，志在千里。 烈士暮年，壮心不已。</a:t>
            </a:r>
          </a:p>
          <a:p>
            <a:pPr algn="ct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盈缩之期，不但在天；养怡之福，可得永年。幸甚至哉，歌以咏志。</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这两首诗的主旨有何异同？</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①这两首诗均表达了人生短暂，年华易逝，要在有生之年建功立业之意。</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②</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短歌行</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表达诗人求贤若渴的心情和任用人才、实现一统天下的宏伟抱负；</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龟虽寿</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则表现了诗人自强不息、老而弥坚的豪迈气魄和积极进取精神。</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486614" y="28692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8" end="8"/>
                                            </p:txEl>
                                          </p:spTgt>
                                        </p:tgtEl>
                                        <p:attrNameLst>
                                          <p:attrName>style.visibility</p:attrName>
                                        </p:attrNameLst>
                                      </p:cBhvr>
                                      <p:to>
                                        <p:strVal val="visible"/>
                                      </p:to>
                                    </p:set>
                                    <p:animEffect transition="in" filter="dissolve">
                                      <p:cBhvr>
                                        <p:cTn id="14" dur="500"/>
                                        <p:tgtEl>
                                          <p:spTgt spid="36">
                                            <p:txEl>
                                              <p:pRg st="8" end="8"/>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9" end="9"/>
                                            </p:txEl>
                                          </p:spTgt>
                                        </p:tgtEl>
                                        <p:attrNameLst>
                                          <p:attrName>style.visibility</p:attrName>
                                        </p:attrNameLst>
                                      </p:cBhvr>
                                      <p:to>
                                        <p:strVal val="visible"/>
                                      </p:to>
                                    </p:set>
                                    <p:animEffect transition="in" filter="dissolve">
                                      <p:cBhvr>
                                        <p:cTn id="17" dur="500"/>
                                        <p:tgtEl>
                                          <p:spTgt spid="3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38381" y="365513"/>
            <a:ext cx="11591323" cy="6767365"/>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对比阅读</a:t>
            </a: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对比阅读</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短歌行</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与</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龟虽寿</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，思考后面的问题。</a:t>
            </a:r>
          </a:p>
          <a:p>
            <a:pPr algn="ct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龟虽寿</a:t>
            </a:r>
          </a:p>
          <a:p>
            <a:pPr algn="ct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曹　操</a:t>
            </a:r>
          </a:p>
          <a:p>
            <a:pPr algn="ct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神龟虽寿，犹有竟时。螣蛇乘雾，终为土灰。</a:t>
            </a:r>
          </a:p>
          <a:p>
            <a:pPr algn="ct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老骥伏枥，志在千里。 烈士暮年，壮心不已。</a:t>
            </a:r>
          </a:p>
          <a:p>
            <a:pPr algn="ct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盈缩之期，不但在天；养怡之福，可得永年。幸甚至哉，歌以咏志。</a:t>
            </a:r>
          </a:p>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这两首诗在艺术手法上有什么异同？</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①这两首诗都运用了比兴手法，</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短歌行</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以“明月”“乌鹊”“山”“海”等作比；</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龟虽寿</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则以“神龟”“螣蛇”“老骥”等作比。</a:t>
            </a: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②除比兴手法外，</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短歌行</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大量用典；</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龟虽寿</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则托物言志，诗人以老骥自比，表达了积极进取的精神。</a:t>
            </a:r>
          </a:p>
          <a:p>
            <a:pPr>
              <a:lnSpc>
                <a:spcPct val="150000"/>
              </a:lnSpc>
            </a:pP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486614" y="28692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8" end="8"/>
                                            </p:txEl>
                                          </p:spTgt>
                                        </p:tgtEl>
                                        <p:attrNameLst>
                                          <p:attrName>style.visibility</p:attrName>
                                        </p:attrNameLst>
                                      </p:cBhvr>
                                      <p:to>
                                        <p:strVal val="visible"/>
                                      </p:to>
                                    </p:set>
                                    <p:animEffect transition="in" filter="dissolve">
                                      <p:cBhvr>
                                        <p:cTn id="14" dur="500"/>
                                        <p:tgtEl>
                                          <p:spTgt spid="36">
                                            <p:txEl>
                                              <p:pRg st="8" end="8"/>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9" end="9"/>
                                            </p:txEl>
                                          </p:spTgt>
                                        </p:tgtEl>
                                        <p:attrNameLst>
                                          <p:attrName>style.visibility</p:attrName>
                                        </p:attrNameLst>
                                      </p:cBhvr>
                                      <p:to>
                                        <p:strVal val="visible"/>
                                      </p:to>
                                    </p:set>
                                    <p:animEffect transition="in" filter="dissolve">
                                      <p:cBhvr>
                                        <p:cTn id="17" dur="500"/>
                                        <p:tgtEl>
                                          <p:spTgt spid="3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第一部分</a:t>
            </a:r>
            <a:endParaRPr lang="en-US" altLang="zh-CN" sz="3200">
              <a:solidFill>
                <a:schemeClr val="tx1"/>
              </a:solidFill>
              <a:latin typeface="微软雅黑"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solidFill>
                  <a:schemeClr val="tx1"/>
                </a:solidFill>
                <a:latin typeface="微软雅黑" panose="020B0503020204020204" pitchFamily="34" charset="-122"/>
                <a:ea typeface="微软雅黑" panose="020B0503020204020204" pitchFamily="34" charset="-122"/>
                <a:sym typeface="+mn-ea"/>
              </a:rPr>
              <a:t>知人论世</a:t>
            </a:r>
            <a:endParaRPr lang="en-US" altLang="zh-CN" sz="3600">
              <a:solidFill>
                <a:schemeClr val="tx1"/>
              </a:solidFill>
              <a:latin typeface="微软雅黑"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文本框 21"/>
          <p:cNvSpPr txBox="1"/>
          <p:nvPr/>
        </p:nvSpPr>
        <p:spPr>
          <a:xfrm>
            <a:off x="367004" y="1401568"/>
            <a:ext cx="11457992" cy="2243050"/>
          </a:xfrm>
          <a:prstGeom prst="rect">
            <a:avLst/>
          </a:prstGeom>
          <a:solidFill>
            <a:schemeClr val="bg1"/>
          </a:solidFill>
          <a:effectLst/>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sym typeface="+mn-ea"/>
              </a:rPr>
              <a:t>      这是一首是政治性很强的诗作，主要是为曹操当时所实行的政治路线和政治策略服务的；然而它那政治内容和意义却完全熔铸在浓郁的抒情意境之中。全诗充分发挥了诗歌的特长，准确而巧妙地运用了比兴手法，来达到寓理于情，以情感人的目的。整首诗歌表达了曹操“求贤若渴”的心态，以及珍惜时光、建功立业的雄心。</a:t>
            </a:r>
          </a:p>
        </p:txBody>
      </p:sp>
      <p:sp>
        <p:nvSpPr>
          <p:cNvPr id="19" name="文本框 18"/>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微软雅黑" panose="020B0503020204020204" pitchFamily="34" charset="-122"/>
                <a:ea typeface="微软雅黑" panose="020B0503020204020204" pitchFamily="34" charset="-122"/>
              </a:rPr>
              <a:t>明晰主旨</a:t>
            </a:r>
          </a:p>
        </p:txBody>
      </p:sp>
      <p:sp>
        <p:nvSpPr>
          <p:cNvPr id="18" name="矩形 1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82894"/>
            <a:ext cx="12191999" cy="267510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第四部分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技巧点拨</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538269" y="1042294"/>
            <a:ext cx="677108" cy="4474085"/>
          </a:xfrm>
          <a:prstGeom prst="rect">
            <a:avLst/>
          </a:prstGeom>
          <a:noFill/>
        </p:spPr>
        <p:txBody>
          <a:bodyPr vert="eaVert" wrap="square" rtlCol="0">
            <a:spAutoFit/>
          </a:bodyPr>
          <a:lstStyle/>
          <a:p>
            <a:pPr marL="457200" indent="-457200">
              <a:buFont typeface="Wingdings" panose="05000000000000000000" pitchFamily="2" charset="2"/>
              <a:buChar char="n"/>
            </a:pPr>
            <a:r>
              <a:rPr lang="zh-CN" altLang="en-US" sz="3200" b="1" spc="600">
                <a:solidFill>
                  <a:schemeClr val="tx1">
                    <a:lumMod val="50000"/>
                    <a:lumOff val="50000"/>
                  </a:schemeClr>
                </a:solidFill>
                <a:latin typeface="仿宋" panose="02010609060101010101" pitchFamily="49" charset="-122"/>
                <a:ea typeface="仿宋" panose="02010609060101010101" pitchFamily="49" charset="-122"/>
              </a:rPr>
              <a:t>分析诗歌语言特点</a:t>
            </a:r>
            <a:endParaRPr lang="zh-CN" altLang="en-US" sz="3600" b="1" spc="600">
              <a:solidFill>
                <a:schemeClr val="tx1">
                  <a:lumMod val="50000"/>
                  <a:lumOff val="50000"/>
                </a:schemeClr>
              </a:solidFill>
              <a:latin typeface="仿宋" panose="02010609060101010101" pitchFamily="49" charset="-122"/>
              <a:ea typeface="仿宋" panose="02010609060101010101" pitchFamily="49" charset="-122"/>
              <a:sym typeface="+mn-ea"/>
            </a:endParaRPr>
          </a:p>
        </p:txBody>
      </p:sp>
      <p:sp>
        <p:nvSpPr>
          <p:cNvPr id="7" name="文本框 6"/>
          <p:cNvSpPr txBox="1"/>
          <p:nvPr/>
        </p:nvSpPr>
        <p:spPr>
          <a:xfrm>
            <a:off x="2336846" y="3494293"/>
            <a:ext cx="9145620" cy="1689052"/>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任务引导</a:t>
            </a:r>
            <a:r>
              <a:rPr lang="en-US" altLang="zh-CN" sz="2400" b="1">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这首</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短歌行</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庄重典雅，内容深厚，感情充沛，其政治内容和意义完全熔铸于浓郁的抒情意境中，全面展现了曹操的人格、学养、抱负和理想，充分显示了其雄深雅健的诗品。</a:t>
            </a: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2" y="945775"/>
            <a:ext cx="7275384" cy="2243050"/>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任务活动</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总结概括这首诗歌的语言特色。</a:t>
            </a:r>
          </a:p>
          <a:p>
            <a:pPr>
              <a:lnSpc>
                <a:spcPct val="150000"/>
              </a:lnSpc>
            </a:pPr>
            <a:r>
              <a:rPr lang="en-US" altLang="zh-CN" sz="2400" b="1">
                <a:solidFill>
                  <a:srgbClr val="C00000"/>
                </a:solidFill>
                <a:latin typeface="微软雅黑" panose="020B0503020204020204" pitchFamily="34" charset="-122"/>
                <a:ea typeface="微软雅黑" panose="020B0503020204020204" pitchFamily="34" charset="-122"/>
              </a:rPr>
              <a:t>1.</a:t>
            </a:r>
            <a:r>
              <a:rPr lang="zh-CN" altLang="en-US" sz="2400" b="1">
                <a:solidFill>
                  <a:srgbClr val="C00000"/>
                </a:solidFill>
                <a:latin typeface="微软雅黑" panose="020B0503020204020204" pitchFamily="34" charset="-122"/>
                <a:ea typeface="微软雅黑" panose="020B0503020204020204" pitchFamily="34" charset="-122"/>
              </a:rPr>
              <a:t>含蓄内敛，庄重典雅</a:t>
            </a:r>
          </a:p>
          <a:p>
            <a:pPr>
              <a:lnSpc>
                <a:spcPct val="150000"/>
              </a:lnSpc>
            </a:pPr>
            <a:r>
              <a:rPr lang="zh-CN" altLang="en-US" sz="2400">
                <a:latin typeface="微软雅黑" panose="020B0503020204020204" pitchFamily="34" charset="-122"/>
                <a:ea typeface="微软雅黑" panose="020B0503020204020204" pitchFamily="34" charset="-122"/>
              </a:rPr>
              <a:t>诗中选用了多出典故，勇于表达对人才的渴望，更加的含蓄深沉，深刻隽永，如 “青青子衿”等。</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770815" y="714943"/>
            <a:ext cx="2315183" cy="461665"/>
          </a:xfrm>
          <a:prstGeom prst="rect">
            <a:avLst/>
          </a:prstGeom>
          <a:noFill/>
        </p:spPr>
        <p:txBody>
          <a:bodyPr wrap="square" rtlCol="0">
            <a:spAutoFit/>
          </a:bodyPr>
          <a:lstStyle/>
          <a:p>
            <a:r>
              <a:rPr kumimoji="1" lang="zh-CN" altLang="en-US" sz="2400" b="1"/>
              <a:t>语言特色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dissolve">
                                      <p:cBhvr>
                                        <p:cTn id="14" dur="500"/>
                                        <p:tgtEl>
                                          <p:spTgt spid="12">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dissolve">
                                      <p:cBhvr>
                                        <p:cTn id="17"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2" y="945775"/>
            <a:ext cx="7275384" cy="3351046"/>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任务活动</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总结概括这首诗歌的语言特色。</a:t>
            </a:r>
          </a:p>
          <a:p>
            <a:pPr>
              <a:lnSpc>
                <a:spcPct val="150000"/>
              </a:lnSpc>
            </a:pPr>
            <a:r>
              <a:rPr lang="en-US" altLang="zh-CN" sz="2400" b="1">
                <a:solidFill>
                  <a:srgbClr val="C00000"/>
                </a:solidFill>
                <a:latin typeface="微软雅黑" panose="020B0503020204020204" pitchFamily="34" charset="-122"/>
                <a:ea typeface="微软雅黑" panose="020B0503020204020204" pitchFamily="34" charset="-122"/>
              </a:rPr>
              <a:t>2.</a:t>
            </a:r>
            <a:r>
              <a:rPr lang="zh-CN" altLang="en-US" sz="2400" b="1">
                <a:solidFill>
                  <a:srgbClr val="C00000"/>
                </a:solidFill>
                <a:latin typeface="微软雅黑" panose="020B0503020204020204" pitchFamily="34" charset="-122"/>
                <a:ea typeface="微软雅黑" panose="020B0503020204020204" pitchFamily="34" charset="-122"/>
              </a:rPr>
              <a:t>生动形象，贴切自然</a:t>
            </a:r>
          </a:p>
          <a:p>
            <a:pPr>
              <a:lnSpc>
                <a:spcPct val="150000"/>
              </a:lnSpc>
            </a:pPr>
            <a:r>
              <a:rPr lang="zh-CN" altLang="en-US" sz="2400">
                <a:latin typeface="微软雅黑" panose="020B0503020204020204" pitchFamily="34" charset="-122"/>
                <a:ea typeface="微软雅黑" panose="020B0503020204020204" pitchFamily="34" charset="-122"/>
              </a:rPr>
              <a:t>诗中多用譬喻，表达对时光流逝的感慨，以及自己建功立业的雄心，更加的形象贴切。如：“譬如朝露，去日苦多”“山不厌高，海不厌深。周公吐哺，天下归心”</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770815" y="714943"/>
            <a:ext cx="2315183" cy="461665"/>
          </a:xfrm>
          <a:prstGeom prst="rect">
            <a:avLst/>
          </a:prstGeom>
          <a:noFill/>
        </p:spPr>
        <p:txBody>
          <a:bodyPr wrap="square" rtlCol="0">
            <a:spAutoFit/>
          </a:bodyPr>
          <a:lstStyle/>
          <a:p>
            <a:r>
              <a:rPr kumimoji="1" lang="zh-CN" altLang="en-US" sz="2400" b="1"/>
              <a:t>语言特色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dissolve">
                                      <p:cBhvr>
                                        <p:cTn id="14" dur="500"/>
                                        <p:tgtEl>
                                          <p:spTgt spid="12">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dissolve">
                                      <p:cBhvr>
                                        <p:cTn id="17"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2" y="945775"/>
            <a:ext cx="7275384" cy="2797048"/>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任务活动</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总结概括这首诗歌的语言特色。</a:t>
            </a:r>
          </a:p>
          <a:p>
            <a:pPr>
              <a:lnSpc>
                <a:spcPct val="150000"/>
              </a:lnSpc>
            </a:pPr>
            <a:r>
              <a:rPr lang="en-US" altLang="zh-CN" sz="2400" b="1">
                <a:solidFill>
                  <a:srgbClr val="C00000"/>
                </a:solidFill>
                <a:latin typeface="微软雅黑" panose="020B0503020204020204" pitchFamily="34" charset="-122"/>
                <a:ea typeface="微软雅黑" panose="020B0503020204020204" pitchFamily="34" charset="-122"/>
              </a:rPr>
              <a:t>3.</a:t>
            </a:r>
            <a:r>
              <a:rPr lang="zh-CN" altLang="en-US" sz="2400" b="1">
                <a:solidFill>
                  <a:srgbClr val="C00000"/>
                </a:solidFill>
                <a:latin typeface="微软雅黑" panose="020B0503020204020204" pitchFamily="34" charset="-122"/>
                <a:ea typeface="微软雅黑" panose="020B0503020204020204" pitchFamily="34" charset="-122"/>
              </a:rPr>
              <a:t>激昂慷慨，情感充沛</a:t>
            </a:r>
          </a:p>
          <a:p>
            <a:pPr>
              <a:lnSpc>
                <a:spcPct val="150000"/>
              </a:lnSpc>
            </a:pPr>
            <a:r>
              <a:rPr lang="zh-CN" altLang="en-US" sz="2400">
                <a:latin typeface="微软雅黑" panose="020B0503020204020204" pitchFamily="34" charset="-122"/>
                <a:ea typeface="微软雅黑" panose="020B0503020204020204" pitchFamily="34" charset="-122"/>
              </a:rPr>
              <a:t>诗歌表达了曹操求贤若渴的心态以及建功立业的宏愿，慷慨激昂之气充斥整首诗歌，时忧时喜，忽徐忽急，展示着诗人博大坦荡的胸怀。</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770815" y="714943"/>
            <a:ext cx="2315183" cy="461665"/>
          </a:xfrm>
          <a:prstGeom prst="rect">
            <a:avLst/>
          </a:prstGeom>
          <a:noFill/>
        </p:spPr>
        <p:txBody>
          <a:bodyPr wrap="square" rtlCol="0">
            <a:spAutoFit/>
          </a:bodyPr>
          <a:lstStyle/>
          <a:p>
            <a:r>
              <a:rPr kumimoji="1" lang="zh-CN" altLang="en-US" sz="2400" b="1"/>
              <a:t>语言特色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dissolve">
                                      <p:cBhvr>
                                        <p:cTn id="14" dur="500"/>
                                        <p:tgtEl>
                                          <p:spTgt spid="12">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dissolve">
                                      <p:cBhvr>
                                        <p:cTn id="17"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281565" y="332876"/>
            <a:ext cx="11364177" cy="5724644"/>
          </a:xfrm>
          <a:prstGeom prst="rect">
            <a:avLst/>
          </a:prstGeom>
          <a:noFill/>
        </p:spPr>
        <p:txBody>
          <a:bodyPr wrap="square" rtlCol="0">
            <a:spAutoFit/>
          </a:bodyPr>
          <a:lstStyle/>
          <a:p>
            <a:pPr fontAlgn="ctr">
              <a:lnSpc>
                <a:spcPct val="150000"/>
              </a:lnSpc>
            </a:pPr>
            <a:r>
              <a:rPr lang="zh-CN" altLang="en-US" sz="2800" b="1">
                <a:latin typeface="微软雅黑" panose="020B0503020204020204" pitchFamily="34" charset="-122"/>
                <a:ea typeface="微软雅黑" panose="020B0503020204020204" pitchFamily="34" charset="-122"/>
              </a:rPr>
              <a:t>拓展阅读</a:t>
            </a:r>
            <a:endParaRPr lang="en-US" altLang="zh-CN" sz="2800" b="1">
              <a:latin typeface="微软雅黑" pitchFamily="34" charset="-122"/>
              <a:ea typeface="微软雅黑" panose="020B0503020204020204" pitchFamily="34" charset="-122"/>
            </a:endParaRPr>
          </a:p>
          <a:p>
            <a:pPr fontAlgn="ctr">
              <a:lnSpc>
                <a:spcPct val="150000"/>
              </a:lnSpc>
            </a:pPr>
            <a:r>
              <a:rPr lang="zh-CN" altLang="en-US" sz="2400">
                <a:latin typeface="微软雅黑" panose="020B0503020204020204" pitchFamily="34" charset="-122"/>
                <a:ea typeface="微软雅黑" panose="020B0503020204020204" pitchFamily="34" charset="-122"/>
              </a:rPr>
              <a:t>      曹操逝后的数百年间，历代诗人对曹操陵墓多有吟咏，但唐以前诗歌虽都写到曹操归葬于西陵，却没有任何疑冢之说的痕迹，更遑论“七十二疑冢”这样的确定数目了。可以说，唐以前并无曹操“七十二疑冢说”。有之，自宋代起。</a:t>
            </a:r>
          </a:p>
          <a:p>
            <a:pPr fontAlgn="ctr">
              <a:lnSpc>
                <a:spcPct val="150000"/>
              </a:lnSpc>
            </a:pPr>
            <a:r>
              <a:rPr lang="zh-CN" altLang="en-US" sz="2400">
                <a:latin typeface="微软雅黑" panose="020B0503020204020204" pitchFamily="34" charset="-122"/>
                <a:ea typeface="微软雅黑" panose="020B0503020204020204" pitchFamily="34" charset="-122"/>
              </a:rPr>
              <a:t>       宋王安石诗：“青山如浪入漳州，铜雀台西八九邱。蝼蚁往还空陇亩，麒麟埋没几春秋。”此诗以“铜雀台”“八九邱和“麒麟等词语暗喻曹操七十二疑冢，虽不知何据，却是中国最早关于曹操七十二疑冢的记载。南宋诗人范成大在</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揽辔录</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里记载说：“过漳河，入曹操讲武城，</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城外有操疑冢七十二，散在数里间。”罗大经</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鹤林玉露</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里还记载过范成大讽咏曹操疑冢的诗作：“一棺何用冢如林，谁复如公负此心。岁岁蕃酋为封土，世间随事有知音。”</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281565" y="332876"/>
            <a:ext cx="11364177" cy="6186309"/>
          </a:xfrm>
          <a:prstGeom prst="rect">
            <a:avLst/>
          </a:prstGeom>
          <a:noFill/>
        </p:spPr>
        <p:txBody>
          <a:bodyPr wrap="square" rtlCol="0">
            <a:spAutoFit/>
          </a:bodyPr>
          <a:lstStyle/>
          <a:p>
            <a:pPr fontAlgn="ctr">
              <a:lnSpc>
                <a:spcPct val="150000"/>
              </a:lnSpc>
            </a:pPr>
            <a:r>
              <a:rPr lang="zh-CN" altLang="en-US" sz="2400">
                <a:latin typeface="微软雅黑" panose="020B0503020204020204" pitchFamily="34" charset="-122"/>
                <a:ea typeface="微软雅黑" panose="020B0503020204020204" pitchFamily="34" charset="-122"/>
              </a:rPr>
              <a:t>      经两宋诗人的反复记载和歌咏，曹操“七十二疑冢说”在元、明、清三朝广为人知，有些学者还以实地的考察见闻，来证明曹操“七十二疑冢”并非虚传。</a:t>
            </a:r>
          </a:p>
          <a:p>
            <a:pPr fontAlgn="ctr">
              <a:lnSpc>
                <a:spcPct val="150000"/>
              </a:lnSpc>
            </a:pPr>
            <a:r>
              <a:rPr lang="zh-CN" altLang="en-US" sz="2400">
                <a:latin typeface="微软雅黑" panose="020B0503020204020204" pitchFamily="34" charset="-122"/>
                <a:ea typeface="微软雅黑" panose="020B0503020204020204" pitchFamily="34" charset="-122"/>
              </a:rPr>
              <a:t>曹操疑冢之说虽然历来众说纷纭，但是如果查考史籍，则会发现疑冢说只是后人的附会，没有任何史实根据。相反，曹操墓的位置，不仅无任何疑点可言，反而是可以考察和测定的。</a:t>
            </a:r>
          </a:p>
          <a:p>
            <a:pPr fontAlgn="ctr">
              <a:lnSpc>
                <a:spcPct val="150000"/>
              </a:lnSpc>
            </a:pPr>
            <a:r>
              <a:rPr lang="zh-CN" altLang="en-US" sz="2400">
                <a:latin typeface="微软雅黑" panose="020B0503020204020204" pitchFamily="34" charset="-122"/>
                <a:ea typeface="微软雅黑" panose="020B0503020204020204" pitchFamily="34" charset="-122"/>
              </a:rPr>
              <a:t>      曹操生前曾对自己陵墓的位置和丧葬规格有所安排。</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三国志</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载曹操遗令说：“古之葬者必居瘠薄之地，其规西门豹祠西原上为寿陵，因高为基，不树不封</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其公卿大臣列将有功者，宜陪寿陵。”据此，曹操墓实际上就在曹魏邺城西门豹祠之西的地势较高和开阔的平原上。</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晋书</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礼志</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的记载也证明，魏文帝曹丕完全遵照其父遗愿安葬了曹操。曹操下令薄葬，并且主动公布了陵墓的地点，说明他并不担心墓葬被盗，也没有设置疑冢的主观动机。</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281565" y="692640"/>
            <a:ext cx="11364177" cy="5078313"/>
          </a:xfrm>
          <a:prstGeom prst="rect">
            <a:avLst/>
          </a:prstGeom>
          <a:noFill/>
        </p:spPr>
        <p:txBody>
          <a:bodyPr wrap="square" rtlCol="0">
            <a:spAutoFit/>
          </a:bodyPr>
          <a:lstStyle/>
          <a:p>
            <a:pPr fontAlgn="ctr">
              <a:lnSpc>
                <a:spcPct val="150000"/>
              </a:lnSpc>
            </a:pPr>
            <a:r>
              <a:rPr lang="zh-CN" altLang="en-US" sz="2400">
                <a:latin typeface="微软雅黑" panose="020B0503020204020204" pitchFamily="34" charset="-122"/>
                <a:ea typeface="微软雅黑" panose="020B0503020204020204" pitchFamily="34" charset="-122"/>
              </a:rPr>
              <a:t>      后世史籍中也有记载曹操墓大致方位的，如梁任防</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述异记</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载：“邺中铜脆乡魏武帝陵下，铜脆、石犬各二。”任防是南朝萧梁时人，去曹魏不远，其言宜可信。又北齐阙名</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宋买等造天宫石像碑</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载：“其天宫也，左临渌水</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旧都</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瞩风岭，据有曹操之故堰。”也说明曹操墓在邺城附近。所以，如果能够确定曹魏邺城方位，则曹操墓的具体方位并不难寻。</a:t>
            </a:r>
          </a:p>
          <a:p>
            <a:pPr fontAlgn="ctr">
              <a:lnSpc>
                <a:spcPct val="150000"/>
              </a:lnSpc>
            </a:pPr>
            <a:r>
              <a:rPr lang="zh-CN" altLang="en-US" sz="2400">
                <a:latin typeface="微软雅黑" panose="020B0503020204020204" pitchFamily="34" charset="-122"/>
                <a:ea typeface="微软雅黑" panose="020B0503020204020204" pitchFamily="34" charset="-122"/>
              </a:rPr>
              <a:t>      我国学者张之、乔文泉等经长期研究曾分别指出今河南安阳灵芝村、习文村一带与安丰乡西高穴村西北一带，基本就是曹操西陵墓葬的位置。此前盗墓贼们的精确定位和</a:t>
            </a:r>
            <a:r>
              <a:rPr lang="en-US" altLang="zh-CN" sz="2400">
                <a:latin typeface="微软雅黑" panose="020B0503020204020204" pitchFamily="34" charset="-122"/>
                <a:ea typeface="微软雅黑" panose="020B0503020204020204" pitchFamily="34" charset="-122"/>
              </a:rPr>
              <a:t>2009</a:t>
            </a:r>
            <a:r>
              <a:rPr lang="zh-CN" altLang="en-US" sz="2400">
                <a:latin typeface="微软雅黑" panose="020B0503020204020204" pitchFamily="34" charset="-122"/>
                <a:ea typeface="微软雅黑" panose="020B0503020204020204" pitchFamily="34" charset="-122"/>
              </a:rPr>
              <a:t>年岁末河南安阳西高穴大墓的考古发现，均已基本证实了学者们研究的主要结论所以，所谓曹操七十二疑冢，并非史实，确属传说。</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398077" y="1127354"/>
            <a:ext cx="11364177" cy="3416320"/>
          </a:xfrm>
          <a:prstGeom prst="rect">
            <a:avLst/>
          </a:prstGeom>
          <a:noFill/>
        </p:spPr>
        <p:txBody>
          <a:bodyPr wrap="square" rtlCol="0">
            <a:spAutoFit/>
          </a:bodyPr>
          <a:lstStyle/>
          <a:p>
            <a:pPr fontAlgn="ctr">
              <a:lnSpc>
                <a:spcPct val="150000"/>
              </a:lnSpc>
            </a:pPr>
            <a:r>
              <a:rPr lang="zh-CN" altLang="en-US" sz="2400">
                <a:latin typeface="微软雅黑" panose="020B0503020204020204" pitchFamily="34" charset="-122"/>
                <a:ea typeface="微软雅黑" panose="020B0503020204020204" pitchFamily="34" charset="-122"/>
              </a:rPr>
              <a:t>      当然，曹操“七十二疑冢”传说无论是否符合史实，它都有存在的客观历史基础。它的出现和流传，是有着深刻的历史和文化背景的。在中国古人中，曹操堪称是争议最多的历史人物。从“济世之才”到“乱世之奸雄”，再到戏曲舞台上的白脸奸贼，曹操奸臣的形象逐步被定格在中国人的心目中。曹操“七十二疑冢说”和宋代诗文、元明戏曲小说里对曹操奸臣形象的塑造，正是特定历史背景下人们政治伦理和道德情感的体现。 </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227456" y="1700976"/>
            <a:ext cx="6480175" cy="2797048"/>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魏武帝曹操（</a:t>
            </a:r>
            <a:r>
              <a:rPr lang="en-US" altLang="zh-CN" sz="2400">
                <a:latin typeface="微软雅黑" panose="020B0503020204020204" pitchFamily="34" charset="-122"/>
                <a:ea typeface="微软雅黑" panose="020B0503020204020204" pitchFamily="34" charset="-122"/>
              </a:rPr>
              <a:t>155~220</a:t>
            </a:r>
            <a:r>
              <a:rPr lang="zh-CN" altLang="en-US" sz="2400">
                <a:latin typeface="微软雅黑" panose="020B0503020204020204" pitchFamily="34" charset="-122"/>
                <a:ea typeface="微软雅黑" panose="020B0503020204020204" pitchFamily="34" charset="-122"/>
              </a:rPr>
              <a:t>年），本名吉利，</a:t>
            </a:r>
            <a:r>
              <a:rPr lang="zh-CN" altLang="en-US" sz="2400" b="1">
                <a:solidFill>
                  <a:srgbClr val="C00000"/>
                </a:solidFill>
                <a:latin typeface="微软雅黑" panose="020B0503020204020204" pitchFamily="34" charset="-122"/>
                <a:ea typeface="微软雅黑" panose="020B0503020204020204" pitchFamily="34" charset="-122"/>
              </a:rPr>
              <a:t>字孟德</a:t>
            </a:r>
            <a:r>
              <a:rPr lang="zh-CN" altLang="en-US" sz="2400">
                <a:latin typeface="微软雅黑" panose="020B0503020204020204" pitchFamily="34" charset="-122"/>
                <a:ea typeface="微软雅黑" panose="020B0503020204020204" pitchFamily="34" charset="-122"/>
              </a:rPr>
              <a:t>，小名阿瞒，沛国谯县（今安徽亳州市）人。中国古代杰出的</a:t>
            </a:r>
            <a:r>
              <a:rPr lang="zh-CN" altLang="en-US" sz="2400" b="1">
                <a:solidFill>
                  <a:srgbClr val="C00000"/>
                </a:solidFill>
                <a:latin typeface="微软雅黑" panose="020B0503020204020204" pitchFamily="34" charset="-122"/>
                <a:ea typeface="微软雅黑" panose="020B0503020204020204" pitchFamily="34" charset="-122"/>
              </a:rPr>
              <a:t>政治家、军事家、文学家、书法家</a:t>
            </a:r>
            <a:r>
              <a:rPr lang="zh-CN" altLang="en-US" sz="2400">
                <a:latin typeface="微软雅黑" panose="020B0503020204020204" pitchFamily="34" charset="-122"/>
                <a:ea typeface="微软雅黑" panose="020B0503020204020204" pitchFamily="34" charset="-122"/>
              </a:rPr>
              <a:t>。东汉末年权臣、太尉曹嵩的儿子，曹魏政权的奠基人。</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897513" y="646949"/>
            <a:ext cx="2927985"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anose="020B0503020204020204" pitchFamily="34" charset="-122"/>
                <a:ea typeface="微软雅黑" panose="020B0503020204020204" pitchFamily="34" charset="-122"/>
              </a:rPr>
              <a:t>了解诗人</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3040" y="1739734"/>
            <a:ext cx="2927985" cy="365884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20104" y="377847"/>
            <a:ext cx="11364177" cy="5632311"/>
          </a:xfrm>
          <a:prstGeom prst="rect">
            <a:avLst/>
          </a:prstGeom>
          <a:noFill/>
        </p:spPr>
        <p:txBody>
          <a:bodyPr wrap="square" rtlCol="0">
            <a:spAutoFit/>
          </a:bodyPr>
          <a:lstStyle/>
          <a:p>
            <a:pPr marL="342900" indent="-342900" fontAlgn="ctr">
              <a:lnSpc>
                <a:spcPct val="150000"/>
              </a:lnSpc>
              <a:buFont typeface="Wingdings" panose="05000000000000000000" pitchFamily="2" charset="2"/>
              <a:buChar char="n"/>
            </a:pPr>
            <a:r>
              <a:rPr lang="zh-CN" altLang="en-US" sz="2400" b="1">
                <a:latin typeface="微软雅黑" panose="020B0503020204020204" pitchFamily="34" charset="-122"/>
                <a:ea typeface="微软雅黑" panose="020B0503020204020204" pitchFamily="34" charset="-122"/>
              </a:rPr>
              <a:t>素材积累</a:t>
            </a:r>
          </a:p>
          <a:p>
            <a:pPr lvl="1" fontAlgn="ctr">
              <a:lnSpc>
                <a:spcPct val="150000"/>
              </a:lnSpc>
            </a:pPr>
            <a:r>
              <a:rPr lang="en-US" altLang="zh-CN" sz="2400">
                <a:latin typeface="微软雅黑" panose="020B0503020204020204" pitchFamily="34" charset="-122"/>
                <a:ea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rPr>
              <a:t>、生于乱世是为不幸，但如能变乱为治，岂非不幸中之大幸！</a:t>
            </a:r>
          </a:p>
          <a:p>
            <a:pPr lvl="1" fontAlgn="ctr">
              <a:lnSpc>
                <a:spcPct val="150000"/>
              </a:lnSpc>
            </a:pPr>
            <a:r>
              <a:rPr lang="en-US" altLang="zh-CN" sz="2400">
                <a:latin typeface="微软雅黑" panose="020B0503020204020204" pitchFamily="34" charset="-122"/>
                <a:ea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rPr>
              <a:t>、青青子衿，悠悠我心，但为君故，沉吟至今。</a:t>
            </a:r>
          </a:p>
          <a:p>
            <a:pPr lvl="1" fontAlgn="ctr">
              <a:lnSpc>
                <a:spcPct val="150000"/>
              </a:lnSpc>
            </a:pPr>
            <a:r>
              <a:rPr lang="en-US" altLang="zh-CN" sz="2400">
                <a:latin typeface="微软雅黑" panose="020B0503020204020204" pitchFamily="34" charset="-122"/>
                <a:ea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rPr>
              <a:t>、欲取胜他人，自己先要立于不败之地！</a:t>
            </a:r>
          </a:p>
          <a:p>
            <a:pPr lvl="1" fontAlgn="ctr">
              <a:lnSpc>
                <a:spcPct val="150000"/>
              </a:lnSpc>
            </a:pPr>
            <a:r>
              <a:rPr lang="en-US" altLang="zh-CN" sz="2400">
                <a:latin typeface="微软雅黑" panose="020B0503020204020204" pitchFamily="34" charset="-122"/>
                <a:ea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rPr>
              <a:t>、对酒当歌，人生几何？譬如朝露，去日苦多。何以解忧，唯有杜康。</a:t>
            </a:r>
          </a:p>
          <a:p>
            <a:pPr lvl="1" fontAlgn="ctr">
              <a:lnSpc>
                <a:spcPct val="150000"/>
              </a:lnSpc>
            </a:pPr>
            <a:r>
              <a:rPr lang="en-US" altLang="zh-CN" sz="2400">
                <a:latin typeface="微软雅黑" panose="020B0503020204020204" pitchFamily="34" charset="-122"/>
                <a:ea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rPr>
              <a:t>、宁可我负天下人，莫教天下人负我。</a:t>
            </a:r>
          </a:p>
          <a:p>
            <a:pPr lvl="1" fontAlgn="ctr">
              <a:lnSpc>
                <a:spcPct val="150000"/>
              </a:lnSpc>
            </a:pPr>
            <a:r>
              <a:rPr lang="en-US" altLang="zh-CN" sz="2400">
                <a:latin typeface="微软雅黑" panose="020B0503020204020204" pitchFamily="34" charset="-122"/>
                <a:ea typeface="微软雅黑" panose="020B0503020204020204" pitchFamily="34" charset="-122"/>
              </a:rPr>
              <a:t>6</a:t>
            </a:r>
            <a:r>
              <a:rPr lang="zh-CN" altLang="en-US" sz="2400">
                <a:latin typeface="微软雅黑" panose="020B0503020204020204" pitchFamily="34" charset="-122"/>
                <a:ea typeface="微软雅黑" panose="020B0503020204020204" pitchFamily="34" charset="-122"/>
              </a:rPr>
              <a:t>、周公吐哺，天下归心。</a:t>
            </a:r>
          </a:p>
          <a:p>
            <a:pPr lvl="1" fontAlgn="ctr">
              <a:lnSpc>
                <a:spcPct val="150000"/>
              </a:lnSpc>
            </a:pPr>
            <a:r>
              <a:rPr lang="en-US" altLang="zh-CN" sz="2400">
                <a:latin typeface="微软雅黑" panose="020B0503020204020204" pitchFamily="34" charset="-122"/>
                <a:ea typeface="微软雅黑" panose="020B0503020204020204" pitchFamily="34" charset="-122"/>
              </a:rPr>
              <a:t>7</a:t>
            </a:r>
            <a:r>
              <a:rPr lang="zh-CN" altLang="en-US" sz="2400">
                <a:latin typeface="微软雅黑" panose="020B0503020204020204" pitchFamily="34" charset="-122"/>
                <a:ea typeface="微软雅黑" panose="020B0503020204020204" pitchFamily="34" charset="-122"/>
              </a:rPr>
              <a:t>、龙能大能小，能升能隐，大则兴云吐雾，小则隐介藏形，升则飞腾于宇宙之间，隐则潜伏于波涛之内，龙乘时之变化，可比世之英雄！</a:t>
            </a:r>
          </a:p>
          <a:p>
            <a:pPr lvl="1" fontAlgn="ctr">
              <a:lnSpc>
                <a:spcPct val="150000"/>
              </a:lnSpc>
            </a:pPr>
            <a:r>
              <a:rPr lang="en-US" altLang="zh-CN" sz="2400">
                <a:latin typeface="微软雅黑" panose="020B0503020204020204" pitchFamily="34" charset="-122"/>
                <a:ea typeface="微软雅黑" panose="020B0503020204020204" pitchFamily="34" charset="-122"/>
              </a:rPr>
              <a:t>8</a:t>
            </a:r>
            <a:r>
              <a:rPr lang="zh-CN" altLang="en-US" sz="2400">
                <a:latin typeface="微软雅黑" panose="020B0503020204020204" pitchFamily="34" charset="-122"/>
                <a:ea typeface="微软雅黑" panose="020B0503020204020204" pitchFamily="34" charset="-122"/>
              </a:rPr>
              <a:t>、干大事而惜身，见小利而忘命，非英雄也。</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20104" y="377847"/>
            <a:ext cx="11364177" cy="5724644"/>
          </a:xfrm>
          <a:prstGeom prst="rect">
            <a:avLst/>
          </a:prstGeom>
          <a:noFill/>
        </p:spPr>
        <p:txBody>
          <a:bodyPr wrap="square" rtlCol="0">
            <a:spAutoFit/>
          </a:bodyPr>
          <a:lstStyle/>
          <a:p>
            <a:pPr marL="342900" indent="-342900" fontAlgn="ctr">
              <a:lnSpc>
                <a:spcPct val="150000"/>
              </a:lnSpc>
              <a:buFont typeface="Wingdings" panose="05000000000000000000" pitchFamily="2" charset="2"/>
              <a:buChar char="n"/>
            </a:pPr>
            <a:r>
              <a:rPr lang="zh-CN" altLang="en-US" sz="2400" b="1">
                <a:latin typeface="微软雅黑" panose="020B0503020204020204" pitchFamily="34" charset="-122"/>
                <a:ea typeface="微软雅黑" panose="020B0503020204020204" pitchFamily="34" charset="-122"/>
              </a:rPr>
              <a:t>随堂巩固</a:t>
            </a:r>
          </a:p>
          <a:p>
            <a:pPr fontAlgn="ctr">
              <a:lnSpc>
                <a:spcPct val="150000"/>
              </a:lnSpc>
            </a:pPr>
            <a:r>
              <a:rPr lang="zh-CN" altLang="en-US" sz="2000">
                <a:latin typeface="微软雅黑" panose="020B0503020204020204" pitchFamily="34" charset="-122"/>
                <a:ea typeface="微软雅黑" panose="020B0503020204020204" pitchFamily="34" charset="-122"/>
              </a:rPr>
              <a:t>补写出下列句子中的空缺部分。</a:t>
            </a:r>
          </a:p>
          <a:p>
            <a:pPr fontAlgn="ctr">
              <a:lnSpc>
                <a:spcPct val="150000"/>
              </a:lnSpc>
            </a:pPr>
            <a:r>
              <a:rPr lang="en-US" altLang="zh-CN" sz="200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汉乐府民歌</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长歌行</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诗中“东皋薄暮望，徒倚欲何依”化用了曹操</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短歌行</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中“</a:t>
            </a:r>
            <a:r>
              <a:rPr lang="en-US" altLang="zh-CN" sz="2000">
                <a:latin typeface="微软雅黑" panose="020B0503020204020204" pitchFamily="34" charset="-122"/>
                <a:ea typeface="微软雅黑" panose="020B0503020204020204" pitchFamily="34" charset="-122"/>
              </a:rPr>
              <a:t>_____________</a:t>
            </a: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______________</a:t>
            </a: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____________________</a:t>
            </a: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____________________”</a:t>
            </a:r>
            <a:r>
              <a:rPr lang="zh-CN" altLang="en-US" sz="2000">
                <a:latin typeface="微软雅黑" panose="020B0503020204020204" pitchFamily="34" charset="-122"/>
                <a:ea typeface="微软雅黑" panose="020B0503020204020204" pitchFamily="34" charset="-122"/>
              </a:rPr>
              <a:t>的诗句，来表现诗人的彷徨之情。</a:t>
            </a:r>
          </a:p>
          <a:p>
            <a:pPr fontAlgn="ctr">
              <a:lnSpc>
                <a:spcPct val="150000"/>
              </a:lnSpc>
            </a:pPr>
            <a:r>
              <a:rPr lang="en-US" altLang="zh-CN" sz="2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曹操</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短歌行</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中“</a:t>
            </a:r>
            <a:r>
              <a:rPr lang="en-US" altLang="zh-CN" sz="2000">
                <a:latin typeface="微软雅黑" panose="020B0503020204020204" pitchFamily="34" charset="-122"/>
                <a:ea typeface="微软雅黑" panose="020B0503020204020204" pitchFamily="34" charset="-122"/>
              </a:rPr>
              <a:t>_______________</a:t>
            </a: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_____________</a:t>
            </a: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___________</a:t>
            </a: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_______”</a:t>
            </a:r>
            <a:r>
              <a:rPr lang="zh-CN" altLang="en-US" sz="2000">
                <a:latin typeface="微软雅黑" panose="020B0503020204020204" pitchFamily="34" charset="-122"/>
                <a:ea typeface="微软雅黑" panose="020B0503020204020204" pitchFamily="34" charset="-122"/>
              </a:rPr>
              <a:t>几句写诗人一边喝酒一边高歌，感叹人生短促，日月如梭，失去的时日实在太多，好比晨露转瞬即逝。</a:t>
            </a:r>
          </a:p>
          <a:p>
            <a:pPr fontAlgn="ctr">
              <a:lnSpc>
                <a:spcPct val="150000"/>
              </a:lnSpc>
            </a:pPr>
            <a:r>
              <a:rPr lang="en-US" altLang="zh-CN" sz="2000">
                <a:latin typeface="微软雅黑" panose="020B0503020204020204" pitchFamily="34" charset="-122"/>
                <a:ea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rPr>
              <a:t>曹操</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短歌行</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中“</a:t>
            </a:r>
            <a:r>
              <a:rPr lang="en-US" altLang="zh-CN" sz="2000">
                <a:latin typeface="微软雅黑" panose="020B0503020204020204" pitchFamily="34" charset="-122"/>
                <a:ea typeface="微软雅黑" panose="020B0503020204020204" pitchFamily="34" charset="-122"/>
              </a:rPr>
              <a:t>__________________</a:t>
            </a: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___________________</a:t>
            </a: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________________</a:t>
            </a: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_______________”</a:t>
            </a:r>
            <a:r>
              <a:rPr lang="zh-CN" altLang="en-US" sz="2000">
                <a:latin typeface="微软雅黑" panose="020B0503020204020204" pitchFamily="34" charset="-122"/>
                <a:ea typeface="微软雅黑" panose="020B0503020204020204" pitchFamily="34" charset="-122"/>
              </a:rPr>
              <a:t>写诗人在酒席上歌声激昂慷慨，忧郁长久难遣，靠什么来排解忧闷？唯有狂饮方可解脱。</a:t>
            </a:r>
          </a:p>
          <a:p>
            <a:pPr fontAlgn="ctr">
              <a:lnSpc>
                <a:spcPct val="150000"/>
              </a:lnSpc>
            </a:pP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答案</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a:t>
            </a:r>
            <a:r>
              <a:rPr lang="en-US" altLang="zh-CN" sz="2000">
                <a:solidFill>
                  <a:srgbClr val="C00000"/>
                </a:solidFill>
                <a:latin typeface="微软雅黑" panose="020B0503020204020204" pitchFamily="34" charset="-122"/>
                <a:ea typeface="微软雅黑" panose="020B0503020204020204" pitchFamily="34" charset="-122"/>
              </a:rPr>
              <a:t>1</a:t>
            </a:r>
            <a:r>
              <a:rPr lang="zh-CN" altLang="en-US" sz="2000">
                <a:solidFill>
                  <a:srgbClr val="C00000"/>
                </a:solidFill>
                <a:latin typeface="微软雅黑" panose="020B0503020204020204" pitchFamily="34" charset="-122"/>
                <a:ea typeface="微软雅黑" panose="020B0503020204020204" pitchFamily="34" charset="-122"/>
              </a:rPr>
              <a:t>）月明星稀，乌鹊南飞，绕树三匝，何枝可依    </a:t>
            </a:r>
          </a:p>
          <a:p>
            <a:pPr fontAlgn="ct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a:t>
            </a:r>
            <a:r>
              <a:rPr lang="en-US" altLang="zh-CN" sz="2000">
                <a:solidFill>
                  <a:srgbClr val="C00000"/>
                </a:solidFill>
                <a:latin typeface="微软雅黑" panose="020B0503020204020204" pitchFamily="34" charset="-122"/>
                <a:ea typeface="微软雅黑" panose="020B0503020204020204" pitchFamily="34" charset="-122"/>
              </a:rPr>
              <a:t>2</a:t>
            </a:r>
            <a:r>
              <a:rPr lang="zh-CN" altLang="en-US" sz="2000">
                <a:solidFill>
                  <a:srgbClr val="C00000"/>
                </a:solidFill>
                <a:latin typeface="微软雅黑" panose="020B0503020204020204" pitchFamily="34" charset="-122"/>
                <a:ea typeface="微软雅黑" panose="020B0503020204020204" pitchFamily="34" charset="-122"/>
              </a:rPr>
              <a:t>）对酒当歌，人生几何，譬如朝露，去日苦多    </a:t>
            </a:r>
          </a:p>
          <a:p>
            <a:pPr fontAlgn="ct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a:t>
            </a:r>
            <a:r>
              <a:rPr lang="en-US" altLang="zh-CN" sz="2000">
                <a:solidFill>
                  <a:srgbClr val="C00000"/>
                </a:solidFill>
                <a:latin typeface="微软雅黑" panose="020B0503020204020204" pitchFamily="34" charset="-122"/>
                <a:ea typeface="微软雅黑" panose="020B0503020204020204" pitchFamily="34" charset="-122"/>
              </a:rPr>
              <a:t>3</a:t>
            </a:r>
            <a:r>
              <a:rPr lang="zh-CN" altLang="en-US" sz="2000">
                <a:solidFill>
                  <a:srgbClr val="C00000"/>
                </a:solidFill>
                <a:latin typeface="微软雅黑" panose="020B0503020204020204" pitchFamily="34" charset="-122"/>
                <a:ea typeface="微软雅黑" panose="020B0503020204020204" pitchFamily="34" charset="-122"/>
              </a:rPr>
              <a:t>）慨当以慷，忧思难忘，何以解忧，唯有杜康    </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5" end="5"/>
                                            </p:txEl>
                                          </p:spTgt>
                                        </p:tgtEl>
                                        <p:attrNameLst>
                                          <p:attrName>style.visibility</p:attrName>
                                        </p:attrNameLst>
                                      </p:cBhvr>
                                      <p:to>
                                        <p:strVal val="visible"/>
                                      </p:to>
                                    </p:set>
                                    <p:animEffect transition="in" filter="dissolve">
                                      <p:cBhvr>
                                        <p:cTn id="14" dur="500"/>
                                        <p:tgtEl>
                                          <p:spTgt spid="12">
                                            <p:txEl>
                                              <p:pRg st="5" end="5"/>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2">
                                            <p:txEl>
                                              <p:pRg st="6" end="6"/>
                                            </p:txEl>
                                          </p:spTgt>
                                        </p:tgtEl>
                                        <p:attrNameLst>
                                          <p:attrName>style.visibility</p:attrName>
                                        </p:attrNameLst>
                                      </p:cBhvr>
                                      <p:to>
                                        <p:strVal val="visible"/>
                                      </p:to>
                                    </p:set>
                                    <p:animEffect transition="in" filter="dissolve">
                                      <p:cBhvr>
                                        <p:cTn id="17" dur="500"/>
                                        <p:tgtEl>
                                          <p:spTgt spid="12">
                                            <p:txEl>
                                              <p:pRg st="6" end="6"/>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12">
                                            <p:txEl>
                                              <p:pRg st="7" end="7"/>
                                            </p:txEl>
                                          </p:spTgt>
                                        </p:tgtEl>
                                        <p:attrNameLst>
                                          <p:attrName>style.visibility</p:attrName>
                                        </p:attrNameLst>
                                      </p:cBhvr>
                                      <p:to>
                                        <p:strVal val="visible"/>
                                      </p:to>
                                    </p:set>
                                    <p:animEffect transition="in" filter="dissolve">
                                      <p:cBhvr>
                                        <p:cTn id="20" dur="50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187513" y="978193"/>
            <a:ext cx="6480175" cy="5013039"/>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建安十八年（</a:t>
            </a:r>
            <a:r>
              <a:rPr lang="en-US" altLang="zh-CN" sz="2400">
                <a:latin typeface="微软雅黑" panose="020B0503020204020204" pitchFamily="34" charset="-122"/>
                <a:ea typeface="微软雅黑" panose="020B0503020204020204" pitchFamily="34" charset="-122"/>
              </a:rPr>
              <a:t>213</a:t>
            </a:r>
            <a:r>
              <a:rPr lang="zh-CN" altLang="en-US" sz="2400">
                <a:latin typeface="微软雅黑" panose="020B0503020204020204" pitchFamily="34" charset="-122"/>
                <a:ea typeface="微软雅黑" panose="020B0503020204020204" pitchFamily="34" charset="-122"/>
              </a:rPr>
              <a:t>年），获封魏公，建立魏国，定都邺城。建安二十一年（</a:t>
            </a:r>
            <a:r>
              <a:rPr lang="en-US" altLang="zh-CN" sz="2400">
                <a:latin typeface="微软雅黑" panose="020B0503020204020204" pitchFamily="34" charset="-122"/>
                <a:ea typeface="微软雅黑" panose="020B0503020204020204" pitchFamily="34" charset="-122"/>
              </a:rPr>
              <a:t>216</a:t>
            </a:r>
            <a:r>
              <a:rPr lang="zh-CN" altLang="en-US" sz="2400">
                <a:latin typeface="微软雅黑" panose="020B0503020204020204" pitchFamily="34" charset="-122"/>
                <a:ea typeface="微软雅黑" panose="020B0503020204020204" pitchFamily="34" charset="-122"/>
              </a:rPr>
              <a:t>年），册封魏王，位在诸王之上。</a:t>
            </a:r>
          </a:p>
          <a:p>
            <a:pPr>
              <a:lnSpc>
                <a:spcPct val="150000"/>
              </a:lnSpc>
            </a:pPr>
            <a:r>
              <a:rPr lang="zh-CN" altLang="en-US" sz="2400">
                <a:latin typeface="微软雅黑" panose="020B0503020204020204" pitchFamily="34" charset="-122"/>
                <a:ea typeface="微软雅黑" panose="020B0503020204020204" pitchFamily="34" charset="-122"/>
              </a:rPr>
              <a:t>      建安二十五年（</a:t>
            </a:r>
            <a:r>
              <a:rPr lang="en-US" altLang="zh-CN" sz="2400">
                <a:latin typeface="微软雅黑" panose="020B0503020204020204" pitchFamily="34" charset="-122"/>
                <a:ea typeface="微软雅黑" panose="020B0503020204020204" pitchFamily="34" charset="-122"/>
              </a:rPr>
              <a:t>220</a:t>
            </a:r>
            <a:r>
              <a:rPr lang="zh-CN" altLang="en-US" sz="2400">
                <a:latin typeface="微软雅黑" panose="020B0503020204020204" pitchFamily="34" charset="-122"/>
                <a:ea typeface="微软雅黑" panose="020B0503020204020204" pitchFamily="34" charset="-122"/>
              </a:rPr>
              <a:t>年</a:t>
            </a:r>
            <a:r>
              <a:rPr lang="en-US" altLang="zh-CN" sz="2400">
                <a:latin typeface="微软雅黑" panose="020B0503020204020204" pitchFamily="34" charset="-122"/>
                <a:ea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rPr>
              <a:t>月</a:t>
            </a:r>
            <a:r>
              <a:rPr lang="en-US" altLang="zh-CN" sz="2400">
                <a:latin typeface="微软雅黑" panose="020B0503020204020204" pitchFamily="34" charset="-122"/>
                <a:ea typeface="微软雅黑" panose="020B0503020204020204" pitchFamily="34" charset="-122"/>
              </a:rPr>
              <a:t>15</a:t>
            </a:r>
            <a:r>
              <a:rPr lang="zh-CN" altLang="en-US" sz="2400">
                <a:latin typeface="微软雅黑" panose="020B0503020204020204" pitchFamily="34" charset="-122"/>
                <a:ea typeface="微软雅黑" panose="020B0503020204020204" pitchFamily="34" charset="-122"/>
              </a:rPr>
              <a:t>日），去世，</a:t>
            </a:r>
            <a:r>
              <a:rPr lang="zh-CN" altLang="en-US" sz="2400" b="1">
                <a:solidFill>
                  <a:srgbClr val="C00000"/>
                </a:solidFill>
                <a:latin typeface="微软雅黑" panose="020B0503020204020204" pitchFamily="34" charset="-122"/>
                <a:ea typeface="微软雅黑" panose="020B0503020204020204" pitchFamily="34" charset="-122"/>
              </a:rPr>
              <a:t>谥号为武</a:t>
            </a:r>
            <a:r>
              <a:rPr lang="zh-CN" altLang="en-US" sz="2400">
                <a:latin typeface="微软雅黑" panose="020B0503020204020204" pitchFamily="34" charset="-122"/>
                <a:ea typeface="微软雅黑" panose="020B0503020204020204" pitchFamily="34" charset="-122"/>
              </a:rPr>
              <a:t>。其子曹丕称帝，</a:t>
            </a:r>
            <a:r>
              <a:rPr lang="zh-CN" altLang="en-US" sz="2400" b="1">
                <a:solidFill>
                  <a:srgbClr val="C00000"/>
                </a:solidFill>
                <a:latin typeface="微软雅黑" panose="020B0503020204020204" pitchFamily="34" charset="-122"/>
                <a:ea typeface="微软雅黑" panose="020B0503020204020204" pitchFamily="34" charset="-122"/>
              </a:rPr>
              <a:t>追赠武皇帝</a:t>
            </a:r>
            <a:r>
              <a:rPr lang="zh-CN" altLang="en-US" sz="2400">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庙号太祖</a:t>
            </a:r>
            <a:r>
              <a:rPr lang="zh-CN" altLang="en-US" sz="2400">
                <a:latin typeface="微软雅黑" panose="020B0503020204020204" pitchFamily="34" charset="-122"/>
                <a:ea typeface="微软雅黑" panose="020B0503020204020204" pitchFamily="34" charset="-122"/>
              </a:rPr>
              <a:t>。曹操喜欢用诗歌、散文抒发政治抱负，反映民生疾苦，是魏晋文学的代表人物，鲁迅赞之为“改造文章的祖师”。擅长书法，被唐朝张怀瓘</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书断</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评为“妙品”。 </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897513" y="646949"/>
            <a:ext cx="2927985"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anose="020B0503020204020204" pitchFamily="34" charset="-122"/>
                <a:ea typeface="微软雅黑" panose="020B0503020204020204" pitchFamily="34" charset="-122"/>
              </a:rPr>
              <a:t>了解诗人</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3040" y="1739734"/>
            <a:ext cx="2927985" cy="365884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799640" y="1068751"/>
            <a:ext cx="7230064" cy="4654544"/>
          </a:xfrm>
          <a:prstGeom prst="rect">
            <a:avLst/>
          </a:prstGeom>
          <a:noFill/>
        </p:spPr>
        <p:txBody>
          <a:bodyPr wrap="square" rtlCol="0">
            <a:spAutoFit/>
          </a:bodyPr>
          <a:lstStyle/>
          <a:p>
            <a:pPr>
              <a:lnSpc>
                <a:spcPct val="150000"/>
              </a:lnSpc>
            </a:pPr>
            <a:r>
              <a:rPr lang="zh-CN" altLang="en-US" sz="2000">
                <a:latin typeface="微软雅黑" panose="020B0503020204020204" pitchFamily="34" charset="-122"/>
                <a:ea typeface="微软雅黑" panose="020B0503020204020204" pitchFamily="34" charset="-122"/>
              </a:rPr>
              <a:t>      </a:t>
            </a:r>
            <a:r>
              <a:rPr lang="zh-CN" altLang="zh-CN" sz="2000">
                <a:latin typeface="微软雅黑" panose="020B0503020204020204" pitchFamily="34" charset="-122"/>
                <a:ea typeface="微软雅黑" panose="020B0503020204020204" pitchFamily="34" charset="-122"/>
              </a:rPr>
              <a:t>建安时期的作品真实地反映了现实的动乱和人民的苦难，抒发建功立业的理想和积极进取的精神。同时也流露出人生短暂、壮志难酬的悲凉幽怨，意境宏大，笔调朗畅，具有鲜明的时代特征和个性特征，其</a:t>
            </a:r>
            <a:r>
              <a:rPr lang="zh-CN" altLang="zh-CN" sz="2000" b="1">
                <a:solidFill>
                  <a:srgbClr val="C00000"/>
                </a:solidFill>
                <a:latin typeface="微软雅黑" panose="020B0503020204020204" pitchFamily="34" charset="-122"/>
                <a:ea typeface="微软雅黑" panose="020B0503020204020204" pitchFamily="34" charset="-122"/>
              </a:rPr>
              <a:t>雄健深沉、慷慨悲凉</a:t>
            </a:r>
            <a:r>
              <a:rPr lang="zh-CN" altLang="zh-CN" sz="2000">
                <a:latin typeface="微软雅黑" panose="020B0503020204020204" pitchFamily="34" charset="-122"/>
                <a:ea typeface="微软雅黑" panose="020B0503020204020204" pitchFamily="34" charset="-122"/>
              </a:rPr>
              <a:t>的艺术风格，文学史上称之为“建安风骨”或“魏晋风骨”</a:t>
            </a:r>
            <a:r>
              <a:rPr lang="zh-CN" altLang="zh-CN" sz="2000" b="1">
                <a:solidFill>
                  <a:srgbClr val="C00000"/>
                </a:solidFill>
                <a:latin typeface="微软雅黑" panose="020B0503020204020204" pitchFamily="34" charset="-122"/>
                <a:ea typeface="微软雅黑" panose="020B0503020204020204" pitchFamily="34" charset="-122"/>
              </a:rPr>
              <a:t>。 </a:t>
            </a:r>
            <a:endParaRPr lang="en-US" altLang="zh-CN" sz="2000" b="1">
              <a:solidFill>
                <a:srgbClr val="C00000"/>
              </a:solidFill>
              <a:latin typeface="微软雅黑"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      </a:t>
            </a:r>
            <a:r>
              <a:rPr lang="zh-CN" altLang="zh-CN" sz="2000">
                <a:latin typeface="微软雅黑" panose="020B0503020204020204" pitchFamily="34" charset="-122"/>
                <a:ea typeface="微软雅黑" panose="020B0503020204020204" pitchFamily="34" charset="-122"/>
              </a:rPr>
              <a:t>汉末建安时期文坛巨匠“三曹”（曹操、曹丕、曹植）、“七子”（孔融、陈琳、王粲、徐干、阮瑀、应玚、刘桢）和女诗人蔡琰继承了汉乐府民歌的现实主义传统，</a:t>
            </a:r>
            <a:r>
              <a:rPr lang="zh-CN" altLang="zh-CN" sz="2000" b="1">
                <a:solidFill>
                  <a:srgbClr val="C00000"/>
                </a:solidFill>
                <a:latin typeface="微软雅黑" panose="020B0503020204020204" pitchFamily="34" charset="-122"/>
                <a:ea typeface="微软雅黑" panose="020B0503020204020204" pitchFamily="34" charset="-122"/>
              </a:rPr>
              <a:t>普遍采用五言形式，以风骨遒劲而著称，并具有慷慨悲凉的阳刚之气，形成了文学史上“建安风骨”的独特风格，被后人尊为典范。</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177387" y="643113"/>
            <a:ext cx="2927985"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anose="020B0503020204020204" pitchFamily="34" charset="-122"/>
                <a:ea typeface="微软雅黑" panose="020B0503020204020204" pitchFamily="34" charset="-122"/>
              </a:rPr>
              <a:t>了解“建安风骨”</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568" y="2204581"/>
            <a:ext cx="4042024" cy="266773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960052" y="1624505"/>
            <a:ext cx="6807878" cy="3247812"/>
          </a:xfrm>
          <a:prstGeom prst="rect">
            <a:avLst/>
          </a:prstGeom>
          <a:noFill/>
        </p:spPr>
        <p:txBody>
          <a:bodyPr wrap="square" rtlCol="0">
            <a:spAutoFit/>
          </a:bodyPr>
          <a:lstStyle/>
          <a:p>
            <a:pPr>
              <a:lnSpc>
                <a:spcPct val="150000"/>
              </a:lnSpc>
            </a:pPr>
            <a:r>
              <a:rPr lang="zh-CN" altLang="en-US" sz="2800">
                <a:latin typeface="微软雅黑" panose="020B0503020204020204" pitchFamily="34" charset="-122"/>
                <a:ea typeface="微软雅黑" panose="020B0503020204020204" pitchFamily="34" charset="-122"/>
              </a:rPr>
              <a:t>      歌行体，是</a:t>
            </a:r>
            <a:r>
              <a:rPr lang="zh-CN" altLang="en-US" sz="2800" b="1">
                <a:solidFill>
                  <a:srgbClr val="C00000"/>
                </a:solidFill>
                <a:latin typeface="微软雅黑" panose="020B0503020204020204" pitchFamily="34" charset="-122"/>
                <a:ea typeface="微软雅黑" panose="020B0503020204020204" pitchFamily="34" charset="-122"/>
              </a:rPr>
              <a:t>我国古代诗歌的一种体裁</a:t>
            </a:r>
            <a:r>
              <a:rPr lang="zh-CN" altLang="en-US" sz="2800">
                <a:latin typeface="微软雅黑" panose="020B0503020204020204" pitchFamily="34" charset="-122"/>
                <a:ea typeface="微软雅黑" panose="020B0503020204020204" pitchFamily="34" charset="-122"/>
              </a:rPr>
              <a:t>，“行”是乐曲的意思。因汉魏以前的乐府诗题为“歌”和“行”的颇多而得名</a:t>
            </a:r>
            <a:r>
              <a:rPr lang="zh-CN" altLang="en-US" sz="2800" b="1">
                <a:solidFill>
                  <a:srgbClr val="C00000"/>
                </a:solidFill>
                <a:latin typeface="微软雅黑" panose="020B0503020204020204" pitchFamily="34" charset="-122"/>
                <a:ea typeface="微软雅黑" panose="020B0503020204020204" pitchFamily="34" charset="-122"/>
              </a:rPr>
              <a:t>，其章节、格律一般比较自由，形式常采用五言、七言、杂言的古体，亦称古诗、古风。</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177387" y="643113"/>
            <a:ext cx="2927985"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anose="020B0503020204020204" pitchFamily="34" charset="-122"/>
                <a:ea typeface="微软雅黑" panose="020B0503020204020204" pitchFamily="34" charset="-122"/>
              </a:rPr>
              <a:t>了解“歌行体”</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070" y="2054269"/>
            <a:ext cx="4005389" cy="246732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284480" y="275590"/>
            <a:ext cx="11623040" cy="6327775"/>
            <a:chOff x="448" y="444"/>
            <a:chExt cx="18304" cy="9965"/>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448" y="497"/>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pitchFamily="34" charset="-122"/>
                <a:ea typeface="微软雅黑" panose="020B0503020204020204" pitchFamily="34" charset="-122"/>
                <a:sym typeface="+mn-ea"/>
              </a:rPr>
              <a:t>写作背景</a:t>
            </a:r>
            <a:endParaRPr lang="en-US" altLang="zh-CN" sz="4800" b="1">
              <a:solidFill>
                <a:schemeClr val="bg1"/>
              </a:solidFill>
              <a:latin typeface="微软雅黑" pitchFamily="34" charset="-122"/>
              <a:ea typeface="微软雅黑"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nvSpPr>
        <p:spPr>
          <a:xfrm>
            <a:off x="5002880" y="2013587"/>
            <a:ext cx="6775502" cy="3905043"/>
          </a:xfrm>
          <a:prstGeom prst="rect">
            <a:avLst/>
          </a:prstGeom>
          <a:noFill/>
          <a:effectLst/>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短歌行</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作于曹操大败赤壁之战后。</a:t>
            </a:r>
            <a:r>
              <a:rPr lang="zh-CN" altLang="en-US" sz="2400" b="1">
                <a:solidFill>
                  <a:srgbClr val="C00000"/>
                </a:solidFill>
                <a:latin typeface="微软雅黑" panose="020B0503020204020204" pitchFamily="34" charset="-122"/>
                <a:ea typeface="微软雅黑" panose="020B0503020204020204" pitchFamily="34" charset="-122"/>
              </a:rPr>
              <a:t>当年曹操已经</a:t>
            </a:r>
            <a:r>
              <a:rPr lang="en-US" altLang="zh-CN" sz="2400" b="1">
                <a:solidFill>
                  <a:srgbClr val="C00000"/>
                </a:solidFill>
                <a:latin typeface="微软雅黑" panose="020B0503020204020204" pitchFamily="34" charset="-122"/>
                <a:ea typeface="微软雅黑" panose="020B0503020204020204" pitchFamily="34" charset="-122"/>
              </a:rPr>
              <a:t>53</a:t>
            </a:r>
            <a:r>
              <a:rPr lang="zh-CN" altLang="en-US" sz="2400" b="1">
                <a:solidFill>
                  <a:srgbClr val="C00000"/>
                </a:solidFill>
                <a:latin typeface="微软雅黑" panose="020B0503020204020204" pitchFamily="34" charset="-122"/>
                <a:ea typeface="微软雅黑" panose="020B0503020204020204" pitchFamily="34" charset="-122"/>
              </a:rPr>
              <a:t>岁了，年事渐高，面对战乱连年、统一中原的事业仍未完成的社会现实，忧愁幽思，苦闷煎熬，但他并不灰心，仍以统一天下为己任，决心广泛招纳贤士致力于建功立业。</a:t>
            </a:r>
            <a:r>
              <a:rPr lang="zh-CN" altLang="en-US" sz="2400" b="1">
                <a:latin typeface="微软雅黑" panose="020B0503020204020204" pitchFamily="34" charset="-122"/>
                <a:ea typeface="微软雅黑" panose="020B0503020204020204" pitchFamily="34" charset="-122"/>
              </a:rPr>
              <a:t>酒宴众文武，饮至半夜，忽闻鸦声往南飞鸣而去。曹操有感此景而横槊赋此</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短歌行</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animBg="1"/>
      <p:bldP spid="82"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4712</Words>
  <Application>Microsoft Office PowerPoint</Application>
  <PresentationFormat>自定义</PresentationFormat>
  <Paragraphs>285</Paragraphs>
  <Slides>51</Slides>
  <Notes>0</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hj</cp:lastModifiedBy>
  <cp:revision>89</cp:revision>
  <dcterms:created xsi:type="dcterms:W3CDTF">2017-05-26T12:47:00Z</dcterms:created>
  <dcterms:modified xsi:type="dcterms:W3CDTF">2020-09-24T07:39:29Z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