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 id="367" r:id="rId114"/>
    <p:sldId id="368" r:id="rId115"/>
    <p:sldId id="369" r:id="rId11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0" Type="http://schemas.openxmlformats.org/officeDocument/2006/relationships/tableStyles" Target="tableStyles.xml"/><Relationship Id="rId12" Type="http://schemas.openxmlformats.org/officeDocument/2006/relationships/slide" Target="slides/slide10.xml"/><Relationship Id="rId119" Type="http://schemas.openxmlformats.org/officeDocument/2006/relationships/viewProps" Target="viewProps.xml"/><Relationship Id="rId118" Type="http://schemas.openxmlformats.org/officeDocument/2006/relationships/presProps" Target="presProps.xml"/><Relationship Id="rId117" Type="http://schemas.openxmlformats.org/officeDocument/2006/relationships/notesMaster" Target="notesMasters/notesMaster1.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小标题3">
    <p:spTree>
      <p:nvGrpSpPr>
        <p:cNvPr id="1" name=""/>
        <p:cNvGrpSpPr/>
        <p:nvPr/>
      </p:nvGrpSpPr>
      <p:grpSpPr>
        <a:xfrm>
          <a:off x="0" y="0"/>
          <a:ext cx="0" cy="0"/>
          <a:chOff x="0" y="0"/>
          <a:chExt cx="0" cy="0"/>
        </a:xfrm>
      </p:grpSpPr>
      <p:grpSp>
        <p:nvGrpSpPr>
          <p:cNvPr id="6" name="组合 9"/>
          <p:cNvGrpSpPr/>
          <p:nvPr userDrawn="1"/>
        </p:nvGrpSpPr>
        <p:grpSpPr bwMode="auto">
          <a:xfrm>
            <a:off x="2510295" y="2543017"/>
            <a:ext cx="1641044" cy="1602663"/>
            <a:chOff x="0" y="0"/>
            <a:chExt cx="1387872" cy="1387872"/>
          </a:xfrm>
        </p:grpSpPr>
        <p:sp>
          <p:nvSpPr>
            <p:cNvPr id="7"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47349"/>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8"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00B0F0">
                <a:alpha val="48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9" name="文本框 19"/>
          <p:cNvSpPr>
            <a:spLocks noChangeArrowheads="1"/>
          </p:cNvSpPr>
          <p:nvPr userDrawn="1"/>
        </p:nvSpPr>
        <p:spPr bwMode="auto">
          <a:xfrm>
            <a:off x="2888919" y="3006620"/>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48705" y="2623556"/>
            <a:ext cx="5143501" cy="1026160"/>
          </a:xfrm>
          <a:prstGeom prst="rect">
            <a:avLst/>
          </a:prstGeom>
        </p:spPr>
        <p:txBody>
          <a:bodyPr wrap="square">
            <a:spAutoFit/>
          </a:bodyPr>
          <a:lstStyle/>
          <a:p>
            <a:pPr algn="ctr">
              <a:lnSpc>
                <a:spcPct val="150000"/>
              </a:lnSpc>
            </a:pPr>
            <a:r>
              <a:rPr lang="zh-CN" altLang="en-US" sz="4050" b="1" dirty="0">
                <a:solidFill>
                  <a:srgbClr val="ED7D31"/>
                </a:solidFill>
                <a:latin typeface="Times New Roman" panose="02020603050405020304" pitchFamily="18" charset="0"/>
                <a:ea typeface="微软雅黑" panose="020B0503020204020204" pitchFamily="34" charset="-122"/>
              </a:rPr>
              <a:t>考点</a:t>
            </a:r>
            <a:r>
              <a:rPr lang="en-US" altLang="zh-CN" sz="4050" b="1" dirty="0" smtClean="0">
                <a:solidFill>
                  <a:srgbClr val="ED7D31"/>
                </a:solidFill>
                <a:latin typeface="Times New Roman" panose="02020603050405020304" pitchFamily="18" charset="0"/>
                <a:ea typeface="微软雅黑" panose="020B0503020204020204" pitchFamily="34" charset="-122"/>
              </a:rPr>
              <a:t>3 </a:t>
            </a:r>
            <a:r>
              <a:rPr lang="zh-CN" altLang="en-US" sz="4050" b="1" dirty="0" smtClean="0">
                <a:solidFill>
                  <a:srgbClr val="ED7D31"/>
                </a:solidFill>
                <a:latin typeface="Times New Roman" panose="02020603050405020304" pitchFamily="18" charset="0"/>
                <a:ea typeface="微软雅黑" panose="020B0503020204020204" pitchFamily="34" charset="-122"/>
              </a:rPr>
              <a:t>病句</a:t>
            </a:r>
            <a:r>
              <a:rPr lang="zh-CN" altLang="en-US" sz="4050" b="1" dirty="0">
                <a:solidFill>
                  <a:srgbClr val="ED7D31"/>
                </a:solidFill>
                <a:latin typeface="Times New Roman" panose="02020603050405020304" pitchFamily="18" charset="0"/>
                <a:ea typeface="微软雅黑" panose="020B0503020204020204" pitchFamily="34" charset="-122"/>
              </a:rPr>
              <a:t>辨析</a:t>
            </a:r>
            <a:endParaRPr lang="zh-CN" altLang="zh-CN"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02053" y="2901852"/>
            <a:ext cx="5143501" cy="870585"/>
          </a:xfrm>
          <a:prstGeom prst="rect">
            <a:avLst/>
          </a:prstGeom>
        </p:spPr>
        <p:txBody>
          <a:bodyPr wrap="square">
            <a:spAutoFit/>
          </a:bodyPr>
          <a:lstStyle/>
          <a:p>
            <a:pPr algn="ctr">
              <a:lnSpc>
                <a:spcPct val="150000"/>
              </a:lnSpc>
            </a:pPr>
            <a:r>
              <a:rPr lang="zh-CN" altLang="en-US" sz="3375" b="1" dirty="0" smtClean="0">
                <a:solidFill>
                  <a:srgbClr val="70C0B1"/>
                </a:solidFill>
                <a:latin typeface="Times New Roman" panose="02020603050405020304" pitchFamily="18" charset="0"/>
                <a:ea typeface="微软雅黑" panose="020B0503020204020204" pitchFamily="34" charset="-122"/>
              </a:rPr>
              <a:t>备考全攻略</a:t>
            </a:r>
            <a:endParaRPr lang="zh-CN" altLang="zh-CN" sz="3375" b="1" dirty="0">
              <a:solidFill>
                <a:srgbClr val="70C0B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3" y="1493947"/>
            <a:ext cx="8649269"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长沙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我们要始终不忘为人民服务的初心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要牢记勇于担当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开拓进取的使命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为发展数字经济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使得市政府决定与国家信息中心合作共同举办博览会</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地铁四号线的正式开通运营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决定了长沙地铁网是否迈入“米”字形时代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垃圾分类进校园”活动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美化和增强了同学们的环保意识与校园环境</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315023" y="1573459"/>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A</a:t>
            </a:r>
            <a:endParaRPr lang="zh-CN" altLang="en-US" sz="2100" b="1" dirty="0">
              <a:solidFill>
                <a:srgbClr val="FF0000"/>
              </a:solidFill>
            </a:endParaRPr>
          </a:p>
        </p:txBody>
      </p:sp>
      <p:sp>
        <p:nvSpPr>
          <p:cNvPr id="4" name="矩形 3"/>
          <p:cNvSpPr/>
          <p:nvPr/>
        </p:nvSpPr>
        <p:spPr>
          <a:xfrm>
            <a:off x="266429" y="4471685"/>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主语残缺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应删去“为”或“使得”</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一面对两面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应删去“是否”</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应改为“美化了校园环境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增强了同学们的环保意识”</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3" y="1493947"/>
            <a:ext cx="864926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甘肃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有大约</a:t>
            </a:r>
            <a:r>
              <a:rPr lang="en-US" altLang="zh-CN" sz="2100" dirty="0">
                <a:latin typeface="Times New Roman" panose="02020603050405020304" pitchFamily="18" charset="0"/>
                <a:ea typeface="微软雅黑" panose="020B0503020204020204" pitchFamily="34" charset="-122"/>
              </a:rPr>
              <a:t>800</a:t>
            </a:r>
            <a:r>
              <a:rPr lang="zh-CN" altLang="en-US" sz="2100" dirty="0">
                <a:latin typeface="Times New Roman" panose="02020603050405020304" pitchFamily="18" charset="0"/>
                <a:ea typeface="微软雅黑" panose="020B0503020204020204" pitchFamily="34" charset="-122"/>
              </a:rPr>
              <a:t>年左右历史的巴黎圣母院突发大火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尖塔倒塌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屋顶烧毁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损失惨重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包括中国在内的全球多个天文学家同步公布人类历史上首张黑洞照片让举世震惊</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武威文庙是西北地区建筑规模最大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保存最完整的孔庙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也是全国三大孔庙之一</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高校自主招生增加体育测试项目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把身体好不好作为“好学生”的重要标准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146057" y="1493947"/>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C</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语义重复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应删去“大约”或“左右”</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应将“多个”改为“多地”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应在“同步公布”后加助词“的”</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两面对一面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应删去“不好”</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3" y="1493947"/>
            <a:ext cx="8649269"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黄石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中国女排在世锦赛的表现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得到了广大球迷的信赖和很多技术专家的肯定</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在看了吴敬梓描写范进中举的丑态后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令人捧腹</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构建人类命运共同体需要全人类经过漫长奋斗方能实现</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磁湖的渔歌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西塞山的鹭影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东方山的钟声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都让我听得如痴如醉</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185814" y="1493947"/>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C</a:t>
            </a:r>
            <a:endParaRPr lang="zh-CN" altLang="en-US" sz="2100" b="1" dirty="0">
              <a:solidFill>
                <a:srgbClr val="FF0000"/>
              </a:solidFill>
            </a:endParaRPr>
          </a:p>
        </p:txBody>
      </p:sp>
      <p:sp>
        <p:nvSpPr>
          <p:cNvPr id="4" name="矩形 3"/>
          <p:cNvSpPr/>
          <p:nvPr/>
        </p:nvSpPr>
        <p:spPr>
          <a:xfrm>
            <a:off x="266429" y="4431929"/>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应把“信赖”改为“认可”</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主语残缺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应删去“在看了”和“后”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并在“描写”后加“的”</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不合逻辑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鹭影”听不到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可改为“鹭鸣”</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3" y="1493947"/>
            <a:ext cx="864926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新疆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能否把爱国主义教育作为永恒主题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是培养青年爱国情怀的重要途径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波澜壮阔的“五四运动”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激发了中国人民和中华民族实现民族复兴</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一带一路”将在非洲这片充满潜力的土地上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结出更多丰硕的果实</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许多内地教师心怀理想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奔赴新疆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开创新时代教育援疆的壮丽画卷</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225570" y="1493947"/>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C</a:t>
            </a:r>
            <a:endParaRPr lang="zh-CN" altLang="en-US" sz="2100" b="1" dirty="0">
              <a:solidFill>
                <a:srgbClr val="FF0000"/>
              </a:solidFill>
            </a:endParaRPr>
          </a:p>
        </p:txBody>
      </p:sp>
      <p:sp>
        <p:nvSpPr>
          <p:cNvPr id="4" name="矩形 3"/>
          <p:cNvSpPr/>
          <p:nvPr/>
        </p:nvSpPr>
        <p:spPr>
          <a:xfrm>
            <a:off x="256193" y="3930882"/>
            <a:ext cx="8639033" cy="106045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两面对一面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应删去“能否”</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应在句末加“的热情”</a:t>
            </a: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应将“开创”改为“描绘”</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2" y="1493947"/>
            <a:ext cx="8748659"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青海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中国人民正在为建设一个现代化的社会主义强国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我生长在青海湖边是一片美丽富饶的土地</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吴荻和李强赛跑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经过激烈地竞争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他终于取得了胜利</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不管鸟的翅膀多么完美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如果不凭借空气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就永远不能飞到天空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185813" y="1523764"/>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D</a:t>
            </a:r>
            <a:endParaRPr lang="zh-CN" altLang="en-US" sz="2100" b="1" dirty="0">
              <a:solidFill>
                <a:srgbClr val="FF0000"/>
              </a:solidFill>
            </a:endParaRPr>
          </a:p>
        </p:txBody>
      </p:sp>
      <p:sp>
        <p:nvSpPr>
          <p:cNvPr id="4" name="矩形 3"/>
          <p:cNvSpPr/>
          <p:nvPr/>
        </p:nvSpPr>
        <p:spPr>
          <a:xfrm>
            <a:off x="256193" y="3930882"/>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应在句末加上“而努力奋斗”或删去“为”</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句式杂糅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应把“在”改为“的”</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指代不明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应把“他”改为“吴荻”或“李强”</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2" y="1493947"/>
            <a:ext cx="874865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德阳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 </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短视频已经融入我们生活的方方面面</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中国人平均每天刷短视频大约</a:t>
            </a:r>
            <a:r>
              <a:rPr lang="en-US" altLang="zh-CN" sz="2100" dirty="0">
                <a:latin typeface="Times New Roman" panose="02020603050405020304" pitchFamily="18" charset="0"/>
                <a:ea typeface="微软雅黑" panose="020B0503020204020204" pitchFamily="34" charset="-122"/>
              </a:rPr>
              <a:t>38</a:t>
            </a:r>
            <a:r>
              <a:rPr lang="zh-CN" altLang="en-US" sz="2100" dirty="0">
                <a:latin typeface="Times New Roman" panose="02020603050405020304" pitchFamily="18" charset="0"/>
                <a:ea typeface="微软雅黑" panose="020B0503020204020204" pitchFamily="34" charset="-122"/>
              </a:rPr>
              <a:t>分钟左右</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在戏剧表演前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司职导演的人要深入理解剧本的主题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仔细阅读剧本和相关材料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并对演出做出整体设计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我们鉴赏文艺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无非是接受美感的经验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得到人生的受用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所以只要驱遣我们的想象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才能通过文字达到这个目的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南飞的大雁们知道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从黎明时分到夜幕降临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无论是在沼泽地还是在池塘边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都有无数瞄准它们的猎枪</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357263" y="1584275"/>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D</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语义重复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应删去“大约”或“左右”</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应将“仔细阅读剧本和相关材料”和“深入理解剧本的主题”调换位置</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关联词搭配不当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应把“只要”改为“只有”</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2" y="1493947"/>
            <a:ext cx="8748659"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7.(2019•</a:t>
            </a:r>
            <a:r>
              <a:rPr lang="zh-CN" altLang="en-US" sz="2100" dirty="0">
                <a:latin typeface="Times New Roman" panose="02020603050405020304" pitchFamily="18" charset="0"/>
                <a:ea typeface="微软雅黑" panose="020B0503020204020204" pitchFamily="34" charset="-122"/>
              </a:rPr>
              <a:t>江西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一个人是否善良取决于他能用自己的爱心去包裹这个世界</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福楼拜家的客厅里常常回荡着爽朗的笑声和深情的眼神</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读汪曾祺散文的时候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就像是欣赏一幅幅清新淡雅的素描</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无论是在二十四节气中还是在人们的生活中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白露”都是一个诗意的存在</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203726" y="1584275"/>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D</a:t>
            </a:r>
            <a:endParaRPr lang="zh-CN" altLang="en-US" sz="2100" b="1" dirty="0">
              <a:solidFill>
                <a:srgbClr val="FF0000"/>
              </a:solidFill>
            </a:endParaRPr>
          </a:p>
        </p:txBody>
      </p:sp>
      <p:sp>
        <p:nvSpPr>
          <p:cNvPr id="4" name="矩形 3"/>
          <p:cNvSpPr/>
          <p:nvPr/>
        </p:nvSpPr>
        <p:spPr>
          <a:xfrm>
            <a:off x="311006" y="4368136"/>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两面对一面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是否善良”是两个方面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而“用自己的爱心去包裹这个世界”只有一个方面</a:t>
            </a: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回荡”不能与“眼神”搭配</a:t>
            </a: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缺少主语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可以在句首加上“我”</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语义重复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应删去“大约”或“左右”</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应将“仔细阅读剧本和相关材料”和“深入理解剧本的主题”调换位置</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关联词搭配不当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应把“只要”改为“只有”</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1471" y="1842052"/>
            <a:ext cx="8542020" cy="610076"/>
            <a:chOff x="717" y="1584"/>
            <a:chExt cx="17936" cy="1281"/>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509" y="1584"/>
              <a:ext cx="17144" cy="1281"/>
            </a:xfrm>
            <a:prstGeom prst="rect">
              <a:avLst/>
            </a:prstGeom>
            <a:noFill/>
            <a:ln w="9525">
              <a:noFill/>
            </a:ln>
          </p:spPr>
          <p:txBody>
            <a:bodyPr wrap="square">
              <a:spAutoFit/>
            </a:bodyPr>
            <a:lstStyle/>
            <a:p>
              <a:pPr indent="0" algn="just">
                <a:lnSpc>
                  <a:spcPct val="150000"/>
                </a:lnSpc>
              </a:pPr>
              <a:r>
                <a:rPr lang="zh-CN" altLang="en-US"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1  </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看到动词需警惕（容易造成搭配不当</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289560" y="1461401"/>
            <a:ext cx="8593931" cy="2191385"/>
          </a:xfrm>
          <a:prstGeom prst="rect">
            <a:avLst/>
          </a:prstGeom>
          <a:noFill/>
          <a:ln w="9525">
            <a:noFill/>
          </a:ln>
        </p:spPr>
        <p:txBody>
          <a:bodyPr wrap="square">
            <a:spAutoFit/>
          </a:bodyPr>
          <a:lstStyle/>
          <a:p>
            <a:pPr indent="0" algn="ctr">
              <a:lnSpc>
                <a:spcPct val="130000"/>
              </a:lnSpc>
            </a:pPr>
            <a:r>
              <a:rPr lang="zh-CN" altLang="en-US" sz="2100" b="1" dirty="0">
                <a:latin typeface="Times New Roman" panose="02020603050405020304" pitchFamily="18" charset="0"/>
                <a:ea typeface="微软雅黑" panose="020B0503020204020204" pitchFamily="34" charset="-122"/>
              </a:rPr>
              <a:t>一</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辨析病句的八大技巧</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30000"/>
              </a:lnSpc>
            </a:pPr>
            <a:endParaRPr lang="en-US" altLang="zh-CN" sz="2100" dirty="0" smtClean="0">
              <a:latin typeface="Times New Roman" panose="02020603050405020304" pitchFamily="18" charset="0"/>
              <a:ea typeface="微软雅黑" panose="020B0503020204020204" pitchFamily="34" charset="-122"/>
            </a:endParaRPr>
          </a:p>
          <a:p>
            <a:pPr indent="0" algn="just">
              <a:lnSpc>
                <a:spcPct val="130000"/>
              </a:lnSpc>
            </a:pP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有些</a:t>
            </a:r>
            <a:r>
              <a:rPr lang="zh-CN" sz="2100" b="0" dirty="0">
                <a:latin typeface="Times New Roman" panose="02020603050405020304" pitchFamily="18" charset="0"/>
                <a:ea typeface="微软雅黑" panose="020B0503020204020204" pitchFamily="34" charset="-122"/>
              </a:rPr>
              <a:t>名词只能限定由特定的动词搭配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若使用不当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会造成动宾搭配不当､主谓搭配不当和宾语残缺的语病错误</a:t>
            </a:r>
            <a:r>
              <a:rPr lang="zh-CN" sz="2100" b="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0" algn="just">
              <a:lnSpc>
                <a:spcPct val="130000"/>
              </a:lnSpc>
            </a:pP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常见</a:t>
            </a:r>
            <a:r>
              <a:rPr lang="zh-CN" sz="2100" b="0" dirty="0">
                <a:latin typeface="Times New Roman" panose="02020603050405020304" pitchFamily="18" charset="0"/>
                <a:ea typeface="微软雅黑" panose="020B0503020204020204" pitchFamily="34" charset="-122"/>
              </a:rPr>
              <a:t>的搭配不当的相关词语及修改的正确搭配有</a:t>
            </a:r>
            <a:r>
              <a:rPr lang="en-US"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graphicFrame>
        <p:nvGraphicFramePr>
          <p:cNvPr id="4" name="表格 3"/>
          <p:cNvGraphicFramePr/>
          <p:nvPr/>
        </p:nvGraphicFramePr>
        <p:xfrm>
          <a:off x="718661" y="3545751"/>
          <a:ext cx="7724775" cy="2274570"/>
        </p:xfrm>
        <a:graphic>
          <a:graphicData uri="http://schemas.openxmlformats.org/drawingml/2006/table">
            <a:tbl>
              <a:tblPr firstRow="1" bandRow="1">
                <a:tableStyleId>{5DA37D80-6434-44D0-A028-1B22A696006F}</a:tableStyleId>
              </a:tblPr>
              <a:tblGrid>
                <a:gridCol w="2115185"/>
                <a:gridCol w="5609590"/>
              </a:tblGrid>
              <a:tr h="596265">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常见错误搭配</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sym typeface="+mn-ea"/>
                        </a:rPr>
                        <a:t>正确搭配</a:t>
                      </a:r>
                      <a:endParaRPr lang="zh-CN" altLang="en-US" sz="2100" dirty="0">
                        <a:latin typeface="微软雅黑" panose="020B0503020204020204" pitchFamily="34" charset="-122"/>
                        <a:ea typeface="微软雅黑" panose="020B0503020204020204" pitchFamily="34" charset="-122"/>
                        <a:sym typeface="+mn-ea"/>
                      </a:endParaRPr>
                    </a:p>
                  </a:txBody>
                  <a:tcPr marL="68580" marR="68580" marT="34290" marB="34290"/>
                </a:tc>
              </a:tr>
              <a:tr h="615315">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加强······水平</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提高（提升）······水平;加强······建设（</a:t>
                      </a:r>
                      <a:r>
                        <a:rPr lang="zh-CN" altLang="en-US" sz="2100" dirty="0" smtClean="0">
                          <a:latin typeface="微软雅黑" panose="020B0503020204020204" pitchFamily="34" charset="-122"/>
                          <a:ea typeface="微软雅黑" panose="020B0503020204020204" pitchFamily="34" charset="-122"/>
                        </a:rPr>
                        <a:t>作用）</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tc>
              </a:tr>
              <a:tr h="54864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提高······态度</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改善······态度;提高······质量（效率）</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algn="ctr">
                        <a:lnSpc>
                          <a:spcPct val="150000"/>
                        </a:lnSpc>
                        <a:buNone/>
                      </a:pPr>
                      <a:r>
                        <a:rPr lang="zh-CN" altLang="en-US" sz="1950" b="0" dirty="0">
                          <a:latin typeface="微软雅黑" panose="020B0503020204020204" pitchFamily="34" charset="-122"/>
                          <a:ea typeface="微软雅黑" panose="020B0503020204020204" pitchFamily="34" charset="-122"/>
                        </a:rPr>
                        <a:t>举办······典礼</a:t>
                      </a:r>
                      <a:endParaRPr lang="zh-CN" altLang="en-US" sz="1950" b="0" dirty="0">
                        <a:solidFill>
                          <a:schemeClr val="tx1"/>
                        </a:solidFill>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b="0" dirty="0">
                          <a:latin typeface="微软雅黑" panose="020B0503020204020204" pitchFamily="34" charset="-122"/>
                          <a:ea typeface="微软雅黑" panose="020B0503020204020204" pitchFamily="34" charset="-122"/>
                        </a:rPr>
                        <a:t>举行······典礼;举办······活动（展览会）</a:t>
                      </a:r>
                      <a:endParaRPr lang="zh-CN" altLang="en-US" sz="1950" b="0" dirty="0">
                        <a:solidFill>
                          <a:schemeClr val="tx1"/>
                        </a:solidFill>
                        <a:latin typeface="微软雅黑" panose="020B0503020204020204" pitchFamily="34" charset="-122"/>
                        <a:ea typeface="微软雅黑" panose="020B0503020204020204" pitchFamily="34" charset="-122"/>
                      </a:endParaRPr>
                    </a:p>
                  </a:txBody>
                  <a:tcPr marL="68580" marR="68580" marT="34290" marB="34290"/>
                </a:tc>
              </a:tr>
            </a:tbl>
          </a:graphicData>
        </a:graphic>
      </p:graphicFrame>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3" y="1493947"/>
            <a:ext cx="864926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武汉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我们要以绣花般的细心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耐心实施精细化管理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为承办军运会营造良好环境</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举办世界智能大会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旨在搭建一个为世界智能科技领域共赢共享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交流合作的平台</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中国提出的共建“一带一路”倡议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为促进亚洲文明的交流互鉴开辟了一条新路</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博物馆是保护和传承人类文明的重要殿堂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也是连接过去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现在和未来的桥梁</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4996971" y="1493947"/>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B</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应改为“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旨在为世界智能科技领域交流合作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共赢共享搭建一个平台”或“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旨在为世界智能科技领域搭建一个交流合作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共赢共享的平台”</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193" y="1493947"/>
            <a:ext cx="8649269"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贵阳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一带一路”倡议积极地推动了各国之间的相互理解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相互尊重和相互信任</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B.2019</a:t>
            </a:r>
            <a:r>
              <a:rPr lang="zh-CN" altLang="en-US" sz="2100" dirty="0">
                <a:latin typeface="Times New Roman" panose="02020603050405020304" pitchFamily="18" charset="0"/>
                <a:ea typeface="微软雅黑" panose="020B0503020204020204" pitchFamily="34" charset="-122"/>
              </a:rPr>
              <a:t>年</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月</a:t>
            </a:r>
            <a:r>
              <a:rPr lang="en-US" altLang="zh-CN" sz="2100" dirty="0">
                <a:latin typeface="Times New Roman" panose="02020603050405020304" pitchFamily="18" charset="0"/>
                <a:ea typeface="微软雅黑" panose="020B0503020204020204" pitchFamily="34" charset="-122"/>
              </a:rPr>
              <a:t>30</a:t>
            </a:r>
            <a:r>
              <a:rPr lang="zh-CN" altLang="en-US" sz="2100" dirty="0">
                <a:latin typeface="Times New Roman" panose="02020603050405020304" pitchFamily="18" charset="0"/>
                <a:ea typeface="微软雅黑" panose="020B0503020204020204" pitchFamily="34" charset="-122"/>
              </a:rPr>
              <a:t>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纪念五四运动</a:t>
            </a:r>
            <a:r>
              <a:rPr lang="en-US" altLang="zh-CN" sz="2100" dirty="0">
                <a:latin typeface="Times New Roman" panose="02020603050405020304" pitchFamily="18" charset="0"/>
                <a:ea typeface="微软雅黑" panose="020B0503020204020204" pitchFamily="34" charset="-122"/>
              </a:rPr>
              <a:t>100</a:t>
            </a:r>
            <a:r>
              <a:rPr lang="zh-CN" altLang="en-US" sz="2100" dirty="0">
                <a:latin typeface="Times New Roman" panose="02020603050405020304" pitchFamily="18" charset="0"/>
                <a:ea typeface="微软雅黑" panose="020B0503020204020204" pitchFamily="34" charset="-122"/>
              </a:rPr>
              <a:t>周年大会在北京人民大会堂隆重举行</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安六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安顺至六盘水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是首条贵州省精心设计的时速为</a:t>
            </a:r>
            <a:r>
              <a:rPr lang="en-US" altLang="zh-CN" sz="2100" dirty="0">
                <a:latin typeface="Times New Roman" panose="02020603050405020304" pitchFamily="18" charset="0"/>
                <a:ea typeface="微软雅黑" panose="020B0503020204020204" pitchFamily="34" charset="-122"/>
              </a:rPr>
              <a:t>250</a:t>
            </a:r>
            <a:r>
              <a:rPr lang="zh-CN" altLang="en-US" sz="2100" dirty="0">
                <a:latin typeface="Times New Roman" panose="02020603050405020304" pitchFamily="18" charset="0"/>
                <a:ea typeface="微软雅黑" panose="020B0503020204020204" pitchFamily="34" charset="-122"/>
              </a:rPr>
              <a:t>公里的城际铁路</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新编印的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贵阳市青少年毒品预防教育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读本不仅非常实用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而且特别有趣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4996971" y="1493947"/>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C</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57594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应将“首条”和“贵州省”调换位置</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929" y="3014819"/>
            <a:ext cx="8647046" cy="870585"/>
          </a:xfrm>
          <a:prstGeom prst="rect">
            <a:avLst/>
          </a:prstGeom>
        </p:spPr>
        <p:txBody>
          <a:bodyPr wrap="square">
            <a:spAutoFit/>
          </a:bodyPr>
          <a:lstStyle/>
          <a:p>
            <a:pPr algn="ctr">
              <a:lnSpc>
                <a:spcPct val="150000"/>
              </a:lnSpc>
              <a:spcAft>
                <a:spcPts val="0"/>
              </a:spcAft>
            </a:pP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请完成</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练测本</a:t>
            </a:r>
            <a:r>
              <a:rPr lang="en-US" altLang="zh-CN"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中的“考点过关训练四”</a:t>
            </a:r>
            <a:endParaRPr lang="zh-CN" altLang="zh-CN" sz="3375" b="1" kern="100" dirty="0">
              <a:solidFill>
                <a:srgbClr val="ED7D31"/>
              </a:solidFill>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664001" y="1533121"/>
          <a:ext cx="7688580" cy="4114800"/>
        </p:xfrm>
        <a:graphic>
          <a:graphicData uri="http://schemas.openxmlformats.org/drawingml/2006/table">
            <a:tbl>
              <a:tblPr firstRow="1" bandRow="1">
                <a:tableStyleId>{5DA37D80-6434-44D0-A028-1B22A696006F}</a:tableStyleId>
              </a:tblPr>
              <a:tblGrid>
                <a:gridCol w="2345690"/>
                <a:gridCol w="5342890"/>
              </a:tblGrid>
              <a:tr h="514350">
                <a:tc>
                  <a:txBody>
                    <a:bodyPr/>
                    <a:lstStyle/>
                    <a:p>
                      <a:pPr algn="ctr">
                        <a:lnSpc>
                          <a:spcPct val="150000"/>
                        </a:lnSpc>
                        <a:buNone/>
                      </a:pPr>
                      <a:r>
                        <a:rPr lang="zh-CN" altLang="en-US" sz="1950" b="0" dirty="0">
                          <a:latin typeface="微软雅黑" panose="020B0503020204020204" pitchFamily="34" charset="-122"/>
                          <a:ea typeface="微软雅黑" panose="020B0503020204020204" pitchFamily="34" charset="-122"/>
                        </a:rPr>
                        <a:t>召开······活动</a:t>
                      </a:r>
                      <a:endParaRPr lang="zh-CN" altLang="en-US" sz="1950" b="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b="0" dirty="0">
                          <a:latin typeface="微软雅黑" panose="020B0503020204020204" pitchFamily="34" charset="-122"/>
                          <a:ea typeface="微软雅黑" panose="020B0503020204020204" pitchFamily="34" charset="-122"/>
                        </a:rPr>
                        <a:t>组织（开展）······活动;召开······会议</a:t>
                      </a:r>
                      <a:endParaRPr lang="zh-CN" altLang="en-US" sz="1950" b="0" dirty="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algn="ctr">
                        <a:lnSpc>
                          <a:spcPct val="150000"/>
                        </a:lnSpc>
                        <a:buNone/>
                      </a:pPr>
                      <a:r>
                        <a:rPr lang="zh-CN" altLang="en-US" sz="1950" dirty="0">
                          <a:latin typeface="微软雅黑" panose="020B0503020204020204" pitchFamily="34" charset="-122"/>
                          <a:ea typeface="微软雅黑" panose="020B0503020204020204" pitchFamily="34" charset="-122"/>
                        </a:rPr>
                        <a:t>降低······距离</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dirty="0">
                          <a:latin typeface="微软雅黑" panose="020B0503020204020204" pitchFamily="34" charset="-122"/>
                          <a:ea typeface="微软雅黑" panose="020B0503020204020204" pitchFamily="34" charset="-122"/>
                        </a:rPr>
                        <a:t>缩短······距离;降低······难度（成本､风险）</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algn="ctr">
                        <a:lnSpc>
                          <a:spcPct val="150000"/>
                        </a:lnSpc>
                        <a:buNone/>
                      </a:pPr>
                      <a:r>
                        <a:rPr lang="zh-CN" altLang="en-US" sz="1950" dirty="0">
                          <a:latin typeface="微软雅黑" panose="020B0503020204020204" pitchFamily="34" charset="-122"/>
                          <a:ea typeface="微软雅黑" panose="020B0503020204020204" pitchFamily="34" charset="-122"/>
                        </a:rPr>
                        <a:t>看到······歌声</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dirty="0">
                          <a:latin typeface="微软雅黑" panose="020B0503020204020204" pitchFamily="34" charset="-122"/>
                          <a:ea typeface="微软雅黑" panose="020B0503020204020204" pitchFamily="34" charset="-122"/>
                        </a:rPr>
                        <a:t>看到······表演（演出）;听到······歌声</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algn="ctr">
                        <a:lnSpc>
                          <a:spcPct val="150000"/>
                        </a:lnSpc>
                        <a:buNone/>
                      </a:pPr>
                      <a:r>
                        <a:rPr lang="zh-CN" altLang="en-US" sz="1950" dirty="0">
                          <a:latin typeface="微软雅黑" panose="020B0503020204020204" pitchFamily="34" charset="-122"/>
                          <a:ea typeface="微软雅黑" panose="020B0503020204020204" pitchFamily="34" charset="-122"/>
                        </a:rPr>
                        <a:t>增加······效果</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a:latin typeface="微软雅黑" panose="020B0503020204020204" pitchFamily="34" charset="-122"/>
                          <a:ea typeface="微软雅黑" panose="020B0503020204020204" pitchFamily="34" charset="-122"/>
                        </a:rPr>
                        <a:t>增强······效果;增加······分量（产量）</a:t>
                      </a:r>
                      <a:endParaRPr lang="zh-CN" altLang="en-US" sz="195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algn="ctr">
                        <a:lnSpc>
                          <a:spcPct val="150000"/>
                        </a:lnSpc>
                        <a:buNone/>
                      </a:pPr>
                      <a:r>
                        <a:rPr lang="zh-CN" altLang="en-US" sz="1950">
                          <a:latin typeface="微软雅黑" panose="020B0503020204020204" pitchFamily="34" charset="-122"/>
                          <a:ea typeface="微软雅黑" panose="020B0503020204020204" pitchFamily="34" charset="-122"/>
                        </a:rPr>
                        <a:t>改善······缺点</a:t>
                      </a:r>
                      <a:endParaRPr lang="zh-CN" altLang="en-US" sz="195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a:latin typeface="微软雅黑" panose="020B0503020204020204" pitchFamily="34" charset="-122"/>
                          <a:ea typeface="微软雅黑" panose="020B0503020204020204" pitchFamily="34" charset="-122"/>
                        </a:rPr>
                        <a:t>改正······缺点;改善······生活（关系）</a:t>
                      </a:r>
                      <a:endParaRPr lang="zh-CN" altLang="en-US" sz="195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algn="ctr">
                        <a:lnSpc>
                          <a:spcPct val="150000"/>
                        </a:lnSpc>
                        <a:buNone/>
                      </a:pPr>
                      <a:r>
                        <a:rPr lang="zh-CN" altLang="en-US" sz="1950">
                          <a:latin typeface="微软雅黑" panose="020B0503020204020204" pitchFamily="34" charset="-122"/>
                          <a:ea typeface="微软雅黑" panose="020B0503020204020204" pitchFamily="34" charset="-122"/>
                        </a:rPr>
                        <a:t>发扬······优势</a:t>
                      </a:r>
                      <a:endParaRPr lang="zh-CN" altLang="en-US" sz="1950">
                        <a:latin typeface="微软雅黑" panose="020B0503020204020204" pitchFamily="34" charset="-122"/>
                        <a:ea typeface="微软雅黑" panose="020B0503020204020204" pitchFamily="34" charset="-122"/>
                      </a:endParaRPr>
                    </a:p>
                  </a:txBody>
                  <a:tcPr marL="68580" marR="68580" marT="34290" marB="34290"/>
                </a:tc>
                <a:tc>
                  <a:txBody>
                    <a:bodyPr/>
                    <a:lstStyle/>
                    <a:p>
                      <a:pPr algn="ctr">
                        <a:lnSpc>
                          <a:spcPct val="150000"/>
                        </a:lnSpc>
                        <a:buNone/>
                      </a:pPr>
                      <a:r>
                        <a:rPr lang="zh-CN" altLang="en-US" sz="1950" dirty="0">
                          <a:latin typeface="微软雅黑" panose="020B0503020204020204" pitchFamily="34" charset="-122"/>
                          <a:ea typeface="微软雅黑" panose="020B0503020204020204" pitchFamily="34" charset="-122"/>
                        </a:rPr>
                        <a:t>发挥······优势;发扬······精神</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zh-CN" altLang="en-US" sz="1950" dirty="0" smtClean="0">
                          <a:latin typeface="微软雅黑" panose="020B0503020204020204" pitchFamily="34" charset="-122"/>
                          <a:ea typeface="微软雅黑" panose="020B0503020204020204" pitchFamily="34" charset="-122"/>
                        </a:rPr>
                        <a:t>引起······反响</a:t>
                      </a:r>
                      <a:endParaRPr lang="zh-CN" altLang="en-US" sz="1950" dirty="0" smtClean="0">
                        <a:latin typeface="微软雅黑" panose="020B0503020204020204" pitchFamily="34" charset="-122"/>
                        <a:ea typeface="微软雅黑" panose="020B0503020204020204" pitchFamily="34" charset="-122"/>
                      </a:endParaRPr>
                    </a:p>
                  </a:txBody>
                  <a:tcPr marL="68580" marR="68580" marT="34290" marB="34290"/>
                </a:tc>
                <a:tc>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zh-CN" altLang="en-US" sz="1950" dirty="0" smtClean="0">
                          <a:latin typeface="微软雅黑" panose="020B0503020204020204" pitchFamily="34" charset="-122"/>
                          <a:ea typeface="微软雅黑" panose="020B0503020204020204" pitchFamily="34" charset="-122"/>
                        </a:rPr>
                        <a:t>获取······反响;引起······轰动（关注）</a:t>
                      </a:r>
                      <a:endParaRPr lang="zh-CN" altLang="en-US" sz="1950" dirty="0" smtClean="0">
                        <a:latin typeface="微软雅黑" panose="020B0503020204020204" pitchFamily="34" charset="-122"/>
                        <a:ea typeface="微软雅黑" panose="020B0503020204020204" pitchFamily="34" charset="-122"/>
                      </a:endParaRPr>
                    </a:p>
                  </a:txBody>
                  <a:tcPr marL="68580" marR="68580" marT="34290" marB="34290"/>
                </a:tc>
              </a:tr>
              <a:tr h="514350">
                <a:tc>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zh-CN" altLang="en-US" sz="1950" dirty="0" smtClean="0">
                          <a:latin typeface="微软雅黑" panose="020B0503020204020204" pitchFamily="34" charset="-122"/>
                          <a:ea typeface="微软雅黑" panose="020B0503020204020204" pitchFamily="34" charset="-122"/>
                        </a:rPr>
                        <a:t>担任······岗位</a:t>
                      </a:r>
                      <a:endParaRPr lang="zh-CN" altLang="en-US" sz="1950" dirty="0" smtClean="0">
                        <a:latin typeface="微软雅黑" panose="020B0503020204020204" pitchFamily="34" charset="-122"/>
                        <a:ea typeface="微软雅黑" panose="020B0503020204020204" pitchFamily="34" charset="-122"/>
                      </a:endParaRPr>
                    </a:p>
                  </a:txBody>
                  <a:tcPr marL="68580" marR="68580" marT="34290" marB="34290"/>
                </a:tc>
                <a:tc>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zh-CN" altLang="en-US" sz="1950" dirty="0" smtClean="0">
                          <a:latin typeface="微软雅黑" panose="020B0503020204020204" pitchFamily="34" charset="-122"/>
                          <a:ea typeface="微软雅黑" panose="020B0503020204020204" pitchFamily="34" charset="-122"/>
                        </a:rPr>
                        <a:t>坚守······岗位;担任······职务</a:t>
                      </a:r>
                      <a:endParaRPr lang="zh-CN" altLang="en-US" sz="1950" dirty="0" smtClean="0">
                        <a:latin typeface="微软雅黑" panose="020B0503020204020204" pitchFamily="34" charset="-122"/>
                        <a:ea typeface="微软雅黑" panose="020B0503020204020204" pitchFamily="34" charset="-122"/>
                      </a:endParaRPr>
                    </a:p>
                  </a:txBody>
                  <a:tcPr marL="68580" marR="68580" marT="34290" marB="34290"/>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5898" y="1532335"/>
            <a:ext cx="8639033" cy="2030095"/>
          </a:xfrm>
          <a:prstGeom prst="rect">
            <a:avLst/>
          </a:prstGeom>
        </p:spPr>
        <p:txBody>
          <a:bodyPr wrap="square">
            <a:spAutoFit/>
          </a:bodyPr>
          <a:lstStyle/>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修改</a:t>
            </a:r>
            <a:r>
              <a:rPr lang="zh-CN" sz="2100" b="1" dirty="0">
                <a:latin typeface="Times New Roman" panose="02020603050405020304" pitchFamily="18" charset="0"/>
                <a:ea typeface="微软雅黑" panose="020B0503020204020204" pitchFamily="34" charset="-122"/>
                <a:sym typeface="+mn-ea"/>
              </a:rPr>
              <a:t>方法</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将搭配不当的宾语､谓语换成合适的</a:t>
            </a:r>
            <a:r>
              <a:rPr 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例句</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学校召开的消防演练活动</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达到了预期效果</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增强了师生的安全意识</a:t>
            </a:r>
            <a:r>
              <a:rPr 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修改</a:t>
            </a:r>
            <a:r>
              <a:rPr lang="zh-CN" sz="2100" b="1" dirty="0">
                <a:latin typeface="Times New Roman" panose="02020603050405020304" pitchFamily="18" charset="0"/>
                <a:ea typeface="微软雅黑" panose="020B0503020204020204" pitchFamily="34" charset="-122"/>
                <a:sym typeface="+mn-ea"/>
              </a:rPr>
              <a:t>意见</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动宾搭配不当</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活动</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不能</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召开</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将</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召开</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改为</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组织</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a:t>
            </a:r>
            <a:endPar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0509" y="1540192"/>
            <a:ext cx="10878980" cy="4972049"/>
            <a:chOff x="347345" y="910590"/>
            <a:chExt cx="14505306" cy="6629398"/>
          </a:xfrm>
        </p:grpSpPr>
        <p:grpSp>
          <p:nvGrpSpPr>
            <p:cNvPr id="2" name="组合 1"/>
            <p:cNvGrpSpPr/>
            <p:nvPr/>
          </p:nvGrpSpPr>
          <p:grpSpPr>
            <a:xfrm>
              <a:off x="455295" y="910590"/>
              <a:ext cx="11365230" cy="813435"/>
              <a:chOff x="717" y="1618"/>
              <a:chExt cx="17898" cy="1281"/>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71" y="1618"/>
                <a:ext cx="17144" cy="1281"/>
              </a:xfrm>
              <a:prstGeom prst="rect">
                <a:avLst/>
              </a:prstGeom>
              <a:noFill/>
              <a:ln w="9525">
                <a:noFill/>
              </a:ln>
            </p:spPr>
            <p:txBody>
              <a:bodyPr wrap="square">
                <a:spAutoFit/>
              </a:bodyPr>
              <a:lstStyle/>
              <a:p>
                <a:pPr indent="0" algn="just">
                  <a:lnSpc>
                    <a:spcPct val="150000"/>
                  </a:lnSpc>
                </a:pPr>
                <a:r>
                  <a:rPr lang="zh-CN" altLang="en-US"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2  </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看到介词需警惕（容易造成主语残缺</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347345" y="1775460"/>
              <a:ext cx="11458575" cy="2706793"/>
            </a:xfrm>
            <a:prstGeom prst="rect">
              <a:avLst/>
            </a:prstGeom>
            <a:noFill/>
            <a:ln w="9525">
              <a:noFill/>
            </a:ln>
          </p:spPr>
          <p:txBody>
            <a:bodyPr wrap="square">
              <a:spAutoFit/>
            </a:bodyPr>
            <a:lstStyle/>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在一个完整的句子中,当介词或介词短语位于句首时,很容易造成主语残缺的语病错误,所以我们一看到类似的句子,就应该仔细地分析该句的主谓宾结构｡</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b="0" dirty="0">
                  <a:latin typeface="Times New Roman" panose="02020603050405020304" pitchFamily="18" charset="0"/>
                  <a:ea typeface="微软雅黑" panose="020B0503020204020204" pitchFamily="34" charset="-122"/>
                </a:rPr>
                <a:t>         </a:t>
              </a:r>
              <a:r>
                <a:rPr sz="2100" b="0" dirty="0" err="1">
                  <a:latin typeface="Times New Roman" panose="02020603050405020304" pitchFamily="18" charset="0"/>
                  <a:ea typeface="微软雅黑" panose="020B0503020204020204" pitchFamily="34" charset="-122"/>
                </a:rPr>
                <a:t>常见的介词类型有</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graphicFrame>
          <p:nvGraphicFramePr>
            <p:cNvPr id="4" name="表格 3"/>
            <p:cNvGraphicFramePr/>
            <p:nvPr/>
          </p:nvGraphicFramePr>
          <p:xfrm>
            <a:off x="1403351" y="4735828"/>
            <a:ext cx="13449300" cy="2804160"/>
          </p:xfrm>
          <a:graphic>
            <a:graphicData uri="http://schemas.openxmlformats.org/drawingml/2006/table">
              <a:tbl>
                <a:tblPr firstRow="1" bandRow="1">
                  <a:tableStyleId>{5DA37D80-6434-44D0-A028-1B22A696006F}</a:tableStyleId>
                </a:tblPr>
                <a:tblGrid>
                  <a:gridCol w="3164840"/>
                  <a:gridCol w="6922135"/>
                </a:tblGrid>
                <a:tr h="73152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表示方式</a:t>
                        </a:r>
                        <a:endParaRPr lang="zh-CN" altLang="en-US" sz="2100" b="1" dirty="0">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l">
                          <a:lnSpc>
                            <a:spcPct val="150000"/>
                          </a:lnSpc>
                          <a:buNone/>
                        </a:pPr>
                        <a:r>
                          <a:rPr lang="zh-CN" altLang="en-US" sz="2100" b="0" dirty="0">
                            <a:latin typeface="微软雅黑" panose="020B0503020204020204" pitchFamily="34" charset="-122"/>
                            <a:ea typeface="微软雅黑" panose="020B0503020204020204" pitchFamily="34" charset="-122"/>
                          </a:rPr>
                          <a:t>通过､由､经过､根据､按照､以､凭</a:t>
                        </a:r>
                        <a:endParaRPr lang="zh-CN" altLang="en-US" sz="2100" b="0" dirty="0">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tc>
                </a:tr>
                <a:tr h="137160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表示时间或处所</a:t>
                        </a:r>
                        <a:endParaRPr lang="zh-CN" altLang="en-US" sz="2100" b="1" dirty="0">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随着､顺着､沿着､从､自､自从､于､打､到､往､向､伴随､当､朝､在</a:t>
                        </a:r>
                        <a:endParaRPr lang="zh-CN" altLang="en-US" sz="2100" dirty="0">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52563" y="911860"/>
            <a:ext cx="10877083" cy="4242911"/>
            <a:chOff x="336750" y="72813"/>
            <a:chExt cx="14502777" cy="5657215"/>
          </a:xfrm>
        </p:grpSpPr>
        <p:graphicFrame>
          <p:nvGraphicFramePr>
            <p:cNvPr id="2" name="表格 1"/>
            <p:cNvGraphicFramePr/>
            <p:nvPr/>
          </p:nvGraphicFramePr>
          <p:xfrm>
            <a:off x="1409700" y="72813"/>
            <a:ext cx="13429827" cy="2926080"/>
          </p:xfrm>
          <a:graphic>
            <a:graphicData uri="http://schemas.openxmlformats.org/drawingml/2006/table">
              <a:tbl>
                <a:tblPr firstRow="1" bandRow="1">
                  <a:tableStyleId>{5DA37D80-6434-44D0-A028-1B22A696006F}</a:tableStyleId>
                </a:tblPr>
                <a:tblGrid>
                  <a:gridCol w="3157855"/>
                  <a:gridCol w="6914515"/>
                </a:tblGrid>
                <a:tr h="73152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表示原因</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b="0" dirty="0">
                            <a:latin typeface="微软雅黑" panose="020B0503020204020204" pitchFamily="34" charset="-122"/>
                            <a:ea typeface="微软雅黑" panose="020B0503020204020204" pitchFamily="34" charset="-122"/>
                          </a:rPr>
                          <a:t>因､由于､因为</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73152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表示被动</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被､叫､让､给､使</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73152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表示对象或范围</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对（于）､关于､把､跟､与､给､和</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sp>
          <p:nvSpPr>
            <p:cNvPr id="3" name="矩形 2"/>
            <p:cNvSpPr/>
            <p:nvPr/>
          </p:nvSpPr>
          <p:spPr>
            <a:xfrm>
              <a:off x="336750" y="3023235"/>
              <a:ext cx="11518710" cy="2706793"/>
            </a:xfrm>
            <a:prstGeom prst="rect">
              <a:avLst/>
            </a:prstGeom>
          </p:spPr>
          <p:txBody>
            <a:bodyPr wrap="square">
              <a:spAutoFit/>
            </a:bodyPr>
            <a:lstStyle/>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修改</a:t>
              </a:r>
              <a:r>
                <a:rPr lang="zh-CN" sz="2100" b="1" dirty="0">
                  <a:latin typeface="Times New Roman" panose="02020603050405020304" pitchFamily="18" charset="0"/>
                  <a:ea typeface="微软雅黑" panose="020B0503020204020204" pitchFamily="34" charset="-122"/>
                  <a:sym typeface="+mn-ea"/>
                </a:rPr>
                <a:t>方法</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造成主语残缺的</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直接删掉介词成分</a:t>
              </a:r>
              <a:r>
                <a:rPr 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例句</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通过参加读书征文演讲比赛活动</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使我越来越喜欢看中外文学名著了</a:t>
              </a:r>
              <a:r>
                <a:rPr 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修改</a:t>
              </a:r>
              <a:r>
                <a:rPr lang="zh-CN" sz="2100" b="1" dirty="0">
                  <a:latin typeface="Times New Roman" panose="02020603050405020304" pitchFamily="18" charset="0"/>
                  <a:ea typeface="微软雅黑" panose="020B0503020204020204" pitchFamily="34" charset="-122"/>
                  <a:sym typeface="+mn-ea"/>
                </a:rPr>
                <a:t>意见</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主语残缺</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删掉</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通过</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或</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使</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a:t>
              </a:r>
              <a:endPar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0509" y="1532096"/>
            <a:ext cx="10855164" cy="4686776"/>
            <a:chOff x="347345" y="899795"/>
            <a:chExt cx="14473552" cy="6249034"/>
          </a:xfrm>
        </p:grpSpPr>
        <p:grpSp>
          <p:nvGrpSpPr>
            <p:cNvPr id="2" name="组合 1"/>
            <p:cNvGrpSpPr/>
            <p:nvPr/>
          </p:nvGrpSpPr>
          <p:grpSpPr>
            <a:xfrm>
              <a:off x="455295" y="899795"/>
              <a:ext cx="11365230" cy="813435"/>
              <a:chOff x="717" y="1601"/>
              <a:chExt cx="17898" cy="1281"/>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71" y="1601"/>
                <a:ext cx="17144" cy="1281"/>
              </a:xfrm>
              <a:prstGeom prst="rect">
                <a:avLst/>
              </a:prstGeom>
              <a:noFill/>
              <a:ln w="9525">
                <a:noFill/>
              </a:ln>
            </p:spPr>
            <p:txBody>
              <a:bodyPr wrap="square">
                <a:spAutoFit/>
              </a:bodyPr>
              <a:lstStyle/>
              <a:p>
                <a:pPr indent="0" algn="just">
                  <a:lnSpc>
                    <a:spcPct val="150000"/>
                  </a:lnSpc>
                </a:pPr>
                <a:r>
                  <a:rPr lang="zh-CN" altLang="en-US"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3  </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看到两面词需警惕（容易造成搭配不当</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347345" y="1775460"/>
              <a:ext cx="11458575" cy="1413933"/>
            </a:xfrm>
            <a:prstGeom prst="rect">
              <a:avLst/>
            </a:prstGeom>
            <a:noFill/>
            <a:ln w="9525">
              <a:noFill/>
            </a:ln>
          </p:spPr>
          <p:txBody>
            <a:bodyPr wrap="square">
              <a:spAutoFit/>
            </a:bodyPr>
            <a:lstStyle/>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err="1">
                  <a:latin typeface="Times New Roman" panose="02020603050405020304" pitchFamily="18" charset="0"/>
                  <a:ea typeface="微软雅黑" panose="020B0503020204020204" pitchFamily="34" charset="-122"/>
                </a:rPr>
                <a:t>以下两面词如果使用不恰当,就会造成一面对两面或两面对一面的语病错误</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graphicFrame>
          <p:nvGraphicFramePr>
            <p:cNvPr id="4" name="表格 3"/>
            <p:cNvGraphicFramePr/>
            <p:nvPr/>
          </p:nvGraphicFramePr>
          <p:xfrm>
            <a:off x="1409697" y="3206749"/>
            <a:ext cx="13411200" cy="3942080"/>
          </p:xfrm>
          <a:graphic>
            <a:graphicData uri="http://schemas.openxmlformats.org/drawingml/2006/table">
              <a:tbl>
                <a:tblPr firstRow="1" bandRow="1">
                  <a:tableStyleId>{5DA37D80-6434-44D0-A028-1B22A696006F}</a:tableStyleId>
                </a:tblPr>
                <a:tblGrid>
                  <a:gridCol w="2743200"/>
                  <a:gridCol w="7315200"/>
                </a:tblGrid>
                <a:tr h="154114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常见两面词</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b="0" dirty="0">
                            <a:latin typeface="微软雅黑" panose="020B0503020204020204" pitchFamily="34" charset="-122"/>
                            <a:ea typeface="微软雅黑" panose="020B0503020204020204" pitchFamily="34" charset="-122"/>
                          </a:rPr>
                          <a:t>能否､是否､与否､高低､得失､大小､快慢､优劣､成败､胜败､强弱､能不能､有没有､好坏､兴衰､荣辱､输赢等</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141541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隐形两面词</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rPr>
                          <a:t>影响､作用</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5895" y="1543050"/>
            <a:ext cx="8702368" cy="2999740"/>
          </a:xfrm>
          <a:prstGeom prst="rect">
            <a:avLst/>
          </a:prstGeom>
        </p:spPr>
        <p:txBody>
          <a:bodyPr wrap="square">
            <a:spAutoFit/>
          </a:bodyPr>
          <a:lstStyle/>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修改</a:t>
            </a:r>
            <a:r>
              <a:rPr lang="zh-CN" sz="2100" b="1" dirty="0">
                <a:latin typeface="Times New Roman" panose="02020603050405020304" pitchFamily="18" charset="0"/>
                <a:ea typeface="微软雅黑" panose="020B0503020204020204" pitchFamily="34" charset="-122"/>
                <a:sym typeface="+mn-ea"/>
              </a:rPr>
              <a:t>方法</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要么删掉句中的两面词</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要么在句子的另一部分加上两面词</a:t>
            </a:r>
            <a:r>
              <a:rPr 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例句</a:t>
            </a:r>
            <a:r>
              <a:rPr lang="en-US" sz="2100" b="1"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当今世界</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自主知识产权所占比重是衡量一个国家科学发展水平的标志</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而科学技术进步与否是国家富强的标志</a:t>
            </a:r>
            <a:r>
              <a:rPr 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 </a:t>
            </a:r>
            <a:r>
              <a:rPr lang="en-US" altLang="zh-CN" sz="2100" dirty="0" smtClean="0">
                <a:latin typeface="Times New Roman" panose="02020603050405020304" pitchFamily="18" charset="0"/>
                <a:ea typeface="微软雅黑" panose="020B0503020204020204" pitchFamily="34" charset="-122"/>
                <a:sym typeface="+mn-ea"/>
              </a:rPr>
              <a:t>       </a:t>
            </a:r>
            <a:r>
              <a:rPr lang="zh-CN" sz="2100" b="1" dirty="0" smtClean="0">
                <a:latin typeface="Times New Roman" panose="02020603050405020304" pitchFamily="18" charset="0"/>
                <a:ea typeface="微软雅黑" panose="020B0503020204020204" pitchFamily="34" charset="-122"/>
                <a:sym typeface="+mn-ea"/>
              </a:rPr>
              <a:t>修改</a:t>
            </a:r>
            <a:r>
              <a:rPr lang="zh-CN" sz="2100" b="1" dirty="0">
                <a:latin typeface="Times New Roman" panose="02020603050405020304" pitchFamily="18" charset="0"/>
                <a:ea typeface="微软雅黑" panose="020B0503020204020204" pitchFamily="34" charset="-122"/>
                <a:sym typeface="+mn-ea"/>
              </a:rPr>
              <a:t>意见</a:t>
            </a:r>
            <a:r>
              <a:rPr lang="en-US" sz="2100" b="1" dirty="0">
                <a:latin typeface="Times New Roman" panose="02020603050405020304" pitchFamily="18" charset="0"/>
                <a:ea typeface="微软雅黑" panose="020B0503020204020204" pitchFamily="34" charset="-122"/>
                <a:sym typeface="+mn-ea"/>
              </a:rPr>
              <a:t>:</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科学技术进步与否</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是两个方面</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而</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国家富强</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是一个方面</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无法搭配｡应在</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富强</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后面加</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与否</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或者删掉</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与否</a:t>
            </a:r>
            <a:r>
              <a:rPr lang="en-US" sz="2100" dirty="0">
                <a:latin typeface="Times New Roman" panose="02020603050405020304" pitchFamily="18" charset="0"/>
                <a:ea typeface="微软雅黑" panose="020B0503020204020204" pitchFamily="34" charset="-122"/>
                <a:sym typeface="+mn-ea"/>
              </a:rPr>
              <a:t>”</a:t>
            </a:r>
            <a:r>
              <a:rPr lang="zh-CN" sz="2100" dirty="0">
                <a:latin typeface="Times New Roman" panose="02020603050405020304" pitchFamily="18" charset="0"/>
                <a:ea typeface="微软雅黑" panose="020B0503020204020204" pitchFamily="34" charset="-122"/>
                <a:sym typeface="+mn-ea"/>
              </a:rPr>
              <a:t>｡</a:t>
            </a:r>
            <a:endPar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1471" y="1542574"/>
            <a:ext cx="10773887" cy="4157821"/>
            <a:chOff x="455295" y="913765"/>
            <a:chExt cx="14365183" cy="5543762"/>
          </a:xfrm>
        </p:grpSpPr>
        <p:grpSp>
          <p:nvGrpSpPr>
            <p:cNvPr id="2" name="组合 1"/>
            <p:cNvGrpSpPr/>
            <p:nvPr/>
          </p:nvGrpSpPr>
          <p:grpSpPr>
            <a:xfrm>
              <a:off x="455295" y="913765"/>
              <a:ext cx="11365230" cy="813435"/>
              <a:chOff x="717" y="1623"/>
              <a:chExt cx="17898" cy="1281"/>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71" y="1623"/>
                <a:ext cx="17144" cy="1281"/>
              </a:xfrm>
              <a:prstGeom prst="rect">
                <a:avLst/>
              </a:prstGeom>
              <a:noFill/>
              <a:ln w="9525">
                <a:noFill/>
              </a:ln>
            </p:spPr>
            <p:txBody>
              <a:bodyPr wrap="square">
                <a:spAutoFit/>
              </a:bodyPr>
              <a:lstStyle/>
              <a:p>
                <a:pPr indent="0" algn="just">
                  <a:lnSpc>
                    <a:spcPct val="150000"/>
                  </a:lnSpc>
                </a:pPr>
                <a:r>
                  <a:rPr lang="zh-CN" altLang="en-US"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4  </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看到否定词需警惕（容易造成否定不当</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aphicFrame>
          <p:nvGraphicFramePr>
            <p:cNvPr id="4" name="表格 3"/>
            <p:cNvGraphicFramePr/>
            <p:nvPr/>
          </p:nvGraphicFramePr>
          <p:xfrm>
            <a:off x="1428751" y="1541780"/>
            <a:ext cx="13391727" cy="4915747"/>
          </p:xfrm>
          <a:graphic>
            <a:graphicData uri="http://schemas.openxmlformats.org/drawingml/2006/table">
              <a:tbl>
                <a:tblPr firstRow="1" bandRow="1">
                  <a:tableStyleId>{5DA37D80-6434-44D0-A028-1B22A696006F}</a:tableStyleId>
                </a:tblPr>
                <a:tblGrid>
                  <a:gridCol w="2957830"/>
                  <a:gridCol w="7085965"/>
                </a:tblGrid>
                <a:tr h="1159510">
                  <a:tc>
                    <a:txBody>
                      <a:bodyPr/>
                      <a:lstStyle/>
                      <a:p>
                        <a:pPr algn="ctr">
                          <a:lnSpc>
                            <a:spcPct val="150000"/>
                          </a:lnSpc>
                          <a:buNone/>
                        </a:pPr>
                        <a:r>
                          <a:rPr lang="zh-CN" altLang="en-US" sz="2100" b="1" dirty="0" smtClean="0">
                            <a:latin typeface="微软雅黑" panose="020B0503020204020204" pitchFamily="34" charset="-122"/>
                            <a:ea typeface="微软雅黑" panose="020B0503020204020204" pitchFamily="34" charset="-122"/>
                          </a:rPr>
                          <a:t>常见否定词</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b="0" dirty="0">
                            <a:latin typeface="微软雅黑" panose="020B0503020204020204" pitchFamily="34" charset="-122"/>
                            <a:ea typeface="微软雅黑" panose="020B0503020204020204" pitchFamily="34" charset="-122"/>
                          </a:rPr>
                          <a:t>不､不要､不再､无､没有､勿､未､否､非······</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1263650">
                  <a:tc>
                    <a:txBody>
                      <a:bodyPr/>
                      <a:lstStyle/>
                      <a:p>
                        <a:pPr algn="ctr">
                          <a:lnSpc>
                            <a:spcPct val="150000"/>
                          </a:lnSpc>
                          <a:buNone/>
                        </a:pPr>
                        <a:r>
                          <a:rPr lang="zh-CN" altLang="en-US" sz="2100" b="1" dirty="0" smtClean="0">
                            <a:latin typeface="微软雅黑" panose="020B0503020204020204" pitchFamily="34" charset="-122"/>
                            <a:ea typeface="微软雅黑" panose="020B0503020204020204" pitchFamily="34" charset="-122"/>
                          </a:rPr>
                          <a:t>多重否定词</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rPr>
                          <a:t>不得不､不会不､不能不､没有不､难道不､无时无刻不､非······不可､否认没有······</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126365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含</a:t>
                        </a:r>
                        <a:r>
                          <a:rPr lang="zh-CN" altLang="en-US" sz="2100" b="1" dirty="0" smtClean="0">
                            <a:latin typeface="微软雅黑" panose="020B0503020204020204" pitchFamily="34" charset="-122"/>
                            <a:ea typeface="微软雅黑" panose="020B0503020204020204" pitchFamily="34" charset="-122"/>
                          </a:rPr>
                          <a:t>否定意味</a:t>
                        </a:r>
                        <a:r>
                          <a:rPr lang="zh-CN" altLang="en-US" sz="2100" b="1" dirty="0">
                            <a:latin typeface="微软雅黑" panose="020B0503020204020204" pitchFamily="34" charset="-122"/>
                            <a:ea typeface="微软雅黑" panose="020B0503020204020204" pitchFamily="34" charset="-122"/>
                          </a:rPr>
                          <a:t>的词</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rPr>
                          <a:t>避免､切忌､杜绝､防止､以（预）防､缺乏､防范､非要､阻止······</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2562" y="1549244"/>
            <a:ext cx="8512820" cy="2030095"/>
          </a:xfrm>
          <a:prstGeom prst="rect">
            <a:avLst/>
          </a:prstGeom>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修改方法</a:t>
            </a:r>
            <a:r>
              <a:rPr sz="2100" b="1" dirty="0" err="1">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造成否定不当的,直接删掉多余的否定词</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b="1" dirty="0" err="1">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我们要认识和掌握事物的客观规律,尽量避免不犯错误或少犯错误</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b="1" dirty="0" err="1">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否定不当</a:t>
            </a:r>
            <a:r>
              <a:rPr sz="2100" dirty="0">
                <a:latin typeface="Times New Roman" panose="02020603050405020304" pitchFamily="18" charset="0"/>
                <a:ea typeface="微软雅黑" panose="020B0503020204020204" pitchFamily="34" charset="-122"/>
                <a:sym typeface="+mn-ea"/>
              </a:rPr>
              <a:t>,“避免不犯”等于要犯错误,应删掉“不”｡</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10166" y="2901852"/>
            <a:ext cx="3819843" cy="870585"/>
          </a:xfrm>
          <a:prstGeom prst="rect">
            <a:avLst/>
          </a:prstGeom>
        </p:spPr>
        <p:txBody>
          <a:bodyPr wrap="square">
            <a:spAutoFit/>
          </a:bodyPr>
          <a:lstStyle/>
          <a:p>
            <a:pPr algn="ctr">
              <a:lnSpc>
                <a:spcPct val="150000"/>
              </a:lnSpc>
            </a:pPr>
            <a:r>
              <a:rPr lang="zh-CN" altLang="en-US" sz="3375" b="1" dirty="0" smtClean="0">
                <a:solidFill>
                  <a:srgbClr val="D7726C"/>
                </a:solidFill>
                <a:latin typeface="Times New Roman" panose="02020603050405020304" pitchFamily="18" charset="0"/>
                <a:ea typeface="微软雅黑" panose="020B0503020204020204" pitchFamily="34" charset="-122"/>
              </a:rPr>
              <a:t>内江考什么</a:t>
            </a:r>
            <a:endParaRPr lang="zh-CN" altLang="zh-CN" sz="3375" b="1" dirty="0">
              <a:solidFill>
                <a:srgbClr val="D7726C"/>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0509" y="1624013"/>
            <a:ext cx="8593931" cy="3496787"/>
            <a:chOff x="347345" y="1022350"/>
            <a:chExt cx="11458575" cy="4662382"/>
          </a:xfrm>
        </p:grpSpPr>
        <p:grpSp>
          <p:nvGrpSpPr>
            <p:cNvPr id="2" name="组合 1"/>
            <p:cNvGrpSpPr/>
            <p:nvPr/>
          </p:nvGrpSpPr>
          <p:grpSpPr>
            <a:xfrm>
              <a:off x="455295" y="1022350"/>
              <a:ext cx="11350625" cy="1506220"/>
              <a:chOff x="717" y="1794"/>
              <a:chExt cx="17875" cy="2372"/>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48" y="1794"/>
                <a:ext cx="17144" cy="2372"/>
              </a:xfrm>
              <a:prstGeom prst="rect">
                <a:avLst/>
              </a:prstGeom>
              <a:noFill/>
              <a:ln w="9525">
                <a:noFill/>
              </a:ln>
            </p:spPr>
            <p:txBody>
              <a:bodyPr wrap="square">
                <a:spAutoFit/>
              </a:bodyPr>
              <a:lstStyle/>
              <a:p>
                <a:pPr indent="0" algn="just">
                  <a:lnSpc>
                    <a:spcPct val="150000"/>
                  </a:lnSpc>
                </a:pPr>
                <a:r>
                  <a:rPr lang="zh-CN" altLang="en-US"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5  </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看到和､并､跟､与</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顿号”等表示并列的标志需警惕（容易造成语序不当或搭配不当</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347345" y="2331085"/>
              <a:ext cx="11458575" cy="3353647"/>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sz="2100" b="0" dirty="0" err="1" smtClean="0">
                  <a:latin typeface="Times New Roman" panose="02020603050405020304" pitchFamily="18" charset="0"/>
                  <a:ea typeface="微软雅黑" panose="020B0503020204020204" pitchFamily="34" charset="-122"/>
                </a:rPr>
                <a:t>表示并列的成分主要有动词并列</a:t>
              </a:r>
              <a:r>
                <a:rPr sz="2100" b="0" dirty="0" err="1">
                  <a:latin typeface="Times New Roman" panose="02020603050405020304" pitchFamily="18" charset="0"/>
                  <a:ea typeface="微软雅黑" panose="020B0503020204020204" pitchFamily="34" charset="-122"/>
                </a:rPr>
                <a:t>､名词并列和形容词并列,并列的结构有三种形式</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①用表示并列的连词,如“和”“并”“与”“</a:t>
              </a:r>
              <a:r>
                <a:rPr sz="2100" b="0" dirty="0" err="1">
                  <a:latin typeface="Times New Roman" panose="02020603050405020304" pitchFamily="18" charset="0"/>
                  <a:ea typeface="微软雅黑" panose="020B0503020204020204" pitchFamily="34" charset="-122"/>
                </a:rPr>
                <a:t>及”等</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②</a:t>
              </a:r>
              <a:r>
                <a:rPr sz="2100" b="0" dirty="0" err="1">
                  <a:latin typeface="Times New Roman" panose="02020603050405020304" pitchFamily="18" charset="0"/>
                  <a:ea typeface="微软雅黑" panose="020B0503020204020204" pitchFamily="34" charset="-122"/>
                </a:rPr>
                <a:t>用顿号表示的并列</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③</a:t>
              </a:r>
              <a:r>
                <a:rPr sz="2100" b="0" dirty="0" err="1">
                  <a:latin typeface="Times New Roman" panose="02020603050405020304" pitchFamily="18" charset="0"/>
                  <a:ea typeface="微软雅黑" panose="020B0503020204020204" pitchFamily="34" charset="-122"/>
                </a:rPr>
                <a:t>用逗号表示分句之间的并列</a:t>
              </a:r>
              <a:r>
                <a:rPr sz="2100" b="0" dirty="0" smtClean="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2562" y="1549244"/>
            <a:ext cx="8512820" cy="1545590"/>
          </a:xfrm>
          <a:prstGeom prst="rect">
            <a:avLst/>
          </a:prstGeom>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1）首先判断并列成分之间是否存在前后逻辑关系,若存在,需判断它们的前后顺序是否符合逻辑</a:t>
            </a:r>
            <a:r>
              <a:rPr sz="2100" dirty="0" smtClean="0">
                <a:latin typeface="Times New Roman" panose="02020603050405020304" pitchFamily="18" charset="0"/>
                <a:ea typeface="微软雅黑" panose="020B0503020204020204" pitchFamily="34" charset="-122"/>
                <a:sym typeface="+mn-ea"/>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常见语序不当的搭配有</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1372076" y="1535621"/>
          <a:ext cx="6399530" cy="3840480"/>
        </p:xfrm>
        <a:graphic>
          <a:graphicData uri="http://schemas.openxmlformats.org/drawingml/2006/table">
            <a:tbl>
              <a:tblPr firstRow="1" bandRow="1">
                <a:tableStyleId>{5DA37D80-6434-44D0-A028-1B22A696006F}</a:tableStyleId>
              </a:tblPr>
              <a:tblGrid>
                <a:gridCol w="3199765"/>
                <a:gridCol w="3199765"/>
              </a:tblGrid>
              <a:tr h="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常见错误语序</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正确语序</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研究并调查</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调查并研究</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管理､认识､把握</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认识､管理､把握</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整治和宣传</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宣传和整治</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解决并发现</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发现并解决</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销售､使用､生产</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生产､销售､使用</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r>
              <a:tr h="518160">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惩戒､警示</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警示､惩戒</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1372076" y="1543050"/>
          <a:ext cx="6399530" cy="3840480"/>
        </p:xfrm>
        <a:graphic>
          <a:graphicData uri="http://schemas.openxmlformats.org/drawingml/2006/table">
            <a:tbl>
              <a:tblPr firstRow="1" bandRow="1">
                <a:tableStyleId>{5DA37D80-6434-44D0-A028-1B22A696006F}</a:tableStyleId>
              </a:tblPr>
              <a:tblGrid>
                <a:gridCol w="3199765"/>
                <a:gridCol w="3199765"/>
              </a:tblGrid>
              <a:tr h="381000">
                <a:tc>
                  <a:txBody>
                    <a:bodyPr/>
                    <a:lstStyle/>
                    <a:p>
                      <a:pPr algn="ctr">
                        <a:lnSpc>
                          <a:spcPct val="150000"/>
                        </a:lnSpc>
                        <a:buNone/>
                      </a:pPr>
                      <a:r>
                        <a:rPr lang="zh-CN" altLang="en-US" sz="2100" b="0" dirty="0">
                          <a:latin typeface="微软雅黑" panose="020B0503020204020204" pitchFamily="34" charset="-122"/>
                          <a:ea typeface="微软雅黑" panose="020B0503020204020204" pitchFamily="34" charset="-122"/>
                        </a:rPr>
                        <a:t>发展和重视</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b="0" dirty="0">
                          <a:latin typeface="微软雅黑" panose="020B0503020204020204" pitchFamily="34" charset="-122"/>
                          <a:ea typeface="微软雅黑" panose="020B0503020204020204" pitchFamily="34" charset="-122"/>
                        </a:rPr>
                        <a:t>重视和发展</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推动并完善</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完善并推动</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采取措施并调查</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调查并采取措施</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通过并审议</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审议并通过</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开展､策划</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策划､开展</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生长､枯萎､发芽､结果</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发芽､生长､结果､枯萎</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381000">
                <a:tc>
                  <a:txBody>
                    <a:bodyPr/>
                    <a:lstStyle/>
                    <a:p>
                      <a:pPr algn="ctr">
                        <a:lnSpc>
                          <a:spcPct val="150000"/>
                        </a:lnSpc>
                        <a:buNone/>
                      </a:pPr>
                      <a:r>
                        <a:rPr lang="zh-CN" altLang="en-US" sz="2100">
                          <a:latin typeface="微软雅黑" panose="020B0503020204020204" pitchFamily="34" charset="-122"/>
                          <a:ea typeface="微软雅黑" panose="020B0503020204020204" pitchFamily="34" charset="-122"/>
                        </a:rPr>
                        <a:t>发展､存在､消灭</a:t>
                      </a:r>
                      <a:endParaRPr lang="zh-CN" altLang="en-US" sz="210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ctr">
                        <a:lnSpc>
                          <a:spcPct val="150000"/>
                        </a:lnSpc>
                        <a:buNone/>
                      </a:pPr>
                      <a:r>
                        <a:rPr lang="zh-CN" altLang="en-US" sz="2100" dirty="0">
                          <a:latin typeface="微软雅黑" panose="020B0503020204020204" pitchFamily="34" charset="-122"/>
                          <a:ea typeface="微软雅黑" panose="020B0503020204020204" pitchFamily="34" charset="-122"/>
                        </a:rPr>
                        <a:t>存在､发展､消灭</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3843" y="1557101"/>
            <a:ext cx="8593931" cy="3969385"/>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修改方法</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将行为顺序不当的词语相互对调位置</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例句</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全校学生认真讨论并学习了中学生日常行为规范的内容</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修改意见</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语序不当,将“学习”和“讨论”调换位置</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smtClean="0">
                <a:latin typeface="Times New Roman" panose="02020603050405020304" pitchFamily="18" charset="0"/>
                <a:ea typeface="微软雅黑" panose="020B0503020204020204" pitchFamily="34" charset="-122"/>
              </a:rPr>
              <a:t>（</a:t>
            </a:r>
            <a:r>
              <a:rPr sz="2100" b="1" dirty="0">
                <a:latin typeface="Times New Roman" panose="02020603050405020304" pitchFamily="18" charset="0"/>
                <a:ea typeface="微软雅黑" panose="020B0503020204020204" pitchFamily="34" charset="-122"/>
              </a:rPr>
              <a:t>2）</a:t>
            </a:r>
            <a:r>
              <a:rPr sz="2100" b="0" dirty="0">
                <a:latin typeface="Times New Roman" panose="02020603050405020304" pitchFamily="18" charset="0"/>
                <a:ea typeface="微软雅黑" panose="020B0503020204020204" pitchFamily="34" charset="-122"/>
              </a:rPr>
              <a:t>若无逻辑关系,就要判断并列成分与其他成分之间是否搭配</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修改方法</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将不搭配的并列成分换成搭配的</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例句</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我一走进公园,就看到美丽的花海和沁人心脾的花香</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修改意见</a:t>
            </a:r>
            <a:r>
              <a:rPr sz="2100" b="1" dirty="0">
                <a:latin typeface="Times New Roman" panose="02020603050405020304" pitchFamily="18" charset="0"/>
                <a:ea typeface="微软雅黑" panose="020B0503020204020204" pitchFamily="34" charset="-122"/>
              </a:rPr>
              <a:t>:</a:t>
            </a:r>
            <a:r>
              <a:rPr sz="2100" b="0" dirty="0">
                <a:latin typeface="Times New Roman" panose="02020603050405020304" pitchFamily="18" charset="0"/>
                <a:ea typeface="微软雅黑" panose="020B0503020204020204" pitchFamily="34" charset="-122"/>
              </a:rPr>
              <a:t>“看到”和“花香”搭配不当,应改成“······</a:t>
            </a:r>
            <a:r>
              <a:rPr sz="2100" b="0" dirty="0" err="1">
                <a:latin typeface="Times New Roman" panose="02020603050405020304" pitchFamily="18" charset="0"/>
                <a:ea typeface="微软雅黑" panose="020B0503020204020204" pitchFamily="34" charset="-122"/>
              </a:rPr>
              <a:t>就看到美丽的花海,闻到沁人心脾的花香</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0509" y="1624013"/>
            <a:ext cx="10861199" cy="4254037"/>
            <a:chOff x="347345" y="1022350"/>
            <a:chExt cx="14481598" cy="5672049"/>
          </a:xfrm>
        </p:grpSpPr>
        <p:grpSp>
          <p:nvGrpSpPr>
            <p:cNvPr id="2" name="组合 1"/>
            <p:cNvGrpSpPr/>
            <p:nvPr/>
          </p:nvGrpSpPr>
          <p:grpSpPr>
            <a:xfrm>
              <a:off x="455295" y="1022350"/>
              <a:ext cx="11350625" cy="767715"/>
              <a:chOff x="717" y="1794"/>
              <a:chExt cx="17875" cy="1209"/>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48" y="1794"/>
                <a:ext cx="17144" cy="1209"/>
              </a:xfrm>
              <a:prstGeom prst="rect">
                <a:avLst/>
              </a:prstGeom>
              <a:noFill/>
              <a:ln w="9525">
                <a:noFill/>
              </a:ln>
            </p:spPr>
            <p:txBody>
              <a:bodyPr wrap="square">
                <a:spAutoFit/>
              </a:bodyPr>
              <a:lstStyle/>
              <a:p>
                <a:pPr indent="0" algn="just">
                  <a:lnSpc>
                    <a:spcPct val="150000"/>
                  </a:lnSpc>
                </a:pPr>
                <a:r>
                  <a:rPr lang="zh-CN" altLang="en-US"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6  </a:t>
                </a:r>
                <a:r>
                  <a:rPr lang="en-US" altLang="zh-CN" sz="210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看到关联词需警惕（容易造成关联词搭配不当或关联词错位</a:t>
                </a:r>
                <a:r>
                  <a:rPr lang="en-US" altLang="zh-CN"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347345" y="1744834"/>
              <a:ext cx="11458575" cy="2060787"/>
            </a:xfrm>
            <a:prstGeom prst="rect">
              <a:avLst/>
            </a:prstGeom>
            <a:noFill/>
            <a:ln w="9525">
              <a:noFill/>
            </a:ln>
          </p:spPr>
          <p:txBody>
            <a:bodyPr wrap="square">
              <a:spAutoFit/>
            </a:bodyPr>
            <a:lstStyle/>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err="1">
                  <a:latin typeface="Times New Roman" panose="02020603050405020304" pitchFamily="18" charset="0"/>
                  <a:ea typeface="微软雅黑" panose="020B0503020204020204" pitchFamily="34" charset="-122"/>
                </a:rPr>
                <a:t>句中有关联词时,看是否存在关联词搭配不当或关联词错位等语病错误</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b="0" dirty="0">
                  <a:latin typeface="Times New Roman" panose="02020603050405020304" pitchFamily="18" charset="0"/>
                  <a:ea typeface="微软雅黑" panose="020B0503020204020204" pitchFamily="34" charset="-122"/>
                </a:rPr>
                <a:t>         </a:t>
              </a:r>
              <a:r>
                <a:rPr sz="2100" b="0" dirty="0" err="1">
                  <a:latin typeface="Times New Roman" panose="02020603050405020304" pitchFamily="18" charset="0"/>
                  <a:ea typeface="微软雅黑" panose="020B0503020204020204" pitchFamily="34" charset="-122"/>
                </a:rPr>
                <a:t>常见的关联词搭配有</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graphicFrame>
          <p:nvGraphicFramePr>
            <p:cNvPr id="4" name="表格 3"/>
            <p:cNvGraphicFramePr/>
            <p:nvPr/>
          </p:nvGraphicFramePr>
          <p:xfrm>
            <a:off x="1374563" y="3890239"/>
            <a:ext cx="13454380" cy="2804160"/>
          </p:xfrm>
          <a:graphic>
            <a:graphicData uri="http://schemas.openxmlformats.org/drawingml/2006/table">
              <a:tbl>
                <a:tblPr firstRow="1" bandRow="1">
                  <a:tableStyleId>{5DA37D80-6434-44D0-A028-1B22A696006F}</a:tableStyleId>
                </a:tblPr>
                <a:tblGrid>
                  <a:gridCol w="2147570"/>
                  <a:gridCol w="7943215"/>
                </a:tblGrid>
                <a:tr h="113220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并列关系</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b="0" dirty="0">
                            <a:latin typeface="微软雅黑" panose="020B0503020204020204" pitchFamily="34" charset="-122"/>
                            <a:ea typeface="微软雅黑" panose="020B0503020204020204" pitchFamily="34" charset="-122"/>
                          </a:rPr>
                          <a:t>既······又······､不是······而是······､是······也是（不是）······</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97091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递进关系</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rPr>
                          <a:t>不但······而且······､不仅······还······､······甚至······</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nvGraphicFramePr>
        <p:xfrm>
          <a:off x="792956" y="1543562"/>
          <a:ext cx="7543800" cy="4606925"/>
        </p:xfrm>
        <a:graphic>
          <a:graphicData uri="http://schemas.openxmlformats.org/drawingml/2006/table">
            <a:tbl>
              <a:tblPr firstRow="1" bandRow="1">
                <a:tableStyleId>{5DA37D80-6434-44D0-A028-1B22A696006F}</a:tableStyleId>
              </a:tblPr>
              <a:tblGrid>
                <a:gridCol w="1605280"/>
                <a:gridCol w="5938520"/>
              </a:tblGrid>
              <a:tr h="113411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选择关系</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b="0" dirty="0">
                          <a:latin typeface="微软雅黑" panose="020B0503020204020204" pitchFamily="34" charset="-122"/>
                          <a:ea typeface="微软雅黑" panose="020B0503020204020204" pitchFamily="34" charset="-122"/>
                        </a:rPr>
                        <a:t>不是······就是······､是······还是······､宁可（宁愿）······也不······､与其······不如······</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70548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转折关系</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······然而······､虽然······但是······</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102870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因果关系</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既然······就······､因为（由于）······所以······､之所以······是因为······</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604520">
                <a:tc>
                  <a:txBody>
                    <a:bodyPr/>
                    <a:lstStyle/>
                    <a:p>
                      <a:pPr algn="ctr">
                        <a:lnSpc>
                          <a:spcPct val="150000"/>
                        </a:lnSpc>
                        <a:buNone/>
                      </a:pPr>
                      <a:r>
                        <a:rPr lang="zh-CN" altLang="en-US" sz="2100" b="1">
                          <a:latin typeface="微软雅黑" panose="020B0503020204020204" pitchFamily="34" charset="-122"/>
                          <a:ea typeface="微软雅黑" panose="020B0503020204020204" pitchFamily="34" charset="-122"/>
                        </a:rPr>
                        <a:t>假设关系</a:t>
                      </a:r>
                      <a:endParaRPr lang="zh-CN" altLang="en-US" sz="2100" b="1">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即使······也······､如果······就······</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113411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条件关系</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l">
                        <a:lnSpc>
                          <a:spcPct val="150000"/>
                        </a:lnSpc>
                        <a:buNone/>
                      </a:pPr>
                      <a:r>
                        <a:rPr lang="zh-CN" altLang="en-US" sz="2100" dirty="0">
                          <a:latin typeface="微软雅黑" panose="020B0503020204020204" pitchFamily="34" charset="-122"/>
                          <a:ea typeface="微软雅黑" panose="020B0503020204020204" pitchFamily="34" charset="-122"/>
                        </a:rPr>
                        <a:t>只要······就······､只有······才······､凡是······都······､除非······才······､无论（不管､不论）······也（都）······</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7174" y="1468755"/>
            <a:ext cx="8711089" cy="2999740"/>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修改方法</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如果是关联词搭配不当,就把错误的改成正确的;如果是关联词错位,就把关联词移到合适的位置</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例句</a:t>
            </a:r>
            <a:r>
              <a:rPr sz="2100" b="1" dirty="0" err="1">
                <a:latin typeface="Times New Roman" panose="02020603050405020304" pitchFamily="18" charset="0"/>
                <a:ea typeface="微软雅黑" panose="020B0503020204020204" pitchFamily="34" charset="-122"/>
              </a:rPr>
              <a:t>:</a:t>
            </a:r>
            <a:r>
              <a:rPr sz="2100" b="0" dirty="0" err="1">
                <a:latin typeface="Times New Roman" panose="02020603050405020304" pitchFamily="18" charset="0"/>
                <a:ea typeface="微软雅黑" panose="020B0503020204020204" pitchFamily="34" charset="-122"/>
              </a:rPr>
              <a:t>我们中学生如果缺乏创新精神,也不能适应知识经济时代的要求</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1" dirty="0" err="1" smtClean="0">
                <a:latin typeface="Times New Roman" panose="02020603050405020304" pitchFamily="18" charset="0"/>
                <a:ea typeface="微软雅黑" panose="020B0503020204020204" pitchFamily="34" charset="-122"/>
              </a:rPr>
              <a:t>修改意见</a:t>
            </a:r>
            <a:r>
              <a:rPr sz="2100" b="1" dirty="0">
                <a:latin typeface="Times New Roman" panose="02020603050405020304" pitchFamily="18" charset="0"/>
                <a:ea typeface="微软雅黑" panose="020B0503020204020204" pitchFamily="34" charset="-122"/>
              </a:rPr>
              <a:t>:</a:t>
            </a:r>
            <a:r>
              <a:rPr sz="2100" b="0" dirty="0">
                <a:latin typeface="Times New Roman" panose="02020603050405020304" pitchFamily="18" charset="0"/>
                <a:ea typeface="微软雅黑" panose="020B0503020204020204" pitchFamily="34" charset="-122"/>
              </a:rPr>
              <a:t>“如果······也······”</a:t>
            </a:r>
            <a:r>
              <a:rPr sz="2100" b="0" dirty="0" err="1">
                <a:latin typeface="Times New Roman" panose="02020603050405020304" pitchFamily="18" charset="0"/>
                <a:ea typeface="微软雅黑" panose="020B0503020204020204" pitchFamily="34" charset="-122"/>
              </a:rPr>
              <a:t>属于错误的关联词搭配,应当改成“如果</a:t>
            </a:r>
            <a:r>
              <a:rPr sz="2100" b="0" dirty="0">
                <a:latin typeface="Times New Roman" panose="02020603050405020304" pitchFamily="18" charset="0"/>
                <a:ea typeface="微软雅黑" panose="020B0503020204020204" pitchFamily="34" charset="-122"/>
              </a:rPr>
              <a:t>······就······”｡</a:t>
            </a:r>
            <a:endParaRPr sz="2100" b="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0509" y="1624012"/>
            <a:ext cx="10883741" cy="3843077"/>
            <a:chOff x="347345" y="1022350"/>
            <a:chExt cx="14511655" cy="5124103"/>
          </a:xfrm>
        </p:grpSpPr>
        <p:grpSp>
          <p:nvGrpSpPr>
            <p:cNvPr id="2" name="组合 1"/>
            <p:cNvGrpSpPr/>
            <p:nvPr/>
          </p:nvGrpSpPr>
          <p:grpSpPr>
            <a:xfrm>
              <a:off x="455295" y="1022350"/>
              <a:ext cx="11350625" cy="767715"/>
              <a:chOff x="717" y="1794"/>
              <a:chExt cx="17875" cy="1209"/>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48" y="1794"/>
                <a:ext cx="17144" cy="1209"/>
              </a:xfrm>
              <a:prstGeom prst="rect">
                <a:avLst/>
              </a:prstGeom>
              <a:noFill/>
              <a:ln w="9525">
                <a:noFill/>
              </a:ln>
            </p:spPr>
            <p:txBody>
              <a:bodyPr wrap="square">
                <a:spAutoFit/>
              </a:bodyPr>
              <a:lstStyle/>
              <a:p>
                <a:pPr indent="0" algn="just">
                  <a:lnSpc>
                    <a:spcPct val="150000"/>
                  </a:lnSpc>
                </a:pPr>
                <a:r>
                  <a:rPr lang="zh-CN" altLang="en-US"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7  </a:t>
                </a:r>
                <a:r>
                  <a:rPr lang="en-US" altLang="zh-CN" sz="210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看到数量词或约数词需警惕（容易造成语义重复或搭配不当</a:t>
                </a:r>
                <a:r>
                  <a:rPr lang="en-US" altLang="zh-CN"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347345" y="1927889"/>
              <a:ext cx="11458575" cy="2060787"/>
            </a:xfrm>
            <a:prstGeom prst="rect">
              <a:avLst/>
            </a:prstGeom>
            <a:noFill/>
            <a:ln w="9525">
              <a:noFill/>
            </a:ln>
          </p:spPr>
          <p:txBody>
            <a:bodyPr wrap="square">
              <a:spAutoFit/>
            </a:bodyPr>
            <a:lstStyle/>
            <a:p>
              <a:pPr indent="0" algn="just">
                <a:lnSpc>
                  <a:spcPct val="150000"/>
                </a:lnSpc>
              </a:pP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“缩小”“减少”“降低”等词语不能和倍数相搭配,这些词一般与百分数或分数搭配,如减少了五分之一,降低了百分之二十,缩小了五个百分点等｡</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b="0" dirty="0">
                  <a:latin typeface="Times New Roman" panose="02020603050405020304" pitchFamily="18" charset="0"/>
                  <a:ea typeface="微软雅黑" panose="020B0503020204020204" pitchFamily="34" charset="-122"/>
                </a:rPr>
                <a:t>         </a:t>
              </a:r>
              <a:r>
                <a:rPr sz="2100" b="0" dirty="0" err="1">
                  <a:latin typeface="Times New Roman" panose="02020603050405020304" pitchFamily="18" charset="0"/>
                  <a:ea typeface="微软雅黑" panose="020B0503020204020204" pitchFamily="34" charset="-122"/>
                </a:rPr>
                <a:t>常见的类型有</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graphicFrame>
          <p:nvGraphicFramePr>
            <p:cNvPr id="4" name="表格 3"/>
            <p:cNvGraphicFramePr/>
            <p:nvPr/>
          </p:nvGraphicFramePr>
          <p:xfrm>
            <a:off x="1447800" y="4439573"/>
            <a:ext cx="13411200" cy="1706880"/>
          </p:xfrm>
          <a:graphic>
            <a:graphicData uri="http://schemas.openxmlformats.org/drawingml/2006/table">
              <a:tbl>
                <a:tblPr firstRow="1" bandRow="1">
                  <a:tableStyleId>{5DA37D80-6434-44D0-A028-1B22A696006F}</a:tableStyleId>
                </a:tblPr>
                <a:tblGrid>
                  <a:gridCol w="2129155"/>
                  <a:gridCol w="7929245"/>
                </a:tblGrid>
                <a:tr h="1280160">
                  <a:tc>
                    <a:txBody>
                      <a:bodyPr/>
                      <a:lstStyle/>
                      <a:p>
                        <a:pPr algn="ctr">
                          <a:lnSpc>
                            <a:spcPct val="150000"/>
                          </a:lnSpc>
                          <a:buNone/>
                        </a:pPr>
                        <a:r>
                          <a:rPr lang="zh-CN" altLang="en-US" sz="1950" b="1" dirty="0">
                            <a:latin typeface="微软雅黑" panose="020B0503020204020204" pitchFamily="34" charset="-122"/>
                            <a:ea typeface="微软雅黑" panose="020B0503020204020204" pitchFamily="34" charset="-122"/>
                          </a:rPr>
                          <a:t>序数词</a:t>
                        </a:r>
                        <a:endParaRPr lang="zh-CN" altLang="en-US" sz="195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1950" b="0" dirty="0">
                            <a:latin typeface="微软雅黑" panose="020B0503020204020204" pitchFamily="34" charset="-122"/>
                            <a:ea typeface="微软雅黑" panose="020B0503020204020204" pitchFamily="34" charset="-122"/>
                          </a:rPr>
                          <a:t>第一､第二､第三······这些词不能与“首先”“其次”“再次”“最后”等词连用</a:t>
                        </a:r>
                        <a:endParaRPr lang="zh-CN" altLang="en-US" sz="1950" b="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nvGraphicFramePr>
        <p:xfrm>
          <a:off x="793433" y="1582817"/>
          <a:ext cx="7574915" cy="4286250"/>
        </p:xfrm>
        <a:graphic>
          <a:graphicData uri="http://schemas.openxmlformats.org/drawingml/2006/table">
            <a:tbl>
              <a:tblPr firstRow="1" bandRow="1">
                <a:tableStyleId>{5DA37D80-6434-44D0-A028-1B22A696006F}</a:tableStyleId>
              </a:tblPr>
              <a:tblGrid>
                <a:gridCol w="1638935"/>
                <a:gridCol w="5935980"/>
              </a:tblGrid>
              <a:tr h="960120">
                <a:tc>
                  <a:txBody>
                    <a:bodyPr/>
                    <a:lstStyle/>
                    <a:p>
                      <a:pPr algn="ctr">
                        <a:lnSpc>
                          <a:spcPct val="150000"/>
                        </a:lnSpc>
                        <a:buNone/>
                      </a:pPr>
                      <a:r>
                        <a:rPr lang="zh-CN" altLang="en-US" sz="1950" b="1" dirty="0">
                          <a:latin typeface="微软雅黑" panose="020B0503020204020204" pitchFamily="34" charset="-122"/>
                          <a:ea typeface="微软雅黑" panose="020B0503020204020204" pitchFamily="34" charset="-122"/>
                        </a:rPr>
                        <a:t>倍数</a:t>
                      </a:r>
                      <a:endParaRPr lang="zh-CN" altLang="en-US" sz="195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1950" b="0" dirty="0">
                          <a:latin typeface="微软雅黑" panose="020B0503020204020204" pitchFamily="34" charset="-122"/>
                          <a:ea typeface="微软雅黑" panose="020B0503020204020204" pitchFamily="34" charset="-122"/>
                        </a:rPr>
                        <a:t>一倍､二倍､三倍······这些词不能与“缩小”“下降”“减少”“降低”等词连用</a:t>
                      </a:r>
                      <a:endParaRPr lang="zh-CN" altLang="en-US" sz="1950" b="0" dirty="0">
                        <a:latin typeface="微软雅黑" panose="020B0503020204020204" pitchFamily="34" charset="-122"/>
                        <a:ea typeface="微软雅黑" panose="020B0503020204020204" pitchFamily="34" charset="-122"/>
                      </a:endParaRPr>
                    </a:p>
                  </a:txBody>
                  <a:tcPr marL="68580" marR="68580" marT="34290" marB="34290" anchor="ctr"/>
                </a:tc>
              </a:tr>
              <a:tr h="960120">
                <a:tc>
                  <a:txBody>
                    <a:bodyPr/>
                    <a:lstStyle/>
                    <a:p>
                      <a:pPr algn="ctr">
                        <a:lnSpc>
                          <a:spcPct val="150000"/>
                        </a:lnSpc>
                        <a:buNone/>
                      </a:pPr>
                      <a:r>
                        <a:rPr lang="zh-CN" altLang="en-US" sz="1950" b="1" dirty="0">
                          <a:latin typeface="微软雅黑" panose="020B0503020204020204" pitchFamily="34" charset="-122"/>
                          <a:ea typeface="微软雅黑" panose="020B0503020204020204" pitchFamily="34" charset="-122"/>
                        </a:rPr>
                        <a:t>分数</a:t>
                      </a:r>
                      <a:endParaRPr lang="zh-CN" altLang="en-US" sz="195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1950" dirty="0">
                          <a:latin typeface="微软雅黑" panose="020B0503020204020204" pitchFamily="34" charset="-122"/>
                          <a:ea typeface="微软雅黑" panose="020B0503020204020204" pitchFamily="34" charset="-122"/>
                        </a:rPr>
                        <a:t>正确格式:几分之几,如三分之一､十分之九······能与“降低”“减少”等词连用</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nchor="ctr"/>
                </a:tc>
              </a:tr>
              <a:tr h="960120">
                <a:tc>
                  <a:txBody>
                    <a:bodyPr/>
                    <a:lstStyle/>
                    <a:p>
                      <a:pPr algn="ctr">
                        <a:lnSpc>
                          <a:spcPct val="150000"/>
                        </a:lnSpc>
                        <a:buNone/>
                      </a:pPr>
                      <a:r>
                        <a:rPr lang="zh-CN" altLang="en-US" sz="1950" b="1">
                          <a:latin typeface="微软雅黑" panose="020B0503020204020204" pitchFamily="34" charset="-122"/>
                          <a:ea typeface="微软雅黑" panose="020B0503020204020204" pitchFamily="34" charset="-122"/>
                        </a:rPr>
                        <a:t>百分数</a:t>
                      </a:r>
                      <a:endParaRPr lang="zh-CN" altLang="en-US" sz="1950" b="1">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1950" dirty="0">
                          <a:latin typeface="微软雅黑" panose="020B0503020204020204" pitchFamily="34" charset="-122"/>
                          <a:ea typeface="微软雅黑" panose="020B0503020204020204" pitchFamily="34" charset="-122"/>
                        </a:rPr>
                        <a:t>正确格式:百分之几,如百分之二十二､百分之九十······能与“降低”“减少”等词连用</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nchor="ctr"/>
                </a:tc>
              </a:tr>
              <a:tr h="1405890">
                <a:tc>
                  <a:txBody>
                    <a:bodyPr/>
                    <a:lstStyle/>
                    <a:p>
                      <a:pPr algn="ctr">
                        <a:lnSpc>
                          <a:spcPct val="150000"/>
                        </a:lnSpc>
                        <a:buNone/>
                      </a:pPr>
                      <a:r>
                        <a:rPr lang="zh-CN" altLang="en-US" sz="1950" b="1" dirty="0">
                          <a:latin typeface="微软雅黑" panose="020B0503020204020204" pitchFamily="34" charset="-122"/>
                          <a:ea typeface="微软雅黑" panose="020B0503020204020204" pitchFamily="34" charset="-122"/>
                        </a:rPr>
                        <a:t>约数</a:t>
                      </a:r>
                      <a:endParaRPr lang="zh-CN" altLang="en-US" sz="195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1950" dirty="0">
                          <a:latin typeface="微软雅黑" panose="020B0503020204020204" pitchFamily="34" charset="-122"/>
                          <a:ea typeface="微软雅黑" panose="020B0503020204020204" pitchFamily="34" charset="-122"/>
                        </a:rPr>
                        <a:t>“大约（超过､将近）”不与“左右（上下）”连用,不能说成“最多······以下”“至少······以上”“至少······左右”“大约······超过（将近）”</a:t>
                      </a:r>
                      <a:endParaRPr lang="zh-CN" altLang="en-US" sz="195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785" y="2028928"/>
            <a:ext cx="8124720" cy="4150360"/>
          </a:xfrm>
          <a:prstGeom prst="rect">
            <a:avLst/>
          </a:prstGeom>
        </p:spPr>
        <p:txBody>
          <a:bodyPr wrap="square">
            <a:spAutoFit/>
          </a:bodyPr>
          <a:lstStyle/>
          <a:p>
            <a:pPr algn="just">
              <a:lnSpc>
                <a:spcPct val="130000"/>
              </a:lnSpc>
            </a:pPr>
            <a:r>
              <a:rPr lang="zh-CN" altLang="en-US" sz="2025" b="1" dirty="0">
                <a:latin typeface="Times New Roman" panose="02020603050405020304" pitchFamily="18" charset="0"/>
                <a:ea typeface="微软雅黑" panose="020B0503020204020204" pitchFamily="34" charset="-122"/>
              </a:rPr>
              <a:t>样题</a:t>
            </a:r>
            <a:r>
              <a:rPr lang="en-US" altLang="zh-CN" sz="2025" b="1" dirty="0">
                <a:latin typeface="Times New Roman" panose="02020603050405020304" pitchFamily="18" charset="0"/>
                <a:ea typeface="微软雅黑" panose="020B0503020204020204" pitchFamily="34" charset="-122"/>
              </a:rPr>
              <a:t>1</a:t>
            </a:r>
            <a:r>
              <a:rPr lang="en-US" altLang="zh-CN" sz="2025" dirty="0">
                <a:latin typeface="Times New Roman" panose="02020603050405020304" pitchFamily="18" charset="0"/>
                <a:ea typeface="微软雅黑" panose="020B0503020204020204" pitchFamily="34" charset="-122"/>
              </a:rPr>
              <a:t>(2019•</a:t>
            </a:r>
            <a:r>
              <a:rPr lang="zh-CN" altLang="en-US" sz="2025" dirty="0">
                <a:latin typeface="Times New Roman" panose="02020603050405020304" pitchFamily="18" charset="0"/>
                <a:ea typeface="微软雅黑" panose="020B0503020204020204" pitchFamily="34" charset="-122"/>
              </a:rPr>
              <a:t>内江</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下列句子没有语病的一项是</a:t>
            </a:r>
            <a:r>
              <a:rPr lang="en-US" altLang="zh-CN" sz="2025" dirty="0">
                <a:latin typeface="Times New Roman" panose="02020603050405020304" pitchFamily="18" charset="0"/>
                <a:ea typeface="微软雅黑" panose="020B0503020204020204" pitchFamily="34" charset="-122"/>
              </a:rPr>
              <a:t>(     </a:t>
            </a:r>
            <a:r>
              <a:rPr lang="en-US" altLang="zh-CN" sz="2025" dirty="0" smtClean="0">
                <a:latin typeface="Times New Roman" panose="02020603050405020304" pitchFamily="18" charset="0"/>
                <a:ea typeface="微软雅黑" panose="020B0503020204020204" pitchFamily="34" charset="-122"/>
              </a:rPr>
              <a:t>  )</a:t>
            </a:r>
            <a:endParaRPr lang="en-US" altLang="zh-CN" sz="2025" dirty="0">
              <a:latin typeface="Times New Roman" panose="02020603050405020304" pitchFamily="18" charset="0"/>
              <a:ea typeface="微软雅黑" panose="020B0503020204020204" pitchFamily="34" charset="-122"/>
            </a:endParaRPr>
          </a:p>
          <a:p>
            <a:pPr algn="just">
              <a:lnSpc>
                <a:spcPct val="130000"/>
              </a:lnSpc>
            </a:pPr>
            <a:r>
              <a:rPr lang="en-US" altLang="zh-CN" sz="2025" dirty="0">
                <a:latin typeface="Times New Roman" panose="02020603050405020304" pitchFamily="18" charset="0"/>
                <a:ea typeface="微软雅黑" panose="020B0503020204020204" pitchFamily="34" charset="-122"/>
              </a:rPr>
              <a:t>A.</a:t>
            </a:r>
            <a:r>
              <a:rPr lang="zh-CN" altLang="en-US" sz="2025" dirty="0">
                <a:latin typeface="Times New Roman" panose="02020603050405020304" pitchFamily="18" charset="0"/>
                <a:ea typeface="微软雅黑" panose="020B0503020204020204" pitchFamily="34" charset="-122"/>
              </a:rPr>
              <a:t>陆军某排雷大队战士杜富国</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充分彰显了忠诚坚定的理想信念</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为民奉献的家国情怀</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敢于担当的进取精神</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a:p>
            <a:pPr algn="just">
              <a:lnSpc>
                <a:spcPct val="130000"/>
              </a:lnSpc>
            </a:pPr>
            <a:r>
              <a:rPr lang="en-US" altLang="zh-CN" sz="2025" dirty="0">
                <a:latin typeface="Times New Roman" panose="02020603050405020304" pitchFamily="18" charset="0"/>
                <a:ea typeface="微软雅黑" panose="020B0503020204020204" pitchFamily="34" charset="-122"/>
              </a:rPr>
              <a:t>B.</a:t>
            </a:r>
            <a:r>
              <a:rPr lang="zh-CN" altLang="en-US" sz="2025" dirty="0">
                <a:latin typeface="Times New Roman" panose="02020603050405020304" pitchFamily="18" charset="0"/>
                <a:ea typeface="微软雅黑" panose="020B0503020204020204" pitchFamily="34" charset="-122"/>
              </a:rPr>
              <a:t>传统中国对如何读书有过很多讨论</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其中</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朱熹的</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朱子读书法</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流传甚广</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成为许多人的读书指南</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a:p>
            <a:pPr algn="just">
              <a:lnSpc>
                <a:spcPct val="130000"/>
              </a:lnSpc>
            </a:pPr>
            <a:r>
              <a:rPr lang="en-US" altLang="zh-CN" sz="2025" dirty="0">
                <a:latin typeface="Times New Roman" panose="02020603050405020304" pitchFamily="18" charset="0"/>
                <a:ea typeface="微软雅黑" panose="020B0503020204020204" pitchFamily="34" charset="-122"/>
              </a:rPr>
              <a:t>C.</a:t>
            </a:r>
            <a:r>
              <a:rPr lang="zh-CN" altLang="en-US" sz="2025" dirty="0">
                <a:latin typeface="Times New Roman" panose="02020603050405020304" pitchFamily="18" charset="0"/>
                <a:ea typeface="微软雅黑" panose="020B0503020204020204" pitchFamily="34" charset="-122"/>
              </a:rPr>
              <a:t>理想的中考成绩</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不只取决于中考的发挥</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还取决于平时在学习上是否刻苦努力</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是否做到了无愧于心</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a:p>
            <a:pPr algn="just">
              <a:lnSpc>
                <a:spcPct val="130000"/>
              </a:lnSpc>
            </a:pPr>
            <a:r>
              <a:rPr lang="en-US" altLang="zh-CN" sz="2025" dirty="0">
                <a:latin typeface="Times New Roman" panose="02020603050405020304" pitchFamily="18" charset="0"/>
                <a:ea typeface="微软雅黑" panose="020B0503020204020204" pitchFamily="34" charset="-122"/>
              </a:rPr>
              <a:t>D.《</a:t>
            </a:r>
            <a:r>
              <a:rPr lang="zh-CN" altLang="en-US" sz="2025" dirty="0">
                <a:latin typeface="Times New Roman" panose="02020603050405020304" pitchFamily="18" charset="0"/>
                <a:ea typeface="微软雅黑" panose="020B0503020204020204" pitchFamily="34" charset="-122"/>
              </a:rPr>
              <a:t>流浪地球</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是中国电影发展已步人成熟阶段的标志性作品</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赢得了国内外一致好评</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创造了良好的票房业绩</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填补了中国硬科幻电影的空白</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p:txBody>
      </p:sp>
      <p:sp>
        <p:nvSpPr>
          <p:cNvPr id="3" name="矩形 2"/>
          <p:cNvSpPr/>
          <p:nvPr/>
        </p:nvSpPr>
        <p:spPr>
          <a:xfrm>
            <a:off x="5803598" y="2036385"/>
            <a:ext cx="355600" cy="497205"/>
          </a:xfrm>
          <a:prstGeom prst="rect">
            <a:avLst/>
          </a:prstGeom>
        </p:spPr>
        <p:txBody>
          <a:bodyPr wrap="none">
            <a:spAutoFit/>
          </a:bodyPr>
          <a:lstStyle/>
          <a:p>
            <a:pPr>
              <a:lnSpc>
                <a:spcPct val="130000"/>
              </a:lnSpc>
            </a:pPr>
            <a:r>
              <a:rPr lang="en-US" altLang="zh-CN" sz="2025" b="1" dirty="0" smtClean="0">
                <a:solidFill>
                  <a:srgbClr val="FF0000"/>
                </a:solidFill>
                <a:latin typeface="Times New Roman" panose="02020603050405020304" pitchFamily="18" charset="0"/>
                <a:ea typeface="微软雅黑" panose="020B0503020204020204" pitchFamily="34" charset="-122"/>
              </a:rPr>
              <a:t>B</a:t>
            </a:r>
            <a:endParaRPr lang="zh-CN" altLang="en-US" sz="2025" b="1" dirty="0">
              <a:solidFill>
                <a:srgbClr val="FF0000"/>
              </a:solidFill>
            </a:endParaRPr>
          </a:p>
        </p:txBody>
      </p:sp>
      <p:grpSp>
        <p:nvGrpSpPr>
          <p:cNvPr id="7" name="组合 6"/>
          <p:cNvGrpSpPr/>
          <p:nvPr/>
        </p:nvGrpSpPr>
        <p:grpSpPr>
          <a:xfrm>
            <a:off x="534785" y="1572868"/>
            <a:ext cx="7967174" cy="497205"/>
            <a:chOff x="340995" y="914400"/>
            <a:chExt cx="11354435" cy="662940"/>
          </a:xfrm>
        </p:grpSpPr>
        <p:sp>
          <p:nvSpPr>
            <p:cNvPr id="5" name="矩形 4"/>
            <p:cNvSpPr/>
            <p:nvPr/>
          </p:nvSpPr>
          <p:spPr>
            <a:xfrm>
              <a:off x="340995" y="914400"/>
              <a:ext cx="11354435" cy="662940"/>
            </a:xfrm>
            <a:prstGeom prst="rect">
              <a:avLst/>
            </a:prstGeom>
          </p:spPr>
          <p:txBody>
            <a:bodyPr wrap="square">
              <a:spAutoFit/>
            </a:bodyPr>
            <a:lstStyle/>
            <a:p>
              <a:pPr algn="just">
                <a:lnSpc>
                  <a:spcPct val="130000"/>
                </a:lnSpc>
                <a:spcAft>
                  <a:spcPts val="0"/>
                </a:spcAft>
              </a:pPr>
              <a:r>
                <a:rPr lang="zh-CN" altLang="en-US" sz="2025"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025"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025"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70"/>
            <p:cNvSpPr/>
            <p:nvPr/>
          </p:nvSpPr>
          <p:spPr>
            <a:xfrm>
              <a:off x="340995" y="1036275"/>
              <a:ext cx="510379" cy="447764"/>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gn="just">
                <a:lnSpc>
                  <a:spcPct val="150000"/>
                </a:lnSpc>
              </a:pPr>
              <a:endParaRPr sz="2025">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4790" y="1545674"/>
            <a:ext cx="8703472" cy="3484245"/>
          </a:xfrm>
          <a:prstGeom prst="rect">
            <a:avLst/>
          </a:prstGeom>
          <a:noFill/>
          <a:ln w="9525">
            <a:noFill/>
          </a:ln>
        </p:spPr>
        <p:txBody>
          <a:bodyPr wrap="square">
            <a:spAutoFit/>
          </a:bodyPr>
          <a:lstStyle/>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方法</a:t>
            </a:r>
            <a:r>
              <a:rPr lang="en-US" sz="2100" b="1"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造成语义重复的语病错误</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直接删掉相关的词语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搭配不当的</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将不相搭配的词语换成相搭配的</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一</a:t>
            </a:r>
            <a:r>
              <a:rPr lang="en-US" sz="2100" b="1"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参加环佛山绿色骑行活动的选手大约有一千人左右</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1" dirty="0">
                <a:latin typeface="Times New Roman" panose="02020603050405020304" pitchFamily="18" charset="0"/>
                <a:ea typeface="微软雅黑" panose="020B0503020204020204" pitchFamily="34" charset="-122"/>
              </a:rPr>
              <a:t>:</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大约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左右</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语义重复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应删掉其中之一</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二</a:t>
            </a:r>
            <a:r>
              <a:rPr lang="en-US" sz="2100" b="1"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技术革新后</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这个工厂生产每台机器的原料消耗量减少了两倍</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1" dirty="0">
                <a:latin typeface="Times New Roman" panose="02020603050405020304" pitchFamily="18" charset="0"/>
                <a:ea typeface="微软雅黑" panose="020B0503020204020204" pitchFamily="34" charset="-122"/>
              </a:rPr>
              <a:t>:</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减少</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不能和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两倍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应将</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两倍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一半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75273" y="1552575"/>
            <a:ext cx="10811508" cy="5039988"/>
            <a:chOff x="367030" y="927100"/>
            <a:chExt cx="14415344" cy="6719984"/>
          </a:xfrm>
        </p:grpSpPr>
        <p:grpSp>
          <p:nvGrpSpPr>
            <p:cNvPr id="2" name="组合 1"/>
            <p:cNvGrpSpPr/>
            <p:nvPr/>
          </p:nvGrpSpPr>
          <p:grpSpPr>
            <a:xfrm>
              <a:off x="455295" y="927100"/>
              <a:ext cx="11365230" cy="813435"/>
              <a:chOff x="717" y="1644"/>
              <a:chExt cx="17898" cy="1281"/>
            </a:xfrm>
          </p:grpSpPr>
          <p:grpSp>
            <p:nvGrpSpPr>
              <p:cNvPr id="19" name="组合 18"/>
              <p:cNvGrpSpPr/>
              <p:nvPr/>
            </p:nvGrpSpPr>
            <p:grpSpPr>
              <a:xfrm>
                <a:off x="717" y="1816"/>
                <a:ext cx="731" cy="787"/>
                <a:chOff x="5889624" y="5953919"/>
                <a:chExt cx="577852" cy="615952"/>
              </a:xfrm>
              <a:solidFill>
                <a:schemeClr val="accent2"/>
              </a:solidFill>
            </p:grpSpPr>
            <p:sp>
              <p:nvSpPr>
                <p:cNvPr id="20" name="Shape 3829"/>
                <p:cNvSpPr/>
                <p:nvPr/>
              </p:nvSpPr>
              <p:spPr>
                <a:xfrm>
                  <a:off x="6170612" y="5953919"/>
                  <a:ext cx="33339" cy="85725"/>
                </a:xfrm>
                <a:custGeom>
                  <a:avLst/>
                  <a:gdLst/>
                  <a:ahLst/>
                  <a:cxnLst>
                    <a:cxn ang="0">
                      <a:pos x="wd2" y="hd2"/>
                    </a:cxn>
                    <a:cxn ang="5400000">
                      <a:pos x="wd2" y="hd2"/>
                    </a:cxn>
                    <a:cxn ang="10800000">
                      <a:pos x="wd2" y="hd2"/>
                    </a:cxn>
                    <a:cxn ang="16200000">
                      <a:pos x="wd2" y="hd2"/>
                    </a:cxn>
                  </a:cxnLst>
                  <a:rect l="0" t="0" r="r" b="b"/>
                  <a:pathLst>
                    <a:path w="21600" h="21600" extrusionOk="0">
                      <a:moveTo>
                        <a:pt x="10232" y="21600"/>
                      </a:moveTo>
                      <a:cubicBezTo>
                        <a:pt x="4547" y="21600"/>
                        <a:pt x="0" y="19837"/>
                        <a:pt x="0" y="17633"/>
                      </a:cubicBezTo>
                      <a:cubicBezTo>
                        <a:pt x="0" y="3967"/>
                        <a:pt x="0" y="3967"/>
                        <a:pt x="0" y="3967"/>
                      </a:cubicBezTo>
                      <a:cubicBezTo>
                        <a:pt x="0" y="1763"/>
                        <a:pt x="4547" y="0"/>
                        <a:pt x="10232" y="0"/>
                      </a:cubicBezTo>
                      <a:cubicBezTo>
                        <a:pt x="15916" y="0"/>
                        <a:pt x="21600" y="1763"/>
                        <a:pt x="21600" y="3967"/>
                      </a:cubicBezTo>
                      <a:cubicBezTo>
                        <a:pt x="21600" y="17633"/>
                        <a:pt x="21600" y="17633"/>
                        <a:pt x="21600" y="17633"/>
                      </a:cubicBezTo>
                      <a:cubicBezTo>
                        <a:pt x="21600" y="19837"/>
                        <a:pt x="15916" y="21600"/>
                        <a:pt x="10232"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1" name="Shape 3830"/>
                <p:cNvSpPr/>
                <p:nvPr/>
              </p:nvSpPr>
              <p:spPr>
                <a:xfrm>
                  <a:off x="6032732" y="5986387"/>
                  <a:ext cx="60471" cy="80246"/>
                </a:xfrm>
                <a:custGeom>
                  <a:avLst/>
                  <a:gdLst/>
                  <a:ahLst/>
                  <a:cxnLst>
                    <a:cxn ang="0">
                      <a:pos x="wd2" y="hd2"/>
                    </a:cxn>
                    <a:cxn ang="5400000">
                      <a:pos x="wd2" y="hd2"/>
                    </a:cxn>
                    <a:cxn ang="10800000">
                      <a:pos x="wd2" y="hd2"/>
                    </a:cxn>
                    <a:cxn ang="16200000">
                      <a:pos x="wd2" y="hd2"/>
                    </a:cxn>
                  </a:cxnLst>
                  <a:rect l="0" t="0" r="r" b="b"/>
                  <a:pathLst>
                    <a:path w="20068" h="20997" extrusionOk="0">
                      <a:moveTo>
                        <a:pt x="14574" y="20997"/>
                      </a:moveTo>
                      <a:cubicBezTo>
                        <a:pt x="12239" y="20997"/>
                        <a:pt x="10488" y="20078"/>
                        <a:pt x="9904" y="18699"/>
                      </a:cubicBezTo>
                      <a:cubicBezTo>
                        <a:pt x="564" y="6291"/>
                        <a:pt x="564" y="6291"/>
                        <a:pt x="564" y="6291"/>
                      </a:cubicBezTo>
                      <a:cubicBezTo>
                        <a:pt x="-604" y="4452"/>
                        <a:pt x="-20" y="1695"/>
                        <a:pt x="2899" y="776"/>
                      </a:cubicBezTo>
                      <a:cubicBezTo>
                        <a:pt x="5234" y="-603"/>
                        <a:pt x="8737" y="-143"/>
                        <a:pt x="10488" y="2154"/>
                      </a:cubicBezTo>
                      <a:cubicBezTo>
                        <a:pt x="19245" y="14103"/>
                        <a:pt x="19245" y="14103"/>
                        <a:pt x="19245" y="14103"/>
                      </a:cubicBezTo>
                      <a:cubicBezTo>
                        <a:pt x="20996" y="16401"/>
                        <a:pt x="19828" y="19159"/>
                        <a:pt x="16910" y="20078"/>
                      </a:cubicBezTo>
                      <a:cubicBezTo>
                        <a:pt x="16326" y="20537"/>
                        <a:pt x="15158" y="20997"/>
                        <a:pt x="14574" y="2099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2" name="Shape 3831"/>
                <p:cNvSpPr/>
                <p:nvPr/>
              </p:nvSpPr>
              <p:spPr>
                <a:xfrm>
                  <a:off x="5929537" y="6083594"/>
                  <a:ext cx="79600" cy="59239"/>
                </a:xfrm>
                <a:custGeom>
                  <a:avLst/>
                  <a:gdLst/>
                  <a:ahLst/>
                  <a:cxnLst>
                    <a:cxn ang="0">
                      <a:pos x="wd2" y="hd2"/>
                    </a:cxn>
                    <a:cxn ang="5400000">
                      <a:pos x="wd2" y="hd2"/>
                    </a:cxn>
                    <a:cxn ang="10800000">
                      <a:pos x="wd2" y="hd2"/>
                    </a:cxn>
                    <a:cxn ang="16200000">
                      <a:pos x="wd2" y="hd2"/>
                    </a:cxn>
                  </a:cxnLst>
                  <a:rect l="0" t="0" r="r" b="b"/>
                  <a:pathLst>
                    <a:path w="20435" h="20667" extrusionOk="0">
                      <a:moveTo>
                        <a:pt x="16185" y="20667"/>
                      </a:moveTo>
                      <a:cubicBezTo>
                        <a:pt x="15285" y="20667"/>
                        <a:pt x="14835" y="20067"/>
                        <a:pt x="13935" y="20067"/>
                      </a:cubicBezTo>
                      <a:cubicBezTo>
                        <a:pt x="2235" y="10467"/>
                        <a:pt x="2235" y="10467"/>
                        <a:pt x="2235" y="10467"/>
                      </a:cubicBezTo>
                      <a:cubicBezTo>
                        <a:pt x="-15" y="9267"/>
                        <a:pt x="-465" y="5667"/>
                        <a:pt x="435" y="2667"/>
                      </a:cubicBezTo>
                      <a:cubicBezTo>
                        <a:pt x="1785" y="267"/>
                        <a:pt x="4485" y="-933"/>
                        <a:pt x="6285" y="867"/>
                      </a:cubicBezTo>
                      <a:cubicBezTo>
                        <a:pt x="18435" y="9867"/>
                        <a:pt x="18435" y="9867"/>
                        <a:pt x="18435" y="9867"/>
                      </a:cubicBezTo>
                      <a:cubicBezTo>
                        <a:pt x="20235" y="11667"/>
                        <a:pt x="21135" y="15267"/>
                        <a:pt x="19785" y="17667"/>
                      </a:cubicBezTo>
                      <a:cubicBezTo>
                        <a:pt x="19335" y="19467"/>
                        <a:pt x="17535" y="20667"/>
                        <a:pt x="161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3" name="Shape 3832"/>
                <p:cNvSpPr/>
                <p:nvPr/>
              </p:nvSpPr>
              <p:spPr>
                <a:xfrm>
                  <a:off x="5889624" y="6219032"/>
                  <a:ext cx="85726" cy="33339"/>
                </a:xfrm>
                <a:custGeom>
                  <a:avLst/>
                  <a:gdLst/>
                  <a:ahLst/>
                  <a:cxnLst>
                    <a:cxn ang="0">
                      <a:pos x="wd2" y="hd2"/>
                    </a:cxn>
                    <a:cxn ang="5400000">
                      <a:pos x="wd2" y="hd2"/>
                    </a:cxn>
                    <a:cxn ang="10800000">
                      <a:pos x="wd2" y="hd2"/>
                    </a:cxn>
                    <a:cxn ang="16200000">
                      <a:pos x="wd2" y="hd2"/>
                    </a:cxn>
                  </a:cxnLst>
                  <a:rect l="0" t="0" r="r" b="b"/>
                  <a:pathLst>
                    <a:path w="21600" h="21600" extrusionOk="0">
                      <a:moveTo>
                        <a:pt x="17633" y="21600"/>
                      </a:moveTo>
                      <a:cubicBezTo>
                        <a:pt x="3967" y="21600"/>
                        <a:pt x="3967" y="21600"/>
                        <a:pt x="3967" y="21600"/>
                      </a:cubicBezTo>
                      <a:cubicBezTo>
                        <a:pt x="1763" y="21600"/>
                        <a:pt x="0" y="17053"/>
                        <a:pt x="0" y="10232"/>
                      </a:cubicBezTo>
                      <a:cubicBezTo>
                        <a:pt x="0" y="4547"/>
                        <a:pt x="1763" y="0"/>
                        <a:pt x="3967" y="0"/>
                      </a:cubicBezTo>
                      <a:cubicBezTo>
                        <a:pt x="17633" y="0"/>
                        <a:pt x="17633" y="0"/>
                        <a:pt x="17633" y="0"/>
                      </a:cubicBezTo>
                      <a:cubicBezTo>
                        <a:pt x="19837" y="0"/>
                        <a:pt x="21600" y="4547"/>
                        <a:pt x="21600" y="10232"/>
                      </a:cubicBezTo>
                      <a:cubicBezTo>
                        <a:pt x="21600" y="17053"/>
                        <a:pt x="19837" y="21600"/>
                        <a:pt x="17633"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4" name="Shape 3833"/>
                <p:cNvSpPr/>
                <p:nvPr/>
              </p:nvSpPr>
              <p:spPr>
                <a:xfrm>
                  <a:off x="5920012" y="6329725"/>
                  <a:ext cx="79600" cy="60758"/>
                </a:xfrm>
                <a:custGeom>
                  <a:avLst/>
                  <a:gdLst/>
                  <a:ahLst/>
                  <a:cxnLst>
                    <a:cxn ang="0">
                      <a:pos x="wd2" y="hd2"/>
                    </a:cxn>
                    <a:cxn ang="5400000">
                      <a:pos x="wd2" y="hd2"/>
                    </a:cxn>
                    <a:cxn ang="10800000">
                      <a:pos x="wd2" y="hd2"/>
                    </a:cxn>
                    <a:cxn ang="16200000">
                      <a:pos x="wd2" y="hd2"/>
                    </a:cxn>
                  </a:cxnLst>
                  <a:rect l="0" t="0" r="r" b="b"/>
                  <a:pathLst>
                    <a:path w="20435" h="20667" extrusionOk="0">
                      <a:moveTo>
                        <a:pt x="4485" y="20667"/>
                      </a:moveTo>
                      <a:cubicBezTo>
                        <a:pt x="2685" y="20667"/>
                        <a:pt x="1335" y="19467"/>
                        <a:pt x="435" y="17667"/>
                      </a:cubicBezTo>
                      <a:cubicBezTo>
                        <a:pt x="-465" y="14667"/>
                        <a:pt x="-15" y="11667"/>
                        <a:pt x="2235" y="9867"/>
                      </a:cubicBezTo>
                      <a:cubicBezTo>
                        <a:pt x="13935" y="867"/>
                        <a:pt x="13935" y="867"/>
                        <a:pt x="13935" y="867"/>
                      </a:cubicBezTo>
                      <a:cubicBezTo>
                        <a:pt x="16185" y="-933"/>
                        <a:pt x="18885" y="267"/>
                        <a:pt x="19785" y="2667"/>
                      </a:cubicBezTo>
                      <a:cubicBezTo>
                        <a:pt x="21135" y="5667"/>
                        <a:pt x="20235" y="8667"/>
                        <a:pt x="18435" y="10467"/>
                      </a:cubicBezTo>
                      <a:cubicBezTo>
                        <a:pt x="6285" y="19467"/>
                        <a:pt x="6285" y="19467"/>
                        <a:pt x="6285" y="19467"/>
                      </a:cubicBezTo>
                      <a:cubicBezTo>
                        <a:pt x="5835" y="20067"/>
                        <a:pt x="4935" y="20667"/>
                        <a:pt x="4485" y="20667"/>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5" name="Shape 3834"/>
                <p:cNvSpPr/>
                <p:nvPr/>
              </p:nvSpPr>
              <p:spPr>
                <a:xfrm>
                  <a:off x="6347050" y="6344004"/>
                  <a:ext cx="79600" cy="59179"/>
                </a:xfrm>
                <a:custGeom>
                  <a:avLst/>
                  <a:gdLst/>
                  <a:ahLst/>
                  <a:cxnLst>
                    <a:cxn ang="0">
                      <a:pos x="wd2" y="hd2"/>
                    </a:cxn>
                    <a:cxn ang="5400000">
                      <a:pos x="wd2" y="hd2"/>
                    </a:cxn>
                    <a:cxn ang="10800000">
                      <a:pos x="wd2" y="hd2"/>
                    </a:cxn>
                    <a:cxn ang="16200000">
                      <a:pos x="wd2" y="hd2"/>
                    </a:cxn>
                  </a:cxnLst>
                  <a:rect l="0" t="0" r="r" b="b"/>
                  <a:pathLst>
                    <a:path w="20435" h="20646" extrusionOk="0">
                      <a:moveTo>
                        <a:pt x="16185" y="20646"/>
                      </a:moveTo>
                      <a:cubicBezTo>
                        <a:pt x="15285" y="20646"/>
                        <a:pt x="14835" y="20646"/>
                        <a:pt x="13935" y="20046"/>
                      </a:cubicBezTo>
                      <a:cubicBezTo>
                        <a:pt x="2235" y="11046"/>
                        <a:pt x="2235" y="11046"/>
                        <a:pt x="2235" y="11046"/>
                      </a:cubicBezTo>
                      <a:cubicBezTo>
                        <a:pt x="-15" y="9246"/>
                        <a:pt x="-465" y="5646"/>
                        <a:pt x="435" y="3246"/>
                      </a:cubicBezTo>
                      <a:cubicBezTo>
                        <a:pt x="1785" y="246"/>
                        <a:pt x="4485" y="-954"/>
                        <a:pt x="6285" y="846"/>
                      </a:cubicBezTo>
                      <a:cubicBezTo>
                        <a:pt x="18435" y="9846"/>
                        <a:pt x="18435" y="9846"/>
                        <a:pt x="18435" y="9846"/>
                      </a:cubicBezTo>
                      <a:cubicBezTo>
                        <a:pt x="20235" y="11646"/>
                        <a:pt x="21135" y="15246"/>
                        <a:pt x="19785" y="17646"/>
                      </a:cubicBezTo>
                      <a:cubicBezTo>
                        <a:pt x="19335" y="19446"/>
                        <a:pt x="17535" y="20646"/>
                        <a:pt x="16185" y="2064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6" name="Shape 3835"/>
                <p:cNvSpPr/>
                <p:nvPr/>
              </p:nvSpPr>
              <p:spPr>
                <a:xfrm>
                  <a:off x="6380162" y="6236494"/>
                  <a:ext cx="87314" cy="33338"/>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cubicBezTo>
                        <a:pt x="4320" y="21600"/>
                        <a:pt x="4320" y="21600"/>
                        <a:pt x="4320" y="21600"/>
                      </a:cubicBezTo>
                      <a:cubicBezTo>
                        <a:pt x="2160" y="21600"/>
                        <a:pt x="0" y="15916"/>
                        <a:pt x="0" y="10232"/>
                      </a:cubicBezTo>
                      <a:cubicBezTo>
                        <a:pt x="0" y="4547"/>
                        <a:pt x="2160" y="0"/>
                        <a:pt x="4320" y="0"/>
                      </a:cubicBezTo>
                      <a:cubicBezTo>
                        <a:pt x="17280" y="0"/>
                        <a:pt x="17280" y="0"/>
                        <a:pt x="17280" y="0"/>
                      </a:cubicBezTo>
                      <a:cubicBezTo>
                        <a:pt x="19872" y="0"/>
                        <a:pt x="21600" y="4547"/>
                        <a:pt x="21600" y="10232"/>
                      </a:cubicBezTo>
                      <a:cubicBezTo>
                        <a:pt x="21600" y="15916"/>
                        <a:pt x="19872" y="21600"/>
                        <a:pt x="17280" y="21600"/>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27" name="Shape 3836"/>
                <p:cNvSpPr/>
                <p:nvPr/>
              </p:nvSpPr>
              <p:spPr>
                <a:xfrm>
                  <a:off x="6356575" y="6098576"/>
                  <a:ext cx="79600" cy="58544"/>
                </a:xfrm>
                <a:custGeom>
                  <a:avLst/>
                  <a:gdLst/>
                  <a:ahLst/>
                  <a:cxnLst>
                    <a:cxn ang="0">
                      <a:pos x="wd2" y="hd2"/>
                    </a:cxn>
                    <a:cxn ang="5400000">
                      <a:pos x="wd2" y="hd2"/>
                    </a:cxn>
                    <a:cxn ang="10800000">
                      <a:pos x="wd2" y="hd2"/>
                    </a:cxn>
                    <a:cxn ang="16200000">
                      <a:pos x="wd2" y="hd2"/>
                    </a:cxn>
                  </a:cxnLst>
                  <a:rect l="0" t="0" r="r" b="b"/>
                  <a:pathLst>
                    <a:path w="20435" h="20962" extrusionOk="0">
                      <a:moveTo>
                        <a:pt x="4035" y="20962"/>
                      </a:moveTo>
                      <a:cubicBezTo>
                        <a:pt x="2685" y="20962"/>
                        <a:pt x="1335" y="20345"/>
                        <a:pt x="435" y="18493"/>
                      </a:cubicBezTo>
                      <a:cubicBezTo>
                        <a:pt x="-465" y="15408"/>
                        <a:pt x="-15" y="11705"/>
                        <a:pt x="2235" y="10471"/>
                      </a:cubicBezTo>
                      <a:cubicBezTo>
                        <a:pt x="13935" y="596"/>
                        <a:pt x="13935" y="596"/>
                        <a:pt x="13935" y="596"/>
                      </a:cubicBezTo>
                      <a:cubicBezTo>
                        <a:pt x="16185" y="-638"/>
                        <a:pt x="18885" y="-21"/>
                        <a:pt x="19785" y="3065"/>
                      </a:cubicBezTo>
                      <a:cubicBezTo>
                        <a:pt x="21135" y="5533"/>
                        <a:pt x="20235" y="9236"/>
                        <a:pt x="18435" y="11088"/>
                      </a:cubicBezTo>
                      <a:cubicBezTo>
                        <a:pt x="6285" y="20345"/>
                        <a:pt x="6285" y="20345"/>
                        <a:pt x="6285" y="20345"/>
                      </a:cubicBezTo>
                      <a:cubicBezTo>
                        <a:pt x="5835" y="20962"/>
                        <a:pt x="4935" y="20962"/>
                        <a:pt x="4035" y="20962"/>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1" name="Shape 3837"/>
                <p:cNvSpPr/>
                <p:nvPr/>
              </p:nvSpPr>
              <p:spPr>
                <a:xfrm>
                  <a:off x="6278185" y="5995388"/>
                  <a:ext cx="60472" cy="79183"/>
                </a:xfrm>
                <a:custGeom>
                  <a:avLst/>
                  <a:gdLst/>
                  <a:ahLst/>
                  <a:cxnLst>
                    <a:cxn ang="0">
                      <a:pos x="wd2" y="hd2"/>
                    </a:cxn>
                    <a:cxn ang="5400000">
                      <a:pos x="wd2" y="hd2"/>
                    </a:cxn>
                    <a:cxn ang="10800000">
                      <a:pos x="wd2" y="hd2"/>
                    </a:cxn>
                    <a:cxn ang="16200000">
                      <a:pos x="wd2" y="hd2"/>
                    </a:cxn>
                  </a:cxnLst>
                  <a:rect l="0" t="0" r="r" b="b"/>
                  <a:pathLst>
                    <a:path w="20068" h="21125" extrusionOk="0">
                      <a:moveTo>
                        <a:pt x="5494" y="21125"/>
                      </a:moveTo>
                      <a:cubicBezTo>
                        <a:pt x="4910" y="21125"/>
                        <a:pt x="3742" y="20665"/>
                        <a:pt x="3158" y="20206"/>
                      </a:cubicBezTo>
                      <a:cubicBezTo>
                        <a:pt x="240" y="19287"/>
                        <a:pt x="-928" y="16529"/>
                        <a:pt x="823" y="14231"/>
                      </a:cubicBezTo>
                      <a:cubicBezTo>
                        <a:pt x="9580" y="2282"/>
                        <a:pt x="9580" y="2282"/>
                        <a:pt x="9580" y="2282"/>
                      </a:cubicBezTo>
                      <a:cubicBezTo>
                        <a:pt x="11331" y="-15"/>
                        <a:pt x="14834" y="-475"/>
                        <a:pt x="17169" y="444"/>
                      </a:cubicBezTo>
                      <a:cubicBezTo>
                        <a:pt x="20088" y="1823"/>
                        <a:pt x="20672" y="4580"/>
                        <a:pt x="19504" y="6419"/>
                      </a:cubicBezTo>
                      <a:cubicBezTo>
                        <a:pt x="10164" y="18827"/>
                        <a:pt x="10164" y="18827"/>
                        <a:pt x="10164" y="18827"/>
                      </a:cubicBezTo>
                      <a:cubicBezTo>
                        <a:pt x="9580" y="20206"/>
                        <a:pt x="7829" y="21125"/>
                        <a:pt x="5494" y="21125"/>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2" name="Shape 3838"/>
                <p:cNvSpPr/>
                <p:nvPr/>
              </p:nvSpPr>
              <p:spPr>
                <a:xfrm>
                  <a:off x="6021387" y="6090444"/>
                  <a:ext cx="309564" cy="374650"/>
                </a:xfrm>
                <a:custGeom>
                  <a:avLst/>
                  <a:gdLst/>
                  <a:ahLst/>
                  <a:cxnLst>
                    <a:cxn ang="0">
                      <a:pos x="wd2" y="hd2"/>
                    </a:cxn>
                    <a:cxn ang="5400000">
                      <a:pos x="wd2" y="hd2"/>
                    </a:cxn>
                    <a:cxn ang="10800000">
                      <a:pos x="wd2" y="hd2"/>
                    </a:cxn>
                    <a:cxn ang="16200000">
                      <a:pos x="wd2" y="hd2"/>
                    </a:cxn>
                  </a:cxnLst>
                  <a:rect l="0" t="0" r="r" b="b"/>
                  <a:pathLst>
                    <a:path w="21600" h="21600" extrusionOk="0">
                      <a:moveTo>
                        <a:pt x="21600" y="8983"/>
                      </a:moveTo>
                      <a:cubicBezTo>
                        <a:pt x="21600" y="4037"/>
                        <a:pt x="16841" y="0"/>
                        <a:pt x="10861" y="0"/>
                      </a:cubicBezTo>
                      <a:cubicBezTo>
                        <a:pt x="4881" y="0"/>
                        <a:pt x="0" y="4037"/>
                        <a:pt x="0" y="8983"/>
                      </a:cubicBezTo>
                      <a:cubicBezTo>
                        <a:pt x="0" y="9286"/>
                        <a:pt x="122" y="9488"/>
                        <a:pt x="122" y="9791"/>
                      </a:cubicBezTo>
                      <a:cubicBezTo>
                        <a:pt x="0" y="9892"/>
                        <a:pt x="366" y="13323"/>
                        <a:pt x="4393" y="17664"/>
                      </a:cubicBezTo>
                      <a:cubicBezTo>
                        <a:pt x="5614" y="18976"/>
                        <a:pt x="5003" y="21600"/>
                        <a:pt x="5003" y="21600"/>
                      </a:cubicBezTo>
                      <a:cubicBezTo>
                        <a:pt x="6712" y="21600"/>
                        <a:pt x="8420" y="21600"/>
                        <a:pt x="10007" y="21600"/>
                      </a:cubicBezTo>
                      <a:cubicBezTo>
                        <a:pt x="10617" y="21600"/>
                        <a:pt x="11105" y="21600"/>
                        <a:pt x="11593" y="21600"/>
                      </a:cubicBezTo>
                      <a:cubicBezTo>
                        <a:pt x="13302" y="21600"/>
                        <a:pt x="14888" y="21600"/>
                        <a:pt x="16597" y="21600"/>
                      </a:cubicBezTo>
                      <a:cubicBezTo>
                        <a:pt x="16597" y="21600"/>
                        <a:pt x="16108" y="18976"/>
                        <a:pt x="17329" y="17664"/>
                      </a:cubicBezTo>
                      <a:cubicBezTo>
                        <a:pt x="21356" y="13323"/>
                        <a:pt x="21600" y="9892"/>
                        <a:pt x="21478" y="9791"/>
                      </a:cubicBezTo>
                      <a:cubicBezTo>
                        <a:pt x="21600" y="9488"/>
                        <a:pt x="21600" y="9286"/>
                        <a:pt x="21600" y="8983"/>
                      </a:cubicBezTo>
                      <a:close/>
                      <a:moveTo>
                        <a:pt x="9519" y="20086"/>
                      </a:moveTo>
                      <a:cubicBezTo>
                        <a:pt x="9519" y="15847"/>
                        <a:pt x="9519" y="15847"/>
                        <a:pt x="9519" y="15847"/>
                      </a:cubicBezTo>
                      <a:cubicBezTo>
                        <a:pt x="9519" y="15746"/>
                        <a:pt x="9519" y="15645"/>
                        <a:pt x="9519" y="15544"/>
                      </a:cubicBezTo>
                      <a:cubicBezTo>
                        <a:pt x="7444" y="12213"/>
                        <a:pt x="7444" y="12213"/>
                        <a:pt x="7444" y="12213"/>
                      </a:cubicBezTo>
                      <a:cubicBezTo>
                        <a:pt x="7566" y="12213"/>
                        <a:pt x="7688" y="12213"/>
                        <a:pt x="7810" y="12112"/>
                      </a:cubicBezTo>
                      <a:cubicBezTo>
                        <a:pt x="8176" y="12011"/>
                        <a:pt x="8542" y="11910"/>
                        <a:pt x="8786" y="11607"/>
                      </a:cubicBezTo>
                      <a:cubicBezTo>
                        <a:pt x="9153" y="12011"/>
                        <a:pt x="9519" y="12213"/>
                        <a:pt x="10007" y="12213"/>
                      </a:cubicBezTo>
                      <a:cubicBezTo>
                        <a:pt x="10617" y="12314"/>
                        <a:pt x="11227" y="12112"/>
                        <a:pt x="11837" y="11607"/>
                      </a:cubicBezTo>
                      <a:cubicBezTo>
                        <a:pt x="11837" y="11708"/>
                        <a:pt x="11837" y="11708"/>
                        <a:pt x="11959" y="11809"/>
                      </a:cubicBezTo>
                      <a:cubicBezTo>
                        <a:pt x="12203" y="12112"/>
                        <a:pt x="12692" y="12314"/>
                        <a:pt x="13058" y="12314"/>
                      </a:cubicBezTo>
                      <a:cubicBezTo>
                        <a:pt x="13058" y="12314"/>
                        <a:pt x="13180" y="12314"/>
                        <a:pt x="13180" y="12314"/>
                      </a:cubicBezTo>
                      <a:cubicBezTo>
                        <a:pt x="13302" y="12314"/>
                        <a:pt x="13424" y="12314"/>
                        <a:pt x="13546" y="12314"/>
                      </a:cubicBezTo>
                      <a:cubicBezTo>
                        <a:pt x="11593" y="15544"/>
                        <a:pt x="11593" y="15544"/>
                        <a:pt x="11593" y="15544"/>
                      </a:cubicBezTo>
                      <a:cubicBezTo>
                        <a:pt x="11471" y="15645"/>
                        <a:pt x="11471" y="15746"/>
                        <a:pt x="11471" y="15847"/>
                      </a:cubicBezTo>
                      <a:cubicBezTo>
                        <a:pt x="11471" y="20086"/>
                        <a:pt x="11471" y="20086"/>
                        <a:pt x="11471" y="20086"/>
                      </a:cubicBezTo>
                      <a:lnTo>
                        <a:pt x="9519" y="20086"/>
                      </a:lnTo>
                      <a:close/>
                      <a:moveTo>
                        <a:pt x="8908" y="9690"/>
                      </a:moveTo>
                      <a:cubicBezTo>
                        <a:pt x="8908" y="9589"/>
                        <a:pt x="8908" y="9589"/>
                        <a:pt x="9031" y="9589"/>
                      </a:cubicBezTo>
                      <a:cubicBezTo>
                        <a:pt x="9031" y="9589"/>
                        <a:pt x="9031" y="9589"/>
                        <a:pt x="9031" y="9589"/>
                      </a:cubicBezTo>
                      <a:cubicBezTo>
                        <a:pt x="9275" y="9690"/>
                        <a:pt x="9275" y="9791"/>
                        <a:pt x="9275" y="9892"/>
                      </a:cubicBezTo>
                      <a:cubicBezTo>
                        <a:pt x="9275" y="10093"/>
                        <a:pt x="9153" y="10396"/>
                        <a:pt x="8908" y="10699"/>
                      </a:cubicBezTo>
                      <a:cubicBezTo>
                        <a:pt x="8786" y="10194"/>
                        <a:pt x="8786" y="9791"/>
                        <a:pt x="8908" y="9690"/>
                      </a:cubicBezTo>
                      <a:close/>
                      <a:moveTo>
                        <a:pt x="12081" y="9488"/>
                      </a:moveTo>
                      <a:cubicBezTo>
                        <a:pt x="12081" y="9387"/>
                        <a:pt x="12203" y="9387"/>
                        <a:pt x="12203" y="9387"/>
                      </a:cubicBezTo>
                      <a:cubicBezTo>
                        <a:pt x="12203" y="9387"/>
                        <a:pt x="12203" y="9387"/>
                        <a:pt x="12203" y="9387"/>
                      </a:cubicBezTo>
                      <a:cubicBezTo>
                        <a:pt x="12325" y="9387"/>
                        <a:pt x="12325" y="9387"/>
                        <a:pt x="12325" y="9387"/>
                      </a:cubicBezTo>
                      <a:cubicBezTo>
                        <a:pt x="12447" y="9488"/>
                        <a:pt x="12325" y="9993"/>
                        <a:pt x="11959" y="10497"/>
                      </a:cubicBezTo>
                      <a:cubicBezTo>
                        <a:pt x="11837" y="10093"/>
                        <a:pt x="11959" y="9690"/>
                        <a:pt x="12081" y="9488"/>
                      </a:cubicBezTo>
                      <a:close/>
                      <a:moveTo>
                        <a:pt x="19769" y="9286"/>
                      </a:moveTo>
                      <a:cubicBezTo>
                        <a:pt x="19525" y="10396"/>
                        <a:pt x="19525" y="10396"/>
                        <a:pt x="19525" y="10396"/>
                      </a:cubicBezTo>
                      <a:cubicBezTo>
                        <a:pt x="19647" y="10396"/>
                        <a:pt x="19647" y="10396"/>
                        <a:pt x="19647" y="10396"/>
                      </a:cubicBezTo>
                      <a:cubicBezTo>
                        <a:pt x="19403" y="11305"/>
                        <a:pt x="18671" y="13727"/>
                        <a:pt x="15864" y="16755"/>
                      </a:cubicBezTo>
                      <a:cubicBezTo>
                        <a:pt x="15010" y="17664"/>
                        <a:pt x="14644" y="18976"/>
                        <a:pt x="14644" y="20086"/>
                      </a:cubicBezTo>
                      <a:cubicBezTo>
                        <a:pt x="12814" y="20086"/>
                        <a:pt x="12814" y="20086"/>
                        <a:pt x="12814" y="20086"/>
                      </a:cubicBezTo>
                      <a:cubicBezTo>
                        <a:pt x="12814" y="15948"/>
                        <a:pt x="12814" y="15948"/>
                        <a:pt x="12814" y="15948"/>
                      </a:cubicBezTo>
                      <a:cubicBezTo>
                        <a:pt x="15254" y="12011"/>
                        <a:pt x="15254" y="12011"/>
                        <a:pt x="15254" y="12011"/>
                      </a:cubicBezTo>
                      <a:cubicBezTo>
                        <a:pt x="15376" y="11708"/>
                        <a:pt x="15254" y="11406"/>
                        <a:pt x="14888" y="11305"/>
                      </a:cubicBezTo>
                      <a:cubicBezTo>
                        <a:pt x="14644" y="11103"/>
                        <a:pt x="14278" y="11204"/>
                        <a:pt x="14034" y="11507"/>
                      </a:cubicBezTo>
                      <a:cubicBezTo>
                        <a:pt x="13790" y="11607"/>
                        <a:pt x="13546" y="11708"/>
                        <a:pt x="13058" y="11809"/>
                      </a:cubicBezTo>
                      <a:cubicBezTo>
                        <a:pt x="12814" y="11809"/>
                        <a:pt x="12569" y="11607"/>
                        <a:pt x="12447" y="11507"/>
                      </a:cubicBezTo>
                      <a:cubicBezTo>
                        <a:pt x="12447" y="11406"/>
                        <a:pt x="12325" y="11305"/>
                        <a:pt x="12203" y="11204"/>
                      </a:cubicBezTo>
                      <a:cubicBezTo>
                        <a:pt x="12203" y="11204"/>
                        <a:pt x="12203" y="11204"/>
                        <a:pt x="12203" y="11103"/>
                      </a:cubicBezTo>
                      <a:cubicBezTo>
                        <a:pt x="12814" y="10497"/>
                        <a:pt x="13180" y="9589"/>
                        <a:pt x="12936" y="9084"/>
                      </a:cubicBezTo>
                      <a:cubicBezTo>
                        <a:pt x="12814" y="8882"/>
                        <a:pt x="12447" y="8781"/>
                        <a:pt x="12203" y="8781"/>
                      </a:cubicBezTo>
                      <a:cubicBezTo>
                        <a:pt x="11837" y="8781"/>
                        <a:pt x="11593" y="8983"/>
                        <a:pt x="11471" y="9286"/>
                      </a:cubicBezTo>
                      <a:cubicBezTo>
                        <a:pt x="11227" y="9690"/>
                        <a:pt x="11227" y="10396"/>
                        <a:pt x="11471" y="11103"/>
                      </a:cubicBezTo>
                      <a:cubicBezTo>
                        <a:pt x="11105" y="11406"/>
                        <a:pt x="10617" y="11809"/>
                        <a:pt x="10129" y="11708"/>
                      </a:cubicBezTo>
                      <a:cubicBezTo>
                        <a:pt x="9763" y="11708"/>
                        <a:pt x="9519" y="11507"/>
                        <a:pt x="9275" y="11204"/>
                      </a:cubicBezTo>
                      <a:cubicBezTo>
                        <a:pt x="9641" y="10800"/>
                        <a:pt x="10007" y="10295"/>
                        <a:pt x="10007" y="9892"/>
                      </a:cubicBezTo>
                      <a:cubicBezTo>
                        <a:pt x="10007" y="9488"/>
                        <a:pt x="9641" y="9185"/>
                        <a:pt x="9275" y="9084"/>
                      </a:cubicBezTo>
                      <a:cubicBezTo>
                        <a:pt x="8908" y="8983"/>
                        <a:pt x="8664" y="9084"/>
                        <a:pt x="8420" y="9286"/>
                      </a:cubicBezTo>
                      <a:cubicBezTo>
                        <a:pt x="8054" y="9589"/>
                        <a:pt x="8054" y="10295"/>
                        <a:pt x="8298" y="10901"/>
                      </a:cubicBezTo>
                      <a:cubicBezTo>
                        <a:pt x="8298" y="11002"/>
                        <a:pt x="8420" y="11103"/>
                        <a:pt x="8420" y="11204"/>
                      </a:cubicBezTo>
                      <a:cubicBezTo>
                        <a:pt x="8176" y="11406"/>
                        <a:pt x="7932" y="11507"/>
                        <a:pt x="7566" y="11607"/>
                      </a:cubicBezTo>
                      <a:cubicBezTo>
                        <a:pt x="7444" y="11708"/>
                        <a:pt x="7200" y="11708"/>
                        <a:pt x="7078" y="11607"/>
                      </a:cubicBezTo>
                      <a:cubicBezTo>
                        <a:pt x="6956" y="11507"/>
                        <a:pt x="6956" y="11507"/>
                        <a:pt x="6956" y="11507"/>
                      </a:cubicBezTo>
                      <a:cubicBezTo>
                        <a:pt x="6834" y="11305"/>
                        <a:pt x="6590" y="11204"/>
                        <a:pt x="6224" y="11204"/>
                      </a:cubicBezTo>
                      <a:cubicBezTo>
                        <a:pt x="6224" y="11204"/>
                        <a:pt x="6224" y="11305"/>
                        <a:pt x="6102" y="11305"/>
                      </a:cubicBezTo>
                      <a:cubicBezTo>
                        <a:pt x="6102" y="11305"/>
                        <a:pt x="6102" y="11305"/>
                        <a:pt x="6102" y="11305"/>
                      </a:cubicBezTo>
                      <a:cubicBezTo>
                        <a:pt x="6102" y="11305"/>
                        <a:pt x="6102" y="11305"/>
                        <a:pt x="6102" y="11305"/>
                      </a:cubicBezTo>
                      <a:cubicBezTo>
                        <a:pt x="6102" y="11305"/>
                        <a:pt x="6102" y="11305"/>
                        <a:pt x="6102" y="11305"/>
                      </a:cubicBezTo>
                      <a:cubicBezTo>
                        <a:pt x="6102" y="11305"/>
                        <a:pt x="6102" y="11305"/>
                        <a:pt x="6102" y="11305"/>
                      </a:cubicBezTo>
                      <a:cubicBezTo>
                        <a:pt x="5736" y="11507"/>
                        <a:pt x="5736" y="11809"/>
                        <a:pt x="5858" y="12011"/>
                      </a:cubicBezTo>
                      <a:cubicBezTo>
                        <a:pt x="8298" y="15948"/>
                        <a:pt x="8298" y="15948"/>
                        <a:pt x="8298" y="15948"/>
                      </a:cubicBezTo>
                      <a:cubicBezTo>
                        <a:pt x="8298" y="20086"/>
                        <a:pt x="8298" y="20086"/>
                        <a:pt x="8298" y="20086"/>
                      </a:cubicBezTo>
                      <a:cubicBezTo>
                        <a:pt x="7078" y="20086"/>
                        <a:pt x="7078" y="20086"/>
                        <a:pt x="7078" y="20086"/>
                      </a:cubicBezTo>
                      <a:cubicBezTo>
                        <a:pt x="6956" y="18976"/>
                        <a:pt x="6712" y="17664"/>
                        <a:pt x="5858" y="16755"/>
                      </a:cubicBezTo>
                      <a:cubicBezTo>
                        <a:pt x="3051" y="13727"/>
                        <a:pt x="2319" y="11305"/>
                        <a:pt x="2075" y="10396"/>
                      </a:cubicBezTo>
                      <a:cubicBezTo>
                        <a:pt x="2075" y="10396"/>
                        <a:pt x="2075" y="10396"/>
                        <a:pt x="2075" y="10396"/>
                      </a:cubicBezTo>
                      <a:cubicBezTo>
                        <a:pt x="1953" y="9286"/>
                        <a:pt x="1953" y="9286"/>
                        <a:pt x="1953" y="9286"/>
                      </a:cubicBezTo>
                      <a:cubicBezTo>
                        <a:pt x="1953" y="9185"/>
                        <a:pt x="1953" y="9084"/>
                        <a:pt x="1953" y="8983"/>
                      </a:cubicBezTo>
                      <a:cubicBezTo>
                        <a:pt x="1953" y="4845"/>
                        <a:pt x="5858" y="1615"/>
                        <a:pt x="10861" y="1615"/>
                      </a:cubicBezTo>
                      <a:cubicBezTo>
                        <a:pt x="15742" y="1615"/>
                        <a:pt x="19769" y="4845"/>
                        <a:pt x="19769" y="8983"/>
                      </a:cubicBezTo>
                      <a:cubicBezTo>
                        <a:pt x="19769" y="9084"/>
                        <a:pt x="19769" y="9185"/>
                        <a:pt x="19769" y="9286"/>
                      </a:cubicBez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sp>
              <p:nvSpPr>
                <p:cNvPr id="33" name="Shape 3839"/>
                <p:cNvSpPr/>
                <p:nvPr/>
              </p:nvSpPr>
              <p:spPr>
                <a:xfrm>
                  <a:off x="6095999" y="6479382"/>
                  <a:ext cx="161926" cy="90489"/>
                </a:xfrm>
                <a:custGeom>
                  <a:avLst/>
                  <a:gdLst/>
                  <a:ahLst/>
                  <a:cxnLst>
                    <a:cxn ang="0">
                      <a:pos x="wd2" y="hd2"/>
                    </a:cxn>
                    <a:cxn ang="5400000">
                      <a:pos x="wd2" y="hd2"/>
                    </a:cxn>
                    <a:cxn ang="10800000">
                      <a:pos x="wd2" y="hd2"/>
                    </a:cxn>
                    <a:cxn ang="16200000">
                      <a:pos x="wd2" y="hd2"/>
                    </a:cxn>
                  </a:cxnLst>
                  <a:rect l="0" t="0" r="r" b="b"/>
                  <a:pathLst>
                    <a:path w="21600" h="21600" extrusionOk="0">
                      <a:moveTo>
                        <a:pt x="0" y="2908"/>
                      </a:moveTo>
                      <a:cubicBezTo>
                        <a:pt x="929" y="2908"/>
                        <a:pt x="929" y="2908"/>
                        <a:pt x="929" y="2908"/>
                      </a:cubicBezTo>
                      <a:cubicBezTo>
                        <a:pt x="929" y="5815"/>
                        <a:pt x="929" y="5815"/>
                        <a:pt x="929" y="5815"/>
                      </a:cubicBezTo>
                      <a:cubicBezTo>
                        <a:pt x="0" y="5815"/>
                        <a:pt x="0" y="5815"/>
                        <a:pt x="0" y="5815"/>
                      </a:cubicBezTo>
                      <a:cubicBezTo>
                        <a:pt x="0" y="8723"/>
                        <a:pt x="0" y="8723"/>
                        <a:pt x="0" y="8723"/>
                      </a:cubicBezTo>
                      <a:cubicBezTo>
                        <a:pt x="929" y="8723"/>
                        <a:pt x="929" y="8723"/>
                        <a:pt x="929" y="8723"/>
                      </a:cubicBezTo>
                      <a:cubicBezTo>
                        <a:pt x="929" y="11631"/>
                        <a:pt x="929" y="11631"/>
                        <a:pt x="929" y="11631"/>
                      </a:cubicBezTo>
                      <a:cubicBezTo>
                        <a:pt x="0" y="11631"/>
                        <a:pt x="0" y="11631"/>
                        <a:pt x="0" y="11631"/>
                      </a:cubicBezTo>
                      <a:cubicBezTo>
                        <a:pt x="232" y="15369"/>
                        <a:pt x="2090" y="18277"/>
                        <a:pt x="4645" y="18692"/>
                      </a:cubicBezTo>
                      <a:cubicBezTo>
                        <a:pt x="5110" y="20354"/>
                        <a:pt x="6271" y="21600"/>
                        <a:pt x="7432" y="21600"/>
                      </a:cubicBezTo>
                      <a:cubicBezTo>
                        <a:pt x="14168" y="21600"/>
                        <a:pt x="14168" y="21600"/>
                        <a:pt x="14168" y="21600"/>
                      </a:cubicBezTo>
                      <a:cubicBezTo>
                        <a:pt x="15561" y="21600"/>
                        <a:pt x="16490" y="20354"/>
                        <a:pt x="16955" y="18692"/>
                      </a:cubicBezTo>
                      <a:cubicBezTo>
                        <a:pt x="19510" y="18277"/>
                        <a:pt x="21368" y="15369"/>
                        <a:pt x="21600" y="11631"/>
                      </a:cubicBezTo>
                      <a:cubicBezTo>
                        <a:pt x="20903" y="11631"/>
                        <a:pt x="20903" y="11631"/>
                        <a:pt x="20903" y="11631"/>
                      </a:cubicBezTo>
                      <a:cubicBezTo>
                        <a:pt x="20903" y="8723"/>
                        <a:pt x="20903" y="8723"/>
                        <a:pt x="20903" y="8723"/>
                      </a:cubicBezTo>
                      <a:cubicBezTo>
                        <a:pt x="21600" y="8723"/>
                        <a:pt x="21600" y="8723"/>
                        <a:pt x="21600" y="8723"/>
                      </a:cubicBezTo>
                      <a:cubicBezTo>
                        <a:pt x="21600" y="5815"/>
                        <a:pt x="21600" y="5815"/>
                        <a:pt x="21600" y="5815"/>
                      </a:cubicBezTo>
                      <a:cubicBezTo>
                        <a:pt x="20903" y="5815"/>
                        <a:pt x="20903" y="5815"/>
                        <a:pt x="20903" y="5815"/>
                      </a:cubicBezTo>
                      <a:cubicBezTo>
                        <a:pt x="20903" y="2908"/>
                        <a:pt x="20903" y="2908"/>
                        <a:pt x="20903" y="2908"/>
                      </a:cubicBezTo>
                      <a:cubicBezTo>
                        <a:pt x="21600" y="2908"/>
                        <a:pt x="21600" y="2908"/>
                        <a:pt x="21600" y="2908"/>
                      </a:cubicBezTo>
                      <a:cubicBezTo>
                        <a:pt x="21600" y="0"/>
                        <a:pt x="21600" y="0"/>
                        <a:pt x="21600" y="0"/>
                      </a:cubicBezTo>
                      <a:cubicBezTo>
                        <a:pt x="0" y="0"/>
                        <a:pt x="0" y="0"/>
                        <a:pt x="0" y="0"/>
                      </a:cubicBezTo>
                      <a:lnTo>
                        <a:pt x="0" y="2908"/>
                      </a:lnTo>
                      <a:close/>
                    </a:path>
                  </a:pathLst>
                </a:custGeom>
                <a:grpFill/>
                <a:ln w="12700" cap="flat">
                  <a:noFill/>
                  <a:miter lim="400000"/>
                </a:ln>
                <a:effectLst/>
              </p:spPr>
              <p:txBody>
                <a:bodyPr wrap="square" lIns="0" tIns="0" rIns="0" bIns="0" numCol="1" anchor="t">
                  <a:noAutofit/>
                </a:bodyPr>
                <a:lstStyle/>
                <a:p>
                  <a:pPr lvl="0" algn="just">
                    <a:lnSpc>
                      <a:spcPct val="150000"/>
                    </a:lnSpc>
                  </a:pPr>
                  <a:endParaRPr sz="2100">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1471" y="1644"/>
                <a:ext cx="17144" cy="1281"/>
              </a:xfrm>
              <a:prstGeom prst="rect">
                <a:avLst/>
              </a:prstGeom>
              <a:noFill/>
              <a:ln w="9525">
                <a:noFill/>
              </a:ln>
            </p:spPr>
            <p:txBody>
              <a:bodyPr wrap="square">
                <a:spAutoFit/>
              </a:bodyPr>
              <a:lstStyle/>
              <a:p>
                <a:pPr indent="0" algn="just">
                  <a:lnSpc>
                    <a:spcPct val="150000"/>
                  </a:lnSpc>
                </a:pPr>
                <a:r>
                  <a:rPr lang="zh-CN" altLang="en-US"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技巧</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8  </a:t>
                </a:r>
                <a:r>
                  <a:rPr lang="en-US" altLang="zh-CN" sz="2250" b="1" dirty="0" err="1">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看到固定句式需警惕（容易造成句式杂糅</a:t>
                </a:r>
                <a:r>
                  <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250"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 name="文本框 2"/>
            <p:cNvSpPr txBox="1"/>
            <p:nvPr/>
          </p:nvSpPr>
          <p:spPr>
            <a:xfrm>
              <a:off x="367030" y="1695450"/>
              <a:ext cx="11458575" cy="767927"/>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sz="2100" b="0" dirty="0" err="1" smtClean="0">
                  <a:latin typeface="Times New Roman" panose="02020603050405020304" pitchFamily="18" charset="0"/>
                  <a:ea typeface="微软雅黑" panose="020B0503020204020204" pitchFamily="34" charset="-122"/>
                </a:rPr>
                <a:t>常见的固定句式有</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graphicFrame>
          <p:nvGraphicFramePr>
            <p:cNvPr id="4" name="表格 3"/>
            <p:cNvGraphicFramePr/>
            <p:nvPr/>
          </p:nvGraphicFramePr>
          <p:xfrm>
            <a:off x="1390647" y="2038764"/>
            <a:ext cx="13391727" cy="5608320"/>
          </p:xfrm>
          <a:graphic>
            <a:graphicData uri="http://schemas.openxmlformats.org/drawingml/2006/table">
              <a:tbl>
                <a:tblPr firstRow="1" bandRow="1">
                  <a:tableStyleId>{5DA37D80-6434-44D0-A028-1B22A696006F}</a:tableStyleId>
                </a:tblPr>
                <a:tblGrid>
                  <a:gridCol w="1428750"/>
                  <a:gridCol w="8615045"/>
                </a:tblGrid>
                <a:tr h="129857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表原因</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b="0" dirty="0">
                            <a:latin typeface="微软雅黑" panose="020B0503020204020204" pitchFamily="34" charset="-122"/>
                            <a:ea typeface="微软雅黑" panose="020B0503020204020204" pitchFamily="34" charset="-122"/>
                          </a:rPr>
                          <a:t>原因是······､由······造成（引发､诱发）､之所以······是因为······､关键在于······､······起决定性作用</a:t>
                        </a:r>
                        <a:endParaRPr lang="zh-CN" altLang="en-US" sz="2100" b="0" dirty="0">
                          <a:latin typeface="微软雅黑" panose="020B0503020204020204" pitchFamily="34" charset="-122"/>
                          <a:ea typeface="微软雅黑" panose="020B0503020204020204" pitchFamily="34" charset="-122"/>
                        </a:endParaRPr>
                      </a:p>
                    </a:txBody>
                    <a:tcPr marL="68580" marR="68580" marT="34290" marB="34290" anchor="ctr"/>
                  </a:tc>
                </a:tr>
                <a:tr h="1298575">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sym typeface="+mn-ea"/>
                          </a:rPr>
                          <a:t>表对象</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sym typeface="+mn-ea"/>
                          </a:rPr>
                          <a:t>“同比······”与“同期相比······”､“围绕······”与“以······为中心”</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80137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sym typeface="+mn-ea"/>
                          </a:rPr>
                          <a:t>表</a:t>
                        </a:r>
                        <a:r>
                          <a:rPr lang="zh-CN" altLang="en-US" sz="2100" b="1" dirty="0" smtClean="0">
                            <a:latin typeface="微软雅黑" panose="020B0503020204020204" pitchFamily="34" charset="-122"/>
                            <a:ea typeface="微软雅黑" panose="020B0503020204020204" pitchFamily="34" charset="-122"/>
                            <a:sym typeface="+mn-ea"/>
                          </a:rPr>
                          <a:t>目的</a:t>
                        </a:r>
                        <a:endParaRPr lang="zh-CN" altLang="en-US" sz="2100" b="1" dirty="0">
                          <a:latin typeface="微软雅黑" panose="020B0503020204020204" pitchFamily="34" charset="-122"/>
                          <a:ea typeface="微软雅黑" panose="020B0503020204020204" pitchFamily="34" charset="-122"/>
                          <a:sym typeface="+mn-ea"/>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rPr>
                          <a:t>是为了······､以······为目的､来达到······目的</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r h="807720">
                  <a:tc>
                    <a:txBody>
                      <a:bodyPr/>
                      <a:lstStyle/>
                      <a:p>
                        <a:pPr algn="ctr">
                          <a:lnSpc>
                            <a:spcPct val="150000"/>
                          </a:lnSpc>
                          <a:buNone/>
                        </a:pPr>
                        <a:r>
                          <a:rPr lang="zh-CN" altLang="en-US" sz="2100" b="1" dirty="0">
                            <a:latin typeface="微软雅黑" panose="020B0503020204020204" pitchFamily="34" charset="-122"/>
                            <a:ea typeface="微软雅黑" panose="020B0503020204020204" pitchFamily="34" charset="-122"/>
                          </a:rPr>
                          <a:t>表范围</a:t>
                        </a:r>
                        <a:endParaRPr lang="zh-CN" altLang="en-US" sz="2100" b="1" dirty="0">
                          <a:latin typeface="微软雅黑" panose="020B0503020204020204" pitchFamily="34" charset="-122"/>
                          <a:ea typeface="微软雅黑" panose="020B0503020204020204" pitchFamily="34" charset="-122"/>
                        </a:endParaRPr>
                      </a:p>
                    </a:txBody>
                    <a:tcPr marL="68580" marR="68580" marT="34290" marB="34290" anchor="ctr"/>
                  </a:tc>
                  <a:tc>
                    <a:txBody>
                      <a:bodyPr/>
                      <a:lstStyle/>
                      <a:p>
                        <a:pPr algn="just">
                          <a:lnSpc>
                            <a:spcPct val="150000"/>
                          </a:lnSpc>
                          <a:buNone/>
                        </a:pPr>
                        <a:r>
                          <a:rPr lang="zh-CN" altLang="en-US" sz="2100" dirty="0">
                            <a:latin typeface="微软雅黑" panose="020B0503020204020204" pitchFamily="34" charset="-122"/>
                            <a:ea typeface="微软雅黑" panose="020B0503020204020204" pitchFamily="34" charset="-122"/>
                          </a:rPr>
                          <a:t>大多是······､以······为主､以······为宜､由······组成</a:t>
                        </a:r>
                        <a:endParaRPr lang="zh-CN" altLang="en-US" sz="2100" dirty="0">
                          <a:latin typeface="微软雅黑" panose="020B0503020204020204" pitchFamily="34" charset="-122"/>
                          <a:ea typeface="微软雅黑" panose="020B0503020204020204" pitchFamily="34" charset="-122"/>
                        </a:endParaRPr>
                      </a:p>
                    </a:txBody>
                    <a:tcPr marL="68580" marR="68580" marT="34290" marB="34290" anchor="ctr"/>
                  </a:tc>
                </a:tr>
              </a:tbl>
            </a:graphicData>
          </a:graphic>
        </p:graphicFrame>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5896" y="1543050"/>
            <a:ext cx="8639033" cy="2515235"/>
          </a:xfrm>
          <a:prstGeom prst="rect">
            <a:avLst/>
          </a:prstGeom>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修改方法</a:t>
            </a:r>
            <a:r>
              <a:rPr sz="2100" b="1" dirty="0" err="1">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在造成句式杂糅的多个句式中保留一个,再删掉多余的</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b="1" dirty="0" err="1">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老年人发生心力衰竭的主要原因是劳累､用脑过度､精神紧张､食盐过多､感冒等造成的</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b="1" dirty="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原因是</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与“由</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造成”这两个句式杂糅,可删掉“造成的”或将“的主要原因是”改为“是由</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5896" y="1543050"/>
            <a:ext cx="8639033" cy="2515235"/>
          </a:xfrm>
          <a:prstGeom prst="rect">
            <a:avLst/>
          </a:prstGeom>
        </p:spPr>
        <p:txBody>
          <a:bodyPr wrap="square">
            <a:spAutoFit/>
          </a:bodyPr>
          <a:lstStyle/>
          <a:p>
            <a:pPr indent="0" algn="ctr">
              <a:lnSpc>
                <a:spcPct val="150000"/>
              </a:lnSpc>
            </a:pPr>
            <a:r>
              <a:rPr lang="zh-CN" altLang="en-US" sz="2100" b="1" dirty="0">
                <a:latin typeface="Times New Roman" panose="02020603050405020304" pitchFamily="18" charset="0"/>
                <a:ea typeface="微软雅黑" panose="020B0503020204020204" pitchFamily="34" charset="-122"/>
                <a:sym typeface="+mn-ea"/>
              </a:rPr>
              <a:t>二</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七种病句类型的辨析与修改</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        所谓</a:t>
            </a:r>
            <a:r>
              <a:rPr lang="zh-CN" altLang="en-US" sz="2100" dirty="0">
                <a:latin typeface="Times New Roman" panose="02020603050405020304" pitchFamily="18" charset="0"/>
                <a:ea typeface="微软雅黑" panose="020B0503020204020204" pitchFamily="34" charset="-122"/>
                <a:sym typeface="+mn-ea"/>
              </a:rPr>
              <a:t>病句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就是有问题的句子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凡是在语法修辞或逻辑上有毛病的句子都是病句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常见的病句主要分为搭配不当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成分残缺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成分赘余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语序不当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句式杂糅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表意不明和不合逻辑七大类型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中考常考的病句类型是搭配不当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成分残缺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语序不当和句式杂糅</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55746" y="1494949"/>
            <a:ext cx="8638223" cy="4438174"/>
            <a:chOff x="340995" y="850265"/>
            <a:chExt cx="11517630" cy="5917565"/>
          </a:xfrm>
        </p:grpSpPr>
        <p:grpSp>
          <p:nvGrpSpPr>
            <p:cNvPr id="2" name="组合 1"/>
            <p:cNvGrpSpPr/>
            <p:nvPr/>
          </p:nvGrpSpPr>
          <p:grpSpPr>
            <a:xfrm>
              <a:off x="422275" y="850265"/>
              <a:ext cx="11354435" cy="813435"/>
              <a:chOff x="665" y="1339"/>
              <a:chExt cx="17881" cy="1281"/>
            </a:xfrm>
          </p:grpSpPr>
          <p:sp>
            <p:nvSpPr>
              <p:cNvPr id="3" name="矩形 2"/>
              <p:cNvSpPr/>
              <p:nvPr/>
            </p:nvSpPr>
            <p:spPr>
              <a:xfrm>
                <a:off x="665" y="1339"/>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搭配不当</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340995" y="1606550"/>
              <a:ext cx="11517630" cy="5161280"/>
            </a:xfrm>
            <a:prstGeom prst="rect">
              <a:avLst/>
            </a:prstGeom>
            <a:noFill/>
            <a:ln w="9525">
              <a:noFill/>
            </a:ln>
          </p:spPr>
          <p:txBody>
            <a:bodyPr wrap="square">
              <a:spAutoFit/>
            </a:bodyPr>
            <a:lstStyle/>
            <a:p>
              <a:pPr indent="0" algn="just">
                <a:lnSpc>
                  <a:spcPct val="130000"/>
                </a:lnSpc>
              </a:pP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搭配</a:t>
              </a:r>
              <a:r>
                <a:rPr lang="zh-CN" sz="2100" b="0" dirty="0">
                  <a:latin typeface="Times New Roman" panose="02020603050405020304" pitchFamily="18" charset="0"/>
                  <a:ea typeface="微软雅黑" panose="020B0503020204020204" pitchFamily="34" charset="-122"/>
                </a:rPr>
                <a:t>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指句子中的某两个成分或某两个词语搭配错误</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使句子的意思表达不清楚｡其具体类型有以下几种</a:t>
              </a:r>
              <a:r>
                <a:rPr lang="en-US"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30000"/>
                </a:lnSpc>
              </a:pP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lang="en-US" sz="2100" b="1" dirty="0" smtClean="0">
                  <a:latin typeface="Times New Roman" panose="02020603050405020304" pitchFamily="18" charset="0"/>
                  <a:ea typeface="微软雅黑" panose="020B0503020204020204" pitchFamily="34" charset="-122"/>
                </a:rPr>
                <a:t>1</a:t>
              </a:r>
              <a:r>
                <a:rPr lang="en-US" sz="2100" b="1" dirty="0">
                  <a:latin typeface="Times New Roman" panose="02020603050405020304" pitchFamily="18" charset="0"/>
                  <a:ea typeface="微软雅黑" panose="020B0503020204020204" pitchFamily="34" charset="-122"/>
                </a:rPr>
                <a:t>.</a:t>
              </a:r>
              <a:r>
                <a:rPr lang="zh-CN" sz="2100" b="1" dirty="0">
                  <a:latin typeface="Times New Roman" panose="02020603050405020304" pitchFamily="18" charset="0"/>
                  <a:ea typeface="微软雅黑" panose="020B0503020204020204" pitchFamily="34" charset="-122"/>
                </a:rPr>
                <a:t>主谓搭配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主要</a:t>
              </a:r>
              <a:r>
                <a:rPr lang="zh-CN" sz="2100" b="0" dirty="0">
                  <a:latin typeface="Times New Roman" panose="02020603050405020304" pitchFamily="18" charset="0"/>
                  <a:ea typeface="微软雅黑" panose="020B0503020204020204" pitchFamily="34" charset="-122"/>
                </a:rPr>
                <a:t>表现为</a:t>
              </a:r>
              <a:r>
                <a:rPr lang="zh-CN" sz="2100" b="0" dirty="0">
                  <a:solidFill>
                    <a:srgbClr val="00B0F0"/>
                  </a:solidFill>
                  <a:latin typeface="Times New Roman" panose="02020603050405020304" pitchFamily="18" charset="0"/>
                  <a:ea typeface="微软雅黑" panose="020B0503020204020204" pitchFamily="34" charset="-122"/>
                </a:rPr>
                <a:t>谓语不能陈述主语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有时主语或谓语由联合短语充当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其中一部分不搭配</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随着我市</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阳光体育活动</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的广泛开展</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同学们的身体素质得到了极大地改善</a:t>
              </a:r>
              <a:r>
                <a:rPr lang="zh-CN" sz="2100" b="0" dirty="0" smtClean="0">
                  <a:latin typeface="Times New Roman" panose="02020603050405020304" pitchFamily="18" charset="0"/>
                  <a:ea typeface="微软雅黑" panose="020B0503020204020204" pitchFamily="34" charset="-122"/>
                </a:rPr>
                <a:t>｡</a:t>
              </a:r>
              <a:endParaRPr lang="zh-CN" sz="2100" b="0" dirty="0" smtClean="0">
                <a:latin typeface="Times New Roman" panose="02020603050405020304" pitchFamily="18" charset="0"/>
                <a:ea typeface="微软雅黑" panose="020B0503020204020204" pitchFamily="34" charset="-122"/>
              </a:endParaRPr>
            </a:p>
            <a:p>
              <a:pPr indent="0"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修改意见</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主语</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身体素质</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和谓语</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改善</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搭配不当</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应该把</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改善</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改为</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提高</a:t>
              </a:r>
              <a:r>
                <a:rPr lang="en-US" sz="2100" b="0" dirty="0" smtClean="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79721"/>
            <a:ext cx="8649176" cy="4159885"/>
          </a:xfrm>
          <a:prstGeom prst="rect">
            <a:avLst/>
          </a:prstGeom>
          <a:noFill/>
          <a:ln w="9525">
            <a:noFill/>
          </a:ln>
        </p:spPr>
        <p:txBody>
          <a:bodyPr wrap="square">
            <a:spAutoFit/>
          </a:bodyPr>
          <a:lstStyle/>
          <a:p>
            <a:pPr indent="0" algn="just">
              <a:lnSpc>
                <a:spcPct val="140000"/>
              </a:lnSpc>
            </a:pPr>
            <a:r>
              <a:rPr lang="en-US" sz="2100" b="0" dirty="0" smtClean="0">
                <a:latin typeface="Times New Roman" panose="02020603050405020304" pitchFamily="18" charset="0"/>
                <a:ea typeface="微软雅黑" panose="020B0503020204020204" pitchFamily="34" charset="-122"/>
              </a:rPr>
              <a:t>        </a:t>
            </a:r>
            <a:r>
              <a:rPr lang="en-US" sz="2100" b="1" dirty="0" smtClean="0">
                <a:solidFill>
                  <a:schemeClr val="tx1"/>
                </a:solidFill>
                <a:latin typeface="Times New Roman" panose="02020603050405020304" pitchFamily="18" charset="0"/>
                <a:ea typeface="微软雅黑" panose="020B0503020204020204" pitchFamily="34" charset="-122"/>
              </a:rPr>
              <a:t>2</a:t>
            </a:r>
            <a:r>
              <a:rPr lang="en-US" sz="2100" b="1" dirty="0">
                <a:solidFill>
                  <a:schemeClr val="tx1"/>
                </a:solidFill>
                <a:latin typeface="Times New Roman" panose="02020603050405020304" pitchFamily="18" charset="0"/>
                <a:ea typeface="微软雅黑" panose="020B0503020204020204" pitchFamily="34" charset="-122"/>
              </a:rPr>
              <a:t>.</a:t>
            </a:r>
            <a:r>
              <a:rPr lang="zh-CN" sz="2100" b="1" dirty="0">
                <a:solidFill>
                  <a:schemeClr val="tx1"/>
                </a:solidFill>
                <a:latin typeface="Times New Roman" panose="02020603050405020304" pitchFamily="18" charset="0"/>
                <a:ea typeface="微软雅黑" panose="020B0503020204020204" pitchFamily="34" charset="-122"/>
              </a:rPr>
              <a:t>动宾搭配</a:t>
            </a:r>
            <a:r>
              <a:rPr lang="zh-CN" sz="2100" b="1" dirty="0" smtClean="0">
                <a:solidFill>
                  <a:schemeClr val="tx1"/>
                </a:solidFill>
                <a:latin typeface="Times New Roman" panose="02020603050405020304" pitchFamily="18" charset="0"/>
                <a:ea typeface="微软雅黑" panose="020B0503020204020204" pitchFamily="34" charset="-122"/>
              </a:rPr>
              <a:t>不当</a:t>
            </a:r>
            <a:endParaRPr lang="en-US" altLang="zh-CN" sz="2100" b="1" dirty="0" smtClean="0">
              <a:solidFill>
                <a:schemeClr val="tx1"/>
              </a:solidFill>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当</a:t>
            </a:r>
            <a:r>
              <a:rPr lang="zh-CN" sz="2100" b="0" dirty="0">
                <a:latin typeface="Times New Roman" panose="02020603050405020304" pitchFamily="18" charset="0"/>
                <a:ea typeface="微软雅黑" panose="020B0503020204020204" pitchFamily="34" charset="-122"/>
              </a:rPr>
              <a:t>一个动词管两个宾语时</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要注意这个动词</a:t>
            </a:r>
            <a:r>
              <a:rPr lang="zh-CN" sz="2100" b="0" dirty="0">
                <a:solidFill>
                  <a:srgbClr val="00B0F0"/>
                </a:solidFill>
                <a:latin typeface="Times New Roman" panose="02020603050405020304" pitchFamily="18" charset="0"/>
                <a:ea typeface="微软雅黑" panose="020B0503020204020204" pitchFamily="34" charset="-122"/>
              </a:rPr>
              <a:t>是否与两个宾语都能搭配</a:t>
            </a:r>
            <a:r>
              <a:rPr lang="zh-CN" sz="2100" b="0" dirty="0">
                <a:latin typeface="Times New Roman" panose="02020603050405020304" pitchFamily="18" charset="0"/>
                <a:ea typeface="微软雅黑" panose="020B0503020204020204" pitchFamily="34" charset="-122"/>
              </a:rPr>
              <a:t>｡如多个动词带一个宾语时</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要注意是否所有动词都能与这个宾语搭配｡有些词不能构成动宾关系</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听了科学考察队员的报告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他下决心修正自己的研究计划和进度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力争早日出结果</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动词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修正</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可以搭配宾语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计划</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但不能和宾语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进度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听了科学考察队员的报告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他下决心修正自己的研究计划</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调整研究进度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力争早日出结果｡</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57338"/>
            <a:ext cx="8659892" cy="4159885"/>
          </a:xfrm>
          <a:prstGeom prst="rect">
            <a:avLst/>
          </a:prstGeom>
          <a:noFill/>
          <a:ln w="9525">
            <a:noFill/>
          </a:ln>
        </p:spPr>
        <p:txBody>
          <a:bodyPr wrap="square">
            <a:spAutoFit/>
          </a:bodyPr>
          <a:lstStyle/>
          <a:p>
            <a:pPr indent="0" algn="just">
              <a:lnSpc>
                <a:spcPct val="140000"/>
              </a:lnSpc>
            </a:pPr>
            <a:r>
              <a:rPr lang="en-US" sz="2100" b="0" dirty="0" smtClean="0">
                <a:latin typeface="Times New Roman" panose="02020603050405020304" pitchFamily="18" charset="0"/>
                <a:ea typeface="微软雅黑" panose="020B0503020204020204" pitchFamily="34" charset="-122"/>
              </a:rPr>
              <a:t>        </a:t>
            </a:r>
            <a:r>
              <a:rPr lang="en-US" sz="2100" b="1" dirty="0" smtClean="0">
                <a:solidFill>
                  <a:schemeClr val="tx1"/>
                </a:solidFill>
                <a:latin typeface="Times New Roman" panose="02020603050405020304" pitchFamily="18" charset="0"/>
                <a:ea typeface="微软雅黑" panose="020B0503020204020204" pitchFamily="34" charset="-122"/>
              </a:rPr>
              <a:t>3</a:t>
            </a:r>
            <a:r>
              <a:rPr lang="en-US" sz="2100" b="1" dirty="0">
                <a:solidFill>
                  <a:schemeClr val="tx1"/>
                </a:solidFill>
                <a:latin typeface="Times New Roman" panose="02020603050405020304" pitchFamily="18" charset="0"/>
                <a:ea typeface="微软雅黑" panose="020B0503020204020204" pitchFamily="34" charset="-122"/>
              </a:rPr>
              <a:t>.</a:t>
            </a:r>
            <a:r>
              <a:rPr lang="zh-CN" sz="2100" b="1" dirty="0">
                <a:solidFill>
                  <a:schemeClr val="tx1"/>
                </a:solidFill>
                <a:latin typeface="Times New Roman" panose="02020603050405020304" pitchFamily="18" charset="0"/>
                <a:ea typeface="微软雅黑" panose="020B0503020204020204" pitchFamily="34" charset="-122"/>
              </a:rPr>
              <a:t>主宾搭配</a:t>
            </a:r>
            <a:r>
              <a:rPr lang="zh-CN" sz="2100" b="1" dirty="0" smtClean="0">
                <a:solidFill>
                  <a:schemeClr val="tx1"/>
                </a:solidFill>
                <a:latin typeface="Times New Roman" panose="02020603050405020304" pitchFamily="18" charset="0"/>
                <a:ea typeface="微软雅黑" panose="020B0503020204020204" pitchFamily="34" charset="-122"/>
              </a:rPr>
              <a:t>不当</a:t>
            </a:r>
            <a:endParaRPr lang="en-US" altLang="zh-CN" sz="2100" b="1" dirty="0" smtClean="0">
              <a:solidFill>
                <a:srgbClr val="00B0F0"/>
              </a:solidFill>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主语</a:t>
            </a:r>
            <a:r>
              <a:rPr lang="zh-CN" sz="2100" b="0" dirty="0">
                <a:latin typeface="Times New Roman" panose="02020603050405020304" pitchFamily="18" charset="0"/>
                <a:ea typeface="微软雅黑" panose="020B0503020204020204" pitchFamily="34" charset="-122"/>
              </a:rPr>
              <a:t>通过谓语发出的动作不与承受动作的宾语相和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即主语和宾语</a:t>
            </a:r>
            <a:r>
              <a:rPr lang="zh-CN" sz="2100" dirty="0">
                <a:solidFill>
                  <a:srgbClr val="00B0F0"/>
                </a:solidFill>
                <a:latin typeface="Times New Roman" panose="02020603050405020304" pitchFamily="18" charset="0"/>
                <a:ea typeface="微软雅黑" panose="020B0503020204020204" pitchFamily="34" charset="-122"/>
              </a:rPr>
              <a:t>不是处于同一范畴的事物</a:t>
            </a:r>
            <a:r>
              <a:rPr lang="zh-CN" sz="2100" b="0" dirty="0">
                <a:latin typeface="Times New Roman" panose="02020603050405020304" pitchFamily="18" charset="0"/>
                <a:ea typeface="微软雅黑" panose="020B0503020204020204" pitchFamily="34" charset="-122"/>
              </a:rPr>
              <a:t>｡辨析时</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先提取句子主干</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再找出主谓宾</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看主语与宾语是否搭配得当</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在上海举办的日本电影周以及而后陆续上映的五部日本电影</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都是日本电影中独具风格的作品</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主语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日本电影周</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和宾语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作品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在上海举办的日本电影周上陆续上映的五部日本电影</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都是日本电影中独具风格的作品｡</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57338"/>
            <a:ext cx="8659892" cy="4159885"/>
          </a:xfrm>
          <a:prstGeom prst="rect">
            <a:avLst/>
          </a:prstGeom>
          <a:noFill/>
          <a:ln w="9525">
            <a:noFill/>
          </a:ln>
        </p:spPr>
        <p:txBody>
          <a:bodyPr wrap="square">
            <a:spAutoFit/>
          </a:bodyPr>
          <a:lstStyle/>
          <a:p>
            <a:pPr indent="0" algn="just">
              <a:lnSpc>
                <a:spcPct val="140000"/>
              </a:lnSpc>
            </a:pPr>
            <a:r>
              <a:rPr lang="en-US" sz="2100" b="0" dirty="0" smtClean="0">
                <a:latin typeface="Times New Roman" panose="02020603050405020304" pitchFamily="18" charset="0"/>
                <a:ea typeface="微软雅黑" panose="020B0503020204020204" pitchFamily="34" charset="-122"/>
              </a:rPr>
              <a:t>	</a:t>
            </a:r>
            <a:r>
              <a:rPr lang="en-US" sz="2100" b="1" dirty="0" smtClean="0">
                <a:latin typeface="Times New Roman" panose="02020603050405020304" pitchFamily="18" charset="0"/>
                <a:ea typeface="微软雅黑" panose="020B0503020204020204" pitchFamily="34" charset="-122"/>
              </a:rPr>
              <a:t>4</a:t>
            </a:r>
            <a:r>
              <a:rPr lang="en-US" sz="2100" b="1" dirty="0">
                <a:latin typeface="Times New Roman" panose="02020603050405020304" pitchFamily="18" charset="0"/>
                <a:ea typeface="微软雅黑" panose="020B0503020204020204" pitchFamily="34" charset="-122"/>
              </a:rPr>
              <a:t>.</a:t>
            </a:r>
            <a:r>
              <a:rPr lang="zh-CN" sz="2100" b="1" dirty="0">
                <a:latin typeface="Times New Roman" panose="02020603050405020304" pitchFamily="18" charset="0"/>
                <a:ea typeface="微软雅黑" panose="020B0503020204020204" pitchFamily="34" charset="-122"/>
              </a:rPr>
              <a:t>修饰语与中心语搭配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句子</a:t>
            </a:r>
            <a:r>
              <a:rPr lang="zh-CN" sz="2100" b="0" dirty="0">
                <a:latin typeface="Times New Roman" panose="02020603050405020304" pitchFamily="18" charset="0"/>
                <a:ea typeface="微软雅黑" panose="020B0503020204020204" pitchFamily="34" charset="-122"/>
              </a:rPr>
              <a:t>中的</a:t>
            </a:r>
            <a:r>
              <a:rPr lang="zh-CN" sz="2100" b="0" dirty="0">
                <a:solidFill>
                  <a:srgbClr val="00B0F0"/>
                </a:solidFill>
                <a:latin typeface="Times New Roman" panose="02020603050405020304" pitchFamily="18" charset="0"/>
                <a:ea typeface="微软雅黑" panose="020B0503020204020204" pitchFamily="34" charset="-122"/>
              </a:rPr>
              <a:t>修饰语</a:t>
            </a:r>
            <a:r>
              <a:rPr lang="zh-CN" sz="2100" b="0" dirty="0">
                <a:latin typeface="Times New Roman" panose="02020603050405020304" pitchFamily="18" charset="0"/>
                <a:ea typeface="微软雅黑" panose="020B0503020204020204" pitchFamily="34" charset="-122"/>
              </a:rPr>
              <a:t>与</a:t>
            </a:r>
            <a:r>
              <a:rPr lang="zh-CN" sz="2100" b="0" dirty="0">
                <a:solidFill>
                  <a:srgbClr val="00B0F0"/>
                </a:solidFill>
                <a:latin typeface="Times New Roman" panose="02020603050405020304" pitchFamily="18" charset="0"/>
                <a:ea typeface="微软雅黑" panose="020B0503020204020204" pitchFamily="34" charset="-122"/>
              </a:rPr>
              <a:t>中心语</a:t>
            </a:r>
            <a:r>
              <a:rPr lang="zh-CN" sz="2100" b="0" dirty="0">
                <a:latin typeface="Times New Roman" panose="02020603050405020304" pitchFamily="18" charset="0"/>
                <a:ea typeface="微软雅黑" panose="020B0503020204020204" pitchFamily="34" charset="-122"/>
              </a:rPr>
              <a:t>的搭配不符合语言习惯或者不符合语法规律</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或者不符合事理</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就会造成修饰语和中心语搭配不当的问题｡分为定语､状语和补语分别与中心语搭配不当这几种类型</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a:t>
            </a:r>
            <a:r>
              <a:rPr lang="en-US" sz="2100" b="1" dirty="0">
                <a:latin typeface="Times New Roman" panose="02020603050405020304" pitchFamily="18" charset="0"/>
                <a:ea typeface="微软雅黑" panose="020B0503020204020204" pitchFamily="34" charset="-122"/>
              </a:rPr>
              <a:t>1</a:t>
            </a:r>
            <a:r>
              <a:rPr lang="zh-CN" sz="2100" b="1" dirty="0">
                <a:latin typeface="Times New Roman" panose="02020603050405020304" pitchFamily="18" charset="0"/>
                <a:ea typeface="微软雅黑" panose="020B0503020204020204" pitchFamily="34" charset="-122"/>
              </a:rPr>
              <a:t>）定语和中心语搭配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一</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早晨五六点钟</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在通往机场的大街两旁便站满了数万名欢送的人群</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定语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数万名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不能修饰中心语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人群</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人群</a:t>
            </a:r>
            <a:r>
              <a:rPr lang="en-US" sz="2100" b="0" dirty="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改为</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sz="2100" b="0" dirty="0" smtClean="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人</a:t>
            </a:r>
            <a:r>
              <a:rPr lang="en-US" sz="2100" b="0" dirty="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3" y="1557338"/>
            <a:ext cx="8448675" cy="3969385"/>
          </a:xfrm>
          <a:prstGeom prst="rect">
            <a:avLst/>
          </a:prstGeom>
          <a:noFill/>
          <a:ln w="9525">
            <a:noFill/>
          </a:ln>
        </p:spPr>
        <p:txBody>
          <a:bodyPr wrap="square">
            <a:spAutoFit/>
          </a:bodyPr>
          <a:lstStyle/>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a:t>
            </a:r>
            <a:r>
              <a:rPr lang="en-US" sz="2100" b="1" dirty="0">
                <a:latin typeface="Times New Roman" panose="02020603050405020304" pitchFamily="18" charset="0"/>
                <a:ea typeface="微软雅黑" panose="020B0503020204020204" pitchFamily="34" charset="-122"/>
              </a:rPr>
              <a:t>2</a:t>
            </a:r>
            <a:r>
              <a:rPr lang="zh-CN" sz="2100" b="1" dirty="0">
                <a:latin typeface="Times New Roman" panose="02020603050405020304" pitchFamily="18" charset="0"/>
                <a:ea typeface="微软雅黑" panose="020B0503020204020204" pitchFamily="34" charset="-122"/>
              </a:rPr>
              <a:t>）状语和中心语搭配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他缓和地向我们走来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笑容亲切</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状语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缓和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与中心语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走来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缓和</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缓慢</a:t>
            </a:r>
            <a:r>
              <a:rPr lang="en-US" sz="2100" b="0" dirty="0">
                <a:latin typeface="Times New Roman" panose="02020603050405020304" pitchFamily="18" charset="0"/>
                <a:ea typeface="微软雅黑" panose="020B0503020204020204" pitchFamily="34" charset="-122"/>
              </a:rPr>
              <a:t>”</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a:t>
            </a:r>
            <a:r>
              <a:rPr lang="en-US" sz="2100" b="1" dirty="0">
                <a:latin typeface="Times New Roman" panose="02020603050405020304" pitchFamily="18" charset="0"/>
                <a:ea typeface="微软雅黑" panose="020B0503020204020204" pitchFamily="34" charset="-122"/>
              </a:rPr>
              <a:t>3</a:t>
            </a:r>
            <a:r>
              <a:rPr lang="zh-CN" sz="2100" b="1" dirty="0">
                <a:latin typeface="Times New Roman" panose="02020603050405020304" pitchFamily="18" charset="0"/>
                <a:ea typeface="微软雅黑" panose="020B0503020204020204" pitchFamily="34" charset="-122"/>
              </a:rPr>
              <a:t>）补语和中心语搭配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zh-CN" sz="2100" b="1" dirty="0">
                <a:latin typeface="Times New Roman" panose="02020603050405020304" pitchFamily="18" charset="0"/>
                <a:ea typeface="微软雅黑" panose="020B0503020204020204" pitchFamily="34" charset="-122"/>
              </a:rPr>
              <a:t>三</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放学了</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同学们把教室打扫得干干净净､整整齐齐</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b="0" dirty="0" smtClean="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补语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整整齐齐</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与中心语</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打扫</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可以改为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把桌椅摆放得整整齐齐</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57338"/>
            <a:ext cx="8649176" cy="2515235"/>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lang="en-US" sz="2100" b="1" dirty="0" smtClean="0">
                <a:latin typeface="Times New Roman" panose="02020603050405020304" pitchFamily="18" charset="0"/>
                <a:ea typeface="微软雅黑" panose="020B0503020204020204" pitchFamily="34" charset="-122"/>
              </a:rPr>
              <a:t>5</a:t>
            </a:r>
            <a:r>
              <a:rPr lang="en-US" sz="2100" b="1" dirty="0">
                <a:latin typeface="Times New Roman" panose="02020603050405020304" pitchFamily="18" charset="0"/>
                <a:ea typeface="微软雅黑" panose="020B0503020204020204" pitchFamily="34" charset="-122"/>
              </a:rPr>
              <a:t>.</a:t>
            </a:r>
            <a:r>
              <a:rPr lang="zh-CN" sz="2100" b="1" dirty="0">
                <a:latin typeface="Times New Roman" panose="02020603050405020304" pitchFamily="18" charset="0"/>
                <a:ea typeface="微软雅黑" panose="020B0503020204020204" pitchFamily="34" charset="-122"/>
              </a:rPr>
              <a:t>一面和两面搭配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0" dirty="0" smtClean="0">
                <a:solidFill>
                  <a:srgbClr val="00B0F0"/>
                </a:solidFill>
                <a:latin typeface="Times New Roman" panose="02020603050405020304" pitchFamily="18" charset="0"/>
                <a:ea typeface="微软雅黑" panose="020B0503020204020204" pitchFamily="34" charset="-122"/>
              </a:rPr>
              <a:t>两面</a:t>
            </a:r>
            <a:r>
              <a:rPr lang="zh-CN" sz="2100" b="0" dirty="0">
                <a:solidFill>
                  <a:srgbClr val="00B0F0"/>
                </a:solidFill>
                <a:latin typeface="Times New Roman" panose="02020603050405020304" pitchFamily="18" charset="0"/>
                <a:ea typeface="微软雅黑" panose="020B0503020204020204" pitchFamily="34" charset="-122"/>
              </a:rPr>
              <a:t>词</a:t>
            </a:r>
            <a:r>
              <a:rPr lang="zh-CN" sz="2100" b="0" dirty="0">
                <a:latin typeface="Times New Roman" panose="02020603050405020304" pitchFamily="18" charset="0"/>
                <a:ea typeface="微软雅黑" panose="020B0503020204020204" pitchFamily="34" charset="-122"/>
              </a:rPr>
              <a:t>如</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能否､是否､成败､优劣､好坏､能不能､荣辱､兴衰</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等</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它常常造成</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一面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对</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两面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或</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两面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对</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一面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的语意搭配不当</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机器质量的好坏是保证生产安全的一个重要条件</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前面的</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好坏</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是两面</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应在</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生产</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后面加</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能否</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785" y="1573460"/>
            <a:ext cx="8112259" cy="203009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本题考查病句辨析</a:t>
            </a: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主谓搭配不当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应在“杜富国”后加上“的先进事迹”</a:t>
            </a: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两面对一面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应删去两个“是否”</a:t>
            </a:r>
            <a:r>
              <a:rPr lang="en-US" altLang="zh-CN" sz="2100" dirty="0" smtClean="0">
                <a:latin typeface="Times New Roman" panose="02020603050405020304" pitchFamily="18" charset="0"/>
                <a:ea typeface="微软雅黑" panose="020B0503020204020204" pitchFamily="34" charset="-122"/>
              </a:rPr>
              <a:t>｡D</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应改为“创造了良好的票房业绩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填补了中国硬科幻电影的空白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赢得了国内外一致好评”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4792" y="1557338"/>
            <a:ext cx="8649176" cy="2999740"/>
          </a:xfrm>
          <a:prstGeom prst="rect">
            <a:avLst/>
          </a:prstGeom>
          <a:noFill/>
          <a:ln w="9525">
            <a:noFill/>
          </a:ln>
        </p:spPr>
        <p:txBody>
          <a:bodyPr wrap="square">
            <a:spAutoFit/>
          </a:bodyPr>
          <a:lstStyle/>
          <a:p>
            <a:pPr indent="0" algn="just">
              <a:lnSpc>
                <a:spcPct val="150000"/>
              </a:lnSpc>
            </a:pPr>
            <a:r>
              <a:rPr lang="en-US" sz="2100" b="0" dirty="0" smtClean="0">
                <a:latin typeface="Times New Roman" panose="02020603050405020304" pitchFamily="18" charset="0"/>
                <a:ea typeface="微软雅黑" panose="020B0503020204020204" pitchFamily="34" charset="-122"/>
              </a:rPr>
              <a:t>	</a:t>
            </a:r>
            <a:r>
              <a:rPr lang="en-US" sz="2100" b="1" dirty="0" smtClean="0">
                <a:latin typeface="Times New Roman" panose="02020603050405020304" pitchFamily="18" charset="0"/>
                <a:ea typeface="微软雅黑" panose="020B0503020204020204" pitchFamily="34" charset="-122"/>
              </a:rPr>
              <a:t>6</a:t>
            </a:r>
            <a:r>
              <a:rPr lang="en-US" sz="2100" b="1" dirty="0">
                <a:latin typeface="Times New Roman" panose="02020603050405020304" pitchFamily="18" charset="0"/>
                <a:ea typeface="微软雅黑" panose="020B0503020204020204" pitchFamily="34" charset="-122"/>
              </a:rPr>
              <a:t>.</a:t>
            </a:r>
            <a:r>
              <a:rPr lang="zh-CN" sz="2100" b="1" dirty="0">
                <a:latin typeface="Times New Roman" panose="02020603050405020304" pitchFamily="18" charset="0"/>
                <a:ea typeface="微软雅黑" panose="020B0503020204020204" pitchFamily="34" charset="-122"/>
              </a:rPr>
              <a:t>关联词搭配</a:t>
            </a:r>
            <a:r>
              <a:rPr lang="zh-CN" sz="2100" b="1" dirty="0" smtClean="0">
                <a:latin typeface="Times New Roman" panose="02020603050405020304" pitchFamily="18" charset="0"/>
                <a:ea typeface="微软雅黑" panose="020B0503020204020204" pitchFamily="34" charset="-122"/>
              </a:rPr>
              <a:t>不当</a:t>
            </a:r>
            <a:endParaRPr lang="en-US" altLang="zh-CN" sz="2100" b="1"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0" dirty="0" smtClean="0">
                <a:solidFill>
                  <a:srgbClr val="00B0F0"/>
                </a:solidFill>
                <a:latin typeface="Times New Roman" panose="02020603050405020304" pitchFamily="18" charset="0"/>
                <a:ea typeface="微软雅黑" panose="020B0503020204020204" pitchFamily="34" charset="-122"/>
              </a:rPr>
              <a:t>关联词</a:t>
            </a:r>
            <a:r>
              <a:rPr lang="zh-CN" sz="2100" b="0" dirty="0">
                <a:latin typeface="Times New Roman" panose="02020603050405020304" pitchFamily="18" charset="0"/>
                <a:ea typeface="微软雅黑" panose="020B0503020204020204" pitchFamily="34" charset="-122"/>
              </a:rPr>
              <a:t>搭配不当是常见的一种错误｡当一个句子中有关联词的时候</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要看是否有关联词</a:t>
            </a:r>
            <a:r>
              <a:rPr lang="zh-CN" sz="2100" b="0" dirty="0">
                <a:solidFill>
                  <a:srgbClr val="00B0F0"/>
                </a:solidFill>
                <a:latin typeface="Times New Roman" panose="02020603050405020304" pitchFamily="18" charset="0"/>
                <a:ea typeface="微软雅黑" panose="020B0503020204020204" pitchFamily="34" charset="-122"/>
              </a:rPr>
              <a:t>搭配不当</a:t>
            </a:r>
            <a:r>
              <a:rPr lang="zh-CN" sz="2100" b="0" dirty="0">
                <a:latin typeface="Times New Roman" panose="02020603050405020304" pitchFamily="18" charset="0"/>
                <a:ea typeface="微软雅黑" panose="020B0503020204020204" pitchFamily="34" charset="-122"/>
              </a:rPr>
              <a:t>的语病</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例句</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只有你意识到这一点</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你就能深刻地了解我们战士的胸怀是多么宽广</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sz="2100" b="1" dirty="0" smtClean="0">
                <a:latin typeface="Times New Roman" panose="02020603050405020304" pitchFamily="18" charset="0"/>
                <a:ea typeface="微软雅黑" panose="020B0503020204020204" pitchFamily="34" charset="-122"/>
              </a:rPr>
              <a:t>修改</a:t>
            </a:r>
            <a:r>
              <a:rPr lang="zh-CN" sz="2100" b="1" dirty="0">
                <a:latin typeface="Times New Roman" panose="02020603050405020304" pitchFamily="18" charset="0"/>
                <a:ea typeface="微软雅黑" panose="020B0503020204020204" pitchFamily="34" charset="-122"/>
              </a:rPr>
              <a:t>意见</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只有</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与</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就</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搭配不当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应把</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就</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改为</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才</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263" y="1543469"/>
            <a:ext cx="8465348" cy="4159885"/>
          </a:xfrm>
          <a:prstGeom prst="rect">
            <a:avLst/>
          </a:prstGeom>
          <a:noFill/>
          <a:ln w="28575">
            <a:solidFill>
              <a:srgbClr val="ED7D31"/>
            </a:solidFill>
            <a:prstDash val="dash"/>
          </a:ln>
        </p:spPr>
        <p:txBody>
          <a:bodyPr wrap="square">
            <a:spAutoFit/>
          </a:bodyPr>
          <a:lstStyle/>
          <a:p>
            <a:pPr indent="0" algn="just">
              <a:lnSpc>
                <a:spcPct val="140000"/>
              </a:lnSpc>
            </a:pP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判断</a:t>
            </a:r>
            <a:r>
              <a:rPr lang="zh-CN" sz="2100" b="0" dirty="0">
                <a:latin typeface="Times New Roman" panose="02020603050405020304" pitchFamily="18" charset="0"/>
                <a:ea typeface="微软雅黑" panose="020B0503020204020204" pitchFamily="34" charset="-122"/>
              </a:rPr>
              <a:t>下列句子是否有语病</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没有语病的打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有语病的打</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标注具体的病句类型</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并改正｡</a:t>
            </a:r>
            <a:endParaRPr lang="en-US" sz="2100" b="0" dirty="0">
              <a:latin typeface="Times New Roman" panose="02020603050405020304" pitchFamily="18" charset="0"/>
              <a:ea typeface="微软雅黑" panose="020B0503020204020204" pitchFamily="34" charset="-122"/>
            </a:endParaRPr>
          </a:p>
          <a:p>
            <a:pPr indent="0" algn="just">
              <a:lnSpc>
                <a:spcPct val="140000"/>
              </a:lnSpc>
            </a:pPr>
            <a:r>
              <a:rPr lang="en-US" sz="2100" b="0" dirty="0" smtClean="0">
                <a:latin typeface="Times New Roman" panose="02020603050405020304" pitchFamily="18" charset="0"/>
                <a:ea typeface="微软雅黑" panose="020B0503020204020204" pitchFamily="34" charset="-122"/>
              </a:rPr>
              <a:t>1</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不管气候条件极端不利</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登山队员还是克服了困难</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胜利攀登到顶峰</a:t>
            </a:r>
            <a:r>
              <a:rPr lang="zh-CN" sz="2100" b="0" dirty="0" smtClean="0">
                <a:latin typeface="Times New Roman" panose="02020603050405020304" pitchFamily="18" charset="0"/>
                <a:ea typeface="微软雅黑" panose="020B0503020204020204" pitchFamily="34" charset="-122"/>
              </a:rPr>
              <a:t>｡</a:t>
            </a:r>
            <a:endParaRPr lang="en-US" altLang="zh-CN" sz="2100" b="0" dirty="0" smtClean="0">
              <a:latin typeface="Times New Roman" panose="02020603050405020304" pitchFamily="18" charset="0"/>
              <a:ea typeface="微软雅黑" panose="020B0503020204020204" pitchFamily="34" charset="-122"/>
            </a:endParaRPr>
          </a:p>
          <a:p>
            <a:pPr indent="0" algn="just">
              <a:lnSpc>
                <a:spcPct val="140000"/>
              </a:lnSpc>
            </a:pPr>
            <a:r>
              <a:rPr lang="zh-CN" sz="2100" b="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a:t>
            </a:r>
            <a:endParaRPr lang="zh-CN" sz="2100" b="0" dirty="0">
              <a:latin typeface="Times New Roman" panose="02020603050405020304" pitchFamily="18" charset="0"/>
              <a:ea typeface="微软雅黑" panose="020B0503020204020204" pitchFamily="34" charset="-122"/>
            </a:endParaRPr>
          </a:p>
          <a:p>
            <a:pPr indent="0" algn="just">
              <a:lnSpc>
                <a:spcPct val="140000"/>
              </a:lnSpc>
            </a:pPr>
            <a:endParaRPr lang="en-US" sz="2100" b="0" dirty="0" smtClean="0">
              <a:latin typeface="Times New Roman" panose="02020603050405020304" pitchFamily="18" charset="0"/>
              <a:ea typeface="微软雅黑" panose="020B0503020204020204" pitchFamily="34" charset="-122"/>
            </a:endParaRPr>
          </a:p>
          <a:p>
            <a:pPr indent="0" algn="just">
              <a:lnSpc>
                <a:spcPct val="140000"/>
              </a:lnSpc>
            </a:pPr>
            <a:endParaRPr lang="en-US" sz="2100" dirty="0">
              <a:latin typeface="Times New Roman" panose="02020603050405020304" pitchFamily="18" charset="0"/>
              <a:ea typeface="微软雅黑" panose="020B0503020204020204" pitchFamily="34" charset="-122"/>
            </a:endParaRPr>
          </a:p>
          <a:p>
            <a:pPr indent="0" algn="just">
              <a:lnSpc>
                <a:spcPct val="140000"/>
              </a:lnSpc>
            </a:pPr>
            <a:r>
              <a:rPr lang="en-US" sz="2100" b="0" dirty="0" smtClean="0">
                <a:latin typeface="Times New Roman" panose="02020603050405020304" pitchFamily="18" charset="0"/>
                <a:ea typeface="微软雅黑" panose="020B0503020204020204" pitchFamily="34" charset="-122"/>
              </a:rPr>
              <a:t>2</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储蓄所吸收储蓄额的高低对国家流动资金的增长有重要作用</a:t>
            </a:r>
            <a:r>
              <a:rPr lang="en-US" sz="2100" b="0" dirty="0">
                <a:latin typeface="Times New Roman" panose="02020603050405020304" pitchFamily="18" charset="0"/>
                <a:ea typeface="微软雅黑" panose="020B0503020204020204" pitchFamily="34" charset="-122"/>
              </a:rPr>
              <a:t>,</a:t>
            </a:r>
            <a:r>
              <a:rPr lang="zh-CN" sz="2100" b="0" dirty="0">
                <a:latin typeface="Times New Roman" panose="02020603050405020304" pitchFamily="18" charset="0"/>
                <a:ea typeface="微软雅黑" panose="020B0503020204020204" pitchFamily="34" charset="-122"/>
              </a:rPr>
              <a:t>因而动员城乡居民参加储蓄是积累资金的重要手段｡</a:t>
            </a:r>
            <a:r>
              <a:rPr lang="zh-CN" sz="2100" b="0" dirty="0" smtClean="0">
                <a:latin typeface="Times New Roman" panose="02020603050405020304" pitchFamily="18" charset="0"/>
                <a:ea typeface="微软雅黑" panose="020B0503020204020204" pitchFamily="34" charset="-122"/>
              </a:rPr>
              <a:t>（</a:t>
            </a:r>
            <a:r>
              <a:rPr lang="en-US" altLang="zh-CN" sz="2100" b="0" dirty="0" smtClean="0">
                <a:latin typeface="Times New Roman" panose="02020603050405020304" pitchFamily="18" charset="0"/>
                <a:ea typeface="微软雅黑" panose="020B0503020204020204" pitchFamily="34" charset="-122"/>
              </a:rPr>
              <a:t>	</a:t>
            </a:r>
            <a:r>
              <a:rPr lang="zh-CN" sz="2100" b="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4" name="矩形 3"/>
          <p:cNvSpPr/>
          <p:nvPr/>
        </p:nvSpPr>
        <p:spPr>
          <a:xfrm>
            <a:off x="556698" y="3353195"/>
            <a:ext cx="381635" cy="542925"/>
          </a:xfrm>
          <a:prstGeom prst="rect">
            <a:avLst/>
          </a:prstGeom>
        </p:spPr>
        <p:txBody>
          <a:bodyPr wrap="none">
            <a:spAutoFit/>
          </a:bodyPr>
          <a:lstStyle/>
          <a:p>
            <a:pPr algn="just">
              <a:lnSpc>
                <a:spcPct val="140000"/>
              </a:lnSpc>
            </a:pPr>
            <a:r>
              <a:rPr lang="en-US" altLang="zh-CN" sz="2100" b="1" dirty="0">
                <a:solidFill>
                  <a:srgbClr val="FF0000"/>
                </a:solidFill>
                <a:latin typeface="Times New Roman" panose="02020603050405020304" pitchFamily="18" charset="0"/>
                <a:ea typeface="微软雅黑" panose="020B0503020204020204" pitchFamily="34" charset="-122"/>
              </a:rPr>
              <a:t>×</a:t>
            </a:r>
            <a:endParaRPr lang="zh-CN" altLang="en-US" sz="2100" b="1" dirty="0">
              <a:solidFill>
                <a:srgbClr val="FF0000"/>
              </a:solidFill>
              <a:latin typeface="Times New Roman" panose="02020603050405020304" pitchFamily="18" charset="0"/>
              <a:ea typeface="微软雅黑" panose="020B0503020204020204" pitchFamily="34" charset="-122"/>
            </a:endParaRPr>
          </a:p>
        </p:txBody>
      </p:sp>
      <p:sp>
        <p:nvSpPr>
          <p:cNvPr id="5" name="矩形 4"/>
          <p:cNvSpPr/>
          <p:nvPr/>
        </p:nvSpPr>
        <p:spPr>
          <a:xfrm>
            <a:off x="5472154" y="5162922"/>
            <a:ext cx="330200" cy="542925"/>
          </a:xfrm>
          <a:prstGeom prst="rect">
            <a:avLst/>
          </a:prstGeom>
        </p:spPr>
        <p:txBody>
          <a:bodyPr wrap="none">
            <a:spAutoFit/>
          </a:bodyPr>
          <a:lstStyle/>
          <a:p>
            <a:pPr algn="just">
              <a:lnSpc>
                <a:spcPct val="140000"/>
              </a:lnSpc>
            </a:pPr>
            <a:r>
              <a:rPr lang="en-US" altLang="zh-CN" sz="2100" b="1" dirty="0">
                <a:solidFill>
                  <a:srgbClr val="FF0000"/>
                </a:solidFill>
                <a:latin typeface="Times New Roman" panose="02020603050405020304" pitchFamily="18" charset="0"/>
                <a:ea typeface="微软雅黑" panose="020B0503020204020204" pitchFamily="34" charset="-122"/>
              </a:rPr>
              <a:t>√</a:t>
            </a:r>
            <a:endParaRPr lang="zh-CN" altLang="en-US" sz="2100" b="1" dirty="0">
              <a:solidFill>
                <a:srgbClr val="FF0000"/>
              </a:solidFill>
              <a:latin typeface="Times New Roman" panose="02020603050405020304" pitchFamily="18" charset="0"/>
              <a:ea typeface="微软雅黑" panose="020B0503020204020204" pitchFamily="34" charset="-122"/>
            </a:endParaRPr>
          </a:p>
        </p:txBody>
      </p:sp>
      <p:sp>
        <p:nvSpPr>
          <p:cNvPr id="6" name="矩形 5"/>
          <p:cNvSpPr/>
          <p:nvPr/>
        </p:nvSpPr>
        <p:spPr>
          <a:xfrm>
            <a:off x="231412" y="3788471"/>
            <a:ext cx="4572000" cy="995045"/>
          </a:xfrm>
          <a:prstGeom prst="rect">
            <a:avLst/>
          </a:prstGeom>
        </p:spPr>
        <p:txBody>
          <a:bodyPr>
            <a:spAutoFit/>
          </a:bodyPr>
          <a:lstStyle/>
          <a:p>
            <a:pPr indent="0" algn="just">
              <a:lnSpc>
                <a:spcPct val="140000"/>
              </a:lnSpc>
            </a:pPr>
            <a:r>
              <a:rPr lang="zh-CN" altLang="zh-CN" sz="2100" b="1" dirty="0">
                <a:latin typeface="Times New Roman" panose="02020603050405020304" pitchFamily="18" charset="0"/>
                <a:ea typeface="微软雅黑" panose="020B0503020204020204" pitchFamily="34" charset="-122"/>
              </a:rPr>
              <a:t>错误类型</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关联词搭配不当</a:t>
            </a:r>
            <a:endParaRPr lang="zh-CN" altLang="zh-CN" sz="2100" dirty="0">
              <a:latin typeface="Times New Roman" panose="02020603050405020304" pitchFamily="18" charset="0"/>
              <a:ea typeface="微软雅黑" panose="020B0503020204020204" pitchFamily="34" charset="-122"/>
            </a:endParaRPr>
          </a:p>
          <a:p>
            <a:pPr indent="0" algn="just">
              <a:lnSpc>
                <a:spcPct val="140000"/>
              </a:lnSpc>
            </a:pPr>
            <a:r>
              <a:rPr lang="zh-CN" altLang="zh-CN" sz="2100" b="1" dirty="0">
                <a:latin typeface="Times New Roman" panose="02020603050405020304" pitchFamily="18" charset="0"/>
                <a:ea typeface="微软雅黑" panose="020B0503020204020204" pitchFamily="34" charset="-122"/>
              </a:rPr>
              <a:t>改正</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不管</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尽管</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10" name="组合 9"/>
          <p:cNvGrpSpPr/>
          <p:nvPr/>
        </p:nvGrpSpPr>
        <p:grpSpPr>
          <a:xfrm>
            <a:off x="228404" y="1543458"/>
            <a:ext cx="8539061" cy="610076"/>
            <a:chOff x="308" y="1338"/>
            <a:chExt cx="17881" cy="1281"/>
          </a:xfrm>
        </p:grpSpPr>
        <p:sp>
          <p:nvSpPr>
            <p:cNvPr id="11" name="矩形 10"/>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indent="0" algn="just">
              <a:lnSpc>
                <a:spcPct val="150000"/>
              </a:lnSpc>
            </a:pPr>
            <a:r>
              <a:rPr sz="2100" b="0" dirty="0">
                <a:latin typeface="Times New Roman" panose="02020603050405020304" pitchFamily="18" charset="0"/>
                <a:ea typeface="微软雅黑" panose="020B0503020204020204" pitchFamily="34" charset="-122"/>
              </a:rPr>
              <a:t>3.我们把事情的结局先写出来,然后再按时间的顺序叙述事件的发生､发展的经过叫倒叙</a:t>
            </a:r>
            <a:r>
              <a:rPr sz="2100" b="0" dirty="0" smtClean="0">
                <a:latin typeface="Times New Roman" panose="02020603050405020304" pitchFamily="18" charset="0"/>
                <a:ea typeface="微软雅黑" panose="020B0503020204020204" pitchFamily="34" charset="-122"/>
              </a:rPr>
              <a:t>｡（</a:t>
            </a: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0" dirty="0" smtClean="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a:p>
            <a:pPr indent="0" algn="just">
              <a:lnSpc>
                <a:spcPct val="150000"/>
              </a:lnSpc>
            </a:pP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endParaRPr lang="en-US" sz="2100" dirty="0">
              <a:latin typeface="Times New Roman" panose="02020603050405020304" pitchFamily="18" charset="0"/>
              <a:ea typeface="微软雅黑" panose="020B0503020204020204" pitchFamily="34" charset="-122"/>
            </a:endParaRPr>
          </a:p>
          <a:p>
            <a:pPr indent="0" algn="just">
              <a:lnSpc>
                <a:spcPct val="150000"/>
              </a:lnSpc>
            </a:pPr>
            <a:r>
              <a:rPr sz="2100" b="0" dirty="0" smtClean="0">
                <a:latin typeface="Times New Roman" panose="02020603050405020304" pitchFamily="18" charset="0"/>
                <a:ea typeface="微软雅黑" panose="020B0503020204020204" pitchFamily="34" charset="-122"/>
              </a:rPr>
              <a:t>4</a:t>
            </a:r>
            <a:r>
              <a:rPr sz="2100" b="0" dirty="0">
                <a:latin typeface="Times New Roman" panose="02020603050405020304" pitchFamily="18" charset="0"/>
                <a:ea typeface="微软雅黑" panose="020B0503020204020204" pitchFamily="34" charset="-122"/>
              </a:rPr>
              <a:t>.中国既是“一带一路”建设的倡议者,也是负责任的参与者､有担当的行动者</a:t>
            </a:r>
            <a:r>
              <a:rPr sz="2100" b="0" dirty="0" smtClean="0">
                <a:latin typeface="Times New Roman" panose="02020603050405020304" pitchFamily="18" charset="0"/>
                <a:ea typeface="微软雅黑" panose="020B0503020204020204" pitchFamily="34" charset="-122"/>
              </a:rPr>
              <a:t>｡（</a:t>
            </a: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0" dirty="0" smtClean="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p:txBody>
      </p:sp>
      <p:sp>
        <p:nvSpPr>
          <p:cNvPr id="2" name="矩形 1"/>
          <p:cNvSpPr/>
          <p:nvPr/>
        </p:nvSpPr>
        <p:spPr>
          <a:xfrm>
            <a:off x="2327452" y="2122498"/>
            <a:ext cx="381635" cy="414020"/>
          </a:xfrm>
          <a:prstGeom prst="rect">
            <a:avLst/>
          </a:prstGeom>
        </p:spPr>
        <p:txBody>
          <a:bodyPr wrap="none">
            <a:spAutoFit/>
          </a:bodyPr>
          <a:lstStyle/>
          <a:p>
            <a:r>
              <a:rPr lang="en-US" altLang="zh-CN" sz="2100" b="1" dirty="0" smtClean="0">
                <a:solidFill>
                  <a:srgbClr val="FF0000"/>
                </a:solidFill>
                <a:latin typeface="Times New Roman" panose="02020603050405020304" pitchFamily="18" charset="0"/>
                <a:ea typeface="微软雅黑" panose="020B0503020204020204" pitchFamily="34" charset="-122"/>
              </a:rPr>
              <a:t>×</a:t>
            </a:r>
            <a:endParaRPr lang="zh-CN" altLang="en-US" sz="2100" b="1" dirty="0">
              <a:solidFill>
                <a:srgbClr val="FF0000"/>
              </a:solidFill>
              <a:latin typeface="Times New Roman" panose="02020603050405020304" pitchFamily="18" charset="0"/>
              <a:ea typeface="微软雅黑" panose="020B0503020204020204" pitchFamily="34" charset="-122"/>
            </a:endParaRPr>
          </a:p>
        </p:txBody>
      </p:sp>
      <p:sp>
        <p:nvSpPr>
          <p:cNvPr id="3" name="矩形 2"/>
          <p:cNvSpPr/>
          <p:nvPr/>
        </p:nvSpPr>
        <p:spPr>
          <a:xfrm>
            <a:off x="1004830" y="4080389"/>
            <a:ext cx="330200" cy="414020"/>
          </a:xfrm>
          <a:prstGeom prst="rect">
            <a:avLst/>
          </a:prstGeom>
        </p:spPr>
        <p:txBody>
          <a:bodyPr wrap="none">
            <a:spAutoFit/>
          </a:bodyPr>
          <a:lstStyle/>
          <a:p>
            <a:r>
              <a:rPr lang="zh-CN" altLang="en-US" sz="2100" b="1" dirty="0">
                <a:solidFill>
                  <a:srgbClr val="FF0000"/>
                </a:solidFill>
                <a:latin typeface="Times New Roman" panose="02020603050405020304" pitchFamily="18" charset="0"/>
                <a:ea typeface="微软雅黑" panose="020B0503020204020204" pitchFamily="34" charset="-122"/>
              </a:rPr>
              <a:t>√</a:t>
            </a:r>
            <a:endParaRPr lang="zh-CN" altLang="en-US" sz="2100" b="1" dirty="0">
              <a:solidFill>
                <a:srgbClr val="FF0000"/>
              </a:solidFill>
              <a:latin typeface="Times New Roman" panose="02020603050405020304" pitchFamily="18" charset="0"/>
              <a:ea typeface="微软雅黑" panose="020B0503020204020204" pitchFamily="34" charset="-122"/>
            </a:endParaRPr>
          </a:p>
        </p:txBody>
      </p:sp>
      <p:sp>
        <p:nvSpPr>
          <p:cNvPr id="4" name="矩形 3"/>
          <p:cNvSpPr/>
          <p:nvPr/>
        </p:nvSpPr>
        <p:spPr>
          <a:xfrm>
            <a:off x="239554" y="2514913"/>
            <a:ext cx="4572000" cy="1060450"/>
          </a:xfrm>
          <a:prstGeom prst="rect">
            <a:avLst/>
          </a:prstGeom>
        </p:spPr>
        <p:txBody>
          <a:bodyPr>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rPr>
              <a:t>错误类型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主宾搭配不当</a:t>
            </a:r>
            <a:endParaRPr lang="zh-CN" altLang="en-US" sz="2100" dirty="0">
              <a:latin typeface="Times New Roman" panose="02020603050405020304" pitchFamily="18" charset="0"/>
              <a:ea typeface="微软雅黑" panose="020B0503020204020204" pitchFamily="34" charset="-122"/>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rPr>
              <a:t>改正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在“经过”后加“的方法”</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5.我们班干部严肃地研究了同学们对班委工作的建议,又虚心地征求了老师们的意见</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endParaRPr lang="en-US" sz="2100" dirty="0">
              <a:latin typeface="Times New Roman" panose="02020603050405020304" pitchFamily="18" charset="0"/>
              <a:ea typeface="微软雅黑" panose="020B0503020204020204" pitchFamily="34" charset="-122"/>
            </a:endParaRPr>
          </a:p>
          <a:p>
            <a:pPr indent="0" algn="just">
              <a:lnSpc>
                <a:spcPct val="150000"/>
              </a:lnSpc>
            </a:pPr>
            <a:r>
              <a:rPr sz="2100" b="0" dirty="0" smtClean="0">
                <a:latin typeface="Times New Roman" panose="02020603050405020304" pitchFamily="18" charset="0"/>
                <a:ea typeface="微软雅黑" panose="020B0503020204020204" pitchFamily="34" charset="-122"/>
              </a:rPr>
              <a:t>6</a:t>
            </a:r>
            <a:r>
              <a:rPr sz="2100" b="0" dirty="0">
                <a:latin typeface="Times New Roman" panose="02020603050405020304" pitchFamily="18" charset="0"/>
                <a:ea typeface="微软雅黑" panose="020B0503020204020204" pitchFamily="34" charset="-122"/>
              </a:rPr>
              <a:t>.社区噪音管理难题能否得到解决,关键在于有关部门制定有效的管理措施</a:t>
            </a:r>
            <a:r>
              <a:rPr sz="2100" b="0" dirty="0" smtClean="0">
                <a:latin typeface="Times New Roman" panose="02020603050405020304" pitchFamily="18" charset="0"/>
                <a:ea typeface="微软雅黑" panose="020B0503020204020204" pitchFamily="34" charset="-122"/>
              </a:rPr>
              <a:t>｡（</a:t>
            </a:r>
            <a:r>
              <a:rPr lang="en-US" sz="2100" dirty="0">
                <a:latin typeface="Times New Roman" panose="02020603050405020304" pitchFamily="18" charset="0"/>
                <a:ea typeface="微软雅黑" panose="020B0503020204020204" pitchFamily="34" charset="-122"/>
              </a:rPr>
              <a:t> </a:t>
            </a:r>
            <a:r>
              <a:rPr lang="en-US" sz="2100" dirty="0" smtClean="0">
                <a:latin typeface="Times New Roman" panose="02020603050405020304" pitchFamily="18" charset="0"/>
                <a:ea typeface="微软雅黑" panose="020B0503020204020204" pitchFamily="34" charset="-122"/>
              </a:rPr>
              <a:t>     </a:t>
            </a:r>
            <a:r>
              <a:rPr sz="2100" b="0" dirty="0" smtClean="0">
                <a:latin typeface="Times New Roman" panose="02020603050405020304" pitchFamily="18" charset="0"/>
                <a:ea typeface="微软雅黑" panose="020B0503020204020204" pitchFamily="34" charset="-122"/>
              </a:rPr>
              <a:t>）</a:t>
            </a:r>
            <a:endParaRPr lang="en-US" sz="2100" b="0" dirty="0" smtClean="0">
              <a:latin typeface="Times New Roman" panose="02020603050405020304" pitchFamily="18" charset="0"/>
              <a:ea typeface="微软雅黑" panose="020B0503020204020204" pitchFamily="34" charset="-122"/>
            </a:endParaRPr>
          </a:p>
          <a:p>
            <a:pPr indent="0" algn="just">
              <a:lnSpc>
                <a:spcPct val="150000"/>
              </a:lnSpc>
            </a:pPr>
            <a:endParaRPr lang="en-US" sz="2100" dirty="0">
              <a:latin typeface="Times New Roman" panose="02020603050405020304" pitchFamily="18" charset="0"/>
              <a:ea typeface="微软雅黑" panose="020B0503020204020204" pitchFamily="34" charset="-122"/>
            </a:endParaRPr>
          </a:p>
          <a:p>
            <a:pPr indent="0" algn="just">
              <a:lnSpc>
                <a:spcPct val="150000"/>
              </a:lnSpc>
            </a:pPr>
            <a:endParaRPr sz="2100" b="0" dirty="0">
              <a:latin typeface="Times New Roman" panose="02020603050405020304" pitchFamily="18" charset="0"/>
              <a:ea typeface="微软雅黑" panose="020B0503020204020204" pitchFamily="34" charset="-122"/>
            </a:endParaRPr>
          </a:p>
        </p:txBody>
      </p:sp>
      <p:sp>
        <p:nvSpPr>
          <p:cNvPr id="2" name="矩形 1"/>
          <p:cNvSpPr/>
          <p:nvPr/>
        </p:nvSpPr>
        <p:spPr>
          <a:xfrm>
            <a:off x="239554" y="2555647"/>
            <a:ext cx="5675710" cy="106045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状语和中心语搭配不当</a:t>
            </a:r>
            <a:endParaRPr lang="zh-CN" altLang="en-US" sz="2100" dirty="0">
              <a:latin typeface="Times New Roman" panose="02020603050405020304" pitchFamily="18" charset="0"/>
              <a:ea typeface="微软雅黑" panose="020B0503020204020204" pitchFamily="34" charset="-122"/>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把“严肃”改为“认真”或“慎重”</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239554" y="4443442"/>
            <a:ext cx="6125765" cy="106045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rPr>
              <a:t>错误类型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一面和两面搭配不当</a:t>
            </a:r>
            <a:endParaRPr lang="zh-CN" altLang="en-US" sz="2100" dirty="0">
              <a:latin typeface="Times New Roman" panose="02020603050405020304" pitchFamily="18" charset="0"/>
              <a:ea typeface="微软雅黑" panose="020B0503020204020204" pitchFamily="34" charset="-122"/>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rPr>
              <a:t>改正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删掉“能否”或在“制定”前加“能否”</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4" name="矩形 3"/>
          <p:cNvSpPr/>
          <p:nvPr/>
        </p:nvSpPr>
        <p:spPr>
          <a:xfrm>
            <a:off x="2016698" y="214363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995142" y="405102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7.下列句子中没有语病的一项是</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A.住建部有关负责人指出,利用住房公积金闲置资金贷款支持保障性住房建设,有利于完善住房公积金制度和住房公积金使用效率</a:t>
            </a:r>
            <a:r>
              <a:rPr sz="2100" dirty="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B.尽管西方节日对中国近代节日的多样化产生了影响,但中国近代节日的民族特性并没有消失,其内容､样式基本保留</a:t>
            </a:r>
            <a:r>
              <a:rPr sz="2100" dirty="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C.这座发电站每年的发电量,除了供给杭州使用外,还向上海､南京等地输送</a:t>
            </a:r>
            <a:r>
              <a:rPr sz="2100" dirty="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D.要掌握走私犯活动的规律,以便稳准狠地识别和打击他们</a:t>
            </a:r>
            <a:r>
              <a:rPr sz="2100" dirty="0">
                <a:latin typeface="Times New Roman" panose="02020603050405020304" pitchFamily="18" charset="0"/>
                <a:ea typeface="微软雅黑" panose="020B0503020204020204" pitchFamily="34" charset="-122"/>
                <a:sym typeface="+mn-ea"/>
              </a:rPr>
              <a:t>｡</a:t>
            </a:r>
            <a:endParaRPr sz="2100" b="0" dirty="0">
              <a:latin typeface="Times New Roman" panose="02020603050405020304" pitchFamily="18" charset="0"/>
              <a:ea typeface="微软雅黑" panose="020B0503020204020204" pitchFamily="34" charset="-122"/>
            </a:endParaRPr>
          </a:p>
        </p:txBody>
      </p:sp>
      <p:sp>
        <p:nvSpPr>
          <p:cNvPr id="2" name="矩形 1"/>
          <p:cNvSpPr/>
          <p:nvPr/>
        </p:nvSpPr>
        <p:spPr>
          <a:xfrm>
            <a:off x="4177153" y="1651009"/>
            <a:ext cx="36131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B</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A.动宾搭配不当,“完善”不能搭配“效率”,应在“和”后加“提高”;C.主谓搭配不当,“发电量”不能“输送”,可将“的发电量”改为“发的电”;D.状语和中心语不搭配,“稳准狠地”不能修饰“识别”,可以改为“更好地”｡</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成分残缺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3707765"/>
          </a:xfrm>
          <a:prstGeom prst="rect">
            <a:avLst/>
          </a:prstGeom>
          <a:noFill/>
          <a:ln w="9525">
            <a:noFill/>
          </a:ln>
        </p:spPr>
        <p:txBody>
          <a:bodyPr wrap="square">
            <a:spAutoFit/>
          </a:bodyPr>
          <a:lstStyle/>
          <a:p>
            <a:pPr indent="0" algn="just">
              <a:lnSpc>
                <a:spcPct val="14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句子的成分一般有主语</a:t>
            </a:r>
            <a:r>
              <a:rPr sz="2100" dirty="0">
                <a:latin typeface="Times New Roman" panose="02020603050405020304" pitchFamily="18" charset="0"/>
                <a:ea typeface="微软雅黑" panose="020B0503020204020204" pitchFamily="34" charset="-122"/>
                <a:sym typeface="+mn-ea"/>
              </a:rPr>
              <a:t>､谓语､宾语､定语､状语和补语,成分残缺主要表现在</a:t>
            </a:r>
            <a:r>
              <a:rPr sz="2100" dirty="0">
                <a:solidFill>
                  <a:srgbClr val="00B0F0"/>
                </a:solidFill>
                <a:latin typeface="Times New Roman" panose="02020603050405020304" pitchFamily="18" charset="0"/>
                <a:ea typeface="微软雅黑" panose="020B0503020204020204" pitchFamily="34" charset="-122"/>
                <a:sym typeface="+mn-ea"/>
              </a:rPr>
              <a:t>主､谓､宾</a:t>
            </a:r>
            <a:r>
              <a:rPr sz="2100" dirty="0">
                <a:latin typeface="Times New Roman" panose="02020603050405020304" pitchFamily="18" charset="0"/>
                <a:ea typeface="微软雅黑" panose="020B0503020204020204" pitchFamily="34" charset="-122"/>
                <a:sym typeface="+mn-ea"/>
              </a:rPr>
              <a:t>和</a:t>
            </a:r>
            <a:r>
              <a:rPr sz="2100" dirty="0">
                <a:solidFill>
                  <a:srgbClr val="00B0F0"/>
                </a:solidFill>
                <a:latin typeface="Times New Roman" panose="02020603050405020304" pitchFamily="18" charset="0"/>
                <a:ea typeface="微软雅黑" panose="020B0503020204020204" pitchFamily="34" charset="-122"/>
                <a:sym typeface="+mn-ea"/>
              </a:rPr>
              <a:t>修饰成分</a:t>
            </a:r>
            <a:r>
              <a:rPr sz="2100" dirty="0">
                <a:latin typeface="Times New Roman" panose="02020603050405020304" pitchFamily="18" charset="0"/>
                <a:ea typeface="微软雅黑" panose="020B0503020204020204" pitchFamily="34" charset="-122"/>
                <a:sym typeface="+mn-ea"/>
              </a:rPr>
              <a:t>的残缺,集中表现为主语残缺､谓语残缺和宾语残缺</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1</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主语残缺</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b="1" dirty="0">
                <a:solidFill>
                  <a:srgbClr val="00B0F0"/>
                </a:solidFill>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主要表现为滥用</a:t>
            </a:r>
            <a:r>
              <a:rPr sz="2100" dirty="0" err="1" smtClean="0">
                <a:solidFill>
                  <a:srgbClr val="00B0F0"/>
                </a:solidFill>
                <a:latin typeface="Times New Roman" panose="02020603050405020304" pitchFamily="18" charset="0"/>
                <a:ea typeface="微软雅黑" panose="020B0503020204020204" pitchFamily="34" charset="-122"/>
                <a:sym typeface="+mn-ea"/>
              </a:rPr>
              <a:t>介词</a:t>
            </a:r>
            <a:r>
              <a:rPr sz="2100" dirty="0" err="1" smtClean="0">
                <a:latin typeface="Times New Roman" panose="02020603050405020304" pitchFamily="18" charset="0"/>
                <a:ea typeface="微软雅黑" panose="020B0503020204020204" pitchFamily="34" charset="-122"/>
                <a:sym typeface="+mn-ea"/>
              </a:rPr>
              <a:t>造成主语残缺</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:通过观看央视播放的《记住乡愁》节目,使我对中国乡村及民俗文化有了更多的了解</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:删掉“通过”或“使</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2</a:t>
            </a:r>
            <a:r>
              <a:rPr sz="2100" b="1" dirty="0">
                <a:latin typeface="Times New Roman" panose="02020603050405020304" pitchFamily="18" charset="0"/>
                <a:ea typeface="微软雅黑" panose="020B0503020204020204" pitchFamily="34" charset="-122"/>
                <a:sym typeface="+mn-ea"/>
              </a:rPr>
              <a:t>.谓语残缺</a:t>
            </a:r>
            <a:endParaRPr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因句子较长</a:t>
            </a:r>
            <a:r>
              <a:rPr sz="2100" dirty="0" err="1">
                <a:latin typeface="Times New Roman" panose="02020603050405020304" pitchFamily="18" charset="0"/>
                <a:ea typeface="微软雅黑" panose="020B0503020204020204" pitchFamily="34" charset="-122"/>
                <a:sym typeface="+mn-ea"/>
              </a:rPr>
              <a:t>,当说到或写到后面却忘记前面的</a:t>
            </a:r>
            <a:r>
              <a:rPr sz="2100" dirty="0" err="1">
                <a:solidFill>
                  <a:srgbClr val="00B0F0"/>
                </a:solidFill>
                <a:latin typeface="Times New Roman" panose="02020603050405020304" pitchFamily="18" charset="0"/>
                <a:ea typeface="微软雅黑" panose="020B0503020204020204" pitchFamily="34" charset="-122"/>
                <a:sym typeface="+mn-ea"/>
              </a:rPr>
              <a:t>结构</a:t>
            </a:r>
            <a:r>
              <a:rPr sz="2100" dirty="0" err="1">
                <a:latin typeface="Times New Roman" panose="02020603050405020304" pitchFamily="18" charset="0"/>
                <a:ea typeface="微软雅黑" panose="020B0503020204020204" pitchFamily="34" charset="-122"/>
                <a:sym typeface="+mn-ea"/>
              </a:rPr>
              <a:t>致使缺少</a:t>
            </a:r>
            <a:r>
              <a:rPr sz="2100" dirty="0" err="1">
                <a:solidFill>
                  <a:srgbClr val="00B0F0"/>
                </a:solidFill>
                <a:latin typeface="Times New Roman" panose="02020603050405020304" pitchFamily="18" charset="0"/>
                <a:ea typeface="微软雅黑" panose="020B0503020204020204" pitchFamily="34" charset="-122"/>
                <a:sym typeface="+mn-ea"/>
              </a:rPr>
              <a:t>谓语</a:t>
            </a:r>
            <a:r>
              <a:rPr sz="2100" dirty="0" err="1">
                <a:latin typeface="Times New Roman" panose="02020603050405020304" pitchFamily="18" charset="0"/>
                <a:ea typeface="微软雅黑" panose="020B0503020204020204" pitchFamily="34" charset="-122"/>
                <a:sym typeface="+mn-ea"/>
              </a:rPr>
              <a:t>,是谓语残缺的主要原因</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:该公司最近又发动了全面的质量大检查运动,要在这个运动中建立与加强技术管理制度等一系列的工作</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:在“建立”前加谓语“完成</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3.宾语残缺</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造成宾语残缺的主要原因是</a:t>
            </a:r>
            <a:r>
              <a:rPr sz="2100" dirty="0" err="1">
                <a:latin typeface="Times New Roman" panose="02020603050405020304" pitchFamily="18" charset="0"/>
                <a:ea typeface="微软雅黑" panose="020B0503020204020204" pitchFamily="34" charset="-122"/>
                <a:sym typeface="+mn-ea"/>
              </a:rPr>
              <a:t>:动词谓语所带的宾语是一个复杂的短语,在表述时,往往只写了宾语部分的</a:t>
            </a:r>
            <a:r>
              <a:rPr sz="2100" dirty="0" err="1">
                <a:solidFill>
                  <a:srgbClr val="00B0F0"/>
                </a:solidFill>
                <a:latin typeface="Times New Roman" panose="02020603050405020304" pitchFamily="18" charset="0"/>
                <a:ea typeface="微软雅黑" panose="020B0503020204020204" pitchFamily="34" charset="-122"/>
                <a:sym typeface="+mn-ea"/>
              </a:rPr>
              <a:t>修饰语</a:t>
            </a:r>
            <a:r>
              <a:rPr sz="2100" dirty="0" err="1">
                <a:latin typeface="Times New Roman" panose="02020603050405020304" pitchFamily="18" charset="0"/>
                <a:ea typeface="微软雅黑" panose="020B0503020204020204" pitchFamily="34" charset="-122"/>
                <a:sym typeface="+mn-ea"/>
              </a:rPr>
              <a:t>而没有写宾语的</a:t>
            </a:r>
            <a:r>
              <a:rPr sz="2100" dirty="0" err="1">
                <a:solidFill>
                  <a:srgbClr val="00B0F0"/>
                </a:solidFill>
                <a:latin typeface="Times New Roman" panose="02020603050405020304" pitchFamily="18" charset="0"/>
                <a:ea typeface="微软雅黑" panose="020B0503020204020204" pitchFamily="34" charset="-122"/>
                <a:sym typeface="+mn-ea"/>
              </a:rPr>
              <a:t>中心语</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smtClean="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我国现行医疗制度､医患关系､病人权利的保护以及医疗事故的鉴定仍然有许多需要改进和完善</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smtClean="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在“完善”后面加“的地方</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5746" y="1545901"/>
            <a:ext cx="8621078" cy="348424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判断下列句子是否有语病</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没有语病的打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标注具体的病句类型,并改正</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1.在经济快速发展的形势下,我们要关注一些行业战线过长､生产力过剩造成新的资源配置不合理</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55746" y="3979595"/>
            <a:ext cx="4572000" cy="1060450"/>
          </a:xfrm>
          <a:prstGeom prst="rect">
            <a:avLst/>
          </a:prstGeom>
        </p:spPr>
        <p:txBody>
          <a:bodyPr>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宾语残缺</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在“不合理”后加“的现象”</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3399014" y="3587180"/>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428" y="1503886"/>
            <a:ext cx="8062860"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(2018•</a:t>
            </a:r>
            <a:r>
              <a:rPr lang="zh-CN" altLang="en-US" sz="2100" dirty="0">
                <a:latin typeface="Times New Roman" panose="02020603050405020304" pitchFamily="18" charset="0"/>
                <a:ea typeface="微软雅黑" panose="020B0503020204020204" pitchFamily="34" charset="-122"/>
              </a:rPr>
              <a:t>内江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由于西成高速铁路的开通运营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对助力乡村振兴战略和区域协调发展战略的实施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促进沿线经济发展和民生改善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具有重要意义</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央视文化节目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经典咏流传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就是用流行歌曲的演唱方法重新演唱我们中华民族流传下来的优秀的许多经典诗词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网络直播作为新生的媒介传播方式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具有融合性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跨区域及主体多元化等特征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因此需要地区之间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部门之间协调合作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共同参与管理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史蒂芬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霍金于今年</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月</a:t>
            </a:r>
            <a:r>
              <a:rPr lang="en-US" altLang="zh-CN" sz="2100" dirty="0">
                <a:latin typeface="Times New Roman" panose="02020603050405020304" pitchFamily="18" charset="0"/>
                <a:ea typeface="微软雅黑" panose="020B0503020204020204" pitchFamily="34" charset="-122"/>
              </a:rPr>
              <a:t>14</a:t>
            </a:r>
            <a:r>
              <a:rPr lang="zh-CN" altLang="en-US" sz="2100" dirty="0">
                <a:latin typeface="Times New Roman" panose="02020603050405020304" pitchFamily="18" charset="0"/>
                <a:ea typeface="微软雅黑" panose="020B0503020204020204" pitchFamily="34" charset="-122"/>
              </a:rPr>
              <a:t>日逝世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他被誉为继爱因斯坦之后最杰出的理论物理家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但他也是一位饱受疾病折磨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与病魔搏斗了半个世纪的科学家</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5997633" y="1495429"/>
            <a:ext cx="361315"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C</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2.南北朝时期,由于北方民族的大融合和工商业经济的发展为隋统一全国创造了条件</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3</a:t>
            </a:r>
            <a:r>
              <a:rPr sz="2100" dirty="0">
                <a:latin typeface="Times New Roman" panose="02020603050405020304" pitchFamily="18" charset="0"/>
                <a:ea typeface="微软雅黑" panose="020B0503020204020204" pitchFamily="34" charset="-122"/>
                <a:sym typeface="+mn-ea"/>
              </a:rPr>
              <a:t>.一项新的研究结果表明,广告模特的体形越来越瘦,已经伤害到年轻女性的自我评价</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39554" y="2533088"/>
            <a:ext cx="4572000" cy="1060450"/>
          </a:xfrm>
          <a:prstGeom prst="rect">
            <a:avLst/>
          </a:prstGeom>
        </p:spPr>
        <p:txBody>
          <a:bodyPr>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主语残缺</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删掉“由于”</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005982" y="2140673"/>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4" name="矩形 3"/>
          <p:cNvSpPr/>
          <p:nvPr/>
        </p:nvSpPr>
        <p:spPr>
          <a:xfrm>
            <a:off x="2034836" y="4120277"/>
            <a:ext cx="330200" cy="414020"/>
          </a:xfrm>
          <a:prstGeom prst="rect">
            <a:avLst/>
          </a:prstGeom>
        </p:spPr>
        <p:txBody>
          <a:bodyPr wrap="none">
            <a:spAutoFit/>
          </a:bodyPr>
          <a:lstStyle/>
          <a:p>
            <a:r>
              <a:rPr lang="zh-CN" altLang="en-US"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03009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4.经过几十年的努力,我国已经独立自主地研制､发射､跟踪和检测地球同步通讯卫星的能力</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39554" y="2429098"/>
            <a:ext cx="4572000" cy="1060450"/>
          </a:xfrm>
          <a:prstGeom prst="rect">
            <a:avLst/>
          </a:prstGeom>
        </p:spPr>
        <p:txBody>
          <a:bodyPr>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谓语残缺</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在“已经”后加“具备”</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766792" y="212169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4159885"/>
          </a:xfrm>
          <a:prstGeom prst="rect">
            <a:avLst/>
          </a:prstGeom>
          <a:noFill/>
          <a:ln w="28575">
            <a:solidFill>
              <a:srgbClr val="ED7D31"/>
            </a:solidFill>
            <a:prstDash val="dash"/>
          </a:ln>
        </p:spPr>
        <p:txBody>
          <a:bodyPr wrap="square">
            <a:spAutoFit/>
          </a:bodyPr>
          <a:lstStyle/>
          <a:p>
            <a:pPr indent="0" algn="just">
              <a:lnSpc>
                <a:spcPct val="140000"/>
              </a:lnSpc>
            </a:pPr>
            <a:r>
              <a:rPr sz="2100" dirty="0">
                <a:latin typeface="Times New Roman" panose="02020603050405020304" pitchFamily="18" charset="0"/>
                <a:ea typeface="微软雅黑" panose="020B0503020204020204" pitchFamily="34" charset="-122"/>
                <a:sym typeface="+mn-ea"/>
              </a:rPr>
              <a:t>5.下列句子中没有语病的一项是</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A.这个垃圾处理厂原设计日处理垃圾1000吨,现在,平均日处理垃圾达到了2300吨,早就处于超负荷运转了｡</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err="1">
                <a:latin typeface="Times New Roman" panose="02020603050405020304" pitchFamily="18" charset="0"/>
                <a:ea typeface="微软雅黑" panose="020B0503020204020204" pitchFamily="34" charset="-122"/>
                <a:sym typeface="+mn-ea"/>
              </a:rPr>
              <a:t>B.随着城市街头共享单车的出现,不仅给人们的出行带来便利,而且环保经济</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err="1">
                <a:latin typeface="Times New Roman" panose="02020603050405020304" pitchFamily="18" charset="0"/>
                <a:ea typeface="微软雅黑" panose="020B0503020204020204" pitchFamily="34" charset="-122"/>
                <a:sym typeface="+mn-ea"/>
              </a:rPr>
              <a:t>C.为了预防和减少道路交通事故的发生,交警队在全市范围道路安全整治行动</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err="1">
                <a:latin typeface="Times New Roman" panose="02020603050405020304" pitchFamily="18" charset="0"/>
                <a:ea typeface="微软雅黑" panose="020B0503020204020204" pitchFamily="34" charset="-122"/>
                <a:sym typeface="+mn-ea"/>
              </a:rPr>
              <a:t>D.对于美国禁令,任正非认为政客们目前的做法低估了华为的力量,华为不会轻易狭隘地排斥美国芯片,要共同成长</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4184681" y="1618863"/>
            <a:ext cx="375920"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D</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06045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:A.宾语残缺,在“超负荷运转”后面加上“的状态”;B.主语残缺,删掉“随着”;C.谓语残缺,在“安全整治”前面加“展开”｡</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成分赘余</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255746" y="2061686"/>
            <a:ext cx="8621078" cy="3707765"/>
          </a:xfrm>
          <a:prstGeom prst="rect">
            <a:avLst/>
          </a:prstGeom>
          <a:noFill/>
          <a:ln w="9525">
            <a:noFill/>
          </a:ln>
        </p:spPr>
        <p:txBody>
          <a:bodyPr wrap="square">
            <a:spAutoFit/>
          </a:bodyPr>
          <a:lstStyle/>
          <a:p>
            <a:pPr indent="0" algn="just">
              <a:lnSpc>
                <a:spcPct val="14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成分赘余”的主要特征是词语意思</a:t>
            </a:r>
            <a:r>
              <a:rPr sz="2100" dirty="0">
                <a:solidFill>
                  <a:srgbClr val="00B0F0"/>
                </a:solidFill>
                <a:latin typeface="Times New Roman" panose="02020603050405020304" pitchFamily="18" charset="0"/>
                <a:ea typeface="微软雅黑" panose="020B0503020204020204" pitchFamily="34" charset="-122"/>
                <a:sym typeface="+mn-ea"/>
              </a:rPr>
              <a:t>重复</a:t>
            </a:r>
            <a:r>
              <a:rPr sz="2100" dirty="0">
                <a:latin typeface="Times New Roman" panose="02020603050405020304" pitchFamily="18" charset="0"/>
                <a:ea typeface="微软雅黑" panose="020B0503020204020204" pitchFamily="34" charset="-122"/>
                <a:sym typeface="+mn-ea"/>
              </a:rPr>
              <a:t>,造成句子语义</a:t>
            </a:r>
            <a:r>
              <a:rPr sz="2100" dirty="0">
                <a:solidFill>
                  <a:srgbClr val="00B0F0"/>
                </a:solidFill>
                <a:latin typeface="Times New Roman" panose="02020603050405020304" pitchFamily="18" charset="0"/>
                <a:ea typeface="微软雅黑" panose="020B0503020204020204" pitchFamily="34" charset="-122"/>
                <a:sym typeface="+mn-ea"/>
              </a:rPr>
              <a:t>不清晰</a:t>
            </a:r>
            <a:r>
              <a:rPr sz="2100" dirty="0">
                <a:latin typeface="Times New Roman" panose="02020603050405020304" pitchFamily="18" charset="0"/>
                <a:ea typeface="微软雅黑" panose="020B0503020204020204" pitchFamily="34" charset="-122"/>
                <a:sym typeface="+mn-ea"/>
              </a:rPr>
              <a:t>,</a:t>
            </a:r>
            <a:r>
              <a:rPr sz="2100" dirty="0">
                <a:solidFill>
                  <a:srgbClr val="00B0F0"/>
                </a:solidFill>
                <a:latin typeface="Times New Roman" panose="02020603050405020304" pitchFamily="18" charset="0"/>
                <a:ea typeface="微软雅黑" panose="020B0503020204020204" pitchFamily="34" charset="-122"/>
                <a:sym typeface="+mn-ea"/>
              </a:rPr>
              <a:t>不简明</a:t>
            </a:r>
            <a:r>
              <a:rPr sz="2100" dirty="0">
                <a:latin typeface="Times New Roman" panose="02020603050405020304" pitchFamily="18" charset="0"/>
                <a:ea typeface="微软雅黑" panose="020B0503020204020204" pitchFamily="34" charset="-122"/>
                <a:sym typeface="+mn-ea"/>
              </a:rPr>
              <a:t>｡主要类型包括主语赘余､谓语赘余､宾语赘余和修饰成分赘余｡此外,程度副词､文言词汇､成语和约数词使用赘余的情况也是常见的｡如:不断（继续）,十分（更加）,诸（之于）,忍俊不禁（笑）,漫山遍野（到处）,大约（左右</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1.主语赘余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smtClean="0">
                <a:latin typeface="Times New Roman" panose="02020603050405020304" pitchFamily="18" charset="0"/>
                <a:ea typeface="微软雅黑" panose="020B0503020204020204" pitchFamily="34" charset="-122"/>
                <a:sym typeface="+mn-ea"/>
              </a:rPr>
              <a:t>:我们班的同学都很好学,上课时我们都能认真听讲</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:删掉后面的“我们</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2</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谓语赘余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:上次从你们班借来的试卷,我正在进行打印,上课前可以发到学生手中</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:谓语“进行”和“正在”重复,删掉“进行</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3</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宾语赘余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:爬山前,老师给我们买了很多饮料和汽水</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:“饮料”和“汽水”存在宾语赘余的语病,应删掉“和汽水”｡</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4</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修饰成分赘余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a:t>
            </a:r>
            <a:r>
              <a:rPr sz="2100" b="1" dirty="0">
                <a:latin typeface="Times New Roman" panose="02020603050405020304" pitchFamily="18" charset="0"/>
                <a:ea typeface="微软雅黑" panose="020B0503020204020204" pitchFamily="34" charset="-122"/>
                <a:sym typeface="+mn-ea"/>
              </a:rPr>
              <a:t>1）</a:t>
            </a:r>
            <a:r>
              <a:rPr sz="2100" b="1" dirty="0" smtClean="0">
                <a:latin typeface="Times New Roman" panose="02020603050405020304" pitchFamily="18" charset="0"/>
                <a:ea typeface="微软雅黑" panose="020B0503020204020204" pitchFamily="34" charset="-122"/>
                <a:sym typeface="+mn-ea"/>
              </a:rPr>
              <a:t>定语赘余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例句一</a:t>
            </a:r>
            <a:r>
              <a:rPr sz="2100" dirty="0" err="1">
                <a:latin typeface="Times New Roman" panose="02020603050405020304" pitchFamily="18" charset="0"/>
                <a:ea typeface="微软雅黑" panose="020B0503020204020204" pitchFamily="34" charset="-122"/>
                <a:sym typeface="+mn-ea"/>
              </a:rPr>
              <a:t>:工作之余,他不仅是个小提琴爱好者,大家公认的演奏能手,也是个文学爱好者,能写出很好的美妙诗篇</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:定语“很好的”与“美妙”语义重复,可删掉其一</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a:t>
            </a:r>
            <a:r>
              <a:rPr sz="2100" b="1" dirty="0">
                <a:latin typeface="Times New Roman" panose="02020603050405020304" pitchFamily="18" charset="0"/>
                <a:ea typeface="微软雅黑" panose="020B0503020204020204" pitchFamily="34" charset="-122"/>
                <a:sym typeface="+mn-ea"/>
              </a:rPr>
              <a:t>2）</a:t>
            </a:r>
            <a:r>
              <a:rPr sz="2100" b="1" dirty="0" smtClean="0">
                <a:latin typeface="Times New Roman" panose="02020603050405020304" pitchFamily="18" charset="0"/>
                <a:ea typeface="微软雅黑" panose="020B0503020204020204" pitchFamily="34" charset="-122"/>
                <a:sym typeface="+mn-ea"/>
              </a:rPr>
              <a:t>状语赘余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例句二</a:t>
            </a:r>
            <a:r>
              <a:rPr sz="2100" dirty="0" err="1">
                <a:latin typeface="Times New Roman" panose="02020603050405020304" pitchFamily="18" charset="0"/>
                <a:ea typeface="微软雅黑" panose="020B0503020204020204" pitchFamily="34" charset="-122"/>
                <a:sym typeface="+mn-ea"/>
              </a:rPr>
              <a:t>:华华同学提前预支了下个星期的生活费</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预支”有提前付出或领取的意思,与状语“提前”语义重复,可删去“提前”或将“预支”改为“支取”｡类似的错误用法还有“过早夭折”“过分溺爱”“令寒舍蓬荜生辉”“在心里由衷地”“被应邀”“非法走私”“依法给予法律制裁”等</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a:t>
            </a:r>
            <a:r>
              <a:rPr sz="2100" b="1" dirty="0">
                <a:latin typeface="Times New Roman" panose="02020603050405020304" pitchFamily="18" charset="0"/>
                <a:ea typeface="微软雅黑" panose="020B0503020204020204" pitchFamily="34" charset="-122"/>
                <a:sym typeface="+mn-ea"/>
              </a:rPr>
              <a:t>3）</a:t>
            </a:r>
            <a:r>
              <a:rPr sz="2100" b="1" dirty="0" smtClean="0">
                <a:latin typeface="Times New Roman" panose="02020603050405020304" pitchFamily="18" charset="0"/>
                <a:ea typeface="微软雅黑" panose="020B0503020204020204" pitchFamily="34" charset="-122"/>
                <a:sym typeface="+mn-ea"/>
              </a:rPr>
              <a:t>补语赘余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例句三</a:t>
            </a:r>
            <a:r>
              <a:rPr sz="2100" dirty="0" err="1">
                <a:latin typeface="Times New Roman" panose="02020603050405020304" pitchFamily="18" charset="0"/>
                <a:ea typeface="微软雅黑" panose="020B0503020204020204" pitchFamily="34" charset="-122"/>
                <a:sym typeface="+mn-ea"/>
              </a:rPr>
              <a:t>:为精简字数,这篇文章不得不略加删改一些</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:补语“略加”与“一些”意思重复,可删掉其一</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03009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5</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虚词赘余</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:在交通干线上设卡收费的方案必须经地方人大常委会讨论通过,并公诸于社会</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诸”有“之于”的意思,与虚词“于”赘余,应删掉“于</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03359" y="1531552"/>
            <a:ext cx="8621078" cy="4159885"/>
          </a:xfrm>
          <a:prstGeom prst="rect">
            <a:avLst/>
          </a:prstGeom>
          <a:noFill/>
          <a:ln w="28575">
            <a:solidFill>
              <a:srgbClr val="ED7D31"/>
            </a:solidFill>
            <a:prstDash val="dash"/>
          </a:ln>
        </p:spPr>
        <p:txBody>
          <a:bodyPr wrap="square">
            <a:spAutoFit/>
          </a:bodyPr>
          <a:lstStyle/>
          <a:p>
            <a:pPr indent="0" algn="just">
              <a:lnSpc>
                <a:spcPct val="14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判断下列句子是否有语病</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没有语病的打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标注具体的病句类型,并改正</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1.我区通过实施“雨露计划”,大力开展扶贫培训活动,群众脱贫致富的意识和能力得到显著提高</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2.出人意料的是,今年三月,物价的下跌,后来慢慢地稳定了</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4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03359" y="4155770"/>
            <a:ext cx="8515826" cy="1447165"/>
          </a:xfrm>
          <a:prstGeom prst="rect">
            <a:avLst/>
          </a:prstGeom>
        </p:spPr>
        <p:txBody>
          <a:bodyPr wrap="square">
            <a:spAutoFit/>
          </a:bodyPr>
          <a:lstStyle/>
          <a:p>
            <a:pPr indent="0" algn="just">
              <a:lnSpc>
                <a:spcPct val="14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虚词赘余</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物价”与“下跌”之间加了结构助词“的”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句子转为短语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意思也变了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不是物价稳定</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而是下跌稳定了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所以应删掉“的”</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3160509" y="3443810"/>
            <a:ext cx="330200" cy="414020"/>
          </a:xfrm>
          <a:prstGeom prst="rect">
            <a:avLst/>
          </a:prstGeom>
        </p:spPr>
        <p:txBody>
          <a:bodyPr wrap="none">
            <a:spAutoFit/>
          </a:bodyPr>
          <a:lstStyle/>
          <a:p>
            <a:r>
              <a:rPr lang="zh-CN" altLang="en-US"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7310217" y="3855819"/>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grpSp>
        <p:nvGrpSpPr>
          <p:cNvPr id="9" name="组合 8"/>
          <p:cNvGrpSpPr/>
          <p:nvPr/>
        </p:nvGrpSpPr>
        <p:grpSpPr>
          <a:xfrm>
            <a:off x="228404" y="1543458"/>
            <a:ext cx="8539061" cy="610076"/>
            <a:chOff x="308" y="1338"/>
            <a:chExt cx="17881" cy="1281"/>
          </a:xfrm>
        </p:grpSpPr>
        <p:sp>
          <p:nvSpPr>
            <p:cNvPr id="10" name="矩形 9"/>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785" y="1573460"/>
            <a:ext cx="8112259"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本题考查病句辨析</a:t>
            </a: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成分残缺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应删去“由于”</a:t>
            </a: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应把“许多”移到“优秀”前面</a:t>
            </a:r>
            <a:r>
              <a:rPr lang="en-US" altLang="zh-CN" sz="2100" dirty="0" smtClean="0">
                <a:latin typeface="Times New Roman" panose="02020603050405020304" pitchFamily="18" charset="0"/>
                <a:ea typeface="微软雅黑" panose="020B0503020204020204" pitchFamily="34" charset="-122"/>
              </a:rPr>
              <a:t>｡D</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关联词使用不当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3.我们的革命先辈,为了人民的利益,为了将革命进行到底,这些革命战士流了多少鲜血,献出了多少宝贵的生命啊</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4</a:t>
            </a:r>
            <a:r>
              <a:rPr sz="2100" dirty="0">
                <a:latin typeface="Times New Roman" panose="02020603050405020304" pitchFamily="18" charset="0"/>
                <a:ea typeface="微软雅黑" panose="020B0503020204020204" pitchFamily="34" charset="-122"/>
                <a:sym typeface="+mn-ea"/>
              </a:rPr>
              <a:t>.我们学校的张老师负责掌握管理全校的行政事务</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5</a:t>
            </a:r>
            <a:r>
              <a:rPr sz="2100" dirty="0">
                <a:latin typeface="Times New Roman" panose="02020603050405020304" pitchFamily="18" charset="0"/>
                <a:ea typeface="微软雅黑" panose="020B0503020204020204" pitchFamily="34" charset="-122"/>
                <a:sym typeface="+mn-ea"/>
              </a:rPr>
              <a:t>.教育是传播优秀文化､培养年轻一代､创造美好生活的根本途径</a:t>
            </a:r>
            <a:r>
              <a:rPr sz="2100" dirty="0" smtClean="0">
                <a:latin typeface="Times New Roman" panose="02020603050405020304" pitchFamily="18" charset="0"/>
                <a:ea typeface="微软雅黑" panose="020B0503020204020204" pitchFamily="34" charset="-122"/>
                <a:sym typeface="+mn-ea"/>
              </a:rPr>
              <a:t>｡（</a:t>
            </a: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239554" y="2469824"/>
            <a:ext cx="7336632" cy="106045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主语赘余</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这些革命战士”是赘余的主语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应该删掉</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3" name="矩形 2"/>
          <p:cNvSpPr/>
          <p:nvPr/>
        </p:nvSpPr>
        <p:spPr>
          <a:xfrm>
            <a:off x="285986" y="3976006"/>
            <a:ext cx="7158039" cy="106045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谓语赘余</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负责”与“掌握管理”重复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应删掉其一</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4877770" y="2109557"/>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6" name="矩形 5"/>
          <p:cNvSpPr/>
          <p:nvPr/>
        </p:nvSpPr>
        <p:spPr>
          <a:xfrm>
            <a:off x="6406532" y="3572875"/>
            <a:ext cx="38163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
        <p:nvSpPr>
          <p:cNvPr id="5" name="矩形 4"/>
          <p:cNvSpPr/>
          <p:nvPr/>
        </p:nvSpPr>
        <p:spPr>
          <a:xfrm>
            <a:off x="8009140" y="5014752"/>
            <a:ext cx="330200" cy="414020"/>
          </a:xfrm>
          <a:prstGeom prst="rect">
            <a:avLst/>
          </a:prstGeom>
        </p:spPr>
        <p:txBody>
          <a:bodyPr wrap="none">
            <a:spAutoFit/>
          </a:bodyPr>
          <a:lstStyle/>
          <a:p>
            <a:r>
              <a:rPr lang="zh-CN" altLang="en-US"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6.下列句子中没有语病的一项是</a:t>
            </a:r>
            <a:r>
              <a:rPr sz="2100" dirty="0" smtClean="0">
                <a:latin typeface="Times New Roman" panose="02020603050405020304" pitchFamily="18" charset="0"/>
                <a:ea typeface="微软雅黑" panose="020B0503020204020204" pitchFamily="34" charset="-122"/>
                <a:sym typeface="+mn-ea"/>
              </a:rPr>
              <a:t>（</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A.今天,我来到扬州瘦西湖的地方,游览了白塔､钓鱼台和五亭桥等风景点</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B.那里有肥沃的土地,有种类繁多的各种矿藏,有布满无数珍宝的山村</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C.大数据通常用来形容一个公司创造的大量非结构化数据和半结构化数据</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err="1">
                <a:latin typeface="Times New Roman" panose="02020603050405020304" pitchFamily="18" charset="0"/>
                <a:ea typeface="微软雅黑" panose="020B0503020204020204" pitchFamily="34" charset="-122"/>
                <a:sym typeface="+mn-ea"/>
              </a:rPr>
              <a:t>D.在学校开设的各种选修课中,同学们尤其更喜欢“花艺课”等课程</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2" name="矩形 1"/>
          <p:cNvSpPr/>
          <p:nvPr/>
        </p:nvSpPr>
        <p:spPr>
          <a:xfrm>
            <a:off x="4173965" y="1651009"/>
            <a:ext cx="36131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sym typeface="+mn-ea"/>
              </a:rPr>
              <a:t>C</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:A.宾语赘余,“扬州瘦西湖”就是“地方”,应删掉“的地方”;B.定语赘余,“种类繁多”就是“各种”,应删掉“种类繁多的”或“各种”;D.状语赘余,“尤其”与“更”语义重复,应删掉其一｡</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语序不当</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100" name="文本框 99"/>
          <p:cNvSpPr txBox="1"/>
          <p:nvPr/>
        </p:nvSpPr>
        <p:spPr>
          <a:xfrm>
            <a:off x="261461" y="2061686"/>
            <a:ext cx="8621078" cy="3870960"/>
          </a:xfrm>
          <a:prstGeom prst="rect">
            <a:avLst/>
          </a:prstGeom>
          <a:noFill/>
          <a:ln w="9525">
            <a:noFill/>
          </a:ln>
        </p:spPr>
        <p:txBody>
          <a:bodyPr wrap="square">
            <a:spAutoFit/>
          </a:bodyPr>
          <a:lstStyle/>
          <a:p>
            <a:pPr indent="0" algn="just">
              <a:lnSpc>
                <a:spcPct val="130000"/>
              </a:lnSpc>
            </a:pPr>
            <a:r>
              <a:rPr lang="en-US" sz="2100" dirty="0" smtClean="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语序不当是指由于</a:t>
            </a:r>
            <a:r>
              <a:rPr sz="2100" dirty="0" err="1" smtClean="0">
                <a:solidFill>
                  <a:srgbClr val="00B0F0"/>
                </a:solidFill>
                <a:latin typeface="Times New Roman" panose="02020603050405020304" pitchFamily="18" charset="0"/>
                <a:ea typeface="微软雅黑" panose="020B0503020204020204" pitchFamily="34" charset="-122"/>
                <a:sym typeface="+mn-ea"/>
              </a:rPr>
              <a:t>遣词</a:t>
            </a:r>
            <a:r>
              <a:rPr sz="2100" dirty="0" err="1" smtClean="0">
                <a:latin typeface="Times New Roman" panose="02020603050405020304" pitchFamily="18" charset="0"/>
                <a:ea typeface="微软雅黑" panose="020B0503020204020204" pitchFamily="34" charset="-122"/>
                <a:sym typeface="+mn-ea"/>
              </a:rPr>
              <a:t>造句时把词语的顺序</a:t>
            </a:r>
            <a:r>
              <a:rPr sz="2100" dirty="0" err="1" smtClean="0">
                <a:solidFill>
                  <a:srgbClr val="00B0F0"/>
                </a:solidFill>
                <a:latin typeface="Times New Roman" panose="02020603050405020304" pitchFamily="18" charset="0"/>
                <a:ea typeface="微软雅黑" panose="020B0503020204020204" pitchFamily="34" charset="-122"/>
                <a:sym typeface="+mn-ea"/>
              </a:rPr>
              <a:t>颠倒</a:t>
            </a:r>
            <a:r>
              <a:rPr sz="2100" dirty="0" err="1" smtClean="0">
                <a:latin typeface="Times New Roman" panose="02020603050405020304" pitchFamily="18" charset="0"/>
                <a:ea typeface="微软雅黑" panose="020B0503020204020204" pitchFamily="34" charset="-122"/>
                <a:sym typeface="+mn-ea"/>
              </a:rPr>
              <a:t>了</a:t>
            </a:r>
            <a:r>
              <a:rPr sz="2100" dirty="0" err="1">
                <a:latin typeface="Times New Roman" panose="02020603050405020304" pitchFamily="18" charset="0"/>
                <a:ea typeface="微软雅黑" panose="020B0503020204020204" pitchFamily="34" charset="-122"/>
                <a:sym typeface="+mn-ea"/>
              </a:rPr>
              <a:t>,而导致句子意思表达不清或者难以理解｡具体分为以下几种</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1</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多项定语语序不当</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多项定语的正确次序</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①</a:t>
            </a:r>
            <a:r>
              <a:rPr sz="2100" dirty="0" err="1">
                <a:latin typeface="Times New Roman" panose="02020603050405020304" pitchFamily="18" charset="0"/>
                <a:ea typeface="微软雅黑" panose="020B0503020204020204" pitchFamily="34" charset="-122"/>
                <a:sym typeface="+mn-ea"/>
              </a:rPr>
              <a:t>表领属性的时间､处所的词或短语</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②</a:t>
            </a:r>
            <a:r>
              <a:rPr sz="2100" dirty="0" err="1">
                <a:latin typeface="Times New Roman" panose="02020603050405020304" pitchFamily="18" charset="0"/>
                <a:ea typeface="微软雅黑" panose="020B0503020204020204" pitchFamily="34" charset="-122"/>
                <a:sym typeface="+mn-ea"/>
              </a:rPr>
              <a:t>指称或数量短语</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③</a:t>
            </a:r>
            <a:r>
              <a:rPr sz="2100" dirty="0" err="1">
                <a:latin typeface="Times New Roman" panose="02020603050405020304" pitchFamily="18" charset="0"/>
                <a:ea typeface="微软雅黑" panose="020B0503020204020204" pitchFamily="34" charset="-122"/>
                <a:sym typeface="+mn-ea"/>
              </a:rPr>
              <a:t>动词或动词短语</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dirty="0">
                <a:latin typeface="Times New Roman" panose="02020603050405020304" pitchFamily="18" charset="0"/>
                <a:ea typeface="微软雅黑" panose="020B0503020204020204" pitchFamily="34" charset="-122"/>
                <a:sym typeface="+mn-ea"/>
              </a:rPr>
              <a:t>	④形容词或形容词短语</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dirty="0">
                <a:latin typeface="Times New Roman" panose="02020603050405020304" pitchFamily="18" charset="0"/>
                <a:ea typeface="微软雅黑" panose="020B0503020204020204" pitchFamily="34" charset="-122"/>
                <a:sym typeface="+mn-ea"/>
              </a:rPr>
              <a:t>	⑤名词或名词短语</a:t>
            </a:r>
            <a:r>
              <a:rPr lang="en-US" altLang="zh-CN" sz="2100" dirty="0" smtClean="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2439"/>
            <a:ext cx="8621078" cy="3707765"/>
          </a:xfrm>
          <a:prstGeom prst="rect">
            <a:avLst/>
          </a:prstGeom>
          <a:noFill/>
          <a:ln w="9525">
            <a:noFill/>
          </a:ln>
        </p:spPr>
        <p:txBody>
          <a:bodyPr wrap="square">
            <a:spAutoFit/>
          </a:bodyPr>
          <a:lstStyle/>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:批评和自我批评是有效的改正错误提高思想水平的方法</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:应将“有效的”放在“方法”的前面</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	</a:t>
            </a:r>
            <a:r>
              <a:rPr lang="en-US" altLang="zh-CN" sz="2100" b="1" dirty="0">
                <a:latin typeface="Times New Roman" panose="02020603050405020304" pitchFamily="18" charset="0"/>
                <a:ea typeface="微软雅黑" panose="020B0503020204020204" pitchFamily="34" charset="-122"/>
                <a:sym typeface="+mn-ea"/>
              </a:rPr>
              <a:t>2.</a:t>
            </a:r>
            <a:r>
              <a:rPr lang="zh-CN" altLang="en-US" sz="2100" b="1" dirty="0">
                <a:latin typeface="Times New Roman" panose="02020603050405020304" pitchFamily="18" charset="0"/>
                <a:ea typeface="微软雅黑" panose="020B0503020204020204" pitchFamily="34" charset="-122"/>
                <a:sym typeface="+mn-ea"/>
              </a:rPr>
              <a:t>多项状语语序不当</a:t>
            </a: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	多项状语的正确次序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①</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00B0F0"/>
                </a:solidFill>
                <a:latin typeface="Times New Roman" panose="02020603050405020304" pitchFamily="18" charset="0"/>
                <a:ea typeface="微软雅黑" panose="020B0503020204020204" pitchFamily="34" charset="-122"/>
                <a:sym typeface="+mn-ea"/>
              </a:rPr>
              <a:t>目的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00B0F0"/>
                </a:solidFill>
                <a:latin typeface="Times New Roman" panose="02020603050405020304" pitchFamily="18" charset="0"/>
                <a:ea typeface="微软雅黑" panose="020B0503020204020204" pitchFamily="34" charset="-122"/>
                <a:sym typeface="+mn-ea"/>
              </a:rPr>
              <a:t>原因</a:t>
            </a:r>
            <a:r>
              <a:rPr lang="zh-CN" altLang="en-US" sz="2100" dirty="0">
                <a:latin typeface="Times New Roman" panose="02020603050405020304" pitchFamily="18" charset="0"/>
                <a:ea typeface="微软雅黑" panose="020B0503020204020204" pitchFamily="34" charset="-122"/>
                <a:sym typeface="+mn-ea"/>
              </a:rPr>
              <a:t>或</a:t>
            </a:r>
            <a:r>
              <a:rPr lang="zh-CN" altLang="en-US" sz="2100" dirty="0">
                <a:solidFill>
                  <a:srgbClr val="00B0F0"/>
                </a:solidFill>
                <a:latin typeface="Times New Roman" panose="02020603050405020304" pitchFamily="18" charset="0"/>
                <a:ea typeface="微软雅黑" panose="020B0503020204020204" pitchFamily="34" charset="-122"/>
                <a:sym typeface="+mn-ea"/>
              </a:rPr>
              <a:t>条件</a:t>
            </a:r>
            <a:r>
              <a:rPr lang="zh-CN" altLang="en-US" sz="2100" dirty="0">
                <a:latin typeface="Times New Roman" panose="02020603050405020304" pitchFamily="18" charset="0"/>
                <a:ea typeface="微软雅黑" panose="020B0503020204020204" pitchFamily="34" charset="-122"/>
                <a:sym typeface="+mn-ea"/>
              </a:rPr>
              <a:t>的介宾短语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②</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00B0F0"/>
                </a:solidFill>
                <a:latin typeface="Times New Roman" panose="02020603050405020304" pitchFamily="18" charset="0"/>
                <a:ea typeface="微软雅黑" panose="020B0503020204020204" pitchFamily="34" charset="-122"/>
                <a:sym typeface="+mn-ea"/>
              </a:rPr>
              <a:t>时间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00B0F0"/>
                </a:solidFill>
                <a:latin typeface="Times New Roman" panose="02020603050405020304" pitchFamily="18" charset="0"/>
                <a:ea typeface="微软雅黑" panose="020B0503020204020204" pitchFamily="34" charset="-122"/>
                <a:sym typeface="+mn-ea"/>
              </a:rPr>
              <a:t>处所</a:t>
            </a:r>
            <a:r>
              <a:rPr lang="zh-CN" altLang="en-US" sz="2100" dirty="0">
                <a:latin typeface="Times New Roman" panose="02020603050405020304" pitchFamily="18" charset="0"/>
                <a:ea typeface="微软雅黑" panose="020B0503020204020204" pitchFamily="34" charset="-122"/>
                <a:sym typeface="+mn-ea"/>
              </a:rPr>
              <a:t>的词或短语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③</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00B0F0"/>
                </a:solidFill>
                <a:latin typeface="Times New Roman" panose="02020603050405020304" pitchFamily="18" charset="0"/>
                <a:ea typeface="微软雅黑" panose="020B0503020204020204" pitchFamily="34" charset="-122"/>
                <a:sym typeface="+mn-ea"/>
              </a:rPr>
              <a:t>范围程度</a:t>
            </a:r>
            <a:r>
              <a:rPr lang="zh-CN" altLang="en-US" sz="2100" dirty="0">
                <a:latin typeface="Times New Roman" panose="02020603050405020304" pitchFamily="18" charset="0"/>
                <a:ea typeface="微软雅黑" panose="020B0503020204020204" pitchFamily="34" charset="-122"/>
                <a:sym typeface="+mn-ea"/>
              </a:rPr>
              <a:t>的短语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④</a:t>
            </a:r>
            <a:r>
              <a:rPr lang="zh-CN" altLang="en-US" sz="2100" dirty="0">
                <a:latin typeface="Times New Roman" panose="02020603050405020304" pitchFamily="18" charset="0"/>
                <a:ea typeface="微软雅黑" panose="020B0503020204020204" pitchFamily="34" charset="-122"/>
                <a:sym typeface="+mn-ea"/>
              </a:rPr>
              <a:t>表</a:t>
            </a:r>
            <a:r>
              <a:rPr lang="zh-CN" altLang="en-US" sz="2100" dirty="0">
                <a:solidFill>
                  <a:srgbClr val="00B0F0"/>
                </a:solidFill>
                <a:latin typeface="Times New Roman" panose="02020603050405020304" pitchFamily="18" charset="0"/>
                <a:ea typeface="微软雅黑" panose="020B0503020204020204" pitchFamily="34" charset="-122"/>
                <a:sym typeface="+mn-ea"/>
              </a:rPr>
              <a:t>情感</a:t>
            </a:r>
            <a:r>
              <a:rPr lang="zh-CN" altLang="en-US" sz="2100" dirty="0">
                <a:latin typeface="Times New Roman" panose="02020603050405020304" pitchFamily="18" charset="0"/>
                <a:ea typeface="微软雅黑" panose="020B0503020204020204" pitchFamily="34" charset="-122"/>
                <a:sym typeface="+mn-ea"/>
              </a:rPr>
              <a:t>的词或短语</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2439"/>
            <a:ext cx="8621078" cy="1899285"/>
          </a:xfrm>
          <a:prstGeom prst="rect">
            <a:avLst/>
          </a:prstGeom>
          <a:noFill/>
          <a:ln w="9525">
            <a:noFill/>
          </a:ln>
        </p:spPr>
        <p:txBody>
          <a:bodyPr wrap="square">
            <a:spAutoFit/>
          </a:bodyPr>
          <a:lstStyle/>
          <a:p>
            <a:pPr indent="0" algn="just">
              <a:lnSpc>
                <a:spcPct val="14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另外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表对象的</a:t>
            </a:r>
            <a:r>
              <a:rPr lang="zh-CN" altLang="en-US" sz="2100" dirty="0">
                <a:solidFill>
                  <a:srgbClr val="00B0F0"/>
                </a:solidFill>
                <a:latin typeface="Times New Roman" panose="02020603050405020304" pitchFamily="18" charset="0"/>
                <a:ea typeface="微软雅黑" panose="020B0503020204020204" pitchFamily="34" charset="-122"/>
                <a:sym typeface="+mn-ea"/>
              </a:rPr>
              <a:t>介宾短语</a:t>
            </a:r>
            <a:r>
              <a:rPr lang="zh-CN" altLang="en-US" sz="2100" dirty="0">
                <a:latin typeface="Times New Roman" panose="02020603050405020304" pitchFamily="18" charset="0"/>
                <a:ea typeface="微软雅黑" panose="020B0503020204020204" pitchFamily="34" charset="-122"/>
                <a:sym typeface="+mn-ea"/>
              </a:rPr>
              <a:t>一般紧挨在</a:t>
            </a:r>
            <a:r>
              <a:rPr lang="zh-CN" altLang="en-US" sz="2100" dirty="0">
                <a:solidFill>
                  <a:srgbClr val="00B0F0"/>
                </a:solidFill>
                <a:latin typeface="Times New Roman" panose="02020603050405020304" pitchFamily="18" charset="0"/>
                <a:ea typeface="微软雅黑" panose="020B0503020204020204" pitchFamily="34" charset="-122"/>
                <a:sym typeface="+mn-ea"/>
              </a:rPr>
              <a:t>中心语</a:t>
            </a:r>
            <a:r>
              <a:rPr lang="zh-CN" altLang="en-US" sz="2100" dirty="0">
                <a:latin typeface="Times New Roman" panose="02020603050405020304" pitchFamily="18" charset="0"/>
                <a:ea typeface="微软雅黑" panose="020B0503020204020204" pitchFamily="34" charset="-122"/>
                <a:sym typeface="+mn-ea"/>
              </a:rPr>
              <a:t>前</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	</a:t>
            </a:r>
            <a:r>
              <a:rPr lang="zh-CN" altLang="en-US" sz="2100" b="1" dirty="0">
                <a:latin typeface="Times New Roman" panose="02020603050405020304" pitchFamily="18" charset="0"/>
                <a:ea typeface="微软雅黑" panose="020B0503020204020204" pitchFamily="34" charset="-122"/>
                <a:sym typeface="+mn-ea"/>
              </a:rPr>
              <a:t>例句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在休息室里许多老师昨天都同他热情地交谈</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a:p>
            <a:pPr indent="0" algn="just">
              <a:lnSpc>
                <a:spcPct val="140000"/>
              </a:lnSpc>
            </a:pPr>
            <a:r>
              <a:rPr lang="zh-CN" altLang="en-US" sz="2100" dirty="0">
                <a:latin typeface="Times New Roman" panose="02020603050405020304" pitchFamily="18" charset="0"/>
                <a:ea typeface="微软雅黑" panose="020B0503020204020204" pitchFamily="34" charset="-122"/>
                <a:sym typeface="+mn-ea"/>
              </a:rPr>
              <a:t>	</a:t>
            </a:r>
            <a:r>
              <a:rPr lang="zh-CN" altLang="en-US" sz="2100" b="1" dirty="0">
                <a:latin typeface="Times New Roman" panose="02020603050405020304" pitchFamily="18" charset="0"/>
                <a:ea typeface="微软雅黑" panose="020B0503020204020204" pitchFamily="34" charset="-122"/>
                <a:sym typeface="+mn-ea"/>
              </a:rPr>
              <a:t>修改意见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正确次序为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许多老师昨天（时间）在休息室里（处所）都（范围）热情地（情感）同他（对象）交谈</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3</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行为先后顺序不当</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句子中出现多个并列的短语或词语</a:t>
            </a:r>
            <a:r>
              <a:rPr sz="2100" dirty="0">
                <a:latin typeface="Times New Roman" panose="02020603050405020304" pitchFamily="18" charset="0"/>
                <a:ea typeface="微软雅黑" panose="020B0503020204020204" pitchFamily="34" charset="-122"/>
                <a:sym typeface="+mn-ea"/>
              </a:rPr>
              <a:t>,并且这些短语或词语之间有着</a:t>
            </a:r>
            <a:r>
              <a:rPr sz="2100" dirty="0">
                <a:solidFill>
                  <a:srgbClr val="00B0F0"/>
                </a:solidFill>
                <a:latin typeface="Times New Roman" panose="02020603050405020304" pitchFamily="18" charset="0"/>
                <a:ea typeface="微软雅黑" panose="020B0503020204020204" pitchFamily="34" charset="-122"/>
                <a:sym typeface="+mn-ea"/>
              </a:rPr>
              <a:t>承接</a:t>
            </a:r>
            <a:r>
              <a:rPr sz="2100" dirty="0">
                <a:latin typeface="Times New Roman" panose="02020603050405020304" pitchFamily="18" charset="0"/>
                <a:ea typeface="微软雅黑" panose="020B0503020204020204" pitchFamily="34" charset="-122"/>
                <a:sym typeface="+mn-ea"/>
              </a:rPr>
              <a:t>或</a:t>
            </a:r>
            <a:r>
              <a:rPr sz="2100" dirty="0">
                <a:solidFill>
                  <a:srgbClr val="00B0F0"/>
                </a:solidFill>
                <a:latin typeface="Times New Roman" panose="02020603050405020304" pitchFamily="18" charset="0"/>
                <a:ea typeface="微软雅黑" panose="020B0503020204020204" pitchFamily="34" charset="-122"/>
                <a:sym typeface="+mn-ea"/>
              </a:rPr>
              <a:t>递进</a:t>
            </a:r>
            <a:r>
              <a:rPr sz="2100" dirty="0">
                <a:latin typeface="Times New Roman" panose="02020603050405020304" pitchFamily="18" charset="0"/>
                <a:ea typeface="微软雅黑" panose="020B0503020204020204" pitchFamily="34" charset="-122"/>
                <a:sym typeface="+mn-ea"/>
              </a:rPr>
              <a:t>等逻辑关系,如果不按照次序排列,会造成行为先后顺序不当的语病错误</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:理论再好,只有被我们掌握､接受和理解,才能成为自觉遵守和奉行的准则</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掌握､接受和理解”三者之间行为先后顺序不当,改为“理解､接受和掌握</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4453890"/>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4</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定语和状语顺序不当</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不能将定语和状语的</a:t>
            </a:r>
            <a:r>
              <a:rPr sz="2100" dirty="0" err="1" smtClean="0">
                <a:solidFill>
                  <a:srgbClr val="00B0F0"/>
                </a:solidFill>
                <a:latin typeface="Times New Roman" panose="02020603050405020304" pitchFamily="18" charset="0"/>
                <a:ea typeface="微软雅黑" panose="020B0503020204020204" pitchFamily="34" charset="-122"/>
                <a:sym typeface="+mn-ea"/>
              </a:rPr>
              <a:t>位置</a:t>
            </a:r>
            <a:r>
              <a:rPr sz="2100" dirty="0" err="1" smtClean="0">
                <a:latin typeface="Times New Roman" panose="02020603050405020304" pitchFamily="18" charset="0"/>
                <a:ea typeface="微软雅黑" panose="020B0503020204020204" pitchFamily="34" charset="-122"/>
                <a:sym typeface="+mn-ea"/>
              </a:rPr>
              <a:t>放错</a:t>
            </a:r>
            <a:r>
              <a:rPr sz="2100" dirty="0" err="1">
                <a:latin typeface="Times New Roman" panose="02020603050405020304" pitchFamily="18" charset="0"/>
                <a:ea typeface="微软雅黑" panose="020B0503020204020204" pitchFamily="34" charset="-122"/>
                <a:sym typeface="+mn-ea"/>
              </a:rPr>
              <a:t>,首先要分清定语和状语,并把状语放在定语之前</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例句一</a:t>
            </a:r>
            <a:r>
              <a:rPr sz="2100" dirty="0" err="1">
                <a:latin typeface="Times New Roman" panose="02020603050405020304" pitchFamily="18" charset="0"/>
                <a:ea typeface="微软雅黑" panose="020B0503020204020204" pitchFamily="34" charset="-122"/>
                <a:sym typeface="+mn-ea"/>
              </a:rPr>
              <a:t>:中学生书写水平下降的问题,广泛引起了社会的关注</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:定语语序不当</a:t>
            </a:r>
            <a:r>
              <a:rPr sz="2100" dirty="0">
                <a:latin typeface="Times New Roman" panose="02020603050405020304" pitchFamily="18" charset="0"/>
                <a:ea typeface="微软雅黑" panose="020B0503020204020204" pitchFamily="34" charset="-122"/>
                <a:sym typeface="+mn-ea"/>
              </a:rPr>
              <a:t>｡“广泛”是定语,应该放在“关注”前面,应为“引起了社会的广泛关注</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例句二</a:t>
            </a:r>
            <a:r>
              <a:rPr sz="2100" dirty="0" err="1">
                <a:latin typeface="Times New Roman" panose="02020603050405020304" pitchFamily="18" charset="0"/>
                <a:ea typeface="微软雅黑" panose="020B0503020204020204" pitchFamily="34" charset="-122"/>
                <a:sym typeface="+mn-ea"/>
              </a:rPr>
              <a:t>:老师在课堂上应该发挥学生的充分的作用</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:状语语序不当｡应改为“老师在课堂上应该充分发挥学生的作用</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5</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关联词位置不当</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smtClean="0">
                <a:latin typeface="Times New Roman" panose="02020603050405020304" pitchFamily="18" charset="0"/>
                <a:ea typeface="微软雅黑" panose="020B0503020204020204" pitchFamily="34" charset="-122"/>
                <a:sym typeface="+mn-ea"/>
              </a:rPr>
              <a:t>如果两个分句的</a:t>
            </a:r>
            <a:r>
              <a:rPr sz="2100" dirty="0" err="1" smtClean="0">
                <a:solidFill>
                  <a:srgbClr val="00B0F0"/>
                </a:solidFill>
                <a:latin typeface="Times New Roman" panose="02020603050405020304" pitchFamily="18" charset="0"/>
                <a:ea typeface="微软雅黑" panose="020B0503020204020204" pitchFamily="34" charset="-122"/>
                <a:sym typeface="+mn-ea"/>
              </a:rPr>
              <a:t>主语一致</a:t>
            </a:r>
            <a:r>
              <a:rPr sz="2100" dirty="0" err="1">
                <a:latin typeface="Times New Roman" panose="02020603050405020304" pitchFamily="18" charset="0"/>
                <a:ea typeface="微软雅黑" panose="020B0503020204020204" pitchFamily="34" charset="-122"/>
                <a:sym typeface="+mn-ea"/>
              </a:rPr>
              <a:t>,关联词应放在</a:t>
            </a:r>
            <a:r>
              <a:rPr sz="2100" dirty="0" err="1">
                <a:solidFill>
                  <a:srgbClr val="00B0F0"/>
                </a:solidFill>
                <a:latin typeface="Times New Roman" panose="02020603050405020304" pitchFamily="18" charset="0"/>
                <a:ea typeface="微软雅黑" panose="020B0503020204020204" pitchFamily="34" charset="-122"/>
                <a:sym typeface="+mn-ea"/>
              </a:rPr>
              <a:t>主语后面</a:t>
            </a:r>
            <a:r>
              <a:rPr sz="2100" dirty="0" err="1">
                <a:latin typeface="Times New Roman" panose="02020603050405020304" pitchFamily="18" charset="0"/>
                <a:ea typeface="微软雅黑" panose="020B0503020204020204" pitchFamily="34" charset="-122"/>
                <a:sym typeface="+mn-ea"/>
              </a:rPr>
              <a:t>,反之,关联词放在</a:t>
            </a:r>
            <a:r>
              <a:rPr sz="2100" dirty="0" err="1">
                <a:solidFill>
                  <a:srgbClr val="00B0F0"/>
                </a:solidFill>
                <a:latin typeface="Times New Roman" panose="02020603050405020304" pitchFamily="18" charset="0"/>
                <a:ea typeface="微软雅黑" panose="020B0503020204020204" pitchFamily="34" charset="-122"/>
                <a:sym typeface="+mn-ea"/>
              </a:rPr>
              <a:t>主语前面</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例句一</a:t>
            </a:r>
            <a:r>
              <a:rPr sz="2100" dirty="0" err="1">
                <a:latin typeface="Times New Roman" panose="02020603050405020304" pitchFamily="18" charset="0"/>
                <a:ea typeface="微软雅黑" panose="020B0503020204020204" pitchFamily="34" charset="-122"/>
                <a:sym typeface="+mn-ea"/>
              </a:rPr>
              <a:t>:如果你明天要去图书馆,那么告诉我一下</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:分句的主语都是“你”,</a:t>
            </a:r>
            <a:r>
              <a:rPr sz="2100" dirty="0" err="1">
                <a:latin typeface="Times New Roman" panose="02020603050405020304" pitchFamily="18" charset="0"/>
                <a:ea typeface="微软雅黑" panose="020B0503020204020204" pitchFamily="34" charset="-122"/>
                <a:sym typeface="+mn-ea"/>
              </a:rPr>
              <a:t>将“如果”移到“你”的后面</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例句二</a:t>
            </a:r>
            <a:r>
              <a:rPr sz="2100" dirty="0" err="1">
                <a:latin typeface="Times New Roman" panose="02020603050405020304" pitchFamily="18" charset="0"/>
                <a:ea typeface="微软雅黑" panose="020B0503020204020204" pitchFamily="34" charset="-122"/>
                <a:sym typeface="+mn-ea"/>
              </a:rPr>
              <a:t>:企业家如果不能实事求是,他的事业就可能会失败</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:两个分句的主语不一致,应将“如果”移到“企业家”前面</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515235"/>
          </a:xfrm>
          <a:prstGeom prst="rect">
            <a:avLst/>
          </a:prstGeom>
          <a:noFill/>
          <a:ln w="9525">
            <a:noFill/>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	</a:t>
            </a:r>
            <a:r>
              <a:rPr sz="2100" b="1" dirty="0" smtClean="0">
                <a:latin typeface="Times New Roman" panose="02020603050405020304" pitchFamily="18" charset="0"/>
                <a:ea typeface="微软雅黑" panose="020B0503020204020204" pitchFamily="34" charset="-122"/>
                <a:sym typeface="+mn-ea"/>
              </a:rPr>
              <a:t>6</a:t>
            </a:r>
            <a:r>
              <a:rPr sz="2100" b="1" dirty="0">
                <a:latin typeface="Times New Roman" panose="02020603050405020304" pitchFamily="18" charset="0"/>
                <a:ea typeface="微软雅黑" panose="020B0503020204020204" pitchFamily="34" charset="-122"/>
                <a:sym typeface="+mn-ea"/>
              </a:rPr>
              <a:t>.</a:t>
            </a:r>
            <a:r>
              <a:rPr sz="2100" b="1" dirty="0" smtClean="0">
                <a:latin typeface="Times New Roman" panose="02020603050405020304" pitchFamily="18" charset="0"/>
                <a:ea typeface="微软雅黑" panose="020B0503020204020204" pitchFamily="34" charset="-122"/>
                <a:sym typeface="+mn-ea"/>
              </a:rPr>
              <a:t>主客颠倒</a:t>
            </a:r>
            <a:endParaRPr lang="en-US"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一般有</a:t>
            </a:r>
            <a:r>
              <a:rPr sz="2100" dirty="0">
                <a:latin typeface="Times New Roman" panose="02020603050405020304" pitchFamily="18" charset="0"/>
                <a:ea typeface="微软雅黑" panose="020B0503020204020204" pitchFamily="34" charset="-122"/>
                <a:sym typeface="+mn-ea"/>
              </a:rPr>
              <a:t>“</a:t>
            </a:r>
            <a:r>
              <a:rPr sz="2100" dirty="0">
                <a:solidFill>
                  <a:srgbClr val="00B0F0"/>
                </a:solidFill>
                <a:latin typeface="Times New Roman" panose="02020603050405020304" pitchFamily="18" charset="0"/>
                <a:ea typeface="微软雅黑" panose="020B0503020204020204" pitchFamily="34" charset="-122"/>
                <a:sym typeface="+mn-ea"/>
              </a:rPr>
              <a:t>对</a:t>
            </a:r>
            <a:r>
              <a:rPr sz="2100" dirty="0">
                <a:latin typeface="Times New Roman" panose="02020603050405020304" pitchFamily="18" charset="0"/>
                <a:ea typeface="微软雅黑" panose="020B0503020204020204" pitchFamily="34" charset="-122"/>
                <a:sym typeface="+mn-ea"/>
              </a:rPr>
              <a:t>”“</a:t>
            </a:r>
            <a:r>
              <a:rPr sz="2100" dirty="0">
                <a:solidFill>
                  <a:srgbClr val="00B0F0"/>
                </a:solidFill>
                <a:latin typeface="Times New Roman" panose="02020603050405020304" pitchFamily="18" charset="0"/>
                <a:ea typeface="微软雅黑" panose="020B0503020204020204" pitchFamily="34" charset="-122"/>
                <a:sym typeface="+mn-ea"/>
              </a:rPr>
              <a:t>对于</a:t>
            </a:r>
            <a:r>
              <a:rPr sz="2100" dirty="0">
                <a:latin typeface="Times New Roman" panose="02020603050405020304" pitchFamily="18" charset="0"/>
                <a:ea typeface="微软雅黑" panose="020B0503020204020204" pitchFamily="34" charset="-122"/>
                <a:sym typeface="+mn-ea"/>
              </a:rPr>
              <a:t>”的句子,会存在着主客颠倒的语序不当的错误</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:史铁生这个名字,对我们青年学生是不陌生的</a:t>
            </a:r>
            <a:r>
              <a:rPr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smtClean="0">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:“史铁生这个名字”和“我们青年学生”主客颠倒,应改为“我们青年学生,对史铁生这个名字是不陌生的”｡</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428" y="1503886"/>
            <a:ext cx="8062860"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(2017•</a:t>
            </a:r>
            <a:r>
              <a:rPr lang="zh-CN" altLang="en-US" sz="2100" dirty="0">
                <a:latin typeface="Times New Roman" panose="02020603050405020304" pitchFamily="18" charset="0"/>
                <a:ea typeface="微软雅黑" panose="020B0503020204020204" pitchFamily="34" charset="-122"/>
              </a:rPr>
              <a:t>内江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下列句子没有语病的一项是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通过“践行十爱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德耀甜城”这项主题活动的开展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让更多的人在工作和生活中传递正能量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弘扬社会正气</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具有完全自主知识产权的国产大型客机</a:t>
            </a:r>
            <a:r>
              <a:rPr lang="en-US" altLang="zh-CN" sz="2100" dirty="0">
                <a:latin typeface="Times New Roman" panose="02020603050405020304" pitchFamily="18" charset="0"/>
                <a:ea typeface="微软雅黑" panose="020B0503020204020204" pitchFamily="34" charset="-122"/>
              </a:rPr>
              <a:t>C919</a:t>
            </a:r>
            <a:r>
              <a:rPr lang="zh-CN" altLang="en-US" sz="2100" dirty="0">
                <a:latin typeface="Times New Roman" panose="02020603050405020304" pitchFamily="18" charset="0"/>
                <a:ea typeface="微软雅黑" panose="020B0503020204020204" pitchFamily="34" charset="-122"/>
              </a:rPr>
              <a:t>首飞成功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证明中国在高端装备制造业方面具备自主研发的能力和实力是不言而喻的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内江市非物质文化遗产保护中心副主任曹永胜为全校师生作了关于“非遗”的知识讲座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大家认识到保护和发掘“非遗”的重要性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紧迫性</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一带一路”国际合作高峰论坛</a:t>
            </a:r>
            <a:r>
              <a:rPr lang="en-US" altLang="zh-CN" sz="2100" dirty="0">
                <a:latin typeface="Times New Roman" panose="02020603050405020304" pitchFamily="18" charset="0"/>
                <a:ea typeface="微软雅黑" panose="020B0503020204020204" pitchFamily="34" charset="-122"/>
              </a:rPr>
              <a:t>2017</a:t>
            </a:r>
            <a:r>
              <a:rPr lang="zh-CN" altLang="en-US" sz="2100" dirty="0">
                <a:latin typeface="Times New Roman" panose="02020603050405020304" pitchFamily="18" charset="0"/>
                <a:ea typeface="微软雅黑" panose="020B0503020204020204" pitchFamily="34" charset="-122"/>
              </a:rPr>
              <a:t>年</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月</a:t>
            </a:r>
            <a:r>
              <a:rPr lang="en-US" altLang="zh-CN" sz="2100" dirty="0">
                <a:latin typeface="Times New Roman" panose="02020603050405020304" pitchFamily="18" charset="0"/>
                <a:ea typeface="微软雅黑" panose="020B0503020204020204" pitchFamily="34" charset="-122"/>
              </a:rPr>
              <a:t>14</a:t>
            </a:r>
            <a:r>
              <a:rPr lang="zh-CN" altLang="en-US" sz="2100" dirty="0">
                <a:latin typeface="Times New Roman" panose="02020603050405020304" pitchFamily="18" charset="0"/>
                <a:ea typeface="微软雅黑" panose="020B0503020204020204" pitchFamily="34" charset="-122"/>
              </a:rPr>
              <a:t>日在北京举行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这是中国倡议“一带一路”以来就此主办的规格最高的国际性会议</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矩形 2"/>
          <p:cNvSpPr/>
          <p:nvPr/>
        </p:nvSpPr>
        <p:spPr>
          <a:xfrm>
            <a:off x="6048960" y="1503886"/>
            <a:ext cx="375920" cy="542925"/>
          </a:xfrm>
          <a:prstGeom prst="rect">
            <a:avLst/>
          </a:prstGeom>
        </p:spPr>
        <p:txBody>
          <a:bodyPr wrap="none">
            <a:spAutoFit/>
          </a:bodyPr>
          <a:lstStyle/>
          <a:p>
            <a:pPr>
              <a:lnSpc>
                <a:spcPct val="140000"/>
              </a:lnSpc>
            </a:pPr>
            <a:r>
              <a:rPr lang="en-US" altLang="zh-CN" sz="2100" b="1" dirty="0" smtClean="0">
                <a:solidFill>
                  <a:srgbClr val="FF0000"/>
                </a:solidFill>
                <a:latin typeface="Times New Roman" panose="02020603050405020304" pitchFamily="18" charset="0"/>
                <a:ea typeface="微软雅黑" panose="020B0503020204020204" pitchFamily="34" charset="-122"/>
              </a:rPr>
              <a:t>D</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5746" y="1563844"/>
            <a:ext cx="8621078" cy="348424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判断下列句子是否有语病</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没有语病的打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标注具体的病句类型,并改正</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1.考试过后,老师耐心地纠正､指出我在考试中遇到的问题｡（</a:t>
            </a: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2.如果他不实话实说,名誉就会受到不好的影响｡（</a:t>
            </a: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7393781" y="3113654"/>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6088856" y="4587376"/>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255746" y="3449955"/>
            <a:ext cx="7039451" cy="1060450"/>
          </a:xfrm>
          <a:prstGeom prst="rect">
            <a:avLst/>
          </a:prstGeom>
          <a:noFill/>
        </p:spPr>
        <p:txBody>
          <a:bodyPr wrap="square" rtlCol="0" anchor="t">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错误类型:行为先后顺序不当</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改正:将“纠正”和“指出”交换位置｡</a:t>
            </a:r>
            <a:endParaRPr lang="zh-CN" altLang="en-US" sz="2100"/>
          </a:p>
        </p:txBody>
      </p:sp>
      <p:grpSp>
        <p:nvGrpSpPr>
          <p:cNvPr id="9" name="组合 8"/>
          <p:cNvGrpSpPr/>
          <p:nvPr/>
        </p:nvGrpSpPr>
        <p:grpSpPr>
          <a:xfrm>
            <a:off x="228404" y="1543458"/>
            <a:ext cx="8539061" cy="610076"/>
            <a:chOff x="308" y="1338"/>
            <a:chExt cx="17881" cy="1281"/>
          </a:xfrm>
        </p:grpSpPr>
        <p:sp>
          <p:nvSpPr>
            <p:cNvPr id="10" name="矩形 9"/>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48424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3.说起饺子,每一个中国人都不感到陌生,中国的饺子对外国人也难以抗拒｡（</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4.夜深人静,想起今天一连串发生的事情,我怎么也睡不着｡（</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39554" y="2536984"/>
            <a:ext cx="7039451"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:主客颠倒</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“中国的饺子”与“外国人”调换位置｡</a:t>
            </a:r>
            <a:endParaRPr lang="zh-CN" altLang="en-US" sz="2100"/>
          </a:p>
        </p:txBody>
      </p:sp>
      <p:sp>
        <p:nvSpPr>
          <p:cNvPr id="3" name="文本框 2"/>
          <p:cNvSpPr txBox="1"/>
          <p:nvPr/>
        </p:nvSpPr>
        <p:spPr>
          <a:xfrm>
            <a:off x="239554" y="3959066"/>
            <a:ext cx="4243388"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:多项定语语序不当</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:将“一连串”放在“事情”前面｡</a:t>
            </a:r>
            <a:endParaRPr lang="zh-CN" altLang="en-US" sz="2100"/>
          </a:p>
        </p:txBody>
      </p:sp>
      <p:sp>
        <p:nvSpPr>
          <p:cNvPr id="5" name="文本框 4"/>
          <p:cNvSpPr txBox="1"/>
          <p:nvPr/>
        </p:nvSpPr>
        <p:spPr>
          <a:xfrm>
            <a:off x="598170" y="2135709"/>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6" name="文本框 5"/>
          <p:cNvSpPr txBox="1"/>
          <p:nvPr/>
        </p:nvSpPr>
        <p:spPr>
          <a:xfrm>
            <a:off x="7299756" y="3577046"/>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515235"/>
          </a:xfrm>
          <a:prstGeom prst="rect">
            <a:avLst/>
          </a:prstGeom>
          <a:noFill/>
          <a:ln w="28575">
            <a:solidFill>
              <a:srgbClr val="ED7D31"/>
            </a:solidFill>
            <a:prstDash val="dash"/>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5.科幻作品爱好者深受喜爱的作家刘慈欣,创作了诸如《流浪地球》《</a:t>
            </a:r>
            <a:r>
              <a:rPr sz="2100" dirty="0" err="1">
                <a:latin typeface="Times New Roman" panose="02020603050405020304" pitchFamily="18" charset="0"/>
                <a:ea typeface="微软雅黑" panose="020B0503020204020204" pitchFamily="34" charset="-122"/>
                <a:sym typeface="+mn-ea"/>
              </a:rPr>
              <a:t>乡村教师</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带上她的眼睛》等大量脍炙人口的短篇小说</a:t>
            </a:r>
            <a:r>
              <a:rPr sz="2100" dirty="0">
                <a:latin typeface="Times New Roman" panose="02020603050405020304" pitchFamily="18" charset="0"/>
                <a:ea typeface="微软雅黑" panose="020B0503020204020204" pitchFamily="34" charset="-122"/>
                <a:sym typeface="+mn-ea"/>
              </a:rPr>
              <a:t>｡（</a:t>
            </a: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6.我并不是认同你的观点,而是认为你应该以大局为重｡（</a:t>
            </a: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7057414" y="2133532"/>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73368" y="2544604"/>
            <a:ext cx="7039451"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:主客颠倒</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“中国的饺子”与“外国人”调换位置｡</a:t>
            </a:r>
            <a:endParaRPr lang="zh-CN" altLang="en-US" sz="2100"/>
          </a:p>
        </p:txBody>
      </p:sp>
      <p:sp>
        <p:nvSpPr>
          <p:cNvPr id="3" name="文本框 2"/>
          <p:cNvSpPr txBox="1"/>
          <p:nvPr/>
        </p:nvSpPr>
        <p:spPr>
          <a:xfrm>
            <a:off x="6846094" y="3582353"/>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7.下列句子中没有语病的一项是（</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A.任何一种文明的发展都是与其他文明碰撞､融合､交流的过程,完全封闭的环境不可能带来文明的进步,只会导致文明的衰落｡</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B.花园里红色的那几朵美丽的盛开着的玫瑰花被人摘走了｡</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C.经贸摩擦升级对中国产品出口有影响,可能给经济带来短期压力,但影响是有限的｡</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D.居里夫人艰辛地在简陋的工作室里经过漫长地研究,后来就在那里发现了镭｡</a:t>
            </a:r>
            <a:endParaRPr sz="2100">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4168140" y="1668916"/>
            <a:ext cx="407670"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C</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解析</a:t>
            </a:r>
            <a:r>
              <a:rPr sz="2100">
                <a:latin typeface="Times New Roman" panose="02020603050405020304" pitchFamily="18" charset="0"/>
                <a:ea typeface="微软雅黑" panose="020B0503020204020204" pitchFamily="34" charset="-122"/>
                <a:sym typeface="+mn-ea"/>
              </a:rPr>
              <a:t>:A.行为先后顺序不当,将“融合”和“交流”调换位置;B.多项定语语序不当,应改为“花园里那几朵盛开的美丽的红色的玫瑰花被人摘走了”;D.多项状语语序不当,应是“经过漫长艰辛地研究”｡</a:t>
            </a:r>
            <a:endParaRPr sz="210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5746" y="2062163"/>
            <a:ext cx="8621078" cy="348424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句式杂糅,就是将两个或两个以上句式不同､结构各异的短语或句子混杂､纠缠在一起,造成关系</a:t>
            </a:r>
            <a:r>
              <a:rPr sz="2100" dirty="0" err="1">
                <a:solidFill>
                  <a:srgbClr val="00B0F0"/>
                </a:solidFill>
                <a:latin typeface="Times New Roman" panose="02020603050405020304" pitchFamily="18" charset="0"/>
                <a:ea typeface="微软雅黑" panose="020B0503020204020204" pitchFamily="34" charset="-122"/>
                <a:sym typeface="+mn-ea"/>
              </a:rPr>
              <a:t>套叠､表意不清</a:t>
            </a:r>
            <a:r>
              <a:rPr sz="2100" dirty="0" err="1">
                <a:latin typeface="Times New Roman" panose="02020603050405020304" pitchFamily="18" charset="0"/>
                <a:ea typeface="微软雅黑" panose="020B0503020204020204" pitchFamily="34" charset="-122"/>
                <a:sym typeface="+mn-ea"/>
              </a:rPr>
              <a:t>｡具体分为以下几种</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a:latin typeface="Times New Roman" panose="02020603050405020304" pitchFamily="18" charset="0"/>
                <a:ea typeface="微软雅黑" panose="020B0503020204020204" pitchFamily="34" charset="-122"/>
                <a:sym typeface="+mn-ea"/>
              </a:rPr>
              <a:t>1.举棋不定</a:t>
            </a:r>
            <a:endParaRPr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作者时而用这种结构,时而用那种结构,结果两种结构都用了</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:多年来曾被计划经济思想束缚下的人们也觉悟起来</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修改意见</a:t>
            </a:r>
            <a:r>
              <a:rPr sz="2100" dirty="0" err="1">
                <a:latin typeface="Times New Roman" panose="02020603050405020304" pitchFamily="18" charset="0"/>
                <a:ea typeface="微软雅黑" panose="020B0503020204020204" pitchFamily="34" charset="-122"/>
                <a:sym typeface="+mn-ea"/>
              </a:rPr>
              <a:t>:应该在“曾被</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束缚</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和“在</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束缚下</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两种结构中选用一个</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句式杂糅</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4291330"/>
          </a:xfrm>
          <a:prstGeom prst="rect">
            <a:avLst/>
          </a:prstGeom>
          <a:noFill/>
          <a:ln w="9525">
            <a:noFill/>
          </a:ln>
        </p:spPr>
        <p:txBody>
          <a:bodyPr wrap="square">
            <a:spAutoFit/>
          </a:bodyPr>
          <a:lstStyle/>
          <a:p>
            <a:pPr indent="0" algn="just" fontAlgn="auto">
              <a:lnSpc>
                <a:spcPct val="130000"/>
              </a:lnSpc>
            </a:pPr>
            <a:r>
              <a:rPr lang="en-US" sz="2100" b="1" dirty="0">
                <a:latin typeface="Times New Roman" panose="02020603050405020304" pitchFamily="18" charset="0"/>
                <a:ea typeface="微软雅黑" panose="020B0503020204020204" pitchFamily="34" charset="-122"/>
                <a:sym typeface="+mn-ea"/>
              </a:rPr>
              <a:t>	</a:t>
            </a:r>
            <a:r>
              <a:rPr sz="2100" b="1" dirty="0">
                <a:latin typeface="Times New Roman" panose="02020603050405020304" pitchFamily="18" charset="0"/>
                <a:ea typeface="微软雅黑" panose="020B0503020204020204" pitchFamily="34" charset="-122"/>
                <a:sym typeface="+mn-ea"/>
              </a:rPr>
              <a:t>2.藕断丝连</a:t>
            </a:r>
            <a:endParaRPr sz="2100" b="1"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lang="en-US" sz="2100"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把结构完整的一句话的最后一部分用做另一句话的</a:t>
            </a:r>
            <a:r>
              <a:rPr sz="2100" dirty="0" err="1">
                <a:solidFill>
                  <a:srgbClr val="00B0F0"/>
                </a:solidFill>
                <a:latin typeface="Times New Roman" panose="02020603050405020304" pitchFamily="18" charset="0"/>
                <a:ea typeface="微软雅黑" panose="020B0503020204020204" pitchFamily="34" charset="-122"/>
                <a:sym typeface="+mn-ea"/>
              </a:rPr>
              <a:t>开头硬凑起来</a:t>
            </a:r>
            <a:r>
              <a:rPr sz="2100" dirty="0" err="1">
                <a:latin typeface="Times New Roman" panose="02020603050405020304" pitchFamily="18" charset="0"/>
                <a:ea typeface="微软雅黑" panose="020B0503020204020204" pitchFamily="34" charset="-122"/>
                <a:sym typeface="+mn-ea"/>
              </a:rPr>
              <a:t>,也就是把两句话不恰当地合并成一句话</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:处理好人与自然的关系,要靠政府的力量,同时也不能不发挥民间力量在舆论动员､监督检查等方面起到无可替代的作用</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处理好</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民间力量”是一个完整的句子,其中“民间力量”作宾语,但加上后面的“在舆论</a:t>
            </a:r>
            <a:r>
              <a:rPr sz="2100" dirty="0">
                <a:latin typeface="Times New Roman" panose="02020603050405020304" pitchFamily="18" charset="0"/>
                <a:ea typeface="微软雅黑" panose="020B0503020204020204" pitchFamily="34" charset="-122"/>
                <a:sym typeface="+mn-ea"/>
              </a:rPr>
              <a:t>······的作用”部分,又变成了主语,造成句子的结构混乱｡后面部分可改为“同时也不能不发挥民间力量在舆论动员､监督检查等方面起到的无可替代的作用”,或“同时民间力量在舆论动员､监督检查等方面也能发挥无可替代的作用”｡</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9525">
            <a:noFill/>
          </a:ln>
        </p:spPr>
        <p:txBody>
          <a:bodyPr wrap="square">
            <a:spAutoFit/>
          </a:bodyPr>
          <a:lstStyle/>
          <a:p>
            <a:pPr indent="0" algn="just">
              <a:lnSpc>
                <a:spcPct val="150000"/>
              </a:lnSpc>
            </a:pPr>
            <a:r>
              <a:rPr lang="en-US" sz="2100">
                <a:latin typeface="Times New Roman" panose="02020603050405020304" pitchFamily="18" charset="0"/>
                <a:ea typeface="微软雅黑" panose="020B0503020204020204" pitchFamily="34" charset="-122"/>
                <a:sym typeface="+mn-ea"/>
              </a:rPr>
              <a:t>	</a:t>
            </a:r>
            <a:r>
              <a:rPr sz="2100" b="1">
                <a:latin typeface="Times New Roman" panose="02020603050405020304" pitchFamily="18" charset="0"/>
                <a:ea typeface="微软雅黑" panose="020B0503020204020204" pitchFamily="34" charset="-122"/>
                <a:sym typeface="+mn-ea"/>
              </a:rPr>
              <a:t>3.中途易辙</a:t>
            </a:r>
            <a:endParaRPr sz="2100" b="1">
              <a:latin typeface="Times New Roman" panose="02020603050405020304" pitchFamily="18" charset="0"/>
              <a:ea typeface="微软雅黑" panose="020B0503020204020204" pitchFamily="34" charset="-122"/>
              <a:sym typeface="+mn-ea"/>
            </a:endParaRPr>
          </a:p>
          <a:p>
            <a:pPr indent="0" algn="just">
              <a:lnSpc>
                <a:spcPct val="150000"/>
              </a:lnSpc>
            </a:pP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一句话说了一半,忽然</a:t>
            </a:r>
            <a:r>
              <a:rPr sz="2100">
                <a:solidFill>
                  <a:srgbClr val="00B0F0"/>
                </a:solidFill>
                <a:latin typeface="Times New Roman" panose="02020603050405020304" pitchFamily="18" charset="0"/>
                <a:ea typeface="微软雅黑" panose="020B0503020204020204" pitchFamily="34" charset="-122"/>
                <a:sym typeface="+mn-ea"/>
              </a:rPr>
              <a:t>另起炉灶</a:t>
            </a:r>
            <a:r>
              <a:rPr sz="2100">
                <a:latin typeface="Times New Roman" panose="02020603050405020304" pitchFamily="18" charset="0"/>
                <a:ea typeface="微软雅黑" panose="020B0503020204020204" pitchFamily="34" charset="-122"/>
                <a:sym typeface="+mn-ea"/>
              </a:rPr>
              <a:t>,重新说起,使前一半</a:t>
            </a:r>
            <a:r>
              <a:rPr sz="2100">
                <a:solidFill>
                  <a:srgbClr val="00B0F0"/>
                </a:solidFill>
                <a:latin typeface="Times New Roman" panose="02020603050405020304" pitchFamily="18" charset="0"/>
                <a:ea typeface="微软雅黑" panose="020B0503020204020204" pitchFamily="34" charset="-122"/>
                <a:sym typeface="+mn-ea"/>
              </a:rPr>
              <a:t>意思游离</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lang="en-US" sz="2100">
                <a:latin typeface="Times New Roman" panose="02020603050405020304" pitchFamily="18" charset="0"/>
                <a:ea typeface="微软雅黑" panose="020B0503020204020204" pitchFamily="34" charset="-122"/>
                <a:sym typeface="+mn-ea"/>
              </a:rPr>
              <a:t>	</a:t>
            </a:r>
            <a:r>
              <a:rPr sz="2100" b="1">
                <a:latin typeface="Times New Roman" panose="02020603050405020304" pitchFamily="18" charset="0"/>
                <a:ea typeface="微软雅黑" panose="020B0503020204020204" pitchFamily="34" charset="-122"/>
                <a:sym typeface="+mn-ea"/>
              </a:rPr>
              <a:t>例句</a:t>
            </a:r>
            <a:r>
              <a:rPr sz="2100">
                <a:latin typeface="Times New Roman" panose="02020603050405020304" pitchFamily="18" charset="0"/>
                <a:ea typeface="微软雅黑" panose="020B0503020204020204" pitchFamily="34" charset="-122"/>
                <a:sym typeface="+mn-ea"/>
              </a:rPr>
              <a:t>:中国科学院最近研究发现,喜马拉雅山冰川退缩,湖泊的面积扩张,冰湖溃决危险性增大,引起了研究者的广泛关注｡</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lang="en-US" sz="2100">
                <a:latin typeface="Times New Roman" panose="02020603050405020304" pitchFamily="18" charset="0"/>
                <a:ea typeface="微软雅黑" panose="020B0503020204020204" pitchFamily="34" charset="-122"/>
                <a:sym typeface="+mn-ea"/>
              </a:rPr>
              <a:t>	</a:t>
            </a:r>
            <a:r>
              <a:rPr sz="2100" b="1">
                <a:latin typeface="Times New Roman" panose="02020603050405020304" pitchFamily="18" charset="0"/>
                <a:ea typeface="微软雅黑" panose="020B0503020204020204" pitchFamily="34" charset="-122"/>
                <a:sym typeface="+mn-ea"/>
              </a:rPr>
              <a:t>修改意见</a:t>
            </a:r>
            <a:r>
              <a:rPr sz="2100">
                <a:latin typeface="Times New Roman" panose="02020603050405020304" pitchFamily="18" charset="0"/>
                <a:ea typeface="微软雅黑" panose="020B0503020204020204" pitchFamily="34" charset="-122"/>
                <a:sym typeface="+mn-ea"/>
              </a:rPr>
              <a:t>:依据整个句子的意思,“研究发现”的是后面的三种情况,而“引起了研究者的广泛关注”的主语是这三种情况,但这三种情况既已经是“研究发现”的宾语,则不可再是“引起”的主语｡因此,可删掉最后一句,或者在最后一句前加“这些现象”｡</a:t>
            </a:r>
            <a:endParaRPr sz="210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76323" cy="348424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a:latin typeface="Times New Roman" panose="02020603050405020304" pitchFamily="18" charset="0"/>
                <a:ea typeface="微软雅黑" panose="020B0503020204020204" pitchFamily="34" charset="-122"/>
                <a:sym typeface="+mn-ea"/>
              </a:rPr>
              <a:t>4.反客为主</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err="1">
                <a:latin typeface="Times New Roman" panose="02020603050405020304" pitchFamily="18" charset="0"/>
                <a:ea typeface="微软雅黑" panose="020B0503020204020204" pitchFamily="34" charset="-122"/>
                <a:sym typeface="+mn-ea"/>
              </a:rPr>
              <a:t>把上半句主语以外的成分用来做下半句的主语,因此而</a:t>
            </a:r>
            <a:r>
              <a:rPr sz="2100" dirty="0" err="1">
                <a:solidFill>
                  <a:srgbClr val="00B0F0"/>
                </a:solidFill>
                <a:latin typeface="Times New Roman" panose="02020603050405020304" pitchFamily="18" charset="0"/>
                <a:ea typeface="微软雅黑" panose="020B0503020204020204" pitchFamily="34" charset="-122"/>
                <a:sym typeface="+mn-ea"/>
              </a:rPr>
              <a:t>纠缠</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例句</a:t>
            </a:r>
            <a:r>
              <a:rPr sz="2100" dirty="0" err="1">
                <a:latin typeface="Times New Roman" panose="02020603050405020304" pitchFamily="18" charset="0"/>
                <a:ea typeface="微软雅黑" panose="020B0503020204020204" pitchFamily="34" charset="-122"/>
                <a:sym typeface="+mn-ea"/>
              </a:rPr>
              <a:t>:当偷袭游击队的时候,匪徒们被游击队反包围,歼灭了无数匪徒</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b="1" dirty="0" err="1">
                <a:latin typeface="Times New Roman" panose="02020603050405020304" pitchFamily="18" charset="0"/>
                <a:ea typeface="微软雅黑" panose="020B0503020204020204" pitchFamily="34" charset="-122"/>
                <a:sym typeface="+mn-ea"/>
              </a:rPr>
              <a:t>修改意见</a:t>
            </a:r>
            <a:r>
              <a:rPr sz="2100" dirty="0">
                <a:latin typeface="Times New Roman" panose="02020603050405020304" pitchFamily="18" charset="0"/>
                <a:ea typeface="微软雅黑" panose="020B0503020204020204" pitchFamily="34" charset="-122"/>
                <a:sym typeface="+mn-ea"/>
              </a:rPr>
              <a:t>:“被游击队反包围”的主语是“</a:t>
            </a:r>
            <a:r>
              <a:rPr sz="2100" dirty="0" err="1">
                <a:latin typeface="Times New Roman" panose="02020603050405020304" pitchFamily="18" charset="0"/>
                <a:ea typeface="微软雅黑" panose="020B0503020204020204" pitchFamily="34" charset="-122"/>
                <a:sym typeface="+mn-ea"/>
              </a:rPr>
              <a:t>匪徒们</a:t>
            </a:r>
            <a:r>
              <a:rPr sz="2100" dirty="0">
                <a:latin typeface="Times New Roman" panose="02020603050405020304" pitchFamily="18" charset="0"/>
                <a:ea typeface="微软雅黑" panose="020B0503020204020204" pitchFamily="34" charset="-122"/>
                <a:sym typeface="+mn-ea"/>
              </a:rPr>
              <a:t>”,但“歼灭了无数匪徒”的主语只能是“</a:t>
            </a:r>
            <a:r>
              <a:rPr sz="2100" dirty="0" err="1">
                <a:latin typeface="Times New Roman" panose="02020603050405020304" pitchFamily="18" charset="0"/>
                <a:ea typeface="微软雅黑" panose="020B0503020204020204" pitchFamily="34" charset="-122"/>
                <a:sym typeface="+mn-ea"/>
              </a:rPr>
              <a:t>游击队</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应该改为</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匪徒们反而被游击队包围,无数匪徒被歼灭了</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53936"/>
            <a:ext cx="8621078" cy="348424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判断下列句子是否有语病</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没有语病的打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有语病的打</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标注具体的病句类型,并改正</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1.爱因斯坦创立了相对论,改变了人们对宇宙的认识,是人类认识自然过程中的一次质的飞跃,已成为原子能科学､宇宙航行等科学的理论基础</a:t>
            </a:r>
            <a:r>
              <a:rPr sz="2100" dirty="0" smtClean="0">
                <a:latin typeface="Times New Roman" panose="02020603050405020304" pitchFamily="18" charset="0"/>
                <a:ea typeface="微软雅黑" panose="020B0503020204020204" pitchFamily="34" charset="-122"/>
                <a:sym typeface="+mn-ea"/>
              </a:rPr>
              <a:t>｡（</a:t>
            </a:r>
            <a:r>
              <a:rPr lang="en-US" sz="2100" dirty="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 </a:t>
            </a:r>
            <a:r>
              <a:rPr sz="2100" dirty="0" smtClean="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61461" y="3978673"/>
            <a:ext cx="5112068" cy="1060450"/>
          </a:xfrm>
          <a:prstGeom prst="rect">
            <a:avLst/>
          </a:prstGeom>
          <a:noFill/>
        </p:spPr>
        <p:txBody>
          <a:bodyPr wrap="square" rtlCol="0" anchor="t">
            <a:spAutoFit/>
          </a:bodyPr>
          <a:lstStyle/>
          <a:p>
            <a:pPr indent="0" algn="just">
              <a:lnSpc>
                <a:spcPct val="150000"/>
              </a:lnSpc>
            </a:pPr>
            <a:r>
              <a:rPr sz="2100" b="1" dirty="0" err="1">
                <a:latin typeface="Times New Roman" panose="02020603050405020304" pitchFamily="18" charset="0"/>
                <a:ea typeface="微软雅黑" panose="020B0503020204020204" pitchFamily="34" charset="-122"/>
                <a:sym typeface="+mn-ea"/>
              </a:rPr>
              <a:t>错误类型</a:t>
            </a:r>
            <a:r>
              <a:rPr sz="2100" dirty="0" err="1">
                <a:latin typeface="Times New Roman" panose="02020603050405020304" pitchFamily="18" charset="0"/>
                <a:ea typeface="微软雅黑" panose="020B0503020204020204" pitchFamily="34" charset="-122"/>
                <a:sym typeface="+mn-ea"/>
              </a:rPr>
              <a:t>:中途易辙</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err="1">
                <a:latin typeface="Times New Roman" panose="02020603050405020304" pitchFamily="18" charset="0"/>
                <a:ea typeface="微软雅黑" panose="020B0503020204020204" pitchFamily="34" charset="-122"/>
                <a:sym typeface="+mn-ea"/>
              </a:rPr>
              <a:t>改正</a:t>
            </a:r>
            <a:r>
              <a:rPr sz="2100" dirty="0" err="1">
                <a:latin typeface="Times New Roman" panose="02020603050405020304" pitchFamily="18" charset="0"/>
                <a:ea typeface="微软雅黑" panose="020B0503020204020204" pitchFamily="34" charset="-122"/>
                <a:sym typeface="+mn-ea"/>
              </a:rPr>
              <a:t>:将“创立了”改为“创立的</a:t>
            </a:r>
            <a:r>
              <a:rPr sz="2100" dirty="0">
                <a:latin typeface="Times New Roman" panose="02020603050405020304" pitchFamily="18" charset="0"/>
                <a:ea typeface="微软雅黑" panose="020B0503020204020204" pitchFamily="34" charset="-122"/>
                <a:sym typeface="+mn-ea"/>
              </a:rPr>
              <a:t>”｡</a:t>
            </a:r>
            <a:endParaRPr lang="zh-CN" altLang="en-US" sz="2100" dirty="0"/>
          </a:p>
        </p:txBody>
      </p:sp>
      <p:sp>
        <p:nvSpPr>
          <p:cNvPr id="5" name="文本框 4"/>
          <p:cNvSpPr txBox="1"/>
          <p:nvPr/>
        </p:nvSpPr>
        <p:spPr>
          <a:xfrm>
            <a:off x="8297432" y="3589836"/>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785" y="1573460"/>
            <a:ext cx="8112259"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本题考查病句辨析</a:t>
            </a: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缺主语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应删去“通过”或“让”</a:t>
            </a: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句式杂糅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应删去“证明”或“是不言而喻的”</a:t>
            </a: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语序不当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应将“保护”和“发掘”互换位置</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2.《国家宝藏》节目致力于传承与弘扬中国传统文化,自开播以来深受观众喜爱的原因是其新颖的内容和多样的形式造成的｡（</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3.参加这次活动的,以班干部､班主任为主｡（</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4.恐怖分子的阴谋活动是应当加以揭露,而且能够把它揭露的｡（</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6692265" y="216408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39554" y="2444115"/>
            <a:ext cx="5112068"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:中途易辙</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:将“创立了”改为“创立的”｡</a:t>
            </a:r>
            <a:endParaRPr lang="zh-CN" altLang="en-US" sz="2100"/>
          </a:p>
        </p:txBody>
      </p:sp>
      <p:sp>
        <p:nvSpPr>
          <p:cNvPr id="3" name="文本框 2"/>
          <p:cNvSpPr txBox="1"/>
          <p:nvPr/>
        </p:nvSpPr>
        <p:spPr>
          <a:xfrm>
            <a:off x="5351621" y="3604736"/>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7578090" y="4063841"/>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6" name="文本框 5"/>
          <p:cNvSpPr txBox="1"/>
          <p:nvPr/>
        </p:nvSpPr>
        <p:spPr>
          <a:xfrm>
            <a:off x="239554" y="4321493"/>
            <a:ext cx="5112068"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:反客为主</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:把“把它”改为“被”｡</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4" grpId="0"/>
      <p:bldP spid="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51523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5.表现人性光辉的作品,魅力大多在于其中蕴含的道德力量,而这种力量代表着社会的正能量｡（</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6.我们向食堂提建议是学生的权利｡（</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a:p>
            <a:pPr indent="0" algn="just">
              <a:lnSpc>
                <a:spcPct val="150000"/>
              </a:lnSpc>
            </a:pPr>
            <a:endParaRPr sz="2100">
              <a:latin typeface="Times New Roman" panose="02020603050405020304" pitchFamily="18" charset="0"/>
              <a:ea typeface="微软雅黑" panose="020B0503020204020204" pitchFamily="34" charset="-122"/>
              <a:sym typeface="+mn-ea"/>
            </a:endParaRPr>
          </a:p>
        </p:txBody>
      </p:sp>
      <p:sp>
        <p:nvSpPr>
          <p:cNvPr id="3" name="文本框 2"/>
          <p:cNvSpPr txBox="1"/>
          <p:nvPr/>
        </p:nvSpPr>
        <p:spPr>
          <a:xfrm>
            <a:off x="2767489" y="2145983"/>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4698683" y="264033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39554" y="2989421"/>
            <a:ext cx="5112068" cy="1060450"/>
          </a:xfrm>
          <a:prstGeom prst="rect">
            <a:avLst/>
          </a:prstGeom>
          <a:noFill/>
        </p:spPr>
        <p:txBody>
          <a:bodyPr wrap="square" rtlCol="0" anchor="t">
            <a:spAutoFit/>
          </a:bodyPr>
          <a:lstStyle/>
          <a:p>
            <a:pPr indent="0" algn="just">
              <a:lnSpc>
                <a:spcPct val="150000"/>
              </a:lnSpc>
            </a:pPr>
            <a:r>
              <a:rPr sz="2100" b="1">
                <a:latin typeface="Times New Roman" panose="02020603050405020304" pitchFamily="18" charset="0"/>
                <a:ea typeface="微软雅黑" panose="020B0503020204020204" pitchFamily="34" charset="-122"/>
                <a:sym typeface="+mn-ea"/>
              </a:rPr>
              <a:t>错误类型</a:t>
            </a:r>
            <a:r>
              <a:rPr sz="2100">
                <a:latin typeface="Times New Roman" panose="02020603050405020304" pitchFamily="18" charset="0"/>
                <a:ea typeface="微软雅黑" panose="020B0503020204020204" pitchFamily="34" charset="-122"/>
                <a:sym typeface="+mn-ea"/>
              </a:rPr>
              <a:t>:藕断丝连</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b="1">
                <a:latin typeface="Times New Roman" panose="02020603050405020304" pitchFamily="18" charset="0"/>
                <a:ea typeface="微软雅黑" panose="020B0503020204020204" pitchFamily="34" charset="-122"/>
                <a:sym typeface="+mn-ea"/>
              </a:rPr>
              <a:t>改正</a:t>
            </a:r>
            <a:r>
              <a:rPr sz="2100">
                <a:latin typeface="Times New Roman" panose="02020603050405020304" pitchFamily="18" charset="0"/>
                <a:ea typeface="微软雅黑" panose="020B0503020204020204" pitchFamily="34" charset="-122"/>
                <a:sym typeface="+mn-ea"/>
              </a:rPr>
              <a:t>:删掉“我们”｡</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indent="0" algn="just">
              <a:lnSpc>
                <a:spcPct val="150000"/>
              </a:lnSpc>
            </a:pPr>
            <a:r>
              <a:rPr sz="2100">
                <a:latin typeface="Times New Roman" panose="02020603050405020304" pitchFamily="18" charset="0"/>
                <a:ea typeface="微软雅黑" panose="020B0503020204020204" pitchFamily="34" charset="-122"/>
                <a:sym typeface="+mn-ea"/>
              </a:rPr>
              <a:t>7.下列句子中没有语病的一项是（</a:t>
            </a:r>
            <a:r>
              <a:rPr lang="en-US" sz="2100">
                <a:latin typeface="Times New Roman" panose="02020603050405020304" pitchFamily="18" charset="0"/>
                <a:ea typeface="微软雅黑" panose="020B0503020204020204" pitchFamily="34" charset="-122"/>
                <a:sym typeface="+mn-ea"/>
              </a:rPr>
              <a:t>	</a:t>
            </a:r>
            <a:r>
              <a:rPr sz="2100">
                <a:latin typeface="Times New Roman" panose="02020603050405020304" pitchFamily="18" charset="0"/>
                <a:ea typeface="微软雅黑" panose="020B0503020204020204" pitchFamily="34" charset="-122"/>
                <a:sym typeface="+mn-ea"/>
              </a:rPr>
              <a:t>）</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A.预计到本世纪30年代,中国将进入人口老龄化的高峰期｡</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B.一切事物总是在不断发展变化的,这是由于事物的内部矛盾以及自然和社会的种种外因影响所决定的｡</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C.这次网络培训班的学员,除北大本校学员外,还有来自清华大学等15所高校的教师､学生和科技工作者也参加了学习｡</a:t>
            </a:r>
            <a:endParaRPr sz="2100">
              <a:latin typeface="Times New Roman" panose="02020603050405020304" pitchFamily="18" charset="0"/>
              <a:ea typeface="微软雅黑" panose="020B0503020204020204" pitchFamily="34" charset="-122"/>
              <a:sym typeface="+mn-ea"/>
            </a:endParaRPr>
          </a:p>
          <a:p>
            <a:pPr indent="0" algn="just">
              <a:lnSpc>
                <a:spcPct val="150000"/>
              </a:lnSpc>
            </a:pPr>
            <a:r>
              <a:rPr sz="2100">
                <a:latin typeface="Times New Roman" panose="02020603050405020304" pitchFamily="18" charset="0"/>
                <a:ea typeface="微软雅黑" panose="020B0503020204020204" pitchFamily="34" charset="-122"/>
                <a:sym typeface="+mn-ea"/>
              </a:rPr>
              <a:t>D.王维在继承传统的基础上,努力创造的具有鲜明个性的意境,丰富了山水诗的表达技巧,对诗歌发展作出了贡献｡</a:t>
            </a:r>
            <a:endParaRPr sz="2100">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4168140" y="1687354"/>
            <a:ext cx="407670" cy="414020"/>
          </a:xfrm>
          <a:prstGeom prst="rect">
            <a:avLst/>
          </a:prstGeom>
          <a:noFill/>
        </p:spPr>
        <p:txBody>
          <a:bodyPr wrap="square" rtlCol="0" anchor="t">
            <a:spAutoFit/>
          </a:bodyPr>
          <a:lstStyle/>
          <a:p>
            <a:r>
              <a:rPr lang="en-US" sz="2100" b="1">
                <a:solidFill>
                  <a:srgbClr val="FF0000"/>
                </a:solidFill>
                <a:latin typeface="Times New Roman" panose="02020603050405020304" pitchFamily="18" charset="0"/>
                <a:ea typeface="微软雅黑" panose="020B0503020204020204" pitchFamily="34" charset="-122"/>
                <a:sym typeface="+mn-ea"/>
              </a:rPr>
              <a:t>A</a:t>
            </a:r>
            <a:endParaRPr lang="en-US" sz="2100" b="1">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:B.</a:t>
            </a:r>
            <a:r>
              <a:rPr sz="2100" dirty="0" err="1">
                <a:latin typeface="Times New Roman" panose="02020603050405020304" pitchFamily="18" charset="0"/>
                <a:ea typeface="微软雅黑" panose="020B0503020204020204" pitchFamily="34" charset="-122"/>
                <a:sym typeface="+mn-ea"/>
              </a:rPr>
              <a:t>举棋不定</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这是由于</a:t>
            </a:r>
            <a:r>
              <a:rPr sz="2100" dirty="0">
                <a:latin typeface="Times New Roman" panose="02020603050405020304" pitchFamily="18" charset="0"/>
                <a:ea typeface="微软雅黑" panose="020B0503020204020204" pitchFamily="34" charset="-122"/>
                <a:sym typeface="+mn-ea"/>
              </a:rPr>
              <a:t>······</a:t>
            </a:r>
            <a:r>
              <a:rPr sz="2100" dirty="0" err="1">
                <a:latin typeface="Times New Roman" panose="02020603050405020304" pitchFamily="18" charset="0"/>
                <a:ea typeface="微软雅黑" panose="020B0503020204020204" pitchFamily="34" charset="-122"/>
                <a:sym typeface="+mn-ea"/>
              </a:rPr>
              <a:t>的缘故”和“这是由</a:t>
            </a:r>
            <a:r>
              <a:rPr sz="2100" dirty="0">
                <a:latin typeface="Times New Roman" panose="02020603050405020304" pitchFamily="18" charset="0"/>
                <a:ea typeface="微软雅黑" panose="020B0503020204020204" pitchFamily="34" charset="-122"/>
                <a:sym typeface="+mn-ea"/>
              </a:rPr>
              <a:t>······决定的”套在一起而造成语病,可将“由于”改为“由”或将“所决定的”改为“的缘故”;C.藕断丝连,应删掉“也参加了学习”;D.中途易辙,将“创造的”改为“创造了”｡</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575786"/>
            <a:chOff x="537" y="1440"/>
            <a:chExt cx="17881" cy="1209"/>
          </a:xfrm>
        </p:grpSpPr>
        <p:sp>
          <p:nvSpPr>
            <p:cNvPr id="3" name="矩形 2"/>
            <p:cNvSpPr/>
            <p:nvPr/>
          </p:nvSpPr>
          <p:spPr>
            <a:xfrm>
              <a:off x="537" y="1440"/>
              <a:ext cx="17881" cy="1209"/>
            </a:xfrm>
            <a:prstGeom prst="rect">
              <a:avLst/>
            </a:prstGeom>
          </p:spPr>
          <p:txBody>
            <a:bodyPr wrap="square">
              <a:spAutoFit/>
            </a:bodyPr>
            <a:lstStyle/>
            <a:p>
              <a:pPr algn="just">
                <a:lnSpc>
                  <a:spcPct val="15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10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6 表意不明</a:t>
              </a:r>
              <a:endParaRPr lang="en-US" altLang="zh-CN" sz="210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5" name="文本框 4"/>
          <p:cNvSpPr txBox="1"/>
          <p:nvPr/>
        </p:nvSpPr>
        <p:spPr>
          <a:xfrm>
            <a:off x="255746" y="1982153"/>
            <a:ext cx="8621078" cy="348424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表意不明指句子所要表达的意思</a:t>
            </a:r>
            <a:r>
              <a:rPr lang="zh-CN" altLang="zh-CN" sz="2100" dirty="0">
                <a:solidFill>
                  <a:schemeClr val="tx1"/>
                </a:solidFill>
                <a:latin typeface="Times New Roman" panose="02020603050405020304" pitchFamily="18" charset="0"/>
                <a:ea typeface="微软雅黑" panose="020B0503020204020204" pitchFamily="34" charset="-122"/>
              </a:rPr>
              <a:t>不清楚､不明了</a:t>
            </a:r>
            <a:r>
              <a:rPr lang="zh-CN" altLang="zh-CN" sz="2100" dirty="0">
                <a:latin typeface="Times New Roman" panose="02020603050405020304" pitchFamily="18" charset="0"/>
                <a:ea typeface="微软雅黑" panose="020B0503020204020204" pitchFamily="34" charset="-122"/>
              </a:rPr>
              <a:t>｡主要的错误类型分为</a:t>
            </a:r>
            <a:r>
              <a:rPr lang="zh-CN" altLang="zh-CN" sz="2100" dirty="0">
                <a:solidFill>
                  <a:srgbClr val="00B0F0"/>
                </a:solidFill>
                <a:latin typeface="Times New Roman" panose="02020603050405020304" pitchFamily="18" charset="0"/>
                <a:ea typeface="微软雅黑" panose="020B0503020204020204" pitchFamily="34" charset="-122"/>
              </a:rPr>
              <a:t>存在歧义</a:t>
            </a:r>
            <a:r>
              <a:rPr lang="zh-CN" altLang="zh-CN" sz="2100" dirty="0">
                <a:latin typeface="Times New Roman" panose="02020603050405020304" pitchFamily="18" charset="0"/>
                <a:ea typeface="微软雅黑" panose="020B0503020204020204" pitchFamily="34" charset="-122"/>
              </a:rPr>
              <a:t>和</a:t>
            </a:r>
            <a:r>
              <a:rPr lang="zh-CN" altLang="zh-CN" sz="2100" dirty="0">
                <a:solidFill>
                  <a:srgbClr val="00B0F0"/>
                </a:solidFill>
                <a:latin typeface="Times New Roman" panose="02020603050405020304" pitchFamily="18" charset="0"/>
                <a:ea typeface="微软雅黑" panose="020B0503020204020204" pitchFamily="34" charset="-122"/>
              </a:rPr>
              <a:t>指代不明</a:t>
            </a:r>
            <a:r>
              <a:rPr lang="zh-CN" altLang="zh-CN" sz="2100" dirty="0">
                <a:latin typeface="Times New Roman" panose="02020603050405020304" pitchFamily="18" charset="0"/>
                <a:ea typeface="微软雅黑" panose="020B0503020204020204" pitchFamily="34" charset="-122"/>
              </a:rPr>
              <a:t>两种｡</a:t>
            </a:r>
            <a:endParaRPr lang="zh-CN"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1.</a:t>
            </a:r>
            <a:r>
              <a:rPr lang="zh-CN" altLang="zh-CN" sz="2100" b="1" dirty="0">
                <a:latin typeface="Times New Roman" panose="02020603050405020304" pitchFamily="18" charset="0"/>
                <a:ea typeface="微软雅黑" panose="020B0503020204020204" pitchFamily="34" charset="-122"/>
              </a:rPr>
              <a:t>存在歧义</a:t>
            </a:r>
            <a:endParaRPr lang="zh-CN"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一个句子在理解上会产生两种可能</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也就是说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这个句子可以这样理解也可以那样理解｡</a:t>
            </a:r>
            <a:endParaRPr lang="zh-CN"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例句一</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奶奶看到我俩非常高兴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就急忙从炕上下来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拉住我们的手问这问那｡</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55746" y="1544003"/>
            <a:ext cx="8621078" cy="299974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sym typeface="+mn-ea"/>
              </a:rPr>
              <a:t>修改意见</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到底是奶奶看到我俩后</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非常高兴</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还是奶奶看到</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我俩非常高兴</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理解存在歧义｡应改为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奶奶看到</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我俩非常高兴······</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或</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奶奶看到我俩</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非常高兴······</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例句二</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这房子的门一直没有锁｡</a:t>
            </a:r>
            <a:endParaRPr lang="zh-CN" altLang="zh-CN" sz="2100" dirty="0">
              <a:latin typeface="Times New Roman" panose="02020603050405020304" pitchFamily="18" charset="0"/>
              <a:ea typeface="微软雅黑" panose="020B0503020204020204" pitchFamily="34" charset="-122"/>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门没有锁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存在歧义</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可以理解为名词或动词｡应改为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门一直没有锁上</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门一直没有安装锁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4291330"/>
          </a:xfrm>
          <a:prstGeom prst="rect">
            <a:avLst/>
          </a:prstGeom>
          <a:noFill/>
          <a:ln w="9525">
            <a:noFill/>
          </a:ln>
        </p:spPr>
        <p:txBody>
          <a:bodyPr wrap="square">
            <a:spAutoFit/>
          </a:bodyPr>
          <a:lstStyle/>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2.</a:t>
            </a:r>
            <a:r>
              <a:rPr lang="zh-CN" altLang="zh-CN" sz="2100" b="1" dirty="0">
                <a:latin typeface="Times New Roman" panose="02020603050405020304" pitchFamily="18" charset="0"/>
                <a:ea typeface="微软雅黑" panose="020B0503020204020204" pitchFamily="34" charset="-122"/>
              </a:rPr>
              <a:t>指代不明</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一般句子中有两个及以上的人物</a:t>
            </a:r>
            <a:r>
              <a:rPr lang="en-US" altLang="zh-CN" sz="2100" dirty="0">
                <a:latin typeface="Times New Roman" panose="02020603050405020304" pitchFamily="18" charset="0"/>
                <a:ea typeface="微软雅黑" panose="020B0503020204020204" pitchFamily="34" charset="-122"/>
              </a:rPr>
              <a:t>,</a:t>
            </a:r>
            <a:r>
              <a:rPr lang="zh-CN" altLang="zh-CN" sz="2100" dirty="0">
                <a:solidFill>
                  <a:srgbClr val="00B0F0"/>
                </a:solidFill>
                <a:latin typeface="Times New Roman" panose="02020603050405020304" pitchFamily="18" charset="0"/>
                <a:ea typeface="微软雅黑" panose="020B0503020204020204" pitchFamily="34" charset="-122"/>
              </a:rPr>
              <a:t>表达不清楚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无法让读者明白究竟是</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这就是指代不明｡</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例句一</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为了让患病的弟弟早日康复</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哥哥带上他的两个孩子踏上了漫长的寻医之路｡</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指代不明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应将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自己</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弟弟</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例句二</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曾记否</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我与你认识的时候</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还是个十来岁的少年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纯真无邪</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充满幻想｡</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句中的</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还是个十来岁的少年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对象不明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既可以理解为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也可以理解为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你</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应在该分句前补上主语</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你</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575786"/>
            <a:chOff x="537" y="1440"/>
            <a:chExt cx="17881" cy="1209"/>
          </a:xfrm>
        </p:grpSpPr>
        <p:sp>
          <p:nvSpPr>
            <p:cNvPr id="3" name="矩形 2"/>
            <p:cNvSpPr/>
            <p:nvPr/>
          </p:nvSpPr>
          <p:spPr>
            <a:xfrm>
              <a:off x="537" y="1440"/>
              <a:ext cx="17881" cy="1209"/>
            </a:xfrm>
            <a:prstGeom prst="rect">
              <a:avLst/>
            </a:prstGeom>
          </p:spPr>
          <p:txBody>
            <a:bodyPr wrap="square">
              <a:spAutoFit/>
            </a:bodyPr>
            <a:lstStyle/>
            <a:p>
              <a:pPr algn="just">
                <a:lnSpc>
                  <a:spcPct val="150000"/>
                </a:lnSpc>
                <a:spcAft>
                  <a:spcPts val="0"/>
                </a:spcAft>
              </a:pPr>
              <a:r>
                <a:rPr lang="zh-CN" altLang="en-US" sz="210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典例展示</a:t>
              </a:r>
              <a:endParaRPr lang="zh-CN" altLang="en-US" sz="210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ED7D31"/>
                </a:solidFill>
                <a:latin typeface="Times New Roman" panose="02020603050405020304" pitchFamily="18" charset="0"/>
                <a:ea typeface="微软雅黑" panose="020B0503020204020204" pitchFamily="34" charset="-122"/>
              </a:endParaRPr>
            </a:p>
          </p:txBody>
        </p:sp>
      </p:grpSp>
      <p:sp>
        <p:nvSpPr>
          <p:cNvPr id="5" name="文本框 4"/>
          <p:cNvSpPr txBox="1"/>
          <p:nvPr/>
        </p:nvSpPr>
        <p:spPr>
          <a:xfrm>
            <a:off x="255746" y="2061210"/>
            <a:ext cx="8621078" cy="3484245"/>
          </a:xfrm>
          <a:prstGeom prst="rect">
            <a:avLst/>
          </a:prstGeom>
          <a:noFill/>
          <a:ln w="28575">
            <a:solidFill>
              <a:srgbClr val="ED7D31"/>
            </a:solidFill>
            <a:prstDash val="dash"/>
          </a:ln>
        </p:spPr>
        <p:txBody>
          <a:bodyPr wrap="square">
            <a:spAutoFit/>
          </a:bodyPr>
          <a:lstStyle/>
          <a:p>
            <a:pPr algn="just">
              <a:lnSpc>
                <a:spcPct val="150000"/>
              </a:lnSpc>
            </a:pPr>
            <a:r>
              <a:rPr lang="zh-CN" altLang="zh-CN" sz="2100" dirty="0">
                <a:latin typeface="Times New Roman" panose="02020603050405020304" pitchFamily="18" charset="0"/>
                <a:ea typeface="微软雅黑" panose="020B0503020204020204" pitchFamily="34" charset="-122"/>
              </a:rPr>
              <a:t>判断下列句子是否有语病</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没有语病的打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有语病的打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标注具体的病句类型</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并改正｡</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zh-CN" sz="2100" dirty="0">
                <a:latin typeface="Times New Roman" panose="02020603050405020304" pitchFamily="18" charset="0"/>
                <a:ea typeface="微软雅黑" panose="020B0503020204020204" pitchFamily="34" charset="-122"/>
              </a:rPr>
              <a:t>有过艰苦的岁月</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我们兄弟手足情深</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在这中秋之夜</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我怎能丢下残疾的哥哥和弟弟去看精彩的演出呢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4008596" y="359664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7" name="文本框 6"/>
          <p:cNvSpPr txBox="1"/>
          <p:nvPr/>
        </p:nvSpPr>
        <p:spPr>
          <a:xfrm>
            <a:off x="261938" y="3988118"/>
            <a:ext cx="8620601" cy="154559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存在歧义</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应改为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我怎能丢下残疾的哥哥</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和弟弟一起去看精彩的演出呢</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或者</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我怎能丢下残疾的哥哥和弟弟</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一个人去看精彩的演出呢</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zh-CN" sz="2100" dirty="0">
                <a:latin typeface="Times New Roman" panose="02020603050405020304" pitchFamily="18" charset="0"/>
                <a:ea typeface="微软雅黑" panose="020B0503020204020204" pitchFamily="34" charset="-122"/>
              </a:rPr>
              <a:t>张老师才到我校</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许多老师还不认识｡（</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zh-CN" sz="2100" dirty="0">
                <a:latin typeface="Times New Roman" panose="02020603050405020304" pitchFamily="18" charset="0"/>
                <a:ea typeface="微软雅黑" panose="020B0503020204020204" pitchFamily="34" charset="-122"/>
              </a:rPr>
              <a:t>风靡一时的电影《流浪地球》改编自我国著名科幻作家刘慈欣的同名小说｡（</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zh-CN" sz="2100" dirty="0">
                <a:latin typeface="Times New Roman" panose="02020603050405020304" pitchFamily="18" charset="0"/>
                <a:ea typeface="微软雅黑" panose="020B0503020204020204" pitchFamily="34" charset="-122"/>
              </a:rPr>
              <a:t>《贝多芬传》是我所读过的贝多芬传记中材料最为翔实的一部｡（</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4855369" y="1680686"/>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7" name="文本框 6"/>
          <p:cNvSpPr txBox="1"/>
          <p:nvPr/>
        </p:nvSpPr>
        <p:spPr>
          <a:xfrm>
            <a:off x="261938" y="2039303"/>
            <a:ext cx="8620601" cy="106045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指代不明</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在</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许多老师</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后加</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他</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或在</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不认识</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后面加</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他</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
        <p:nvSpPr>
          <p:cNvPr id="3" name="文本框 2"/>
          <p:cNvSpPr txBox="1"/>
          <p:nvPr/>
        </p:nvSpPr>
        <p:spPr>
          <a:xfrm>
            <a:off x="952024" y="3593783"/>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8135779" y="4061936"/>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3484245"/>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zh-CN" sz="2100" dirty="0">
                <a:latin typeface="Times New Roman" panose="02020603050405020304" pitchFamily="18" charset="0"/>
                <a:ea typeface="微软雅黑" panose="020B0503020204020204" pitchFamily="34" charset="-122"/>
              </a:rPr>
              <a:t>下列句子中没有语病的一项是（</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zh-CN" sz="2100" dirty="0">
                <a:latin typeface="Times New Roman" panose="02020603050405020304" pitchFamily="18" charset="0"/>
                <a:ea typeface="微软雅黑" panose="020B0503020204020204" pitchFamily="34" charset="-122"/>
              </a:rPr>
              <a:t>高中生活的美好愿景经常浮现在我的眼前｡</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zh-CN" sz="2100" dirty="0">
                <a:latin typeface="Times New Roman" panose="02020603050405020304" pitchFamily="18" charset="0"/>
                <a:ea typeface="微软雅黑" panose="020B0503020204020204" pitchFamily="34" charset="-122"/>
              </a:rPr>
              <a:t>厂长采纳了两个工人的合理化建议</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这大大激发了全厂职工出谋献策的积极性｡</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zh-CN" sz="2100" dirty="0">
                <a:latin typeface="Times New Roman" panose="02020603050405020304" pitchFamily="18" charset="0"/>
                <a:ea typeface="微软雅黑" panose="020B0503020204020204" pitchFamily="34" charset="-122"/>
              </a:rPr>
              <a:t>老李和赵刚久别重逢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互诉衷肠</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他给他点上了一支烟｡</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zh-CN" sz="2100" dirty="0">
                <a:latin typeface="Times New Roman" panose="02020603050405020304" pitchFamily="18" charset="0"/>
                <a:ea typeface="微软雅黑" panose="020B0503020204020204" pitchFamily="34" charset="-122"/>
              </a:rPr>
              <a:t>刘备带领大军到了零陵</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零陵太守刘度派大将邢道荣和他的儿子引兵出战｡</a:t>
            </a:r>
            <a:endParaRPr lang="zh-CN" altLang="zh-CN"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4168140" y="1687354"/>
            <a:ext cx="407670" cy="414020"/>
          </a:xfrm>
          <a:prstGeom prst="rect">
            <a:avLst/>
          </a:prstGeom>
          <a:noFill/>
        </p:spPr>
        <p:txBody>
          <a:bodyPr wrap="square" rtlCol="0" anchor="t">
            <a:spAutoFit/>
          </a:bodyPr>
          <a:lstStyle/>
          <a:p>
            <a:r>
              <a:rPr lang="en-US" sz="2100" b="1">
                <a:solidFill>
                  <a:srgbClr val="FF0000"/>
                </a:solidFill>
                <a:latin typeface="Times New Roman" panose="02020603050405020304" pitchFamily="18" charset="0"/>
                <a:ea typeface="微软雅黑" panose="020B0503020204020204" pitchFamily="34" charset="-122"/>
                <a:sym typeface="+mn-ea"/>
              </a:rPr>
              <a:t>A</a:t>
            </a:r>
            <a:endParaRPr lang="en-US" sz="2100" b="1">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07613" y="1574399"/>
            <a:ext cx="2326481" cy="575786"/>
            <a:chOff x="608" y="1180"/>
            <a:chExt cx="4885" cy="1209"/>
          </a:xfrm>
        </p:grpSpPr>
        <p:sp>
          <p:nvSpPr>
            <p:cNvPr id="5" name="矩形 4"/>
            <p:cNvSpPr/>
            <p:nvPr/>
          </p:nvSpPr>
          <p:spPr>
            <a:xfrm>
              <a:off x="608" y="1180"/>
              <a:ext cx="4885" cy="1209"/>
            </a:xfrm>
            <a:prstGeom prst="rect">
              <a:avLst/>
            </a:prstGeom>
          </p:spPr>
          <p:txBody>
            <a:bodyPr wrap="square">
              <a:spAutoFit/>
            </a:bodyPr>
            <a:lstStyle/>
            <a:p>
              <a:pPr algn="just">
                <a:lnSpc>
                  <a:spcPct val="150000"/>
                </a:lnSpc>
              </a:pPr>
              <a:r>
                <a:rPr lang="zh-CN" altLang="en-US" sz="2100" b="1" kern="10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命题规律</a:t>
              </a:r>
              <a:endParaRPr lang="en-US" altLang="zh-CN" sz="2100" b="1" kern="100" dirty="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Group 7157"/>
            <p:cNvGrpSpPr/>
            <p:nvPr/>
          </p:nvGrpSpPr>
          <p:grpSpPr>
            <a:xfrm>
              <a:off x="608" y="1406"/>
              <a:ext cx="981" cy="894"/>
              <a:chOff x="0" y="0"/>
              <a:chExt cx="797914" cy="650026"/>
            </a:xfrm>
          </p:grpSpPr>
          <p:sp>
            <p:nvSpPr>
              <p:cNvPr id="7"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8"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9"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p>
            </p:txBody>
          </p:sp>
          <p:sp>
            <p:nvSpPr>
              <p:cNvPr id="10"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p>
            </p:txBody>
          </p:sp>
          <p:sp>
            <p:nvSpPr>
              <p:cNvPr id="11"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2"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13"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sp>
            <p:nvSpPr>
              <p:cNvPr id="14"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5"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grpSp>
      </p:grpSp>
      <p:pic>
        <p:nvPicPr>
          <p:cNvPr id="2" name="图片 1"/>
          <p:cNvPicPr>
            <a:picLocks noChangeAspect="1"/>
          </p:cNvPicPr>
          <p:nvPr/>
        </p:nvPicPr>
        <p:blipFill>
          <a:blip r:embed="rId1"/>
          <a:stretch>
            <a:fillRect/>
          </a:stretch>
        </p:blipFill>
        <p:spPr>
          <a:xfrm>
            <a:off x="909340" y="2476216"/>
            <a:ext cx="7333859" cy="1728290"/>
          </a:xfrm>
          <a:prstGeom prst="rect">
            <a:avLst/>
          </a:prstGeom>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rPr>
              <a:t>解析</a:t>
            </a:r>
            <a:r>
              <a:rPr lang="en-US" altLang="zh-CN" sz="2100" dirty="0">
                <a:latin typeface="Times New Roman" panose="02020603050405020304" pitchFamily="18" charset="0"/>
                <a:ea typeface="微软雅黑" panose="020B0503020204020204" pitchFamily="34" charset="-122"/>
              </a:rPr>
              <a:t>:B.</a:t>
            </a:r>
            <a:r>
              <a:rPr lang="zh-CN" altLang="zh-CN" sz="2100" dirty="0">
                <a:latin typeface="Times New Roman" panose="02020603050405020304" pitchFamily="18" charset="0"/>
                <a:ea typeface="微软雅黑" panose="020B0503020204020204" pitchFamily="34" charset="-122"/>
              </a:rPr>
              <a:t>存在歧义</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两个</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两位</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两条</a:t>
            </a:r>
            <a:r>
              <a:rPr lang="en-US" altLang="zh-CN" sz="2100" dirty="0">
                <a:latin typeface="Times New Roman" panose="02020603050405020304" pitchFamily="18" charset="0"/>
                <a:ea typeface="微软雅黑" panose="020B0503020204020204" pitchFamily="34" charset="-122"/>
              </a:rPr>
              <a:t>”;C.</a:t>
            </a:r>
            <a:r>
              <a:rPr lang="zh-CN" altLang="zh-CN" sz="2100" dirty="0">
                <a:latin typeface="Times New Roman" panose="02020603050405020304" pitchFamily="18" charset="0"/>
                <a:ea typeface="微软雅黑" panose="020B0503020204020204" pitchFamily="34" charset="-122"/>
              </a:rPr>
              <a:t>指代不明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最后一句可改为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老李（赵刚）给赵刚（老李）点上了一支烟</a:t>
            </a:r>
            <a:r>
              <a:rPr lang="en-US" altLang="zh-CN" sz="2100" dirty="0">
                <a:latin typeface="Times New Roman" panose="02020603050405020304" pitchFamily="18" charset="0"/>
                <a:ea typeface="微软雅黑" panose="020B0503020204020204" pitchFamily="34" charset="-122"/>
              </a:rPr>
              <a:t>”;D.</a:t>
            </a:r>
            <a:r>
              <a:rPr lang="zh-CN" altLang="zh-CN" sz="2100" dirty="0">
                <a:latin typeface="Times New Roman" panose="02020603050405020304" pitchFamily="18" charset="0"/>
                <a:ea typeface="微软雅黑" panose="020B0503020204020204" pitchFamily="34" charset="-122"/>
              </a:rPr>
              <a:t>指代不明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可指</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刘度</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也可指</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刑道荣</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自己</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邢道荣</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7 </a:t>
              </a:r>
              <a:r>
                <a:rPr lang="zh-CN" altLang="zh-CN" sz="2250" b="1" dirty="0" smtClean="0">
                  <a:solidFill>
                    <a:srgbClr val="F13FEF"/>
                  </a:solidFill>
                  <a:latin typeface="Times New Roman" panose="02020603050405020304" pitchFamily="18" charset="0"/>
                  <a:ea typeface="微软雅黑" panose="020B0503020204020204" pitchFamily="34" charset="-122"/>
                </a:rPr>
                <a:t>不</a:t>
              </a:r>
              <a:r>
                <a:rPr lang="zh-CN" altLang="zh-CN" sz="2250" b="1" dirty="0">
                  <a:solidFill>
                    <a:srgbClr val="F13FEF"/>
                  </a:solidFill>
                  <a:latin typeface="Times New Roman" panose="02020603050405020304" pitchFamily="18" charset="0"/>
                  <a:ea typeface="微软雅黑" panose="020B0503020204020204" pitchFamily="34" charset="-122"/>
                </a:rPr>
                <a:t>合逻辑</a:t>
              </a:r>
              <a:endParaRPr lang="zh-CN"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5" name="文本框 4"/>
          <p:cNvSpPr txBox="1"/>
          <p:nvPr/>
        </p:nvSpPr>
        <p:spPr>
          <a:xfrm>
            <a:off x="255746" y="1982153"/>
            <a:ext cx="8710136" cy="4291330"/>
          </a:xfrm>
          <a:prstGeom prst="rect">
            <a:avLst/>
          </a:prstGeom>
          <a:noFill/>
          <a:ln w="9525">
            <a:noFill/>
          </a:ln>
        </p:spPr>
        <p:txBody>
          <a:bodyPr wrap="square">
            <a:spAutoFit/>
          </a:bodyPr>
          <a:lstStyle/>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不合逻辑指句子的意思在事理上讲不通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不能正确地反映</a:t>
            </a:r>
            <a:r>
              <a:rPr lang="zh-CN" altLang="zh-CN" sz="2100" dirty="0">
                <a:solidFill>
                  <a:srgbClr val="00B0F0"/>
                </a:solidFill>
                <a:latin typeface="Times New Roman" panose="02020603050405020304" pitchFamily="18" charset="0"/>
                <a:ea typeface="微软雅黑" panose="020B0503020204020204" pitchFamily="34" charset="-122"/>
              </a:rPr>
              <a:t>客观事物间的逻辑关系</a:t>
            </a:r>
            <a:r>
              <a:rPr lang="zh-CN" altLang="zh-CN" sz="2100" dirty="0">
                <a:latin typeface="Times New Roman" panose="02020603050405020304" pitchFamily="18" charset="0"/>
                <a:ea typeface="微软雅黑" panose="020B0503020204020204" pitchFamily="34" charset="-122"/>
              </a:rPr>
              <a:t>｡主要分为自相矛盾､否定不当､分类不当､不合事理和强加因果五种类型｡</a:t>
            </a:r>
            <a:endParaRPr lang="zh-CN" altLang="zh-CN" sz="2100" dirty="0">
              <a:latin typeface="Times New Roman" panose="02020603050405020304" pitchFamily="18" charset="0"/>
              <a:ea typeface="微软雅黑" panose="020B0503020204020204" pitchFamily="34" charset="-122"/>
            </a:endParaRPr>
          </a:p>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1.</a:t>
            </a:r>
            <a:r>
              <a:rPr lang="zh-CN" altLang="zh-CN" sz="2100" b="1" dirty="0">
                <a:latin typeface="Times New Roman" panose="02020603050405020304" pitchFamily="18" charset="0"/>
                <a:ea typeface="微软雅黑" panose="020B0503020204020204" pitchFamily="34" charset="-122"/>
              </a:rPr>
              <a:t>自相矛盾</a:t>
            </a:r>
            <a:endParaRPr lang="zh-CN" altLang="zh-CN" sz="2100" dirty="0">
              <a:latin typeface="Times New Roman" panose="02020603050405020304" pitchFamily="18" charset="0"/>
              <a:ea typeface="微软雅黑" panose="020B0503020204020204" pitchFamily="34" charset="-122"/>
            </a:endParaRPr>
          </a:p>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句子前后存在矛盾</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不符合事理逻辑｡</a:t>
            </a:r>
            <a:endParaRPr lang="zh-CN" altLang="zh-CN" sz="2100" dirty="0">
              <a:latin typeface="Times New Roman" panose="02020603050405020304" pitchFamily="18" charset="0"/>
              <a:ea typeface="微软雅黑" panose="020B0503020204020204" pitchFamily="34" charset="-122"/>
            </a:endParaRPr>
          </a:p>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夜晚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远远望去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整栋教学楼漆黑一团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只有一个房间还灯火通明｡</a:t>
            </a:r>
            <a:endParaRPr lang="zh-CN" altLang="zh-CN" sz="2100" dirty="0">
              <a:latin typeface="Times New Roman" panose="02020603050405020304" pitchFamily="18" charset="0"/>
              <a:ea typeface="微软雅黑" panose="020B0503020204020204" pitchFamily="34" charset="-122"/>
            </a:endParaRPr>
          </a:p>
          <a:p>
            <a:pPr indent="0"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前面说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整栋教学楼漆黑一团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说明所有房间都关了灯</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后面又说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只有一个房间还灯火通明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属于自相矛盾｡可改为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夜晚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远远望去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除了一个房间还灯火通明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整栋教学楼漆黑一团</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4291330"/>
          </a:xfrm>
          <a:prstGeom prst="rect">
            <a:avLst/>
          </a:prstGeom>
          <a:noFill/>
          <a:ln w="9525">
            <a:noFill/>
          </a:ln>
        </p:spPr>
        <p:txBody>
          <a:bodyPr wrap="square">
            <a:spAutoFit/>
          </a:bodyPr>
          <a:lstStyle/>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2.</a:t>
            </a:r>
            <a:r>
              <a:rPr lang="zh-CN" altLang="zh-CN" sz="2100" b="1" dirty="0">
                <a:latin typeface="Times New Roman" panose="02020603050405020304" pitchFamily="18" charset="0"/>
                <a:ea typeface="微软雅黑" panose="020B0503020204020204" pitchFamily="34" charset="-122"/>
              </a:rPr>
              <a:t>否定不当</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一般发生在句子中用了多个否定词语｡切记</a:t>
            </a:r>
            <a:r>
              <a:rPr lang="zh-CN" altLang="zh-CN" sz="2100" dirty="0">
                <a:solidFill>
                  <a:srgbClr val="00B0F0"/>
                </a:solidFill>
                <a:latin typeface="Times New Roman" panose="02020603050405020304" pitchFamily="18" charset="0"/>
                <a:ea typeface="微软雅黑" panose="020B0503020204020204" pitchFamily="34" charset="-122"/>
              </a:rPr>
              <a:t>双重否定表示肯定</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谁也不会否认长江不是向东流的｡</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不会否认</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即</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承认</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很明显属于否定不当｡应改为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谁也不会否认长江是向东流的</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谁也不会承认长江不是向东流的</a:t>
            </a:r>
            <a:r>
              <a:rPr lang="en-US" altLang="zh-CN" sz="2100" dirty="0">
                <a:latin typeface="Times New Roman" panose="02020603050405020304" pitchFamily="18" charset="0"/>
                <a:ea typeface="微软雅黑" panose="020B0503020204020204" pitchFamily="34" charset="-122"/>
              </a:rPr>
              <a:t>”</a:t>
            </a:r>
            <a:r>
              <a:rPr lang="zh-CN"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3.</a:t>
            </a:r>
            <a:r>
              <a:rPr lang="zh-CN" altLang="zh-CN" sz="2100" b="1" dirty="0">
                <a:latin typeface="Times New Roman" panose="02020603050405020304" pitchFamily="18" charset="0"/>
                <a:ea typeface="微软雅黑" panose="020B0503020204020204" pitchFamily="34" charset="-122"/>
              </a:rPr>
              <a:t>分类不当</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即概念</a:t>
            </a:r>
            <a:r>
              <a:rPr lang="zh-CN" altLang="zh-CN" sz="2100" dirty="0">
                <a:solidFill>
                  <a:srgbClr val="00B0F0"/>
                </a:solidFill>
                <a:latin typeface="Times New Roman" panose="02020603050405020304" pitchFamily="18" charset="0"/>
                <a:ea typeface="微软雅黑" panose="020B0503020204020204" pitchFamily="34" charset="-122"/>
              </a:rPr>
              <a:t>并列不当</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小军今天去超市买了牙膏､牙刷､洗发露和生活日用品｡</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牙膏､牙刷､洗发露</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属于</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生活日用品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不能并列｡应将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和</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等</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4291330"/>
          </a:xfrm>
          <a:prstGeom prst="rect">
            <a:avLst/>
          </a:prstGeom>
          <a:noFill/>
          <a:ln w="9525">
            <a:noFill/>
          </a:ln>
        </p:spPr>
        <p:txBody>
          <a:bodyPr wrap="square">
            <a:spAutoFit/>
          </a:bodyPr>
          <a:lstStyle/>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4.</a:t>
            </a:r>
            <a:r>
              <a:rPr lang="zh-CN" altLang="zh-CN" sz="2100" b="1" dirty="0">
                <a:latin typeface="Times New Roman" panose="02020603050405020304" pitchFamily="18" charset="0"/>
                <a:ea typeface="微软雅黑" panose="020B0503020204020204" pitchFamily="34" charset="-122"/>
              </a:rPr>
              <a:t>不合事理</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句子表达的内容与客观事实</a:t>
            </a:r>
            <a:r>
              <a:rPr lang="zh-CN" altLang="zh-CN" sz="2100" dirty="0">
                <a:solidFill>
                  <a:srgbClr val="00B0F0"/>
                </a:solidFill>
                <a:latin typeface="Times New Roman" panose="02020603050405020304" pitchFamily="18" charset="0"/>
                <a:ea typeface="微软雅黑" panose="020B0503020204020204" pitchFamily="34" charset="-122"/>
              </a:rPr>
              <a:t>不符</a:t>
            </a:r>
            <a:r>
              <a:rPr lang="zh-CN" altLang="zh-CN" sz="2100" dirty="0">
                <a:latin typeface="Times New Roman" panose="02020603050405020304" pitchFamily="18" charset="0"/>
                <a:ea typeface="微软雅黑" panose="020B0503020204020204" pitchFamily="34" charset="-122"/>
              </a:rPr>
              <a:t>､与事理情理</a:t>
            </a:r>
            <a:r>
              <a:rPr lang="zh-CN" altLang="zh-CN" sz="2100" dirty="0">
                <a:solidFill>
                  <a:srgbClr val="00B0F0"/>
                </a:solidFill>
                <a:latin typeface="Times New Roman" panose="02020603050405020304" pitchFamily="18" charset="0"/>
                <a:ea typeface="微软雅黑" panose="020B0503020204020204" pitchFamily="34" charset="-122"/>
              </a:rPr>
              <a:t>相悖</a:t>
            </a:r>
            <a:r>
              <a:rPr lang="zh-CN" altLang="zh-CN" sz="2100" dirty="0">
                <a:latin typeface="Times New Roman" panose="02020603050405020304" pitchFamily="18" charset="0"/>
                <a:ea typeface="微软雅黑" panose="020B0503020204020204" pitchFamily="34" charset="-122"/>
              </a:rPr>
              <a:t>或</a:t>
            </a:r>
            <a:r>
              <a:rPr lang="zh-CN" altLang="zh-CN" sz="2100" dirty="0">
                <a:solidFill>
                  <a:srgbClr val="00B0F0"/>
                </a:solidFill>
                <a:latin typeface="Times New Roman" panose="02020603050405020304" pitchFamily="18" charset="0"/>
                <a:ea typeface="微软雅黑" panose="020B0503020204020204" pitchFamily="34" charset="-122"/>
              </a:rPr>
              <a:t>过于绝对</a:t>
            </a:r>
            <a:r>
              <a:rPr lang="zh-CN" altLang="zh-CN" sz="2100" dirty="0">
                <a:latin typeface="Times New Roman" panose="02020603050405020304" pitchFamily="18" charset="0"/>
                <a:ea typeface="微软雅黑" panose="020B0503020204020204" pitchFamily="34" charset="-122"/>
              </a:rPr>
              <a:t>等｡</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帝企鹅是唯一一种在北极的冬季进行繁殖的企鹅</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在北极以及周围岛屿都有分布｡</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北极不可能有帝企鹅｡将第一个</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北极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南极洲</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第二个</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北极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南极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5.</a:t>
            </a:r>
            <a:r>
              <a:rPr lang="zh-CN" altLang="zh-CN" sz="2100" b="1" dirty="0">
                <a:latin typeface="Times New Roman" panose="02020603050405020304" pitchFamily="18" charset="0"/>
                <a:ea typeface="微软雅黑" panose="020B0503020204020204" pitchFamily="34" charset="-122"/>
              </a:rPr>
              <a:t>强加因果</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句子本来没有</a:t>
            </a:r>
            <a:r>
              <a:rPr lang="zh-CN" altLang="zh-CN" sz="2100" dirty="0">
                <a:solidFill>
                  <a:srgbClr val="00B0F0"/>
                </a:solidFill>
                <a:latin typeface="Times New Roman" panose="02020603050405020304" pitchFamily="18" charset="0"/>
                <a:ea typeface="微软雅黑" panose="020B0503020204020204" pitchFamily="34" charset="-122"/>
              </a:rPr>
              <a:t>因果关系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却加上表因果关系的关联词语｡</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例句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因为今天下雨了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所以我们还是照常来到了学校｡</a:t>
            </a:r>
            <a:endParaRPr lang="zh-CN" altLang="zh-CN" sz="2100" dirty="0">
              <a:latin typeface="Times New Roman" panose="02020603050405020304" pitchFamily="18" charset="0"/>
              <a:ea typeface="微软雅黑" panose="020B0503020204020204" pitchFamily="34" charset="-122"/>
            </a:endParaRPr>
          </a:p>
          <a:p>
            <a:pPr algn="just" fontAlgn="auto">
              <a:lnSpc>
                <a:spcPct val="130000"/>
              </a:lnSpc>
            </a:pPr>
            <a:r>
              <a:rPr lang="en-US" altLang="zh-CN" sz="2100" dirty="0">
                <a:latin typeface="Times New Roman" panose="02020603050405020304" pitchFamily="18" charset="0"/>
                <a:ea typeface="微软雅黑" panose="020B0503020204020204" pitchFamily="34" charset="-122"/>
              </a:rPr>
              <a:t>	</a:t>
            </a:r>
            <a:r>
              <a:rPr lang="zh-CN" altLang="zh-CN" sz="2100" b="1" dirty="0">
                <a:latin typeface="Times New Roman" panose="02020603050405020304" pitchFamily="18" charset="0"/>
                <a:ea typeface="微软雅黑" panose="020B0503020204020204" pitchFamily="34" charset="-122"/>
              </a:rPr>
              <a:t>修改意见</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两个句子明显不是因果关系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应将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因为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和</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删掉｡</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61461" y="1557300"/>
            <a:ext cx="8621078" cy="3969385"/>
          </a:xfrm>
          <a:prstGeom prst="rect">
            <a:avLst/>
          </a:prstGeom>
          <a:noFill/>
          <a:ln w="28575">
            <a:solidFill>
              <a:srgbClr val="ED7D31"/>
            </a:solidFill>
            <a:prstDash val="dash"/>
          </a:ln>
        </p:spPr>
        <p:txBody>
          <a:bodyPr wrap="square">
            <a:spAutoFit/>
          </a:bodyPr>
          <a:lstStyle/>
          <a:p>
            <a:pPr algn="just">
              <a:lnSpc>
                <a:spcPct val="150000"/>
              </a:lnSpc>
            </a:pP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zh-CN" sz="2100" dirty="0" smtClean="0">
                <a:latin typeface="Times New Roman" panose="02020603050405020304" pitchFamily="18" charset="0"/>
                <a:ea typeface="微软雅黑" panose="020B0503020204020204" pitchFamily="34" charset="-122"/>
              </a:rPr>
              <a:t>判断</a:t>
            </a:r>
            <a:r>
              <a:rPr lang="zh-CN" altLang="zh-CN" sz="2100" dirty="0">
                <a:latin typeface="Times New Roman" panose="02020603050405020304" pitchFamily="18" charset="0"/>
                <a:ea typeface="微软雅黑" panose="020B0503020204020204" pitchFamily="34" charset="-122"/>
              </a:rPr>
              <a:t>下列句子是否有语病</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没有语病的打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有语病的打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标注具体的病句类型</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并改正｡</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zh-CN" sz="2100" dirty="0">
                <a:latin typeface="Times New Roman" panose="02020603050405020304" pitchFamily="18" charset="0"/>
                <a:ea typeface="微软雅黑" panose="020B0503020204020204" pitchFamily="34" charset="-122"/>
              </a:rPr>
              <a:t>秋天到了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稻子成熟了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田野上一片碧绿</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一派丰收的景象｡（</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zh-CN" sz="2100" dirty="0">
                <a:latin typeface="Times New Roman" panose="02020603050405020304" pitchFamily="18" charset="0"/>
                <a:ea typeface="微软雅黑" panose="020B0503020204020204" pitchFamily="34" charset="-122"/>
              </a:rPr>
              <a:t>白居易是唐代伟大的现实主义诗人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写下了不少反映人民疾苦的诗篇</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代表作有《长恨歌》《琵琶行》《卖炭翁》等｡（</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7395210" y="313944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7" name="文本框 6"/>
          <p:cNvSpPr txBox="1"/>
          <p:nvPr/>
        </p:nvSpPr>
        <p:spPr>
          <a:xfrm>
            <a:off x="261938" y="3452813"/>
            <a:ext cx="8620601" cy="106045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不合事理</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将</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碧绿</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金黄</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
        <p:nvSpPr>
          <p:cNvPr id="8" name="文本框 7"/>
          <p:cNvSpPr txBox="1"/>
          <p:nvPr/>
        </p:nvSpPr>
        <p:spPr>
          <a:xfrm>
            <a:off x="5964079" y="5085398"/>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grpSp>
        <p:nvGrpSpPr>
          <p:cNvPr id="12" name="组合 11"/>
          <p:cNvGrpSpPr/>
          <p:nvPr/>
        </p:nvGrpSpPr>
        <p:grpSpPr>
          <a:xfrm>
            <a:off x="228404" y="1543458"/>
            <a:ext cx="8539061" cy="610076"/>
            <a:chOff x="308" y="1338"/>
            <a:chExt cx="17881" cy="1281"/>
          </a:xfrm>
        </p:grpSpPr>
        <p:sp>
          <p:nvSpPr>
            <p:cNvPr id="13" name="矩形 12"/>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3484245"/>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zh-CN" sz="2100" dirty="0">
                <a:latin typeface="Times New Roman" panose="02020603050405020304" pitchFamily="18" charset="0"/>
                <a:ea typeface="微软雅黑" panose="020B0503020204020204" pitchFamily="34" charset="-122"/>
              </a:rPr>
              <a:t>上个周六</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明明去书店买了许多报刊､杂志和一些出版物｡（</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zh-CN" sz="2100" dirty="0">
                <a:latin typeface="Times New Roman" panose="02020603050405020304" pitchFamily="18" charset="0"/>
                <a:ea typeface="微软雅黑" panose="020B0503020204020204" pitchFamily="34" charset="-122"/>
              </a:rPr>
              <a:t>过了不久</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汽车突然渐渐地放慢了速度｡（</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7350919" y="169164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7" name="文本框 6"/>
          <p:cNvSpPr txBox="1"/>
          <p:nvPr/>
        </p:nvSpPr>
        <p:spPr>
          <a:xfrm>
            <a:off x="261938" y="1994059"/>
            <a:ext cx="8620601" cy="154559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分类不当</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报刊</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包括</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杂志</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出版物</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更包括</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报刊</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应改为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······买了许多报刊和其他出版物</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
        <p:nvSpPr>
          <p:cNvPr id="3" name="文本框 2"/>
          <p:cNvSpPr txBox="1"/>
          <p:nvPr/>
        </p:nvSpPr>
        <p:spPr>
          <a:xfrm>
            <a:off x="5330190" y="3604260"/>
            <a:ext cx="353378" cy="414020"/>
          </a:xfrm>
          <a:prstGeom prst="rect">
            <a:avLst/>
          </a:prstGeom>
          <a:noFill/>
        </p:spPr>
        <p:txBody>
          <a:bodyPr wrap="square" rtlCol="0" anchor="t">
            <a:spAutoFit/>
          </a:bodyPr>
          <a:lstStyle/>
          <a:p>
            <a:r>
              <a:rPr sz="2100" b="1">
                <a:solidFill>
                  <a:srgbClr val="FF0000"/>
                </a:solidFill>
                <a:latin typeface="Times New Roman" panose="02020603050405020304" pitchFamily="18" charset="0"/>
                <a:ea typeface="微软雅黑" panose="020B0503020204020204" pitchFamily="34" charset="-122"/>
                <a:sym typeface="+mn-ea"/>
              </a:rPr>
              <a:t>×</a:t>
            </a:r>
            <a:endParaRPr lang="zh-CN" altLang="en-US" sz="2100" b="1">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261938" y="3919061"/>
            <a:ext cx="8620601" cy="106045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自相矛盾</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突然</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和</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渐渐地</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自相矛盾</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应删掉其一｡</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3969385"/>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zh-CN" sz="2100" dirty="0">
                <a:latin typeface="Times New Roman" panose="02020603050405020304" pitchFamily="18" charset="0"/>
                <a:ea typeface="微软雅黑" panose="020B0503020204020204" pitchFamily="34" charset="-122"/>
              </a:rPr>
              <a:t>春运期间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为了防止类似的交通事故不再发生</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有关部门加大了监管与督查力度｡（</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zh-CN" sz="2100" dirty="0">
                <a:latin typeface="Times New Roman" panose="02020603050405020304" pitchFamily="18" charset="0"/>
                <a:ea typeface="微软雅黑" panose="020B0503020204020204" pitchFamily="34" charset="-122"/>
              </a:rPr>
              <a:t>我厂今年重视了产品数量</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所以产品质量下降了｡（</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zh-CN" sz="2100" dirty="0">
              <a:latin typeface="Times New Roman" panose="02020603050405020304" pitchFamily="18" charset="0"/>
              <a:ea typeface="微软雅黑" panose="020B0503020204020204" pitchFamily="34" charset="-122"/>
            </a:endParaRPr>
          </a:p>
        </p:txBody>
      </p:sp>
      <p:sp>
        <p:nvSpPr>
          <p:cNvPr id="6" name="文本框 5"/>
          <p:cNvSpPr txBox="1"/>
          <p:nvPr/>
        </p:nvSpPr>
        <p:spPr>
          <a:xfrm>
            <a:off x="1414463" y="2139247"/>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250984" y="2461260"/>
            <a:ext cx="8620601" cy="154559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否定不当</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将</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不再</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再次</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｡类似的错误还有</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杜绝······不再</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避免······不再</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
        <p:nvSpPr>
          <p:cNvPr id="3" name="文本框 2"/>
          <p:cNvSpPr txBox="1"/>
          <p:nvPr/>
        </p:nvSpPr>
        <p:spPr>
          <a:xfrm>
            <a:off x="6220778" y="4060916"/>
            <a:ext cx="353378" cy="414020"/>
          </a:xfrm>
          <a:prstGeom prst="rect">
            <a:avLst/>
          </a:prstGeom>
          <a:noFill/>
        </p:spPr>
        <p:txBody>
          <a:bodyPr wrap="square" rtlCol="0" anchor="t">
            <a:spAutoFit/>
          </a:bodyPr>
          <a:lstStyle/>
          <a:p>
            <a:r>
              <a:rPr sz="2100" b="1" dirty="0">
                <a:solidFill>
                  <a:srgbClr val="FF0000"/>
                </a:solidFill>
                <a:latin typeface="Times New Roman" panose="02020603050405020304" pitchFamily="18" charset="0"/>
                <a:ea typeface="微软雅黑" panose="020B0503020204020204" pitchFamily="34" charset="-122"/>
                <a:sym typeface="+mn-ea"/>
              </a:rPr>
              <a:t>×</a:t>
            </a:r>
            <a:endParaRPr lang="zh-CN" altLang="en-US" sz="2100" b="1" dirty="0">
              <a:solidFill>
                <a:srgbClr val="FF0000"/>
              </a:solidFill>
              <a:latin typeface="Times New Roman" panose="02020603050405020304" pitchFamily="18" charset="0"/>
              <a:ea typeface="微软雅黑" panose="020B0503020204020204" pitchFamily="34" charset="-122"/>
              <a:sym typeface="+mn-ea"/>
            </a:endParaRPr>
          </a:p>
        </p:txBody>
      </p:sp>
      <p:sp>
        <p:nvSpPr>
          <p:cNvPr id="5" name="文本框 4"/>
          <p:cNvSpPr txBox="1"/>
          <p:nvPr/>
        </p:nvSpPr>
        <p:spPr>
          <a:xfrm>
            <a:off x="261938" y="4299109"/>
            <a:ext cx="8620601" cy="1060450"/>
          </a:xfrm>
          <a:prstGeom prst="rect">
            <a:avLst/>
          </a:prstGeom>
          <a:noFill/>
        </p:spPr>
        <p:txBody>
          <a:bodyPr wrap="square" rtlCol="0" anchor="t">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错误类型</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强加因果</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zh-CN" altLang="zh-CN" sz="2100" b="1" dirty="0">
                <a:latin typeface="Times New Roman" panose="02020603050405020304" pitchFamily="18" charset="0"/>
                <a:ea typeface="微软雅黑" panose="020B0503020204020204" pitchFamily="34" charset="-122"/>
                <a:sym typeface="+mn-ea"/>
              </a:rPr>
              <a:t>改正</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应改为</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我厂今年一味重视产品数量</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导致了产品质量的下降</a:t>
            </a:r>
            <a:r>
              <a:rPr lang="en-US" altLang="zh-CN" sz="2100" dirty="0">
                <a:latin typeface="Times New Roman" panose="02020603050405020304" pitchFamily="18" charset="0"/>
                <a:ea typeface="微软雅黑" panose="020B0503020204020204" pitchFamily="34" charset="-122"/>
                <a:sym typeface="+mn-ea"/>
              </a:rPr>
              <a:t>”</a:t>
            </a:r>
            <a:r>
              <a:rPr lang="zh-CN" altLang="zh-CN" sz="2100" dirty="0">
                <a:latin typeface="Times New Roman" panose="02020603050405020304" pitchFamily="18" charset="0"/>
                <a:ea typeface="微软雅黑" panose="020B0503020204020204" pitchFamily="34" charset="-122"/>
                <a:sym typeface="+mn-ea"/>
              </a:rPr>
              <a:t>｡</a:t>
            </a:r>
            <a:endParaRPr lang="zh-CN" altLang="en-US"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3" grpId="0"/>
      <p:bldP spid="5"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2999740"/>
          </a:xfrm>
          <a:prstGeom prst="rect">
            <a:avLst/>
          </a:prstGeom>
          <a:noFill/>
          <a:ln w="28575">
            <a:solidFill>
              <a:srgbClr val="ED7D31"/>
            </a:solidFill>
            <a:prstDash val="dash"/>
          </a:ln>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zh-CN" sz="2100" dirty="0">
                <a:latin typeface="Times New Roman" panose="02020603050405020304" pitchFamily="18" charset="0"/>
                <a:ea typeface="微软雅黑" panose="020B0503020204020204" pitchFamily="34" charset="-122"/>
              </a:rPr>
              <a:t>下列句子中没有语病的一项是（</a:t>
            </a:r>
            <a:r>
              <a:rPr lang="en-US" altLang="zh-CN" sz="2100" dirty="0">
                <a:latin typeface="Times New Roman" panose="02020603050405020304" pitchFamily="18" charset="0"/>
                <a:ea typeface="微软雅黑" panose="020B0503020204020204" pitchFamily="34" charset="-122"/>
              </a:rPr>
              <a:t>	</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zh-CN" sz="2100" dirty="0">
                <a:latin typeface="Times New Roman" panose="02020603050405020304" pitchFamily="18" charset="0"/>
                <a:ea typeface="微软雅黑" panose="020B0503020204020204" pitchFamily="34" charset="-122"/>
              </a:rPr>
              <a:t>中美经贸摩擦</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本质上是进步与落后､平等与霸权､自由贸易与保护主义的较量｡</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zh-CN" sz="2100" dirty="0">
                <a:latin typeface="Times New Roman" panose="02020603050405020304" pitchFamily="18" charset="0"/>
                <a:ea typeface="微软雅黑" panose="020B0503020204020204" pitchFamily="34" charset="-122"/>
              </a:rPr>
              <a:t>因为今天是游乐园免费的最后一天</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所以游客寥寥无几｡</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zh-CN" sz="2100" dirty="0">
                <a:latin typeface="Times New Roman" panose="02020603050405020304" pitchFamily="18" charset="0"/>
                <a:ea typeface="微软雅黑" panose="020B0503020204020204" pitchFamily="34" charset="-122"/>
              </a:rPr>
              <a:t>他写信告诉我</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这几年</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他无时无刻不忘记搜集､整理民间故事｡</a:t>
            </a:r>
            <a:endParaRPr lang="zh-CN"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zh-CN" sz="2100" dirty="0">
                <a:latin typeface="Times New Roman" panose="02020603050405020304" pitchFamily="18" charset="0"/>
                <a:ea typeface="微软雅黑" panose="020B0503020204020204" pitchFamily="34" charset="-122"/>
              </a:rPr>
              <a:t>农历初一的夜晚</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皓月如盘</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月色真美｡</a:t>
            </a:r>
            <a:endParaRPr lang="zh-CN" altLang="zh-CN"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4168140" y="1667759"/>
            <a:ext cx="407670" cy="414020"/>
          </a:xfrm>
          <a:prstGeom prst="rect">
            <a:avLst/>
          </a:prstGeom>
          <a:noFill/>
        </p:spPr>
        <p:txBody>
          <a:bodyPr wrap="squar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sym typeface="+mn-ea"/>
              </a:rPr>
              <a:t>A</a:t>
            </a:r>
            <a:endParaRPr lang="en-US" sz="2100" b="1"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1545590"/>
          </a:xfrm>
          <a:prstGeom prst="rect">
            <a:avLst/>
          </a:prstGeom>
          <a:noFill/>
          <a:ln w="28575">
            <a:solidFill>
              <a:srgbClr val="ED7D31"/>
            </a:solidFill>
            <a:prstDash val="dash"/>
          </a:ln>
        </p:spPr>
        <p:txBody>
          <a:bodyPr wrap="square">
            <a:spAutoFit/>
          </a:bodyPr>
          <a:lstStyle/>
          <a:p>
            <a:pPr algn="just">
              <a:lnSpc>
                <a:spcPct val="150000"/>
              </a:lnSpc>
            </a:pPr>
            <a:r>
              <a:rPr lang="zh-CN" altLang="zh-CN" sz="2100" b="1" dirty="0">
                <a:latin typeface="Times New Roman" panose="02020603050405020304" pitchFamily="18" charset="0"/>
                <a:ea typeface="微软雅黑" panose="020B0503020204020204" pitchFamily="34" charset="-122"/>
              </a:rPr>
              <a:t>解析</a:t>
            </a:r>
            <a:r>
              <a:rPr lang="en-US" altLang="zh-CN" sz="2100" dirty="0">
                <a:latin typeface="Times New Roman" panose="02020603050405020304" pitchFamily="18" charset="0"/>
                <a:ea typeface="微软雅黑" panose="020B0503020204020204" pitchFamily="34" charset="-122"/>
              </a:rPr>
              <a:t>:B.</a:t>
            </a:r>
            <a:r>
              <a:rPr lang="zh-CN" altLang="zh-CN" sz="2100" dirty="0">
                <a:latin typeface="Times New Roman" panose="02020603050405020304" pitchFamily="18" charset="0"/>
                <a:ea typeface="微软雅黑" panose="020B0503020204020204" pitchFamily="34" charset="-122"/>
              </a:rPr>
              <a:t>强加因果</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两句并没有因果关系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应删去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因为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所以</a:t>
            </a:r>
            <a:r>
              <a:rPr lang="en-US" altLang="zh-CN" sz="2100" dirty="0">
                <a:latin typeface="Times New Roman" panose="02020603050405020304" pitchFamily="18" charset="0"/>
                <a:ea typeface="微软雅黑" panose="020B0503020204020204" pitchFamily="34" charset="-122"/>
              </a:rPr>
              <a:t>”;C.</a:t>
            </a:r>
            <a:r>
              <a:rPr lang="zh-CN" altLang="zh-CN" sz="2100" dirty="0">
                <a:latin typeface="Times New Roman" panose="02020603050405020304" pitchFamily="18" charset="0"/>
                <a:ea typeface="微软雅黑" panose="020B0503020204020204" pitchFamily="34" charset="-122"/>
              </a:rPr>
              <a:t>否定不当</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无时无刻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每时每刻</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或将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忘记</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记着</a:t>
            </a:r>
            <a:r>
              <a:rPr lang="en-US" altLang="zh-CN" sz="2100" dirty="0">
                <a:latin typeface="Times New Roman" panose="02020603050405020304" pitchFamily="18" charset="0"/>
                <a:ea typeface="微软雅黑" panose="020B0503020204020204" pitchFamily="34" charset="-122"/>
              </a:rPr>
              <a:t>”;D.</a:t>
            </a:r>
            <a:r>
              <a:rPr lang="zh-CN" altLang="zh-CN" sz="2100" dirty="0">
                <a:latin typeface="Times New Roman" panose="02020603050405020304" pitchFamily="18" charset="0"/>
                <a:ea typeface="微软雅黑" panose="020B0503020204020204" pitchFamily="34" charset="-122"/>
              </a:rPr>
              <a:t>不合事理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农历初一</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不会出现</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皓月如盘</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可将</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初一</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改为</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十五</a:t>
            </a:r>
            <a:r>
              <a:rPr lang="en-US" altLang="zh-CN" sz="2100" dirty="0">
                <a:latin typeface="Times New Roman" panose="02020603050405020304" pitchFamily="18" charset="0"/>
                <a:ea typeface="微软雅黑" panose="020B0503020204020204" pitchFamily="34" charset="-122"/>
              </a:rPr>
              <a:t>”</a:t>
            </a:r>
            <a:r>
              <a:rPr lang="zh-CN"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02053" y="2901852"/>
            <a:ext cx="4137895" cy="870585"/>
          </a:xfrm>
          <a:prstGeom prst="rect">
            <a:avLst/>
          </a:prstGeom>
        </p:spPr>
        <p:txBody>
          <a:bodyPr wrap="square">
            <a:spAutoFit/>
          </a:bodyPr>
          <a:lstStyle/>
          <a:p>
            <a:pPr algn="ctr">
              <a:lnSpc>
                <a:spcPct val="150000"/>
              </a:lnSpc>
            </a:pPr>
            <a:r>
              <a:rPr lang="zh-CN" altLang="en-US" sz="3375" b="1" dirty="0" smtClean="0">
                <a:solidFill>
                  <a:srgbClr val="F47349"/>
                </a:solidFill>
                <a:latin typeface="Times New Roman" panose="02020603050405020304" pitchFamily="18" charset="0"/>
                <a:ea typeface="微软雅黑" panose="020B0503020204020204" pitchFamily="34" charset="-122"/>
              </a:rPr>
              <a:t>课堂变式练</a:t>
            </a:r>
            <a:endParaRPr lang="zh-CN" altLang="zh-CN" sz="3375" b="1" dirty="0">
              <a:solidFill>
                <a:srgbClr val="F47349"/>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17425</Words>
  <Application>WPS 演示</Application>
  <PresentationFormat>在屏幕上显示</PresentationFormat>
  <Paragraphs>983</Paragraphs>
  <Slides>114</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114</vt:i4>
      </vt:variant>
    </vt:vector>
  </HeadingPairs>
  <TitlesOfParts>
    <vt:vector size="122"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