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81" r:id="rId3"/>
    <p:sldId id="282" r:id="rId4"/>
    <p:sldId id="285" r:id="rId5"/>
    <p:sldId id="287" r:id="rId6"/>
    <p:sldId id="290" r:id="rId7"/>
    <p:sldId id="289" r:id="rId8"/>
    <p:sldId id="292" r:id="rId9"/>
    <p:sldId id="293" r:id="rId10"/>
    <p:sldId id="291" r:id="rId11"/>
    <p:sldId id="294" r:id="rId12"/>
    <p:sldId id="295" r:id="rId13"/>
    <p:sldId id="296" r:id="rId14"/>
    <p:sldId id="297" r:id="rId15"/>
    <p:sldId id="298" r:id="rId16"/>
    <p:sldId id="299" r:id="rId17"/>
    <p:sldId id="300" r:id="rId18"/>
    <p:sldId id="301" r:id="rId19"/>
    <p:sldId id="288" r:id="rId20"/>
    <p:sldId id="302" r:id="rId21"/>
    <p:sldId id="286" r:id="rId22"/>
    <p:sldId id="304" r:id="rId23"/>
    <p:sldId id="305" r:id="rId24"/>
    <p:sldId id="307" r:id="rId25"/>
    <p:sldId id="308" r:id="rId26"/>
    <p:sldId id="309" r:id="rId27"/>
    <p:sldId id="311" r:id="rId28"/>
    <p:sldId id="312" r:id="rId29"/>
    <p:sldId id="313" r:id="rId30"/>
    <p:sldId id="310" r:id="rId31"/>
    <p:sldId id="314" r:id="rId32"/>
    <p:sldId id="315" r:id="rId33"/>
    <p:sldId id="316" r:id="rId34"/>
    <p:sldId id="317" r:id="rId35"/>
    <p:sldId id="318" r:id="rId36"/>
    <p:sldId id="319" r:id="rId37"/>
    <p:sldId id="320" r:id="rId38"/>
    <p:sldId id="321" r:id="rId39"/>
    <p:sldId id="322" r:id="rId40"/>
    <p:sldId id="323" r:id="rId41"/>
    <p:sldId id="324" r:id="rId42"/>
    <p:sldId id="325" r:id="rId43"/>
    <p:sldId id="326" r:id="rId44"/>
    <p:sldId id="327" r:id="rId45"/>
    <p:sldId id="328" r:id="rId46"/>
    <p:sldId id="329" r:id="rId47"/>
    <p:sldId id="330"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66" y="2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9C5E17-9364-4B5C-90DA-46081076621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554D6A9-26C9-4EEF-89D8-B0F3C43F9A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3203C50-528C-426F-9826-3D3CE13BD593}"/>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5" name="页脚占位符 4">
            <a:extLst>
              <a:ext uri="{FF2B5EF4-FFF2-40B4-BE49-F238E27FC236}">
                <a16:creationId xmlns:a16="http://schemas.microsoft.com/office/drawing/2014/main" id="{4C860D4F-009A-4507-BFAF-1291E513D7A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50EBAA-D219-41EF-8E91-C8609E9C6E57}"/>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1967316489"/>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9E4220-5A8A-4ED8-80EE-C21F1B13B30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42B90F5-E079-4EC8-99B1-939269C26B4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DBEE06A-3922-4717-97EA-DB8A441B1AA7}"/>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5" name="页脚占位符 4">
            <a:extLst>
              <a:ext uri="{FF2B5EF4-FFF2-40B4-BE49-F238E27FC236}">
                <a16:creationId xmlns:a16="http://schemas.microsoft.com/office/drawing/2014/main" id="{3614ABE1-AEE8-4FB5-A771-44FFE5401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E714644-A017-4448-8A2C-135C8DBB1835}"/>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2742100353"/>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732B0AF-3C68-4871-AE65-7F356FD1E00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572D799-6BA5-4561-99A9-DA30D3844EB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182677A-E9CE-47F1-8DA5-798847D5EFF1}"/>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5" name="页脚占位符 4">
            <a:extLst>
              <a:ext uri="{FF2B5EF4-FFF2-40B4-BE49-F238E27FC236}">
                <a16:creationId xmlns:a16="http://schemas.microsoft.com/office/drawing/2014/main" id="{3B2FD0B3-FB43-413C-8D29-89F5A8CC42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147A71-AE62-45A2-BC84-86CC306029F2}"/>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339394544"/>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6FEF40-54A7-4DE3-AD68-7B2080288F1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E208F3E-F394-41A8-AB54-51F8FF50E07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9AC714A-82F0-4D2B-A63F-7B9C01E365E9}"/>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5" name="页脚占位符 4">
            <a:extLst>
              <a:ext uri="{FF2B5EF4-FFF2-40B4-BE49-F238E27FC236}">
                <a16:creationId xmlns:a16="http://schemas.microsoft.com/office/drawing/2014/main" id="{AFD4B5BC-43AF-48C0-9BE6-B3C96DE309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B0470C1-118B-405A-934D-662B4AAE111A}"/>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448278872"/>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B91DFA-1104-4381-8CAC-799CF0CDCAA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432F2EA-3B3E-4759-A4E5-0C990D527F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0AEEFC6-80FE-4F62-8E6A-FDBC5F7DDA4D}"/>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5" name="页脚占位符 4">
            <a:extLst>
              <a:ext uri="{FF2B5EF4-FFF2-40B4-BE49-F238E27FC236}">
                <a16:creationId xmlns:a16="http://schemas.microsoft.com/office/drawing/2014/main" id="{39B39751-2673-4D09-A10F-9A8E5A9B22D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9941A1B-11F0-4341-87FA-70B68B4DF255}"/>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1214183798"/>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5D1756-1B91-4177-841B-46EEFF8E68E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83FE9FB-5F3A-4C95-8C25-3CA862DC056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FA888C52-4ADA-4990-BF70-84EDA1B7F7B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2CFC72-AED4-45DD-8498-BFAD56B6F423}"/>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6" name="页脚占位符 5">
            <a:extLst>
              <a:ext uri="{FF2B5EF4-FFF2-40B4-BE49-F238E27FC236}">
                <a16:creationId xmlns:a16="http://schemas.microsoft.com/office/drawing/2014/main" id="{3430D121-F782-4FAA-B83D-E6E2308099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9B04E3B-4105-4303-8389-3410D5E68914}"/>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684879848"/>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CF48B3-DE61-416C-9491-D7EA5040009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52CB676-8602-4666-8B4F-8289CB84AF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A182A14-A896-4346-8E21-72268B8CDF0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C7CAB91-E656-4B06-82E5-5D8405450D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C33A806-5DF1-4914-8B28-B4FDE55E23A2}"/>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4DDCAB8-3D88-4D42-93E1-15200E7BC182}"/>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8" name="页脚占位符 7">
            <a:extLst>
              <a:ext uri="{FF2B5EF4-FFF2-40B4-BE49-F238E27FC236}">
                <a16:creationId xmlns:a16="http://schemas.microsoft.com/office/drawing/2014/main" id="{3F0D042F-13DB-4A99-A209-0C147719243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F8E8069-E942-49B6-A48B-1A04A73DADE7}"/>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3567417164"/>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832965-66FB-4568-8D47-61CC7E8CD9F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B34414D-FECC-454B-A02E-50963018BA43}"/>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4" name="页脚占位符 3">
            <a:extLst>
              <a:ext uri="{FF2B5EF4-FFF2-40B4-BE49-F238E27FC236}">
                <a16:creationId xmlns:a16="http://schemas.microsoft.com/office/drawing/2014/main" id="{E15B2CD2-F02C-467E-8E31-E8CF51AF630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46FCCD5-6974-4CF5-8E8C-01580D45B155}"/>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238976721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35CFE73-BF38-43A9-9B42-5363861D83B3}"/>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3" name="页脚占位符 2">
            <a:extLst>
              <a:ext uri="{FF2B5EF4-FFF2-40B4-BE49-F238E27FC236}">
                <a16:creationId xmlns:a16="http://schemas.microsoft.com/office/drawing/2014/main" id="{3BF77470-92A2-4C8E-A2D9-76A8FF54B08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8DEDC27-4CA7-4EAA-BFB9-D12C43597741}"/>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372148530"/>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DB8C58-AC5D-4B1B-B391-8A8D048D726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72B47E1-7DB2-48CF-9A4A-0209D40C5E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105A6A2-A862-4DCE-9738-CAE5430CBF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936CCA6-FFED-4981-8DE0-EFBAE36FCCE6}"/>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6" name="页脚占位符 5">
            <a:extLst>
              <a:ext uri="{FF2B5EF4-FFF2-40B4-BE49-F238E27FC236}">
                <a16:creationId xmlns:a16="http://schemas.microsoft.com/office/drawing/2014/main" id="{26172604-9259-4156-A626-54306F4DA46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73C5561-C4C0-4C32-BFCE-CB17A0790C60}"/>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1109290119"/>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39755C-B2C1-4951-AE8D-369F72D705D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0B12811-5226-4F3E-8241-DB65A0B6D7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405B7C8-5738-4947-87F0-81591031D4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7D99257-FAA7-482B-A4CB-C23C60032860}"/>
              </a:ext>
            </a:extLst>
          </p:cNvPr>
          <p:cNvSpPr>
            <a:spLocks noGrp="1"/>
          </p:cNvSpPr>
          <p:nvPr>
            <p:ph type="dt" sz="half" idx="10"/>
          </p:nvPr>
        </p:nvSpPr>
        <p:spPr/>
        <p:txBody>
          <a:bodyPr/>
          <a:lstStyle/>
          <a:p>
            <a:fld id="{29FF3D0B-BFAF-4DCC-A1D2-A5E901E0601D}" type="datetimeFigureOut">
              <a:rPr lang="zh-CN" altLang="en-US" smtClean="0"/>
              <a:t>2020/5/5</a:t>
            </a:fld>
            <a:endParaRPr lang="zh-CN" altLang="en-US"/>
          </a:p>
        </p:txBody>
      </p:sp>
      <p:sp>
        <p:nvSpPr>
          <p:cNvPr id="6" name="页脚占位符 5">
            <a:extLst>
              <a:ext uri="{FF2B5EF4-FFF2-40B4-BE49-F238E27FC236}">
                <a16:creationId xmlns:a16="http://schemas.microsoft.com/office/drawing/2014/main" id="{DF9946BC-4829-4809-848A-FED45C00F1A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A9335A6-CBAE-475B-920D-04722D4FCFE8}"/>
              </a:ext>
            </a:extLst>
          </p:cNvPr>
          <p:cNvSpPr>
            <a:spLocks noGrp="1"/>
          </p:cNvSpPr>
          <p:nvPr>
            <p:ph type="sldNum" sz="quarter" idx="12"/>
          </p:nvPr>
        </p:nvSpPr>
        <p:spPr/>
        <p:txBody>
          <a:body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3473616630"/>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8E35B73-C63C-4E33-AC51-1E24CFC81B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AE4F3F2-3A4A-41FE-809C-5672DAADFD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ED08F47-EE12-495C-8608-862FA967D9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FF3D0B-BFAF-4DCC-A1D2-A5E901E0601D}" type="datetimeFigureOut">
              <a:rPr lang="zh-CN" altLang="en-US" smtClean="0"/>
              <a:t>2020/5/5</a:t>
            </a:fld>
            <a:endParaRPr lang="zh-CN" altLang="en-US"/>
          </a:p>
        </p:txBody>
      </p:sp>
      <p:sp>
        <p:nvSpPr>
          <p:cNvPr id="5" name="页脚占位符 4">
            <a:extLst>
              <a:ext uri="{FF2B5EF4-FFF2-40B4-BE49-F238E27FC236}">
                <a16:creationId xmlns:a16="http://schemas.microsoft.com/office/drawing/2014/main" id="{053325ED-748F-43CF-9E1E-559D65F790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F092503-4E28-489C-932D-CD4BD02520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F70078-B6C4-4717-8912-961A9F8E78DE}" type="slidenum">
              <a:rPr lang="zh-CN" altLang="en-US" smtClean="0"/>
              <a:t>‹#›</a:t>
            </a:fld>
            <a:endParaRPr lang="zh-CN" altLang="en-US"/>
          </a:p>
        </p:txBody>
      </p:sp>
    </p:spTree>
    <p:extLst>
      <p:ext uri="{BB962C8B-B14F-4D97-AF65-F5344CB8AC3E}">
        <p14:creationId xmlns:p14="http://schemas.microsoft.com/office/powerpoint/2010/main" val="27355444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Tm="9992"/>
    </mc:Choice>
    <mc:Fallback xmlns="">
      <p:transition advTm="9992"/>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p:nvPr/>
        </p:nvGrpSpPr>
        <p:grpSpPr>
          <a:xfrm>
            <a:off x="5623766" y="3563561"/>
            <a:ext cx="928468" cy="1846969"/>
            <a:chOff x="2110154" y="938434"/>
            <a:chExt cx="928468" cy="1846969"/>
          </a:xfrm>
        </p:grpSpPr>
        <p:sp>
          <p:nvSpPr>
            <p:cNvPr id="105" name="梯形 104"/>
            <p:cNvSpPr/>
            <p:nvPr/>
          </p:nvSpPr>
          <p:spPr>
            <a:xfrm>
              <a:off x="2110154" y="938595"/>
              <a:ext cx="928468" cy="1846808"/>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06" name="梯形 105"/>
            <p:cNvSpPr>
              <a:spLocks noChangeAspect="1"/>
            </p:cNvSpPr>
            <p:nvPr/>
          </p:nvSpPr>
          <p:spPr>
            <a:xfrm>
              <a:off x="2288760" y="938434"/>
              <a:ext cx="576000" cy="1145720"/>
            </a:xfrm>
            <a:prstGeom prst="trapezoid">
              <a:avLst/>
            </a:prstGeom>
            <a:gradFill>
              <a:gsLst>
                <a:gs pos="20000">
                  <a:schemeClr val="tx1">
                    <a:lumMod val="50000"/>
                    <a:lumOff val="50000"/>
                  </a:schemeClr>
                </a:gs>
                <a:gs pos="71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84" name="组合 83"/>
          <p:cNvGrpSpPr>
            <a:grpSpLocks noChangeAspect="1"/>
          </p:cNvGrpSpPr>
          <p:nvPr/>
        </p:nvGrpSpPr>
        <p:grpSpPr>
          <a:xfrm>
            <a:off x="4989172" y="938595"/>
            <a:ext cx="2232000" cy="3204000"/>
            <a:chOff x="4032564" y="502494"/>
            <a:chExt cx="4140000" cy="4968000"/>
          </a:xfrm>
        </p:grpSpPr>
        <p:sp>
          <p:nvSpPr>
            <p:cNvPr id="85" name="任意多边形 84"/>
            <p:cNvSpPr/>
            <p:nvPr/>
          </p:nvSpPr>
          <p:spPr>
            <a:xfrm rot="10800000">
              <a:off x="4032564" y="2760690"/>
              <a:ext cx="2069451" cy="880008"/>
            </a:xfrm>
            <a:custGeom>
              <a:avLst/>
              <a:gdLst>
                <a:gd name="connsiteX0" fmla="*/ 1184554 w 2197557"/>
                <a:gd name="connsiteY0" fmla="*/ 880008 h 880008"/>
                <a:gd name="connsiteX1" fmla="*/ 0 w 2197557"/>
                <a:gd name="connsiteY1" fmla="*/ 880008 h 880008"/>
                <a:gd name="connsiteX2" fmla="*/ 0 w 2197557"/>
                <a:gd name="connsiteY2" fmla="*/ 259794 h 880008"/>
                <a:gd name="connsiteX3" fmla="*/ 1241675 w 2197557"/>
                <a:gd name="connsiteY3" fmla="*/ 259794 h 880008"/>
                <a:gd name="connsiteX4" fmla="*/ 1913681 w 2197557"/>
                <a:gd name="connsiteY4" fmla="*/ 0 h 880008"/>
                <a:gd name="connsiteX5" fmla="*/ 2197557 w 2197557"/>
                <a:gd name="connsiteY5" fmla="*/ 297379 h 880008"/>
                <a:gd name="connsiteX6" fmla="*/ 1848656 w 2197557"/>
                <a:gd name="connsiteY6" fmla="*/ 683679 h 8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7557" h="880008">
                  <a:moveTo>
                    <a:pt x="1184554" y="880008"/>
                  </a:moveTo>
                  <a:lnTo>
                    <a:pt x="0" y="880008"/>
                  </a:lnTo>
                  <a:lnTo>
                    <a:pt x="0" y="259794"/>
                  </a:lnTo>
                  <a:lnTo>
                    <a:pt x="1241675" y="259794"/>
                  </a:lnTo>
                  <a:lnTo>
                    <a:pt x="1913681" y="0"/>
                  </a:lnTo>
                  <a:lnTo>
                    <a:pt x="2197557" y="297379"/>
                  </a:lnTo>
                  <a:lnTo>
                    <a:pt x="1848656" y="683679"/>
                  </a:lnTo>
                  <a:close/>
                </a:path>
              </a:pathLst>
            </a:custGeom>
            <a:solidFill>
              <a:srgbClr val="5BB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86" name="任意多边形 85"/>
            <p:cNvSpPr/>
            <p:nvPr/>
          </p:nvSpPr>
          <p:spPr>
            <a:xfrm rot="10800000" flipH="1">
              <a:off x="6103113" y="2759548"/>
              <a:ext cx="2069451" cy="880008"/>
            </a:xfrm>
            <a:custGeom>
              <a:avLst/>
              <a:gdLst>
                <a:gd name="connsiteX0" fmla="*/ 1184554 w 2197557"/>
                <a:gd name="connsiteY0" fmla="*/ 880008 h 880008"/>
                <a:gd name="connsiteX1" fmla="*/ 0 w 2197557"/>
                <a:gd name="connsiteY1" fmla="*/ 880008 h 880008"/>
                <a:gd name="connsiteX2" fmla="*/ 0 w 2197557"/>
                <a:gd name="connsiteY2" fmla="*/ 259794 h 880008"/>
                <a:gd name="connsiteX3" fmla="*/ 1241675 w 2197557"/>
                <a:gd name="connsiteY3" fmla="*/ 259794 h 880008"/>
                <a:gd name="connsiteX4" fmla="*/ 1913681 w 2197557"/>
                <a:gd name="connsiteY4" fmla="*/ 0 h 880008"/>
                <a:gd name="connsiteX5" fmla="*/ 2197557 w 2197557"/>
                <a:gd name="connsiteY5" fmla="*/ 297379 h 880008"/>
                <a:gd name="connsiteX6" fmla="*/ 1848656 w 2197557"/>
                <a:gd name="connsiteY6" fmla="*/ 683679 h 8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7557" h="880008">
                  <a:moveTo>
                    <a:pt x="1184554" y="880008"/>
                  </a:moveTo>
                  <a:lnTo>
                    <a:pt x="0" y="880008"/>
                  </a:lnTo>
                  <a:lnTo>
                    <a:pt x="0" y="259794"/>
                  </a:lnTo>
                  <a:lnTo>
                    <a:pt x="1241675" y="259794"/>
                  </a:lnTo>
                  <a:lnTo>
                    <a:pt x="1913681" y="0"/>
                  </a:lnTo>
                  <a:lnTo>
                    <a:pt x="2197557" y="297379"/>
                  </a:lnTo>
                  <a:lnTo>
                    <a:pt x="1848656" y="683679"/>
                  </a:lnTo>
                  <a:close/>
                </a:path>
              </a:pathLst>
            </a:custGeom>
            <a:solidFill>
              <a:srgbClr val="5BB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nvGrpSpPr>
            <p:cNvPr id="87" name="组合 86"/>
            <p:cNvGrpSpPr>
              <a:grpSpLocks noChangeAspect="1"/>
            </p:cNvGrpSpPr>
            <p:nvPr/>
          </p:nvGrpSpPr>
          <p:grpSpPr>
            <a:xfrm>
              <a:off x="5001616" y="502494"/>
              <a:ext cx="2159702" cy="4968000"/>
              <a:chOff x="4467040" y="-510380"/>
              <a:chExt cx="3259118" cy="7497005"/>
            </a:xfrm>
          </p:grpSpPr>
          <p:grpSp>
            <p:nvGrpSpPr>
              <p:cNvPr id="90" name="组合 89"/>
              <p:cNvGrpSpPr/>
              <p:nvPr/>
            </p:nvGrpSpPr>
            <p:grpSpPr>
              <a:xfrm>
                <a:off x="4869768" y="4318000"/>
                <a:ext cx="2450878" cy="2668625"/>
                <a:chOff x="5249595" y="3150385"/>
                <a:chExt cx="2450878" cy="2668625"/>
              </a:xfrm>
            </p:grpSpPr>
            <p:sp>
              <p:nvSpPr>
                <p:cNvPr id="100" name="任意多边形 99"/>
                <p:cNvSpPr/>
                <p:nvPr/>
              </p:nvSpPr>
              <p:spPr>
                <a:xfrm>
                  <a:off x="6475825" y="3152730"/>
                  <a:ext cx="1224648" cy="2666280"/>
                </a:xfrm>
                <a:custGeom>
                  <a:avLst/>
                  <a:gdLst>
                    <a:gd name="connsiteX0" fmla="*/ 613421 w 1224648"/>
                    <a:gd name="connsiteY0" fmla="*/ 0 h 2666280"/>
                    <a:gd name="connsiteX1" fmla="*/ 646147 w 1224648"/>
                    <a:gd name="connsiteY1" fmla="*/ 130898 h 2666280"/>
                    <a:gd name="connsiteX2" fmla="*/ 782610 w 1224648"/>
                    <a:gd name="connsiteY2" fmla="*/ 230289 h 2666280"/>
                    <a:gd name="connsiteX3" fmla="*/ 1197724 w 1224648"/>
                    <a:gd name="connsiteY3" fmla="*/ 1446453 h 2666280"/>
                    <a:gd name="connsiteX4" fmla="*/ 1184501 w 1224648"/>
                    <a:gd name="connsiteY4" fmla="*/ 1496956 h 2666280"/>
                    <a:gd name="connsiteX5" fmla="*/ 819999 w 1224648"/>
                    <a:gd name="connsiteY5" fmla="*/ 811084 h 2666280"/>
                    <a:gd name="connsiteX6" fmla="*/ 811059 w 1224648"/>
                    <a:gd name="connsiteY6" fmla="*/ 988143 h 2666280"/>
                    <a:gd name="connsiteX7" fmla="*/ 22504 w 1224648"/>
                    <a:gd name="connsiteY7" fmla="*/ 2645826 h 2666280"/>
                    <a:gd name="connsiteX8" fmla="*/ 0 w 1224648"/>
                    <a:gd name="connsiteY8" fmla="*/ 2666280 h 2666280"/>
                    <a:gd name="connsiteX9" fmla="*/ 0 w 1224648"/>
                    <a:gd name="connsiteY9" fmla="*/ 0 h 266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4648" h="2666280">
                      <a:moveTo>
                        <a:pt x="613421" y="0"/>
                      </a:moveTo>
                      <a:lnTo>
                        <a:pt x="646147" y="130898"/>
                      </a:lnTo>
                      <a:lnTo>
                        <a:pt x="782610" y="230289"/>
                      </a:lnTo>
                      <a:cubicBezTo>
                        <a:pt x="1145776" y="539297"/>
                        <a:pt x="1289449" y="1010484"/>
                        <a:pt x="1197724" y="1446453"/>
                      </a:cubicBezTo>
                      <a:lnTo>
                        <a:pt x="1184501" y="1496956"/>
                      </a:lnTo>
                      <a:lnTo>
                        <a:pt x="819999" y="811084"/>
                      </a:lnTo>
                      <a:lnTo>
                        <a:pt x="811059" y="988143"/>
                      </a:lnTo>
                      <a:cubicBezTo>
                        <a:pt x="745563" y="1633059"/>
                        <a:pt x="456460" y="2211870"/>
                        <a:pt x="22504" y="2645826"/>
                      </a:cubicBezTo>
                      <a:lnTo>
                        <a:pt x="0" y="2666280"/>
                      </a:lnTo>
                      <a:lnTo>
                        <a:pt x="0" y="0"/>
                      </a:lnTo>
                      <a:close/>
                    </a:path>
                  </a:pathLst>
                </a:custGeom>
                <a:solidFill>
                  <a:srgbClr val="FFD7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01" name="任意多边形 100"/>
                <p:cNvSpPr/>
                <p:nvPr/>
              </p:nvSpPr>
              <p:spPr>
                <a:xfrm flipH="1">
                  <a:off x="5249595" y="3150385"/>
                  <a:ext cx="1224648" cy="2666280"/>
                </a:xfrm>
                <a:custGeom>
                  <a:avLst/>
                  <a:gdLst>
                    <a:gd name="connsiteX0" fmla="*/ 613421 w 1224648"/>
                    <a:gd name="connsiteY0" fmla="*/ 0 h 2666280"/>
                    <a:gd name="connsiteX1" fmla="*/ 646147 w 1224648"/>
                    <a:gd name="connsiteY1" fmla="*/ 130898 h 2666280"/>
                    <a:gd name="connsiteX2" fmla="*/ 782610 w 1224648"/>
                    <a:gd name="connsiteY2" fmla="*/ 230289 h 2666280"/>
                    <a:gd name="connsiteX3" fmla="*/ 1197724 w 1224648"/>
                    <a:gd name="connsiteY3" fmla="*/ 1446453 h 2666280"/>
                    <a:gd name="connsiteX4" fmla="*/ 1184501 w 1224648"/>
                    <a:gd name="connsiteY4" fmla="*/ 1496956 h 2666280"/>
                    <a:gd name="connsiteX5" fmla="*/ 819999 w 1224648"/>
                    <a:gd name="connsiteY5" fmla="*/ 811084 h 2666280"/>
                    <a:gd name="connsiteX6" fmla="*/ 811059 w 1224648"/>
                    <a:gd name="connsiteY6" fmla="*/ 988143 h 2666280"/>
                    <a:gd name="connsiteX7" fmla="*/ 22504 w 1224648"/>
                    <a:gd name="connsiteY7" fmla="*/ 2645826 h 2666280"/>
                    <a:gd name="connsiteX8" fmla="*/ 0 w 1224648"/>
                    <a:gd name="connsiteY8" fmla="*/ 2666280 h 2666280"/>
                    <a:gd name="connsiteX9" fmla="*/ 0 w 1224648"/>
                    <a:gd name="connsiteY9" fmla="*/ 0 h 266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4648" h="2666280">
                      <a:moveTo>
                        <a:pt x="613421" y="0"/>
                      </a:moveTo>
                      <a:lnTo>
                        <a:pt x="646147" y="130898"/>
                      </a:lnTo>
                      <a:lnTo>
                        <a:pt x="782610" y="230289"/>
                      </a:lnTo>
                      <a:cubicBezTo>
                        <a:pt x="1145776" y="539297"/>
                        <a:pt x="1289449" y="1010484"/>
                        <a:pt x="1197724" y="1446453"/>
                      </a:cubicBezTo>
                      <a:lnTo>
                        <a:pt x="1184501" y="1496956"/>
                      </a:lnTo>
                      <a:lnTo>
                        <a:pt x="819999" y="811084"/>
                      </a:lnTo>
                      <a:lnTo>
                        <a:pt x="811059" y="988143"/>
                      </a:lnTo>
                      <a:cubicBezTo>
                        <a:pt x="745563" y="1633059"/>
                        <a:pt x="456460" y="2211870"/>
                        <a:pt x="22504" y="2645826"/>
                      </a:cubicBezTo>
                      <a:lnTo>
                        <a:pt x="0" y="2666280"/>
                      </a:lnTo>
                      <a:lnTo>
                        <a:pt x="0" y="0"/>
                      </a:lnTo>
                      <a:close/>
                    </a:path>
                  </a:pathLst>
                </a:custGeom>
                <a:solidFill>
                  <a:srgbClr val="FFE24F">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91" name="组合 90"/>
              <p:cNvGrpSpPr/>
              <p:nvPr/>
            </p:nvGrpSpPr>
            <p:grpSpPr>
              <a:xfrm>
                <a:off x="5422776" y="4307490"/>
                <a:ext cx="1392753" cy="2047307"/>
                <a:chOff x="6590397" y="382604"/>
                <a:chExt cx="1392753" cy="2047307"/>
              </a:xfrm>
            </p:grpSpPr>
            <p:sp>
              <p:nvSpPr>
                <p:cNvPr id="98" name="任意多边形 97"/>
                <p:cNvSpPr>
                  <a:spLocks noChangeAspect="1"/>
                </p:cNvSpPr>
                <p:nvPr/>
              </p:nvSpPr>
              <p:spPr>
                <a:xfrm>
                  <a:off x="7282060" y="384952"/>
                  <a:ext cx="701090" cy="2044959"/>
                </a:xfrm>
                <a:custGeom>
                  <a:avLst/>
                  <a:gdLst>
                    <a:gd name="connsiteX0" fmla="*/ 83678 w 701090"/>
                    <a:gd name="connsiteY0" fmla="*/ 0 h 2044959"/>
                    <a:gd name="connsiteX1" fmla="*/ 141520 w 701090"/>
                    <a:gd name="connsiteY1" fmla="*/ 28595 h 2044959"/>
                    <a:gd name="connsiteX2" fmla="*/ 400526 w 701090"/>
                    <a:gd name="connsiteY2" fmla="*/ 229586 h 2044959"/>
                    <a:gd name="connsiteX3" fmla="*/ 648243 w 701090"/>
                    <a:gd name="connsiteY3" fmla="*/ 1317182 h 2044959"/>
                    <a:gd name="connsiteX4" fmla="*/ 632233 w 701090"/>
                    <a:gd name="connsiteY4" fmla="*/ 1359576 h 2044959"/>
                    <a:gd name="connsiteX5" fmla="*/ 505339 w 701090"/>
                    <a:gd name="connsiteY5" fmla="*/ 1045072 h 2044959"/>
                    <a:gd name="connsiteX6" fmla="*/ 500690 w 701090"/>
                    <a:gd name="connsiteY6" fmla="*/ 1079920 h 2044959"/>
                    <a:gd name="connsiteX7" fmla="*/ 109149 w 701090"/>
                    <a:gd name="connsiteY7" fmla="*/ 1924865 h 2044959"/>
                    <a:gd name="connsiteX8" fmla="*/ 0 w 701090"/>
                    <a:gd name="connsiteY8" fmla="*/ 2044959 h 2044959"/>
                    <a:gd name="connsiteX9" fmla="*/ 0 w 701090"/>
                    <a:gd name="connsiteY9" fmla="*/ 84971 h 2044959"/>
                    <a:gd name="connsiteX10" fmla="*/ 117961 w 701090"/>
                    <a:gd name="connsiteY10" fmla="*/ 84971 h 204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1090" h="2044959">
                      <a:moveTo>
                        <a:pt x="83678" y="0"/>
                      </a:moveTo>
                      <a:lnTo>
                        <a:pt x="141520" y="28595"/>
                      </a:lnTo>
                      <a:cubicBezTo>
                        <a:pt x="235194" y="80801"/>
                        <a:pt x="322692" y="147827"/>
                        <a:pt x="400526" y="229586"/>
                      </a:cubicBezTo>
                      <a:cubicBezTo>
                        <a:pt x="685916" y="529367"/>
                        <a:pt x="767079" y="949182"/>
                        <a:pt x="648243" y="1317182"/>
                      </a:cubicBezTo>
                      <a:lnTo>
                        <a:pt x="632233" y="1359576"/>
                      </a:lnTo>
                      <a:lnTo>
                        <a:pt x="505339" y="1045072"/>
                      </a:lnTo>
                      <a:lnTo>
                        <a:pt x="500690" y="1079920"/>
                      </a:lnTo>
                      <a:cubicBezTo>
                        <a:pt x="444023" y="1397165"/>
                        <a:pt x="306071" y="1686250"/>
                        <a:pt x="109149" y="1924865"/>
                      </a:cubicBezTo>
                      <a:lnTo>
                        <a:pt x="0" y="2044959"/>
                      </a:lnTo>
                      <a:lnTo>
                        <a:pt x="0" y="84971"/>
                      </a:lnTo>
                      <a:lnTo>
                        <a:pt x="117961" y="84971"/>
                      </a:lnTo>
                      <a:close/>
                    </a:path>
                  </a:pathLst>
                </a:custGeom>
                <a:solidFill>
                  <a:srgbClr val="D4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99" name="任意多边形 98"/>
                <p:cNvSpPr>
                  <a:spLocks noChangeAspect="1"/>
                </p:cNvSpPr>
                <p:nvPr/>
              </p:nvSpPr>
              <p:spPr>
                <a:xfrm flipH="1">
                  <a:off x="6590397" y="382604"/>
                  <a:ext cx="701090" cy="2044959"/>
                </a:xfrm>
                <a:custGeom>
                  <a:avLst/>
                  <a:gdLst>
                    <a:gd name="connsiteX0" fmla="*/ 83678 w 701090"/>
                    <a:gd name="connsiteY0" fmla="*/ 0 h 2044959"/>
                    <a:gd name="connsiteX1" fmla="*/ 141520 w 701090"/>
                    <a:gd name="connsiteY1" fmla="*/ 28595 h 2044959"/>
                    <a:gd name="connsiteX2" fmla="*/ 400526 w 701090"/>
                    <a:gd name="connsiteY2" fmla="*/ 229586 h 2044959"/>
                    <a:gd name="connsiteX3" fmla="*/ 648243 w 701090"/>
                    <a:gd name="connsiteY3" fmla="*/ 1317182 h 2044959"/>
                    <a:gd name="connsiteX4" fmla="*/ 632233 w 701090"/>
                    <a:gd name="connsiteY4" fmla="*/ 1359576 h 2044959"/>
                    <a:gd name="connsiteX5" fmla="*/ 505339 w 701090"/>
                    <a:gd name="connsiteY5" fmla="*/ 1045072 h 2044959"/>
                    <a:gd name="connsiteX6" fmla="*/ 500690 w 701090"/>
                    <a:gd name="connsiteY6" fmla="*/ 1079920 h 2044959"/>
                    <a:gd name="connsiteX7" fmla="*/ 109149 w 701090"/>
                    <a:gd name="connsiteY7" fmla="*/ 1924865 h 2044959"/>
                    <a:gd name="connsiteX8" fmla="*/ 0 w 701090"/>
                    <a:gd name="connsiteY8" fmla="*/ 2044959 h 2044959"/>
                    <a:gd name="connsiteX9" fmla="*/ 0 w 701090"/>
                    <a:gd name="connsiteY9" fmla="*/ 84971 h 2044959"/>
                    <a:gd name="connsiteX10" fmla="*/ 117961 w 701090"/>
                    <a:gd name="connsiteY10" fmla="*/ 84971 h 204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1090" h="2044959">
                      <a:moveTo>
                        <a:pt x="83678" y="0"/>
                      </a:moveTo>
                      <a:lnTo>
                        <a:pt x="141520" y="28595"/>
                      </a:lnTo>
                      <a:cubicBezTo>
                        <a:pt x="235194" y="80801"/>
                        <a:pt x="322692" y="147827"/>
                        <a:pt x="400526" y="229586"/>
                      </a:cubicBezTo>
                      <a:cubicBezTo>
                        <a:pt x="685916" y="529367"/>
                        <a:pt x="767079" y="949182"/>
                        <a:pt x="648243" y="1317182"/>
                      </a:cubicBezTo>
                      <a:lnTo>
                        <a:pt x="632233" y="1359576"/>
                      </a:lnTo>
                      <a:lnTo>
                        <a:pt x="505339" y="1045072"/>
                      </a:lnTo>
                      <a:lnTo>
                        <a:pt x="500690" y="1079920"/>
                      </a:lnTo>
                      <a:cubicBezTo>
                        <a:pt x="444023" y="1397165"/>
                        <a:pt x="306071" y="1686250"/>
                        <a:pt x="109149" y="1924865"/>
                      </a:cubicBezTo>
                      <a:lnTo>
                        <a:pt x="0" y="2044959"/>
                      </a:lnTo>
                      <a:lnTo>
                        <a:pt x="0" y="84971"/>
                      </a:lnTo>
                      <a:lnTo>
                        <a:pt x="117961" y="84971"/>
                      </a:lnTo>
                      <a:close/>
                    </a:path>
                  </a:pathLst>
                </a:custGeom>
                <a:solidFill>
                  <a:srgbClr val="FB6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92" name="组合 91"/>
              <p:cNvGrpSpPr/>
              <p:nvPr/>
            </p:nvGrpSpPr>
            <p:grpSpPr>
              <a:xfrm>
                <a:off x="4775013" y="2863216"/>
                <a:ext cx="2641986" cy="1657642"/>
                <a:chOff x="4775007" y="1259500"/>
                <a:chExt cx="2641986" cy="1657642"/>
              </a:xfrm>
              <a:solidFill>
                <a:schemeClr val="accent5">
                  <a:lumMod val="75000"/>
                </a:schemeClr>
              </a:solidFill>
            </p:grpSpPr>
            <p:sp>
              <p:nvSpPr>
                <p:cNvPr id="96" name="任意多边形 95"/>
                <p:cNvSpPr/>
                <p:nvPr/>
              </p:nvSpPr>
              <p:spPr>
                <a:xfrm>
                  <a:off x="6096000" y="1259500"/>
                  <a:ext cx="1320993" cy="1657642"/>
                </a:xfrm>
                <a:custGeom>
                  <a:avLst/>
                  <a:gdLst>
                    <a:gd name="connsiteX0" fmla="*/ 0 w 1320993"/>
                    <a:gd name="connsiteY0" fmla="*/ 0 h 1657642"/>
                    <a:gd name="connsiteX1" fmla="*/ 1320993 w 1320993"/>
                    <a:gd name="connsiteY1" fmla="*/ 0 h 1657642"/>
                    <a:gd name="connsiteX2" fmla="*/ 1320993 w 1320993"/>
                    <a:gd name="connsiteY2" fmla="*/ 1254364 h 1657642"/>
                    <a:gd name="connsiteX3" fmla="*/ 1167768 w 1320993"/>
                    <a:gd name="connsiteY3" fmla="*/ 1485527 h 1657642"/>
                    <a:gd name="connsiteX4" fmla="*/ 1148074 w 1320993"/>
                    <a:gd name="connsiteY4" fmla="*/ 1491641 h 1657642"/>
                    <a:gd name="connsiteX5" fmla="*/ 1145495 w 1320993"/>
                    <a:gd name="connsiteY5" fmla="*/ 1504416 h 1657642"/>
                    <a:gd name="connsiteX6" fmla="*/ 914331 w 1320993"/>
                    <a:gd name="connsiteY6" fmla="*/ 1657642 h 1657642"/>
                    <a:gd name="connsiteX7" fmla="*/ 0 w 1320993"/>
                    <a:gd name="connsiteY7" fmla="*/ 1657642 h 1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993" h="1657642">
                      <a:moveTo>
                        <a:pt x="0" y="0"/>
                      </a:moveTo>
                      <a:lnTo>
                        <a:pt x="1320993" y="0"/>
                      </a:lnTo>
                      <a:lnTo>
                        <a:pt x="1320993" y="1254364"/>
                      </a:lnTo>
                      <a:cubicBezTo>
                        <a:pt x="1320993" y="1358281"/>
                        <a:pt x="1257812" y="1447442"/>
                        <a:pt x="1167768" y="1485527"/>
                      </a:cubicBezTo>
                      <a:lnTo>
                        <a:pt x="1148074" y="1491641"/>
                      </a:lnTo>
                      <a:lnTo>
                        <a:pt x="1145495" y="1504416"/>
                      </a:lnTo>
                      <a:cubicBezTo>
                        <a:pt x="1107409" y="1594461"/>
                        <a:pt x="1018249" y="1657642"/>
                        <a:pt x="914331" y="1657642"/>
                      </a:cubicBezTo>
                      <a:lnTo>
                        <a:pt x="0" y="1657642"/>
                      </a:lnTo>
                      <a:close/>
                    </a:path>
                  </a:pathLst>
                </a:custGeom>
                <a:solidFill>
                  <a:srgbClr val="5BB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97" name="任意多边形 96"/>
                <p:cNvSpPr/>
                <p:nvPr/>
              </p:nvSpPr>
              <p:spPr>
                <a:xfrm flipH="1">
                  <a:off x="4775007" y="1259500"/>
                  <a:ext cx="1320993" cy="1657642"/>
                </a:xfrm>
                <a:custGeom>
                  <a:avLst/>
                  <a:gdLst>
                    <a:gd name="connsiteX0" fmla="*/ 0 w 1320993"/>
                    <a:gd name="connsiteY0" fmla="*/ 0 h 1657642"/>
                    <a:gd name="connsiteX1" fmla="*/ 1320993 w 1320993"/>
                    <a:gd name="connsiteY1" fmla="*/ 0 h 1657642"/>
                    <a:gd name="connsiteX2" fmla="*/ 1320993 w 1320993"/>
                    <a:gd name="connsiteY2" fmla="*/ 1254364 h 1657642"/>
                    <a:gd name="connsiteX3" fmla="*/ 1167768 w 1320993"/>
                    <a:gd name="connsiteY3" fmla="*/ 1485527 h 1657642"/>
                    <a:gd name="connsiteX4" fmla="*/ 1148074 w 1320993"/>
                    <a:gd name="connsiteY4" fmla="*/ 1491641 h 1657642"/>
                    <a:gd name="connsiteX5" fmla="*/ 1145495 w 1320993"/>
                    <a:gd name="connsiteY5" fmla="*/ 1504416 h 1657642"/>
                    <a:gd name="connsiteX6" fmla="*/ 914331 w 1320993"/>
                    <a:gd name="connsiteY6" fmla="*/ 1657642 h 1657642"/>
                    <a:gd name="connsiteX7" fmla="*/ 0 w 1320993"/>
                    <a:gd name="connsiteY7" fmla="*/ 1657642 h 1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993" h="1657642">
                      <a:moveTo>
                        <a:pt x="0" y="0"/>
                      </a:moveTo>
                      <a:lnTo>
                        <a:pt x="1320993" y="0"/>
                      </a:lnTo>
                      <a:lnTo>
                        <a:pt x="1320993" y="1254364"/>
                      </a:lnTo>
                      <a:cubicBezTo>
                        <a:pt x="1320993" y="1358281"/>
                        <a:pt x="1257812" y="1447442"/>
                        <a:pt x="1167768" y="1485527"/>
                      </a:cubicBezTo>
                      <a:lnTo>
                        <a:pt x="1148074" y="1491641"/>
                      </a:lnTo>
                      <a:lnTo>
                        <a:pt x="1145495" y="1504416"/>
                      </a:lnTo>
                      <a:cubicBezTo>
                        <a:pt x="1107409" y="1594461"/>
                        <a:pt x="1018249" y="1657642"/>
                        <a:pt x="914331" y="1657642"/>
                      </a:cubicBezTo>
                      <a:lnTo>
                        <a:pt x="0" y="1657642"/>
                      </a:lnTo>
                      <a:close/>
                    </a:path>
                  </a:pathLst>
                </a:custGeom>
                <a:solidFill>
                  <a:srgbClr val="5BB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93" name="组合 92"/>
              <p:cNvGrpSpPr/>
              <p:nvPr/>
            </p:nvGrpSpPr>
            <p:grpSpPr>
              <a:xfrm>
                <a:off x="4467040" y="-510380"/>
                <a:ext cx="3259118" cy="4669532"/>
                <a:chOff x="4467034" y="1037066"/>
                <a:chExt cx="3259118" cy="4669532"/>
              </a:xfrm>
            </p:grpSpPr>
            <p:sp>
              <p:nvSpPr>
                <p:cNvPr id="94" name="任意多边形 93"/>
                <p:cNvSpPr/>
                <p:nvPr/>
              </p:nvSpPr>
              <p:spPr>
                <a:xfrm>
                  <a:off x="6097185" y="1037066"/>
                  <a:ext cx="1628967" cy="4669532"/>
                </a:xfrm>
                <a:custGeom>
                  <a:avLst/>
                  <a:gdLst>
                    <a:gd name="connsiteX0" fmla="*/ 0 w 737043"/>
                    <a:gd name="connsiteY0" fmla="*/ 0 h 2112772"/>
                    <a:gd name="connsiteX1" fmla="*/ 40881 w 737043"/>
                    <a:gd name="connsiteY1" fmla="*/ 30570 h 2112772"/>
                    <a:gd name="connsiteX2" fmla="*/ 737043 w 737043"/>
                    <a:gd name="connsiteY2" fmla="*/ 1506750 h 2112772"/>
                    <a:gd name="connsiteX3" fmla="*/ 688056 w 737043"/>
                    <a:gd name="connsiteY3" fmla="*/ 1938781 h 2112772"/>
                    <a:gd name="connsiteX4" fmla="*/ 637506 w 737043"/>
                    <a:gd name="connsiteY4" fmla="*/ 2112772 h 2112772"/>
                    <a:gd name="connsiteX5" fmla="*/ 0 w 737043"/>
                    <a:gd name="connsiteY5" fmla="*/ 2112772 h 211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7043" h="2112772">
                      <a:moveTo>
                        <a:pt x="0" y="0"/>
                      </a:moveTo>
                      <a:lnTo>
                        <a:pt x="40881" y="30570"/>
                      </a:lnTo>
                      <a:cubicBezTo>
                        <a:pt x="466045" y="381447"/>
                        <a:pt x="737043" y="912451"/>
                        <a:pt x="737043" y="1506750"/>
                      </a:cubicBezTo>
                      <a:cubicBezTo>
                        <a:pt x="737043" y="1655325"/>
                        <a:pt x="720106" y="1799943"/>
                        <a:pt x="688056" y="1938781"/>
                      </a:cubicBezTo>
                      <a:lnTo>
                        <a:pt x="637506" y="2112772"/>
                      </a:lnTo>
                      <a:lnTo>
                        <a:pt x="0" y="2112772"/>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95" name="任意多边形 94"/>
                <p:cNvSpPr/>
                <p:nvPr/>
              </p:nvSpPr>
              <p:spPr>
                <a:xfrm flipH="1">
                  <a:off x="4467034" y="1037066"/>
                  <a:ext cx="1628966" cy="4669532"/>
                </a:xfrm>
                <a:custGeom>
                  <a:avLst/>
                  <a:gdLst>
                    <a:gd name="connsiteX0" fmla="*/ 0 w 737043"/>
                    <a:gd name="connsiteY0" fmla="*/ 0 h 2112772"/>
                    <a:gd name="connsiteX1" fmla="*/ 40881 w 737043"/>
                    <a:gd name="connsiteY1" fmla="*/ 30570 h 2112772"/>
                    <a:gd name="connsiteX2" fmla="*/ 737043 w 737043"/>
                    <a:gd name="connsiteY2" fmla="*/ 1506750 h 2112772"/>
                    <a:gd name="connsiteX3" fmla="*/ 688056 w 737043"/>
                    <a:gd name="connsiteY3" fmla="*/ 1938781 h 2112772"/>
                    <a:gd name="connsiteX4" fmla="*/ 637506 w 737043"/>
                    <a:gd name="connsiteY4" fmla="*/ 2112772 h 2112772"/>
                    <a:gd name="connsiteX5" fmla="*/ 0 w 737043"/>
                    <a:gd name="connsiteY5" fmla="*/ 2112772 h 211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7043" h="2112772">
                      <a:moveTo>
                        <a:pt x="0" y="0"/>
                      </a:moveTo>
                      <a:lnTo>
                        <a:pt x="40881" y="30570"/>
                      </a:lnTo>
                      <a:cubicBezTo>
                        <a:pt x="466045" y="381447"/>
                        <a:pt x="737043" y="912451"/>
                        <a:pt x="737043" y="1506750"/>
                      </a:cubicBezTo>
                      <a:cubicBezTo>
                        <a:pt x="737043" y="1655325"/>
                        <a:pt x="720106" y="1799943"/>
                        <a:pt x="688056" y="1938781"/>
                      </a:cubicBezTo>
                      <a:lnTo>
                        <a:pt x="637506" y="2112772"/>
                      </a:lnTo>
                      <a:lnTo>
                        <a:pt x="0" y="2112772"/>
                      </a:lnTo>
                      <a:close/>
                    </a:path>
                  </a:pathLst>
                </a:custGeom>
                <a:solidFill>
                  <a:srgbClr val="FFF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sp>
          <p:nvSpPr>
            <p:cNvPr id="89" name="任意多边形 88"/>
            <p:cNvSpPr/>
            <p:nvPr/>
          </p:nvSpPr>
          <p:spPr>
            <a:xfrm>
              <a:off x="5396881" y="1108223"/>
              <a:ext cx="1347665" cy="260749"/>
            </a:xfrm>
            <a:custGeom>
              <a:avLst/>
              <a:gdLst>
                <a:gd name="connsiteX0" fmla="*/ 704499 w 1347664"/>
                <a:gd name="connsiteY0" fmla="*/ 100958 h 260748"/>
                <a:gd name="connsiteX1" fmla="*/ 704499 w 1347664"/>
                <a:gd name="connsiteY1" fmla="*/ 257136 h 260748"/>
                <a:gd name="connsiteX2" fmla="*/ 682732 w 1347664"/>
                <a:gd name="connsiteY2" fmla="*/ 258299 h 260748"/>
                <a:gd name="connsiteX3" fmla="*/ 682732 w 1347664"/>
                <a:gd name="connsiteY3" fmla="*/ 101976 h 260748"/>
                <a:gd name="connsiteX4" fmla="*/ 83608 w 1347664"/>
                <a:gd name="connsiteY4" fmla="*/ 22131 h 260748"/>
                <a:gd name="connsiteX5" fmla="*/ 96178 w 1347664"/>
                <a:gd name="connsiteY5" fmla="*/ 26748 h 260748"/>
                <a:gd name="connsiteX6" fmla="*/ 642715 w 1347664"/>
                <a:gd name="connsiteY6" fmla="*/ 103847 h 260748"/>
                <a:gd name="connsiteX7" fmla="*/ 681947 w 1347664"/>
                <a:gd name="connsiteY7" fmla="*/ 102013 h 260748"/>
                <a:gd name="connsiteX8" fmla="*/ 681947 w 1347664"/>
                <a:gd name="connsiteY8" fmla="*/ 258341 h 260748"/>
                <a:gd name="connsiteX9" fmla="*/ 636888 w 1347664"/>
                <a:gd name="connsiteY9" fmla="*/ 260748 h 260748"/>
                <a:gd name="connsiteX10" fmla="*/ 22986 w 1347664"/>
                <a:gd name="connsiteY10" fmla="*/ 161363 h 260748"/>
                <a:gd name="connsiteX11" fmla="*/ 0 w 1347664"/>
                <a:gd name="connsiteY11" fmla="*/ 151311 h 260748"/>
                <a:gd name="connsiteX12" fmla="*/ 25829 w 1347664"/>
                <a:gd name="connsiteY12" fmla="*/ 104432 h 260748"/>
                <a:gd name="connsiteX13" fmla="*/ 1265535 w 1347664"/>
                <a:gd name="connsiteY13" fmla="*/ 0 h 260748"/>
                <a:gd name="connsiteX14" fmla="*/ 1338850 w 1347664"/>
                <a:gd name="connsiteY14" fmla="*/ 104432 h 260748"/>
                <a:gd name="connsiteX15" fmla="*/ 1347664 w 1347664"/>
                <a:gd name="connsiteY15" fmla="*/ 120430 h 260748"/>
                <a:gd name="connsiteX16" fmla="*/ 1293839 w 1347664"/>
                <a:gd name="connsiteY16" fmla="*/ 145138 h 260748"/>
                <a:gd name="connsiteX17" fmla="*/ 858174 w 1347664"/>
                <a:gd name="connsiteY17" fmla="*/ 248925 h 260748"/>
                <a:gd name="connsiteX18" fmla="*/ 705284 w 1347664"/>
                <a:gd name="connsiteY18" fmla="*/ 257094 h 260748"/>
                <a:gd name="connsiteX19" fmla="*/ 705284 w 1347664"/>
                <a:gd name="connsiteY19" fmla="*/ 100921 h 260748"/>
                <a:gd name="connsiteX20" fmla="*/ 837080 w 1347664"/>
                <a:gd name="connsiteY20" fmla="*/ 94758 h 260748"/>
                <a:gd name="connsiteX21" fmla="*/ 1228946 w 1347664"/>
                <a:gd name="connsiteY21" fmla="*/ 14052 h 26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47664" h="260748">
                  <a:moveTo>
                    <a:pt x="704499" y="100958"/>
                  </a:moveTo>
                  <a:lnTo>
                    <a:pt x="704499" y="257136"/>
                  </a:lnTo>
                  <a:lnTo>
                    <a:pt x="682732" y="258299"/>
                  </a:lnTo>
                  <a:lnTo>
                    <a:pt x="682732" y="101976"/>
                  </a:lnTo>
                  <a:close/>
                  <a:moveTo>
                    <a:pt x="83608" y="22131"/>
                  </a:moveTo>
                  <a:lnTo>
                    <a:pt x="96178" y="26748"/>
                  </a:lnTo>
                  <a:cubicBezTo>
                    <a:pt x="257121" y="75796"/>
                    <a:pt x="443737" y="103847"/>
                    <a:pt x="642715" y="103847"/>
                  </a:cubicBezTo>
                  <a:lnTo>
                    <a:pt x="681947" y="102013"/>
                  </a:lnTo>
                  <a:lnTo>
                    <a:pt x="681947" y="258341"/>
                  </a:lnTo>
                  <a:lnTo>
                    <a:pt x="636888" y="260748"/>
                  </a:lnTo>
                  <a:cubicBezTo>
                    <a:pt x="409485" y="260748"/>
                    <a:pt x="198228" y="224110"/>
                    <a:pt x="22986" y="161363"/>
                  </a:cubicBezTo>
                  <a:lnTo>
                    <a:pt x="0" y="151311"/>
                  </a:lnTo>
                  <a:lnTo>
                    <a:pt x="25829" y="104432"/>
                  </a:lnTo>
                  <a:close/>
                  <a:moveTo>
                    <a:pt x="1265535" y="0"/>
                  </a:moveTo>
                  <a:lnTo>
                    <a:pt x="1338850" y="104432"/>
                  </a:lnTo>
                  <a:lnTo>
                    <a:pt x="1347664" y="120430"/>
                  </a:lnTo>
                  <a:lnTo>
                    <a:pt x="1293839" y="145138"/>
                  </a:lnTo>
                  <a:cubicBezTo>
                    <a:pt x="1167013" y="195407"/>
                    <a:pt x="1018997" y="231484"/>
                    <a:pt x="858174" y="248925"/>
                  </a:cubicBezTo>
                  <a:lnTo>
                    <a:pt x="705284" y="257094"/>
                  </a:lnTo>
                  <a:lnTo>
                    <a:pt x="705284" y="100921"/>
                  </a:lnTo>
                  <a:lnTo>
                    <a:pt x="837080" y="94758"/>
                  </a:lnTo>
                  <a:cubicBezTo>
                    <a:pt x="979023" y="81320"/>
                    <a:pt x="1111517" y="53426"/>
                    <a:pt x="1228946" y="14052"/>
                  </a:cubicBezTo>
                  <a:close/>
                </a:path>
              </a:pathLst>
            </a:custGeom>
            <a:solidFill>
              <a:srgbClr val="5BB7D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华文细黑" panose="02010600040101010101" pitchFamily="2" charset="-122"/>
                <a:ea typeface="华文细黑" panose="02010600040101010101" pitchFamily="2" charset="-122"/>
              </a:endParaRPr>
            </a:p>
          </p:txBody>
        </p:sp>
      </p:grpSp>
      <p:sp>
        <p:nvSpPr>
          <p:cNvPr id="82" name="任意多边形 81"/>
          <p:cNvSpPr/>
          <p:nvPr/>
        </p:nvSpPr>
        <p:spPr>
          <a:xfrm>
            <a:off x="422033" y="3792350"/>
            <a:ext cx="11542133" cy="2965040"/>
          </a:xfrm>
          <a:custGeom>
            <a:avLst/>
            <a:gdLst>
              <a:gd name="connsiteX0" fmla="*/ 3064481 w 11542133"/>
              <a:gd name="connsiteY0" fmla="*/ 0 h 2965040"/>
              <a:gd name="connsiteX1" fmla="*/ 3805239 w 11542133"/>
              <a:gd name="connsiteY1" fmla="*/ 491008 h 2965040"/>
              <a:gd name="connsiteX2" fmla="*/ 3851921 w 11542133"/>
              <a:gd name="connsiteY2" fmla="*/ 641393 h 2965040"/>
              <a:gd name="connsiteX3" fmla="*/ 3917457 w 11542133"/>
              <a:gd name="connsiteY3" fmla="*/ 605821 h 2965040"/>
              <a:gd name="connsiteX4" fmla="*/ 3994911 w 11542133"/>
              <a:gd name="connsiteY4" fmla="*/ 581778 h 2965040"/>
              <a:gd name="connsiteX5" fmla="*/ 4041817 w 11542133"/>
              <a:gd name="connsiteY5" fmla="*/ 577050 h 2965040"/>
              <a:gd name="connsiteX6" fmla="*/ 4105515 w 11542133"/>
              <a:gd name="connsiteY6" fmla="*/ 459695 h 2965040"/>
              <a:gd name="connsiteX7" fmla="*/ 4716175 w 11542133"/>
              <a:gd name="connsiteY7" fmla="*/ 135010 h 2965040"/>
              <a:gd name="connsiteX8" fmla="*/ 5345991 w 11542133"/>
              <a:gd name="connsiteY8" fmla="*/ 489575 h 2965040"/>
              <a:gd name="connsiteX9" fmla="*/ 5361880 w 11542133"/>
              <a:gd name="connsiteY9" fmla="*/ 521572 h 2965040"/>
              <a:gd name="connsiteX10" fmla="*/ 5444039 w 11542133"/>
              <a:gd name="connsiteY10" fmla="*/ 496069 h 2965040"/>
              <a:gd name="connsiteX11" fmla="*/ 5563935 w 11542133"/>
              <a:gd name="connsiteY11" fmla="*/ 483982 h 2965040"/>
              <a:gd name="connsiteX12" fmla="*/ 5847503 w 11542133"/>
              <a:gd name="connsiteY12" fmla="*/ 555784 h 2965040"/>
              <a:gd name="connsiteX13" fmla="*/ 5853344 w 11542133"/>
              <a:gd name="connsiteY13" fmla="*/ 559936 h 2965040"/>
              <a:gd name="connsiteX14" fmla="*/ 5861194 w 11542133"/>
              <a:gd name="connsiteY14" fmla="*/ 534646 h 2965040"/>
              <a:gd name="connsiteX15" fmla="*/ 6464105 w 11542133"/>
              <a:gd name="connsiteY15" fmla="*/ 135010 h 2965040"/>
              <a:gd name="connsiteX16" fmla="*/ 6926787 w 11542133"/>
              <a:gd name="connsiteY16" fmla="*/ 326659 h 2965040"/>
              <a:gd name="connsiteX17" fmla="*/ 6997895 w 11542133"/>
              <a:gd name="connsiteY17" fmla="*/ 412843 h 2965040"/>
              <a:gd name="connsiteX18" fmla="*/ 7022713 w 11542133"/>
              <a:gd name="connsiteY18" fmla="*/ 385537 h 2965040"/>
              <a:gd name="connsiteX19" fmla="*/ 7953481 w 11542133"/>
              <a:gd name="connsiteY19" fmla="*/ 0 h 2965040"/>
              <a:gd name="connsiteX20" fmla="*/ 8969206 w 11542133"/>
              <a:gd name="connsiteY20" fmla="*/ 479013 h 2965040"/>
              <a:gd name="connsiteX21" fmla="*/ 9071919 w 11542133"/>
              <a:gd name="connsiteY21" fmla="*/ 623484 h 2965040"/>
              <a:gd name="connsiteX22" fmla="*/ 9127057 w 11542133"/>
              <a:gd name="connsiteY22" fmla="*/ 577991 h 2965040"/>
              <a:gd name="connsiteX23" fmla="*/ 9443828 w 11542133"/>
              <a:gd name="connsiteY23" fmla="*/ 481231 h 2965040"/>
              <a:gd name="connsiteX24" fmla="*/ 9824772 w 11542133"/>
              <a:gd name="connsiteY24" fmla="*/ 628414 h 2965040"/>
              <a:gd name="connsiteX25" fmla="*/ 9828172 w 11542133"/>
              <a:gd name="connsiteY25" fmla="*/ 632340 h 2965040"/>
              <a:gd name="connsiteX26" fmla="*/ 9931613 w 11542133"/>
              <a:gd name="connsiteY26" fmla="*/ 576194 h 2965040"/>
              <a:gd name="connsiteX27" fmla="*/ 10242488 w 11542133"/>
              <a:gd name="connsiteY27" fmla="*/ 513431 h 2965040"/>
              <a:gd name="connsiteX28" fmla="*/ 10403446 w 11542133"/>
              <a:gd name="connsiteY28" fmla="*/ 529657 h 2965040"/>
              <a:gd name="connsiteX29" fmla="*/ 10430028 w 11542133"/>
              <a:gd name="connsiteY29" fmla="*/ 536492 h 2965040"/>
              <a:gd name="connsiteX30" fmla="*/ 10451047 w 11542133"/>
              <a:gd name="connsiteY30" fmla="*/ 465721 h 2965040"/>
              <a:gd name="connsiteX31" fmla="*/ 10976990 w 11542133"/>
              <a:gd name="connsiteY31" fmla="*/ 107801 h 2965040"/>
              <a:gd name="connsiteX32" fmla="*/ 11542133 w 11542133"/>
              <a:gd name="connsiteY32" fmla="*/ 672944 h 2965040"/>
              <a:gd name="connsiteX33" fmla="*/ 11090886 w 11542133"/>
              <a:gd name="connsiteY33" fmla="*/ 1226605 h 2965040"/>
              <a:gd name="connsiteX34" fmla="*/ 11033117 w 11542133"/>
              <a:gd name="connsiteY34" fmla="*/ 1232429 h 2965040"/>
              <a:gd name="connsiteX35" fmla="*/ 11041148 w 11542133"/>
              <a:gd name="connsiteY35" fmla="*/ 1312091 h 2965040"/>
              <a:gd name="connsiteX36" fmla="*/ 10324146 w 11542133"/>
              <a:gd name="connsiteY36" fmla="*/ 2106628 h 2965040"/>
              <a:gd name="connsiteX37" fmla="*/ 10312869 w 11542133"/>
              <a:gd name="connsiteY37" fmla="*/ 2107197 h 2965040"/>
              <a:gd name="connsiteX38" fmla="*/ 10312869 w 11542133"/>
              <a:gd name="connsiteY38" fmla="*/ 2965040 h 2965040"/>
              <a:gd name="connsiteX39" fmla="*/ 1717511 w 11542133"/>
              <a:gd name="connsiteY39" fmla="*/ 2965040 h 2965040"/>
              <a:gd name="connsiteX40" fmla="*/ 1717511 w 11542133"/>
              <a:gd name="connsiteY40" fmla="*/ 1732960 h 2965040"/>
              <a:gd name="connsiteX41" fmla="*/ 1703614 w 11542133"/>
              <a:gd name="connsiteY41" fmla="*/ 1725417 h 2965040"/>
              <a:gd name="connsiteX42" fmla="*/ 1421131 w 11542133"/>
              <a:gd name="connsiteY42" fmla="*/ 1382379 h 2965040"/>
              <a:gd name="connsiteX43" fmla="*/ 1412411 w 11542133"/>
              <a:gd name="connsiteY43" fmla="*/ 1354288 h 2965040"/>
              <a:gd name="connsiteX44" fmla="*/ 1189459 w 11542133"/>
              <a:gd name="connsiteY44" fmla="*/ 1354288 h 2965040"/>
              <a:gd name="connsiteX45" fmla="*/ 1128708 w 11542133"/>
              <a:gd name="connsiteY45" fmla="*/ 1427918 h 2965040"/>
              <a:gd name="connsiteX46" fmla="*/ 661182 w 11542133"/>
              <a:gd name="connsiteY46" fmla="*/ 1621574 h 2965040"/>
              <a:gd name="connsiteX47" fmla="*/ 0 w 11542133"/>
              <a:gd name="connsiteY47" fmla="*/ 960392 h 2965040"/>
              <a:gd name="connsiteX48" fmla="*/ 661182 w 11542133"/>
              <a:gd name="connsiteY48" fmla="*/ 299210 h 2965040"/>
              <a:gd name="connsiteX49" fmla="*/ 716203 w 11542133"/>
              <a:gd name="connsiteY49" fmla="*/ 304757 h 2965040"/>
              <a:gd name="connsiteX50" fmla="*/ 739959 w 11542133"/>
              <a:gd name="connsiteY50" fmla="*/ 266365 h 2965040"/>
              <a:gd name="connsiteX51" fmla="*/ 1259059 w 11542133"/>
              <a:gd name="connsiteY51" fmla="*/ 24254 h 2965040"/>
              <a:gd name="connsiteX52" fmla="*/ 1835877 w 11542133"/>
              <a:gd name="connsiteY52" fmla="*/ 359645 h 2965040"/>
              <a:gd name="connsiteX53" fmla="*/ 1836161 w 11542133"/>
              <a:gd name="connsiteY53" fmla="*/ 360448 h 2965040"/>
              <a:gd name="connsiteX54" fmla="*/ 1982409 w 11542133"/>
              <a:gd name="connsiteY54" fmla="*/ 315051 h 2965040"/>
              <a:gd name="connsiteX55" fmla="*/ 2139542 w 11542133"/>
              <a:gd name="connsiteY55" fmla="*/ 299210 h 2965040"/>
              <a:gd name="connsiteX56" fmla="*/ 2371395 w 11542133"/>
              <a:gd name="connsiteY56" fmla="*/ 334263 h 2965040"/>
              <a:gd name="connsiteX57" fmla="*/ 2403924 w 11542133"/>
              <a:gd name="connsiteY57" fmla="*/ 347080 h 2965040"/>
              <a:gd name="connsiteX58" fmla="*/ 2496013 w 11542133"/>
              <a:gd name="connsiteY58" fmla="*/ 235468 h 2965040"/>
              <a:gd name="connsiteX59" fmla="*/ 3064481 w 11542133"/>
              <a:gd name="connsiteY59" fmla="*/ 0 h 296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542133" h="2965040">
                <a:moveTo>
                  <a:pt x="3064481" y="0"/>
                </a:moveTo>
                <a:cubicBezTo>
                  <a:pt x="3397483" y="0"/>
                  <a:pt x="3683196" y="202463"/>
                  <a:pt x="3805239" y="491008"/>
                </a:cubicBezTo>
                <a:lnTo>
                  <a:pt x="3851921" y="641393"/>
                </a:lnTo>
                <a:lnTo>
                  <a:pt x="3917457" y="605821"/>
                </a:lnTo>
                <a:cubicBezTo>
                  <a:pt x="3942140" y="595381"/>
                  <a:pt x="3968050" y="587275"/>
                  <a:pt x="3994911" y="581778"/>
                </a:cubicBezTo>
                <a:lnTo>
                  <a:pt x="4041817" y="577050"/>
                </a:lnTo>
                <a:lnTo>
                  <a:pt x="4105515" y="459695"/>
                </a:lnTo>
                <a:cubicBezTo>
                  <a:pt x="4237857" y="263803"/>
                  <a:pt x="4461975" y="135010"/>
                  <a:pt x="4716175" y="135010"/>
                </a:cubicBezTo>
                <a:cubicBezTo>
                  <a:pt x="4983086" y="135010"/>
                  <a:pt x="5216830" y="277005"/>
                  <a:pt x="5345991" y="489575"/>
                </a:cubicBezTo>
                <a:lnTo>
                  <a:pt x="5361880" y="521572"/>
                </a:lnTo>
                <a:lnTo>
                  <a:pt x="5444039" y="496069"/>
                </a:lnTo>
                <a:cubicBezTo>
                  <a:pt x="5482766" y="488144"/>
                  <a:pt x="5522864" y="483982"/>
                  <a:pt x="5563935" y="483982"/>
                </a:cubicBezTo>
                <a:cubicBezTo>
                  <a:pt x="5666609" y="483982"/>
                  <a:pt x="5763208" y="509993"/>
                  <a:pt x="5847503" y="555784"/>
                </a:cubicBezTo>
                <a:lnTo>
                  <a:pt x="5853344" y="559936"/>
                </a:lnTo>
                <a:lnTo>
                  <a:pt x="5861194" y="534646"/>
                </a:lnTo>
                <a:cubicBezTo>
                  <a:pt x="5960527" y="299797"/>
                  <a:pt x="6193072" y="135010"/>
                  <a:pt x="6464105" y="135010"/>
                </a:cubicBezTo>
                <a:cubicBezTo>
                  <a:pt x="6644793" y="135010"/>
                  <a:pt x="6808376" y="208249"/>
                  <a:pt x="6926787" y="326659"/>
                </a:cubicBezTo>
                <a:lnTo>
                  <a:pt x="6997895" y="412843"/>
                </a:lnTo>
                <a:lnTo>
                  <a:pt x="7022713" y="385537"/>
                </a:lnTo>
                <a:cubicBezTo>
                  <a:pt x="7260917" y="147333"/>
                  <a:pt x="7589993" y="0"/>
                  <a:pt x="7953481" y="0"/>
                </a:cubicBezTo>
                <a:cubicBezTo>
                  <a:pt x="8362404" y="0"/>
                  <a:pt x="8727776" y="186468"/>
                  <a:pt x="8969206" y="479013"/>
                </a:cubicBezTo>
                <a:lnTo>
                  <a:pt x="9071919" y="623484"/>
                </a:lnTo>
                <a:lnTo>
                  <a:pt x="9127057" y="577991"/>
                </a:lnTo>
                <a:cubicBezTo>
                  <a:pt x="9217481" y="516902"/>
                  <a:pt x="9326489" y="481231"/>
                  <a:pt x="9443828" y="481231"/>
                </a:cubicBezTo>
                <a:cubicBezTo>
                  <a:pt x="9590502" y="481231"/>
                  <a:pt x="9724158" y="536967"/>
                  <a:pt x="9824772" y="628414"/>
                </a:cubicBezTo>
                <a:lnTo>
                  <a:pt x="9828172" y="632340"/>
                </a:lnTo>
                <a:lnTo>
                  <a:pt x="9931613" y="576194"/>
                </a:lnTo>
                <a:cubicBezTo>
                  <a:pt x="10027164" y="535779"/>
                  <a:pt x="10132216" y="513431"/>
                  <a:pt x="10242488" y="513431"/>
                </a:cubicBezTo>
                <a:cubicBezTo>
                  <a:pt x="10297624" y="513431"/>
                  <a:pt x="10351455" y="519018"/>
                  <a:pt x="10403446" y="529657"/>
                </a:cubicBezTo>
                <a:lnTo>
                  <a:pt x="10430028" y="536492"/>
                </a:lnTo>
                <a:lnTo>
                  <a:pt x="10451047" y="465721"/>
                </a:lnTo>
                <a:cubicBezTo>
                  <a:pt x="10533698" y="256119"/>
                  <a:pt x="10738023" y="107801"/>
                  <a:pt x="10976990" y="107801"/>
                </a:cubicBezTo>
                <a:cubicBezTo>
                  <a:pt x="11289110" y="107801"/>
                  <a:pt x="11542133" y="360824"/>
                  <a:pt x="11542133" y="672944"/>
                </a:cubicBezTo>
                <a:cubicBezTo>
                  <a:pt x="11542133" y="946049"/>
                  <a:pt x="11348412" y="1173908"/>
                  <a:pt x="11090886" y="1226605"/>
                </a:cubicBezTo>
                <a:lnTo>
                  <a:pt x="11033117" y="1232429"/>
                </a:lnTo>
                <a:lnTo>
                  <a:pt x="11041148" y="1312091"/>
                </a:lnTo>
                <a:cubicBezTo>
                  <a:pt x="11041148" y="1725611"/>
                  <a:pt x="10726876" y="2065728"/>
                  <a:pt x="10324146" y="2106628"/>
                </a:cubicBezTo>
                <a:lnTo>
                  <a:pt x="10312869" y="2107197"/>
                </a:lnTo>
                <a:lnTo>
                  <a:pt x="10312869" y="2965040"/>
                </a:lnTo>
                <a:lnTo>
                  <a:pt x="1717511" y="2965040"/>
                </a:lnTo>
                <a:lnTo>
                  <a:pt x="1717511" y="1732960"/>
                </a:lnTo>
                <a:lnTo>
                  <a:pt x="1703614" y="1725417"/>
                </a:lnTo>
                <a:cubicBezTo>
                  <a:pt x="1579176" y="1641348"/>
                  <a:pt x="1480312" y="1522299"/>
                  <a:pt x="1421131" y="1382379"/>
                </a:cubicBezTo>
                <a:lnTo>
                  <a:pt x="1412411" y="1354288"/>
                </a:lnTo>
                <a:lnTo>
                  <a:pt x="1189459" y="1354288"/>
                </a:lnTo>
                <a:lnTo>
                  <a:pt x="1128708" y="1427918"/>
                </a:lnTo>
                <a:cubicBezTo>
                  <a:pt x="1009058" y="1547569"/>
                  <a:pt x="843762" y="1621574"/>
                  <a:pt x="661182" y="1621574"/>
                </a:cubicBezTo>
                <a:cubicBezTo>
                  <a:pt x="296021" y="1621574"/>
                  <a:pt x="0" y="1325553"/>
                  <a:pt x="0" y="960392"/>
                </a:cubicBezTo>
                <a:cubicBezTo>
                  <a:pt x="0" y="595231"/>
                  <a:pt x="296021" y="299210"/>
                  <a:pt x="661182" y="299210"/>
                </a:cubicBezTo>
                <a:lnTo>
                  <a:pt x="716203" y="304757"/>
                </a:lnTo>
                <a:lnTo>
                  <a:pt x="739959" y="266365"/>
                </a:lnTo>
                <a:cubicBezTo>
                  <a:pt x="852458" y="120293"/>
                  <a:pt x="1042973" y="24254"/>
                  <a:pt x="1259059" y="24254"/>
                </a:cubicBezTo>
                <a:cubicBezTo>
                  <a:pt x="1518361" y="24254"/>
                  <a:pt x="1740842" y="162550"/>
                  <a:pt x="1835877" y="359645"/>
                </a:cubicBezTo>
                <a:lnTo>
                  <a:pt x="1836161" y="360448"/>
                </a:lnTo>
                <a:lnTo>
                  <a:pt x="1982409" y="315051"/>
                </a:lnTo>
                <a:cubicBezTo>
                  <a:pt x="2033164" y="304664"/>
                  <a:pt x="2085716" y="299210"/>
                  <a:pt x="2139542" y="299210"/>
                </a:cubicBezTo>
                <a:cubicBezTo>
                  <a:pt x="2220280" y="299210"/>
                  <a:pt x="2298153" y="311482"/>
                  <a:pt x="2371395" y="334263"/>
                </a:cubicBezTo>
                <a:lnTo>
                  <a:pt x="2403924" y="347080"/>
                </a:lnTo>
                <a:lnTo>
                  <a:pt x="2496013" y="235468"/>
                </a:lnTo>
                <a:cubicBezTo>
                  <a:pt x="2641496" y="89983"/>
                  <a:pt x="2842480" y="0"/>
                  <a:pt x="3064481"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83" name="任意多边形 82"/>
          <p:cNvSpPr/>
          <p:nvPr/>
        </p:nvSpPr>
        <p:spPr>
          <a:xfrm>
            <a:off x="-267283" y="2934481"/>
            <a:ext cx="13296469" cy="3943545"/>
          </a:xfrm>
          <a:custGeom>
            <a:avLst/>
            <a:gdLst>
              <a:gd name="connsiteX0" fmla="*/ 710419 w 13296469"/>
              <a:gd name="connsiteY0" fmla="*/ 0 h 3943545"/>
              <a:gd name="connsiteX1" fmla="*/ 1420837 w 13296469"/>
              <a:gd name="connsiteY1" fmla="*/ 710419 h 3943545"/>
              <a:gd name="connsiteX2" fmla="*/ 1350783 w 13296469"/>
              <a:gd name="connsiteY2" fmla="*/ 1018415 h 3943545"/>
              <a:gd name="connsiteX3" fmla="*/ 1332491 w 13296469"/>
              <a:gd name="connsiteY3" fmla="*/ 1050240 h 3943545"/>
              <a:gd name="connsiteX4" fmla="*/ 1369476 w 13296469"/>
              <a:gd name="connsiteY4" fmla="*/ 1070315 h 3943545"/>
              <a:gd name="connsiteX5" fmla="*/ 1555847 w 13296469"/>
              <a:gd name="connsiteY5" fmla="*/ 1420837 h 3943545"/>
              <a:gd name="connsiteX6" fmla="*/ 1546023 w 13296469"/>
              <a:gd name="connsiteY6" fmla="*/ 1485816 h 3943545"/>
              <a:gd name="connsiteX7" fmla="*/ 1555846 w 13296469"/>
              <a:gd name="connsiteY7" fmla="*/ 1484825 h 3943545"/>
              <a:gd name="connsiteX8" fmla="*/ 1809504 w 13296469"/>
              <a:gd name="connsiteY8" fmla="*/ 1589894 h 3943545"/>
              <a:gd name="connsiteX9" fmla="*/ 1843433 w 13296469"/>
              <a:gd name="connsiteY9" fmla="*/ 1631017 h 3943545"/>
              <a:gd name="connsiteX10" fmla="*/ 1943582 w 13296469"/>
              <a:gd name="connsiteY10" fmla="*/ 1509635 h 3943545"/>
              <a:gd name="connsiteX11" fmla="*/ 2560319 w 13296469"/>
              <a:gd name="connsiteY11" fmla="*/ 1254174 h 3943545"/>
              <a:gd name="connsiteX12" fmla="*/ 3414797 w 13296469"/>
              <a:gd name="connsiteY12" fmla="*/ 1950593 h 3943545"/>
              <a:gd name="connsiteX13" fmla="*/ 3416267 w 13296469"/>
              <a:gd name="connsiteY13" fmla="*/ 1965179 h 3943545"/>
              <a:gd name="connsiteX14" fmla="*/ 3458851 w 13296469"/>
              <a:gd name="connsiteY14" fmla="*/ 1930043 h 3943545"/>
              <a:gd name="connsiteX15" fmla="*/ 3742005 w 13296469"/>
              <a:gd name="connsiteY15" fmla="*/ 1843551 h 3943545"/>
              <a:gd name="connsiteX16" fmla="*/ 4100109 w 13296469"/>
              <a:gd name="connsiteY16" fmla="*/ 1991883 h 3943545"/>
              <a:gd name="connsiteX17" fmla="*/ 4127485 w 13296469"/>
              <a:gd name="connsiteY17" fmla="*/ 2025063 h 3943545"/>
              <a:gd name="connsiteX18" fmla="*/ 4209856 w 13296469"/>
              <a:gd name="connsiteY18" fmla="*/ 1925228 h 3943545"/>
              <a:gd name="connsiteX19" fmla="*/ 4811049 w 13296469"/>
              <a:gd name="connsiteY19" fmla="*/ 1676205 h 3943545"/>
              <a:gd name="connsiteX20" fmla="*/ 5412244 w 13296469"/>
              <a:gd name="connsiteY20" fmla="*/ 1925228 h 3943545"/>
              <a:gd name="connsiteX21" fmla="*/ 5466469 w 13296469"/>
              <a:gd name="connsiteY21" fmla="*/ 1990949 h 3943545"/>
              <a:gd name="connsiteX22" fmla="*/ 5488894 w 13296469"/>
              <a:gd name="connsiteY22" fmla="*/ 1963771 h 3943545"/>
              <a:gd name="connsiteX23" fmla="*/ 5779129 w 13296469"/>
              <a:gd name="connsiteY23" fmla="*/ 1843551 h 3943545"/>
              <a:gd name="connsiteX24" fmla="*/ 6055111 w 13296469"/>
              <a:gd name="connsiteY24" fmla="*/ 1950180 h 3943545"/>
              <a:gd name="connsiteX25" fmla="*/ 6081150 w 13296469"/>
              <a:gd name="connsiteY25" fmla="*/ 1980249 h 3943545"/>
              <a:gd name="connsiteX26" fmla="*/ 6156228 w 13296469"/>
              <a:gd name="connsiteY26" fmla="*/ 1841930 h 3943545"/>
              <a:gd name="connsiteX27" fmla="*/ 7261661 w 13296469"/>
              <a:gd name="connsiteY27" fmla="*/ 1254174 h 3943545"/>
              <a:gd name="connsiteX28" fmla="*/ 8269689 w 13296469"/>
              <a:gd name="connsiteY28" fmla="*/ 1714863 h 3943545"/>
              <a:gd name="connsiteX29" fmla="*/ 8331545 w 13296469"/>
              <a:gd name="connsiteY29" fmla="*/ 1795553 h 3943545"/>
              <a:gd name="connsiteX30" fmla="*/ 8388202 w 13296469"/>
              <a:gd name="connsiteY30" fmla="*/ 1748807 h 3943545"/>
              <a:gd name="connsiteX31" fmla="*/ 8625884 w 13296469"/>
              <a:gd name="connsiteY31" fmla="*/ 1676205 h 3943545"/>
              <a:gd name="connsiteX32" fmla="*/ 8989448 w 13296469"/>
              <a:gd name="connsiteY32" fmla="*/ 1880879 h 3943545"/>
              <a:gd name="connsiteX33" fmla="*/ 9029352 w 13296469"/>
              <a:gd name="connsiteY33" fmla="*/ 1982520 h 3943545"/>
              <a:gd name="connsiteX34" fmla="*/ 9091050 w 13296469"/>
              <a:gd name="connsiteY34" fmla="*/ 1936383 h 3943545"/>
              <a:gd name="connsiteX35" fmla="*/ 9704550 w 13296469"/>
              <a:gd name="connsiteY35" fmla="*/ 1748985 h 3943545"/>
              <a:gd name="connsiteX36" fmla="*/ 10402522 w 13296469"/>
              <a:gd name="connsiteY36" fmla="*/ 1999551 h 3943545"/>
              <a:gd name="connsiteX37" fmla="*/ 10415497 w 13296469"/>
              <a:gd name="connsiteY37" fmla="*/ 2011343 h 3943545"/>
              <a:gd name="connsiteX38" fmla="*/ 10429890 w 13296469"/>
              <a:gd name="connsiteY38" fmla="*/ 1964977 h 3943545"/>
              <a:gd name="connsiteX39" fmla="*/ 10857957 w 13296469"/>
              <a:gd name="connsiteY39" fmla="*/ 1681235 h 3943545"/>
              <a:gd name="connsiteX40" fmla="*/ 11059370 w 13296469"/>
              <a:gd name="connsiteY40" fmla="*/ 1727048 h 3943545"/>
              <a:gd name="connsiteX41" fmla="*/ 11075423 w 13296469"/>
              <a:gd name="connsiteY41" fmla="*/ 1736274 h 3943545"/>
              <a:gd name="connsiteX42" fmla="*/ 11069116 w 13296469"/>
              <a:gd name="connsiteY42" fmla="*/ 1673714 h 3943545"/>
              <a:gd name="connsiteX43" fmla="*/ 11597680 w 13296469"/>
              <a:gd name="connsiteY43" fmla="*/ 1145150 h 3943545"/>
              <a:gd name="connsiteX44" fmla="*/ 11663084 w 13296469"/>
              <a:gd name="connsiteY44" fmla="*/ 1151743 h 3943545"/>
              <a:gd name="connsiteX45" fmla="*/ 11671626 w 13296469"/>
              <a:gd name="connsiteY45" fmla="*/ 1136007 h 3943545"/>
              <a:gd name="connsiteX46" fmla="*/ 11892244 w 13296469"/>
              <a:gd name="connsiteY46" fmla="*/ 915389 h 3943545"/>
              <a:gd name="connsiteX47" fmla="*/ 11935178 w 13296469"/>
              <a:gd name="connsiteY47" fmla="*/ 892085 h 3943545"/>
              <a:gd name="connsiteX48" fmla="*/ 11944248 w 13296469"/>
              <a:gd name="connsiteY48" fmla="*/ 802112 h 3943545"/>
              <a:gd name="connsiteX49" fmla="*/ 12613420 w 13296469"/>
              <a:gd name="connsiteY49" fmla="*/ 256721 h 3943545"/>
              <a:gd name="connsiteX50" fmla="*/ 13296469 w 13296469"/>
              <a:gd name="connsiteY50" fmla="*/ 939770 h 3943545"/>
              <a:gd name="connsiteX51" fmla="*/ 13179815 w 13296469"/>
              <a:gd name="connsiteY51" fmla="*/ 1321670 h 3943545"/>
              <a:gd name="connsiteX52" fmla="*/ 13133499 w 13296469"/>
              <a:gd name="connsiteY52" fmla="*/ 1377805 h 3943545"/>
              <a:gd name="connsiteX53" fmla="*/ 13149102 w 13296469"/>
              <a:gd name="connsiteY53" fmla="*/ 1428067 h 3943545"/>
              <a:gd name="connsiteX54" fmla="*/ 13165696 w 13296469"/>
              <a:gd name="connsiteY54" fmla="*/ 1592677 h 3943545"/>
              <a:gd name="connsiteX55" fmla="*/ 12513524 w 13296469"/>
              <a:gd name="connsiteY55" fmla="*/ 2392865 h 3943545"/>
              <a:gd name="connsiteX56" fmla="*/ 12459283 w 13296469"/>
              <a:gd name="connsiteY56" fmla="*/ 2401143 h 3943545"/>
              <a:gd name="connsiteX57" fmla="*/ 12459283 w 13296469"/>
              <a:gd name="connsiteY57" fmla="*/ 3923519 h 3943545"/>
              <a:gd name="connsiteX58" fmla="*/ 9910837 w 13296469"/>
              <a:gd name="connsiteY58" fmla="*/ 3923519 h 3943545"/>
              <a:gd name="connsiteX59" fmla="*/ 9816740 w 13296469"/>
              <a:gd name="connsiteY59" fmla="*/ 3937880 h 3943545"/>
              <a:gd name="connsiteX60" fmla="*/ 9704550 w 13296469"/>
              <a:gd name="connsiteY60" fmla="*/ 3943545 h 3943545"/>
              <a:gd name="connsiteX61" fmla="*/ 9592359 w 13296469"/>
              <a:gd name="connsiteY61" fmla="*/ 3937880 h 3943545"/>
              <a:gd name="connsiteX62" fmla="*/ 9498263 w 13296469"/>
              <a:gd name="connsiteY62" fmla="*/ 3923519 h 3943545"/>
              <a:gd name="connsiteX63" fmla="*/ 267286 w 13296469"/>
              <a:gd name="connsiteY63" fmla="*/ 3923519 h 3943545"/>
              <a:gd name="connsiteX64" fmla="*/ 267286 w 13296469"/>
              <a:gd name="connsiteY64" fmla="*/ 2031414 h 3943545"/>
              <a:gd name="connsiteX65" fmla="*/ 267286 w 13296469"/>
              <a:gd name="connsiteY65" fmla="*/ 1261614 h 3943545"/>
              <a:gd name="connsiteX66" fmla="*/ 208076 w 13296469"/>
              <a:gd name="connsiteY66" fmla="*/ 1212761 h 3943545"/>
              <a:gd name="connsiteX67" fmla="*/ 0 w 13296469"/>
              <a:gd name="connsiteY67" fmla="*/ 710419 h 3943545"/>
              <a:gd name="connsiteX68" fmla="*/ 710419 w 13296469"/>
              <a:gd name="connsiteY68" fmla="*/ 0 h 3943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296469" h="3943545">
                <a:moveTo>
                  <a:pt x="710419" y="0"/>
                </a:moveTo>
                <a:cubicBezTo>
                  <a:pt x="1102773" y="0"/>
                  <a:pt x="1420837" y="318065"/>
                  <a:pt x="1420837" y="710419"/>
                </a:cubicBezTo>
                <a:cubicBezTo>
                  <a:pt x="1420837" y="820769"/>
                  <a:pt x="1395678" y="925242"/>
                  <a:pt x="1350783" y="1018415"/>
                </a:cubicBezTo>
                <a:lnTo>
                  <a:pt x="1332491" y="1050240"/>
                </a:lnTo>
                <a:lnTo>
                  <a:pt x="1369476" y="1070315"/>
                </a:lnTo>
                <a:cubicBezTo>
                  <a:pt x="1481919" y="1146280"/>
                  <a:pt x="1555847" y="1274925"/>
                  <a:pt x="1555847" y="1420837"/>
                </a:cubicBezTo>
                <a:lnTo>
                  <a:pt x="1546023" y="1485816"/>
                </a:lnTo>
                <a:lnTo>
                  <a:pt x="1555846" y="1484825"/>
                </a:lnTo>
                <a:cubicBezTo>
                  <a:pt x="1654905" y="1484825"/>
                  <a:pt x="1744587" y="1524977"/>
                  <a:pt x="1809504" y="1589894"/>
                </a:cubicBezTo>
                <a:lnTo>
                  <a:pt x="1843433" y="1631017"/>
                </a:lnTo>
                <a:lnTo>
                  <a:pt x="1943582" y="1509635"/>
                </a:lnTo>
                <a:cubicBezTo>
                  <a:pt x="2101419" y="1351798"/>
                  <a:pt x="2319468" y="1254174"/>
                  <a:pt x="2560319" y="1254174"/>
                </a:cubicBezTo>
                <a:cubicBezTo>
                  <a:pt x="2981807" y="1254174"/>
                  <a:pt x="3333467" y="1553148"/>
                  <a:pt x="3414797" y="1950593"/>
                </a:cubicBezTo>
                <a:lnTo>
                  <a:pt x="3416267" y="1965179"/>
                </a:lnTo>
                <a:lnTo>
                  <a:pt x="3458851" y="1930043"/>
                </a:lnTo>
                <a:cubicBezTo>
                  <a:pt x="3539679" y="1875437"/>
                  <a:pt x="3637119" y="1843551"/>
                  <a:pt x="3742005" y="1843551"/>
                </a:cubicBezTo>
                <a:cubicBezTo>
                  <a:pt x="3881853" y="1843551"/>
                  <a:pt x="4008462" y="1900236"/>
                  <a:pt x="4100109" y="1991883"/>
                </a:cubicBezTo>
                <a:lnTo>
                  <a:pt x="4127485" y="2025063"/>
                </a:lnTo>
                <a:lnTo>
                  <a:pt x="4209856" y="1925228"/>
                </a:lnTo>
                <a:cubicBezTo>
                  <a:pt x="4363715" y="1771369"/>
                  <a:pt x="4576270" y="1676205"/>
                  <a:pt x="4811049" y="1676205"/>
                </a:cubicBezTo>
                <a:cubicBezTo>
                  <a:pt x="5045830" y="1676205"/>
                  <a:pt x="5258385" y="1771369"/>
                  <a:pt x="5412244" y="1925228"/>
                </a:cubicBezTo>
                <a:lnTo>
                  <a:pt x="5466469" y="1990949"/>
                </a:lnTo>
                <a:lnTo>
                  <a:pt x="5488894" y="1963771"/>
                </a:lnTo>
                <a:cubicBezTo>
                  <a:pt x="5563172" y="1889493"/>
                  <a:pt x="5665785" y="1843551"/>
                  <a:pt x="5779129" y="1843551"/>
                </a:cubicBezTo>
                <a:cubicBezTo>
                  <a:pt x="5885390" y="1843551"/>
                  <a:pt x="5982220" y="1883930"/>
                  <a:pt x="6055111" y="1950180"/>
                </a:cubicBezTo>
                <a:lnTo>
                  <a:pt x="6081150" y="1980249"/>
                </a:lnTo>
                <a:lnTo>
                  <a:pt x="6156228" y="1841930"/>
                </a:lnTo>
                <a:cubicBezTo>
                  <a:pt x="6395795" y="1487320"/>
                  <a:pt x="6801501" y="1254174"/>
                  <a:pt x="7261661" y="1254174"/>
                </a:cubicBezTo>
                <a:cubicBezTo>
                  <a:pt x="7664301" y="1254174"/>
                  <a:pt x="8025249" y="1432677"/>
                  <a:pt x="8269689" y="1714863"/>
                </a:cubicBezTo>
                <a:lnTo>
                  <a:pt x="8331545" y="1795553"/>
                </a:lnTo>
                <a:lnTo>
                  <a:pt x="8388202" y="1748807"/>
                </a:lnTo>
                <a:cubicBezTo>
                  <a:pt x="8456049" y="1702970"/>
                  <a:pt x="8537841" y="1676205"/>
                  <a:pt x="8625884" y="1676205"/>
                </a:cubicBezTo>
                <a:cubicBezTo>
                  <a:pt x="8779959" y="1676205"/>
                  <a:pt x="8914889" y="1758172"/>
                  <a:pt x="8989448" y="1880879"/>
                </a:cubicBezTo>
                <a:lnTo>
                  <a:pt x="9029352" y="1982520"/>
                </a:lnTo>
                <a:lnTo>
                  <a:pt x="9091050" y="1936383"/>
                </a:lnTo>
                <a:cubicBezTo>
                  <a:pt x="9266177" y="1818070"/>
                  <a:pt x="9477296" y="1748985"/>
                  <a:pt x="9704550" y="1748985"/>
                </a:cubicBezTo>
                <a:cubicBezTo>
                  <a:pt x="9969680" y="1748985"/>
                  <a:pt x="10212847" y="1843017"/>
                  <a:pt x="10402522" y="1999551"/>
                </a:cubicBezTo>
                <a:lnTo>
                  <a:pt x="10415497" y="2011343"/>
                </a:lnTo>
                <a:lnTo>
                  <a:pt x="10429890" y="1964977"/>
                </a:lnTo>
                <a:cubicBezTo>
                  <a:pt x="10500416" y="1798234"/>
                  <a:pt x="10665524" y="1681235"/>
                  <a:pt x="10857957" y="1681235"/>
                </a:cubicBezTo>
                <a:cubicBezTo>
                  <a:pt x="10930120" y="1681235"/>
                  <a:pt x="10998440" y="1697688"/>
                  <a:pt x="11059370" y="1727048"/>
                </a:cubicBezTo>
                <a:lnTo>
                  <a:pt x="11075423" y="1736274"/>
                </a:lnTo>
                <a:lnTo>
                  <a:pt x="11069116" y="1673714"/>
                </a:lnTo>
                <a:cubicBezTo>
                  <a:pt x="11069116" y="1381796"/>
                  <a:pt x="11305762" y="1145150"/>
                  <a:pt x="11597680" y="1145150"/>
                </a:cubicBezTo>
                <a:lnTo>
                  <a:pt x="11663084" y="1151743"/>
                </a:lnTo>
                <a:lnTo>
                  <a:pt x="11671626" y="1136007"/>
                </a:lnTo>
                <a:cubicBezTo>
                  <a:pt x="11730338" y="1049101"/>
                  <a:pt x="11805337" y="974101"/>
                  <a:pt x="11892244" y="915389"/>
                </a:cubicBezTo>
                <a:lnTo>
                  <a:pt x="11935178" y="892085"/>
                </a:lnTo>
                <a:lnTo>
                  <a:pt x="11944248" y="802112"/>
                </a:lnTo>
                <a:cubicBezTo>
                  <a:pt x="12007940" y="490858"/>
                  <a:pt x="12283337" y="256721"/>
                  <a:pt x="12613420" y="256721"/>
                </a:cubicBezTo>
                <a:cubicBezTo>
                  <a:pt x="12990658" y="256721"/>
                  <a:pt x="13296469" y="562532"/>
                  <a:pt x="13296469" y="939770"/>
                </a:cubicBezTo>
                <a:cubicBezTo>
                  <a:pt x="13296469" y="1081234"/>
                  <a:pt x="13253464" y="1212654"/>
                  <a:pt x="13179815" y="1321670"/>
                </a:cubicBezTo>
                <a:lnTo>
                  <a:pt x="13133499" y="1377805"/>
                </a:lnTo>
                <a:lnTo>
                  <a:pt x="13149102" y="1428067"/>
                </a:lnTo>
                <a:cubicBezTo>
                  <a:pt x="13159982" y="1481238"/>
                  <a:pt x="13165696" y="1536290"/>
                  <a:pt x="13165696" y="1592677"/>
                </a:cubicBezTo>
                <a:cubicBezTo>
                  <a:pt x="13165696" y="1987386"/>
                  <a:pt x="12885718" y="2316703"/>
                  <a:pt x="12513524" y="2392865"/>
                </a:cubicBezTo>
                <a:lnTo>
                  <a:pt x="12459283" y="2401143"/>
                </a:lnTo>
                <a:lnTo>
                  <a:pt x="12459283" y="3923519"/>
                </a:lnTo>
                <a:lnTo>
                  <a:pt x="9910837" y="3923519"/>
                </a:lnTo>
                <a:lnTo>
                  <a:pt x="9816740" y="3937880"/>
                </a:lnTo>
                <a:cubicBezTo>
                  <a:pt x="9779853" y="3941626"/>
                  <a:pt x="9742426" y="3943545"/>
                  <a:pt x="9704550" y="3943545"/>
                </a:cubicBezTo>
                <a:cubicBezTo>
                  <a:pt x="9666674" y="3943545"/>
                  <a:pt x="9629247" y="3941626"/>
                  <a:pt x="9592359" y="3937880"/>
                </a:cubicBezTo>
                <a:lnTo>
                  <a:pt x="9498263" y="3923519"/>
                </a:lnTo>
                <a:lnTo>
                  <a:pt x="267286" y="3923519"/>
                </a:lnTo>
                <a:lnTo>
                  <a:pt x="267286" y="2031414"/>
                </a:lnTo>
                <a:lnTo>
                  <a:pt x="267286" y="1261614"/>
                </a:lnTo>
                <a:lnTo>
                  <a:pt x="208076" y="1212761"/>
                </a:lnTo>
                <a:cubicBezTo>
                  <a:pt x="79516" y="1084201"/>
                  <a:pt x="0" y="906596"/>
                  <a:pt x="0" y="710419"/>
                </a:cubicBezTo>
                <a:cubicBezTo>
                  <a:pt x="0" y="318065"/>
                  <a:pt x="318065" y="0"/>
                  <a:pt x="7104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04" name="任意多边形 103"/>
          <p:cNvSpPr>
            <a:spLocks noChangeAspect="1"/>
          </p:cNvSpPr>
          <p:nvPr/>
        </p:nvSpPr>
        <p:spPr>
          <a:xfrm>
            <a:off x="5838095" y="1617785"/>
            <a:ext cx="504000" cy="504000"/>
          </a:xfrm>
          <a:custGeom>
            <a:avLst/>
            <a:gdLst>
              <a:gd name="connsiteX0" fmla="*/ 553992 w 1111348"/>
              <a:gd name="connsiteY0" fmla="*/ 67992 h 1111348"/>
              <a:gd name="connsiteX1" fmla="*/ 67992 w 1111348"/>
              <a:gd name="connsiteY1" fmla="*/ 553992 h 1111348"/>
              <a:gd name="connsiteX2" fmla="*/ 553992 w 1111348"/>
              <a:gd name="connsiteY2" fmla="*/ 1039992 h 1111348"/>
              <a:gd name="connsiteX3" fmla="*/ 1039992 w 1111348"/>
              <a:gd name="connsiteY3" fmla="*/ 553992 h 1111348"/>
              <a:gd name="connsiteX4" fmla="*/ 553992 w 1111348"/>
              <a:gd name="connsiteY4" fmla="*/ 67992 h 1111348"/>
              <a:gd name="connsiteX5" fmla="*/ 555674 w 1111348"/>
              <a:gd name="connsiteY5" fmla="*/ 0 h 1111348"/>
              <a:gd name="connsiteX6" fmla="*/ 1111348 w 1111348"/>
              <a:gd name="connsiteY6" fmla="*/ 555674 h 1111348"/>
              <a:gd name="connsiteX7" fmla="*/ 555674 w 1111348"/>
              <a:gd name="connsiteY7" fmla="*/ 1111348 h 1111348"/>
              <a:gd name="connsiteX8" fmla="*/ 0 w 1111348"/>
              <a:gd name="connsiteY8" fmla="*/ 555674 h 1111348"/>
              <a:gd name="connsiteX9" fmla="*/ 555674 w 1111348"/>
              <a:gd name="connsiteY9" fmla="*/ 0 h 111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1348" h="1111348">
                <a:moveTo>
                  <a:pt x="553992" y="67992"/>
                </a:moveTo>
                <a:cubicBezTo>
                  <a:pt x="285582" y="67992"/>
                  <a:pt x="67992" y="285582"/>
                  <a:pt x="67992" y="553992"/>
                </a:cubicBezTo>
                <a:cubicBezTo>
                  <a:pt x="67992" y="822402"/>
                  <a:pt x="285582" y="1039992"/>
                  <a:pt x="553992" y="1039992"/>
                </a:cubicBezTo>
                <a:cubicBezTo>
                  <a:pt x="822402" y="1039992"/>
                  <a:pt x="1039992" y="822402"/>
                  <a:pt x="1039992" y="553992"/>
                </a:cubicBezTo>
                <a:cubicBezTo>
                  <a:pt x="1039992" y="285582"/>
                  <a:pt x="822402" y="67992"/>
                  <a:pt x="553992" y="67992"/>
                </a:cubicBezTo>
                <a:close/>
                <a:moveTo>
                  <a:pt x="555674" y="0"/>
                </a:moveTo>
                <a:cubicBezTo>
                  <a:pt x="862564" y="0"/>
                  <a:pt x="1111348" y="248784"/>
                  <a:pt x="1111348" y="555674"/>
                </a:cubicBezTo>
                <a:cubicBezTo>
                  <a:pt x="1111348" y="862564"/>
                  <a:pt x="862564" y="1111348"/>
                  <a:pt x="555674" y="1111348"/>
                </a:cubicBezTo>
                <a:cubicBezTo>
                  <a:pt x="248784" y="1111348"/>
                  <a:pt x="0" y="862564"/>
                  <a:pt x="0" y="555674"/>
                </a:cubicBezTo>
                <a:cubicBezTo>
                  <a:pt x="0" y="248784"/>
                  <a:pt x="248784" y="0"/>
                  <a:pt x="555674" y="0"/>
                </a:cubicBez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文本框 3"/>
          <p:cNvSpPr txBox="1"/>
          <p:nvPr/>
        </p:nvSpPr>
        <p:spPr>
          <a:xfrm>
            <a:off x="2779876" y="4616355"/>
            <a:ext cx="7571303" cy="1569660"/>
          </a:xfrm>
          <a:prstGeom prst="rect">
            <a:avLst/>
          </a:prstGeom>
          <a:noFill/>
        </p:spPr>
        <p:txBody>
          <a:bodyPr wrap="none" rtlCol="0">
            <a:spAutoFit/>
          </a:bodyPr>
          <a:lstStyle/>
          <a:p>
            <a:r>
              <a:rPr lang="zh-CN" altLang="en-US" sz="9600" dirty="0">
                <a:solidFill>
                  <a:srgbClr val="5BB7D7"/>
                </a:solidFill>
                <a:latin typeface="华文细黑" panose="02010600040101010101" pitchFamily="2" charset="-122"/>
                <a:ea typeface="华文细黑" panose="02010600040101010101" pitchFamily="2" charset="-122"/>
              </a:rPr>
              <a:t>带上她的眼睛</a:t>
            </a:r>
          </a:p>
        </p:txBody>
      </p:sp>
      <p:sp>
        <p:nvSpPr>
          <p:cNvPr id="3" name="矩形 2">
            <a:extLst>
              <a:ext uri="{FF2B5EF4-FFF2-40B4-BE49-F238E27FC236}">
                <a16:creationId xmlns:a16="http://schemas.microsoft.com/office/drawing/2014/main" id="{EA61B121-8410-4A93-BDBD-FAF9B83883C2}"/>
              </a:ext>
            </a:extLst>
          </p:cNvPr>
          <p:cNvSpPr/>
          <p:nvPr/>
        </p:nvSpPr>
        <p:spPr>
          <a:xfrm>
            <a:off x="8238163" y="5950043"/>
            <a:ext cx="1415772" cy="584775"/>
          </a:xfrm>
          <a:prstGeom prst="rect">
            <a:avLst/>
          </a:prstGeom>
        </p:spPr>
        <p:txBody>
          <a:bodyPr wrap="none">
            <a:spAutoFit/>
          </a:bodyPr>
          <a:lstStyle/>
          <a:p>
            <a:r>
              <a:rPr lang="zh-CN" altLang="en-US" sz="3200" b="1" dirty="0">
                <a:solidFill>
                  <a:srgbClr val="5BB7D7"/>
                </a:solidFill>
              </a:rPr>
              <a:t>刘慈欣</a:t>
            </a:r>
          </a:p>
        </p:txBody>
      </p:sp>
    </p:spTree>
    <p:extLst>
      <p:ext uri="{BB962C8B-B14F-4D97-AF65-F5344CB8AC3E}">
        <p14:creationId xmlns:p14="http://schemas.microsoft.com/office/powerpoint/2010/main" val="283425193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3376246"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2646878"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理清文章脉络</a:t>
            </a:r>
          </a:p>
        </p:txBody>
      </p:sp>
      <p:sp>
        <p:nvSpPr>
          <p:cNvPr id="2" name="矩形 1">
            <a:extLst>
              <a:ext uri="{FF2B5EF4-FFF2-40B4-BE49-F238E27FC236}">
                <a16:creationId xmlns:a16="http://schemas.microsoft.com/office/drawing/2014/main" id="{400B3A03-F448-4B2A-B03F-D48E4546D511}"/>
              </a:ext>
            </a:extLst>
          </p:cNvPr>
          <p:cNvSpPr/>
          <p:nvPr/>
        </p:nvSpPr>
        <p:spPr>
          <a:xfrm>
            <a:off x="245657" y="1498250"/>
            <a:ext cx="10761793" cy="4537139"/>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方正粗黑宋简体" panose="02000000000000000000" pitchFamily="2" charset="-122"/>
                <a:ea typeface="方正粗黑宋简体" panose="02000000000000000000" pitchFamily="2" charset="-122"/>
              </a:rPr>
              <a:t>3.</a:t>
            </a: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根据小说开端、发展、高潮、结局的情节发展，梳理文章脉络。</a:t>
            </a:r>
          </a:p>
          <a:p>
            <a:pPr>
              <a:lnSpc>
                <a:spcPct val="130000"/>
              </a:lnSpc>
            </a:pP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第一部分（</a:t>
            </a:r>
            <a:r>
              <a:rPr lang="en-US" altLang="zh-CN" sz="2800" dirty="0">
                <a:solidFill>
                  <a:schemeClr val="accent1">
                    <a:lumMod val="50000"/>
                  </a:schemeClr>
                </a:solidFill>
                <a:latin typeface="方正粗黑宋简体" panose="02000000000000000000" pitchFamily="2" charset="-122"/>
                <a:ea typeface="方正粗黑宋简体" panose="02000000000000000000" pitchFamily="2" charset="-122"/>
              </a:rPr>
              <a:t>1~5</a:t>
            </a: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段），</a:t>
            </a:r>
            <a:r>
              <a:rPr lang="zh-CN" altLang="en-US" sz="2800" dirty="0">
                <a:solidFill>
                  <a:srgbClr val="FF0000"/>
                </a:solidFill>
                <a:latin typeface="方正粗黑宋简体" panose="02000000000000000000" pitchFamily="2" charset="-122"/>
                <a:ea typeface="方正粗黑宋简体" panose="02000000000000000000" pitchFamily="2" charset="-122"/>
              </a:rPr>
              <a:t>开端</a:t>
            </a: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，主任让“我”带上“她的眼睛”去度假。</a:t>
            </a:r>
          </a:p>
          <a:p>
            <a:pPr>
              <a:lnSpc>
                <a:spcPct val="130000"/>
              </a:lnSpc>
            </a:pP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第二部分（</a:t>
            </a:r>
            <a:r>
              <a:rPr lang="en-US" altLang="zh-CN" sz="2800" dirty="0">
                <a:solidFill>
                  <a:schemeClr val="accent1">
                    <a:lumMod val="50000"/>
                  </a:schemeClr>
                </a:solidFill>
                <a:latin typeface="方正粗黑宋简体" panose="02000000000000000000" pitchFamily="2" charset="-122"/>
                <a:ea typeface="方正粗黑宋简体" panose="02000000000000000000" pitchFamily="2" charset="-122"/>
              </a:rPr>
              <a:t>6~24</a:t>
            </a: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段），</a:t>
            </a:r>
            <a:r>
              <a:rPr lang="zh-CN" altLang="en-US" sz="2800" dirty="0">
                <a:solidFill>
                  <a:srgbClr val="FF0000"/>
                </a:solidFill>
                <a:latin typeface="方正粗黑宋简体" panose="02000000000000000000" pitchFamily="2" charset="-122"/>
                <a:ea typeface="方正粗黑宋简体" panose="02000000000000000000" pitchFamily="2" charset="-122"/>
              </a:rPr>
              <a:t>发展</a:t>
            </a: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，“我”来到小姑娘起航前的地方，在草原上度假。</a:t>
            </a:r>
          </a:p>
          <a:p>
            <a:pPr>
              <a:lnSpc>
                <a:spcPct val="130000"/>
              </a:lnSpc>
            </a:pP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第三部分（</a:t>
            </a:r>
            <a:r>
              <a:rPr lang="en-US" altLang="zh-CN" sz="2800" dirty="0">
                <a:solidFill>
                  <a:schemeClr val="accent1">
                    <a:lumMod val="50000"/>
                  </a:schemeClr>
                </a:solidFill>
                <a:latin typeface="方正粗黑宋简体" panose="02000000000000000000" pitchFamily="2" charset="-122"/>
                <a:ea typeface="方正粗黑宋简体" panose="02000000000000000000" pitchFamily="2" charset="-122"/>
              </a:rPr>
              <a:t>25~45</a:t>
            </a: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段），</a:t>
            </a:r>
            <a:r>
              <a:rPr lang="zh-CN" altLang="en-US" sz="2800" dirty="0">
                <a:solidFill>
                  <a:srgbClr val="FF0000"/>
                </a:solidFill>
                <a:latin typeface="方正粗黑宋简体" panose="02000000000000000000" pitchFamily="2" charset="-122"/>
                <a:ea typeface="方正粗黑宋简体" panose="02000000000000000000" pitchFamily="2" charset="-122"/>
              </a:rPr>
              <a:t>高潮</a:t>
            </a: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，“我”发现了小姑娘的真实身份，并补叙地航船失事的情况</a:t>
            </a:r>
            <a:endParaRPr lang="en-US" altLang="zh-CN" sz="28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第四部分（</a:t>
            </a:r>
            <a:r>
              <a:rPr lang="en-US" altLang="zh-CN" sz="2800" dirty="0">
                <a:solidFill>
                  <a:schemeClr val="accent1">
                    <a:lumMod val="50000"/>
                  </a:schemeClr>
                </a:solidFill>
                <a:latin typeface="方正粗黑宋简体" panose="02000000000000000000" pitchFamily="2" charset="-122"/>
                <a:ea typeface="方正粗黑宋简体" panose="02000000000000000000" pitchFamily="2" charset="-122"/>
              </a:rPr>
              <a:t>46~47</a:t>
            </a: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段），</a:t>
            </a:r>
            <a:r>
              <a:rPr lang="zh-CN" altLang="en-US" sz="2800" dirty="0">
                <a:solidFill>
                  <a:srgbClr val="FF0000"/>
                </a:solidFill>
                <a:latin typeface="方正粗黑宋简体" panose="02000000000000000000" pitchFamily="2" charset="-122"/>
                <a:ea typeface="方正粗黑宋简体" panose="02000000000000000000" pitchFamily="2" charset="-122"/>
              </a:rPr>
              <a:t>结局</a:t>
            </a:r>
            <a:r>
              <a:rPr lang="zh-CN" altLang="en-US" sz="2800" dirty="0">
                <a:solidFill>
                  <a:schemeClr val="accent1">
                    <a:lumMod val="50000"/>
                  </a:schemeClr>
                </a:solidFill>
                <a:latin typeface="方正粗黑宋简体" panose="02000000000000000000" pitchFamily="2" charset="-122"/>
                <a:ea typeface="方正粗黑宋简体" panose="02000000000000000000" pitchFamily="2" charset="-122"/>
              </a:rPr>
              <a:t>，“我”挂念小姑娘，带着无限的伤感和咏叹。</a:t>
            </a:r>
            <a:endParaRPr lang="zh-CN" altLang="en-US" sz="28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2172365389"/>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5331654"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4698722"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跳读课文，体会构思之妙</a:t>
            </a:r>
          </a:p>
        </p:txBody>
      </p:sp>
      <p:sp>
        <p:nvSpPr>
          <p:cNvPr id="2" name="矩形 1">
            <a:extLst>
              <a:ext uri="{FF2B5EF4-FFF2-40B4-BE49-F238E27FC236}">
                <a16:creationId xmlns:a16="http://schemas.microsoft.com/office/drawing/2014/main" id="{400B3A03-F448-4B2A-B03F-D48E4546D511}"/>
              </a:ext>
            </a:extLst>
          </p:cNvPr>
          <p:cNvSpPr/>
          <p:nvPr/>
        </p:nvSpPr>
        <p:spPr>
          <a:xfrm>
            <a:off x="245657" y="1498250"/>
            <a:ext cx="10761793" cy="4531882"/>
          </a:xfrm>
          <a:prstGeom prst="rect">
            <a:avLst/>
          </a:prstGeom>
        </p:spPr>
        <p:txBody>
          <a:bodyPr wrap="square">
            <a:spAutoFit/>
          </a:bodyPr>
          <a:lstStyle/>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这篇小说因想象奇特、构思巧妙而荣获</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1999</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年度第</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11</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届银河奖一等奖。作者很会讲故事，尤其善于制造悬念，而且文中多处埋下伏笔，最后的谜底既出人意料，又在情理之中。</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endPar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请同学们跳读课文，找出文中的“悬念”、“伏笔”及“照应”之处，并在旁边批注自己的感想。</a:t>
            </a:r>
            <a:endParaRPr lang="zh-CN" altLang="en-US" sz="32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3276826524"/>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2616590"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知识讲解</a:t>
            </a:r>
          </a:p>
        </p:txBody>
      </p:sp>
      <p:sp>
        <p:nvSpPr>
          <p:cNvPr id="2" name="矩形 1">
            <a:extLst>
              <a:ext uri="{FF2B5EF4-FFF2-40B4-BE49-F238E27FC236}">
                <a16:creationId xmlns:a16="http://schemas.microsoft.com/office/drawing/2014/main" id="{400B3A03-F448-4B2A-B03F-D48E4546D511}"/>
              </a:ext>
            </a:extLst>
          </p:cNvPr>
          <p:cNvSpPr/>
          <p:nvPr/>
        </p:nvSpPr>
        <p:spPr>
          <a:xfrm>
            <a:off x="245657" y="1498250"/>
            <a:ext cx="10761793" cy="4531882"/>
          </a:xfrm>
          <a:prstGeom prst="rect">
            <a:avLst/>
          </a:prstGeom>
        </p:spPr>
        <p:txBody>
          <a:bodyPr wrap="square">
            <a:spAutoFit/>
          </a:bodyPr>
          <a:lstStyle/>
          <a:p>
            <a:pPr>
              <a:lnSpc>
                <a:spcPct val="130000"/>
              </a:lnSpc>
            </a:pPr>
            <a:r>
              <a:rPr lang="zh-CN" altLang="en-US" sz="3200" dirty="0">
                <a:solidFill>
                  <a:srgbClr val="FF0000"/>
                </a:solidFill>
                <a:latin typeface="方正粗黑宋简体" panose="02000000000000000000" pitchFamily="2" charset="-122"/>
                <a:ea typeface="方正粗黑宋简体" panose="02000000000000000000" pitchFamily="2" charset="-122"/>
              </a:rPr>
              <a:t>悬念，</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是指在文章的某一部分设置一个疑问或矛盾冲突，以引起读者对事情的发展或对人物的处境产生关切的心理，使文章情节发展更具有引人入胜效果的一种手法。</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endPar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r>
              <a:rPr lang="zh-CN" altLang="en-US" sz="3200" dirty="0">
                <a:solidFill>
                  <a:srgbClr val="FF0000"/>
                </a:solidFill>
                <a:latin typeface="方正粗黑宋简体" panose="02000000000000000000" pitchFamily="2" charset="-122"/>
                <a:ea typeface="方正粗黑宋简体" panose="02000000000000000000" pitchFamily="2" charset="-122"/>
              </a:rPr>
              <a:t>伏笔，</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指文章或文艺作品中，在前段里为后段所作的提示或暗示。它常常与“照应”配合使用，即所谓前有伏笔，后有照应。</a:t>
            </a:r>
            <a:endParaRPr lang="zh-CN" altLang="en-US" sz="32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147625306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4234374"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467616"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悬念与伏笔的区别</a:t>
            </a:r>
          </a:p>
        </p:txBody>
      </p:sp>
      <p:sp>
        <p:nvSpPr>
          <p:cNvPr id="2" name="矩形 1">
            <a:extLst>
              <a:ext uri="{FF2B5EF4-FFF2-40B4-BE49-F238E27FC236}">
                <a16:creationId xmlns:a16="http://schemas.microsoft.com/office/drawing/2014/main" id="{400B3A03-F448-4B2A-B03F-D48E4546D511}"/>
              </a:ext>
            </a:extLst>
          </p:cNvPr>
          <p:cNvSpPr/>
          <p:nvPr/>
        </p:nvSpPr>
        <p:spPr>
          <a:xfrm>
            <a:off x="428537" y="1151415"/>
            <a:ext cx="11763463" cy="5657446"/>
          </a:xfrm>
          <a:prstGeom prst="rect">
            <a:avLst/>
          </a:prstGeom>
        </p:spPr>
        <p:txBody>
          <a:bodyPr wrap="square">
            <a:spAutoFit/>
          </a:bodyPr>
          <a:lstStyle/>
          <a:p>
            <a:pPr>
              <a:lnSpc>
                <a:spcPct val="130000"/>
              </a:lnSpc>
            </a:pP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从用墨上看：伏笔通常只是一两笔，点到为止；悬念则根据文章表达的需要确定用墨多少。</a:t>
            </a:r>
            <a:endParaRPr lang="en-US" altLang="zh-CN" sz="2800" dirty="0">
              <a:latin typeface="方正粗黑宋简体" panose="02000000000000000000" pitchFamily="2" charset="-122"/>
              <a:ea typeface="方正粗黑宋简体" panose="02000000000000000000" pitchFamily="2" charset="-122"/>
            </a:endParaRPr>
          </a:p>
          <a:p>
            <a:pPr>
              <a:lnSpc>
                <a:spcPct val="130000"/>
              </a:lnSpc>
            </a:pPr>
            <a:endParaRPr lang="zh-CN" altLang="en-US" sz="2800" dirty="0">
              <a:latin typeface="方正粗黑宋简体" panose="02000000000000000000" pitchFamily="2" charset="-122"/>
              <a:ea typeface="方正粗黑宋简体" panose="02000000000000000000" pitchFamily="2" charset="-122"/>
            </a:endParaRPr>
          </a:p>
          <a:p>
            <a:pPr>
              <a:lnSpc>
                <a:spcPct val="130000"/>
              </a:lnSpc>
            </a:pPr>
            <a:r>
              <a:rPr lang="en-US" altLang="zh-CN" sz="2800" dirty="0">
                <a:latin typeface="方正粗黑宋简体" panose="02000000000000000000" pitchFamily="2" charset="-122"/>
                <a:ea typeface="方正粗黑宋简体" panose="02000000000000000000" pitchFamily="2" charset="-122"/>
              </a:rPr>
              <a:t>2.</a:t>
            </a:r>
            <a:r>
              <a:rPr lang="zh-CN" altLang="en-US" sz="2800" dirty="0">
                <a:latin typeface="方正粗黑宋简体" panose="02000000000000000000" pitchFamily="2" charset="-122"/>
                <a:ea typeface="方正粗黑宋简体" panose="02000000000000000000" pitchFamily="2" charset="-122"/>
              </a:rPr>
              <a:t>从形态上看：伏笔贵在“伏”，通常较隐蔽，在没有看到“照应”之前，貌似“闲笔”；作者为了达到引起读者注意的目的，往往把悬念放在显著的位置，大肆渲染。</a:t>
            </a:r>
            <a:endParaRPr lang="en-US" altLang="zh-CN" sz="2800" dirty="0">
              <a:latin typeface="方正粗黑宋简体" panose="02000000000000000000" pitchFamily="2" charset="-122"/>
              <a:ea typeface="方正粗黑宋简体" panose="02000000000000000000" pitchFamily="2" charset="-122"/>
            </a:endParaRPr>
          </a:p>
          <a:p>
            <a:pPr>
              <a:lnSpc>
                <a:spcPct val="130000"/>
              </a:lnSpc>
            </a:pPr>
            <a:endParaRPr lang="zh-CN" altLang="en-US" sz="2800" dirty="0">
              <a:latin typeface="方正粗黑宋简体" panose="02000000000000000000" pitchFamily="2" charset="-122"/>
              <a:ea typeface="方正粗黑宋简体" panose="02000000000000000000" pitchFamily="2" charset="-122"/>
            </a:endParaRPr>
          </a:p>
          <a:p>
            <a:pPr>
              <a:lnSpc>
                <a:spcPct val="130000"/>
              </a:lnSpc>
            </a:pPr>
            <a:r>
              <a:rPr lang="en-US" altLang="zh-CN" sz="2800" dirty="0">
                <a:latin typeface="方正粗黑宋简体" panose="02000000000000000000" pitchFamily="2" charset="-122"/>
                <a:ea typeface="方正粗黑宋简体" panose="02000000000000000000" pitchFamily="2" charset="-122"/>
              </a:rPr>
              <a:t>3.</a:t>
            </a:r>
            <a:r>
              <a:rPr lang="zh-CN" altLang="en-US" sz="2800" dirty="0">
                <a:latin typeface="方正粗黑宋简体" panose="02000000000000000000" pitchFamily="2" charset="-122"/>
                <a:ea typeface="方正粗黑宋简体" panose="02000000000000000000" pitchFamily="2" charset="-122"/>
              </a:rPr>
              <a:t>从作用上看：伏笔是对将要在作品中出现的人物或事件，预作提示或暗示，以使文章“前后呼应，情节合理”；悬念则是为了引起读者的紧张和期待，以求情节的曲折，故事的起伏。</a:t>
            </a:r>
          </a:p>
        </p:txBody>
      </p:sp>
    </p:spTree>
    <p:extLst>
      <p:ext uri="{BB962C8B-B14F-4D97-AF65-F5344CB8AC3E}">
        <p14:creationId xmlns:p14="http://schemas.microsoft.com/office/powerpoint/2010/main" val="4134278548"/>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Effect transition="in" filter="fade">
                                      <p:cBhvr>
                                        <p:cTn id="1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5331654"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4698722"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跳读课文，体会构思之妙</a:t>
            </a:r>
          </a:p>
        </p:txBody>
      </p:sp>
      <p:sp>
        <p:nvSpPr>
          <p:cNvPr id="2" name="矩形 1">
            <a:extLst>
              <a:ext uri="{FF2B5EF4-FFF2-40B4-BE49-F238E27FC236}">
                <a16:creationId xmlns:a16="http://schemas.microsoft.com/office/drawing/2014/main" id="{400B3A03-F448-4B2A-B03F-D48E4546D511}"/>
              </a:ext>
            </a:extLst>
          </p:cNvPr>
          <p:cNvSpPr/>
          <p:nvPr/>
        </p:nvSpPr>
        <p:spPr>
          <a:xfrm>
            <a:off x="597349" y="1521638"/>
            <a:ext cx="10761793" cy="5481757"/>
          </a:xfrm>
          <a:prstGeom prst="rect">
            <a:avLst/>
          </a:prstGeom>
        </p:spPr>
        <p:txBody>
          <a:bodyPr wrap="square">
            <a:spAutoFit/>
          </a:bodyPr>
          <a:lstStyle/>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悬念一：“我要去度假，主任让我再带一双眼睛去。”</a:t>
            </a:r>
          </a:p>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悬念二：“她似乎认为地球在我们这次短暂的旅行后就要爆炸了。”</a:t>
            </a:r>
          </a:p>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悬念三：“她对世界的感情已丰富到不正常的程度。”</a:t>
            </a:r>
          </a:p>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悬念四：“那封闭窄小的控制舱，奇怪的隔热太空服，在她头顶上打转的失重的铅笔。”</a:t>
            </a:r>
          </a:p>
          <a:p>
            <a:pPr>
              <a:lnSpc>
                <a:spcPct val="130000"/>
              </a:lnSpc>
            </a:pPr>
            <a:r>
              <a:rPr lang="zh-CN" altLang="en-US" sz="3600" dirty="0">
                <a:solidFill>
                  <a:srgbClr val="FF0000"/>
                </a:solidFill>
                <a:latin typeface="方正粗黑宋简体" panose="02000000000000000000" pitchFamily="2" charset="-122"/>
                <a:ea typeface="方正粗黑宋简体" panose="02000000000000000000" pitchFamily="2" charset="-122"/>
              </a:rPr>
              <a:t>旁批：层层设置悬念，扣人心弦，吸引读者的阅读兴趣。</a:t>
            </a:r>
          </a:p>
        </p:txBody>
      </p:sp>
    </p:spTree>
    <p:extLst>
      <p:ext uri="{BB962C8B-B14F-4D97-AF65-F5344CB8AC3E}">
        <p14:creationId xmlns:p14="http://schemas.microsoft.com/office/powerpoint/2010/main" val="1699472128"/>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5331654"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4698722"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跳读课文，体会构思之妙</a:t>
            </a:r>
          </a:p>
        </p:txBody>
      </p:sp>
      <p:sp>
        <p:nvSpPr>
          <p:cNvPr id="2" name="矩形 1">
            <a:extLst>
              <a:ext uri="{FF2B5EF4-FFF2-40B4-BE49-F238E27FC236}">
                <a16:creationId xmlns:a16="http://schemas.microsoft.com/office/drawing/2014/main" id="{400B3A03-F448-4B2A-B03F-D48E4546D511}"/>
              </a:ext>
            </a:extLst>
          </p:cNvPr>
          <p:cNvSpPr/>
          <p:nvPr/>
        </p:nvSpPr>
        <p:spPr>
          <a:xfrm>
            <a:off x="428537" y="1243923"/>
            <a:ext cx="10761793" cy="5172057"/>
          </a:xfrm>
          <a:prstGeom prst="rect">
            <a:avLst/>
          </a:prstGeom>
        </p:spPr>
        <p:txBody>
          <a:bodyPr wrap="square">
            <a:spAutoFit/>
          </a:bodyPr>
          <a:lstStyle/>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伏笔：“一个好像刚毕业的小姑娘。”</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endPar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照应：“飞船上的生命循环系统还可以运行</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50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至</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80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年她将在这不到</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立方米的地心世界里度过自己的余生。”</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endPar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r>
              <a:rPr lang="zh-CN" altLang="en-US" sz="3200" dirty="0">
                <a:solidFill>
                  <a:srgbClr val="FF0000"/>
                </a:solidFill>
                <a:latin typeface="方正粗黑宋简体" panose="02000000000000000000" pitchFamily="2" charset="-122"/>
                <a:ea typeface="方正粗黑宋简体" panose="02000000000000000000" pitchFamily="2" charset="-122"/>
              </a:rPr>
              <a:t>     旁批：一个年轻的生命，却要终老在封闭的地心，让人同情又肃然起敬小姑娘越年轻，这个故事的悲剧意味越浓重，她探索未知世界的精神也就越崇高和伟大。</a:t>
            </a:r>
            <a:endParaRPr lang="zh-CN" altLang="en-US" sz="36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922078806"/>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5331654"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4698722"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跳读课文，体会构思之妙</a:t>
            </a:r>
          </a:p>
        </p:txBody>
      </p:sp>
      <p:sp>
        <p:nvSpPr>
          <p:cNvPr id="2" name="矩形 1">
            <a:extLst>
              <a:ext uri="{FF2B5EF4-FFF2-40B4-BE49-F238E27FC236}">
                <a16:creationId xmlns:a16="http://schemas.microsoft.com/office/drawing/2014/main" id="{400B3A03-F448-4B2A-B03F-D48E4546D511}"/>
              </a:ext>
            </a:extLst>
          </p:cNvPr>
          <p:cNvSpPr/>
          <p:nvPr/>
        </p:nvSpPr>
        <p:spPr>
          <a:xfrm>
            <a:off x="428537" y="1243923"/>
            <a:ext cx="10761793" cy="5172057"/>
          </a:xfrm>
          <a:prstGeom prst="rect">
            <a:avLst/>
          </a:prstGeom>
        </p:spPr>
        <p:txBody>
          <a:bodyPr wrap="square">
            <a:spAutoFit/>
          </a:bodyPr>
          <a:lstStyle/>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伏笔：“这里真好！”她轻柔的声音从她的眼睛中传出来，我现在就像从很深很深的水底冲出来呼吸到空气，我太怕封闭了。”</a:t>
            </a:r>
          </a:p>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照应：“飞船已下沉到</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6300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公里深处，那里是地球的最深处，她是第一个到达地心的人。”“她在地心的世界是那个活动范围不到</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立方米的闷热的控制舱。”</a:t>
            </a:r>
          </a:p>
          <a:p>
            <a:pPr>
              <a:lnSpc>
                <a:spcPct val="130000"/>
              </a:lnSpc>
            </a:pPr>
            <a:r>
              <a:rPr lang="zh-CN" altLang="en-US" sz="3200" dirty="0">
                <a:solidFill>
                  <a:srgbClr val="FF0000"/>
                </a:solidFill>
                <a:latin typeface="方正粗黑宋简体" panose="02000000000000000000" pitchFamily="2" charset="-122"/>
                <a:ea typeface="方正粗黑宋简体" panose="02000000000000000000" pitchFamily="2" charset="-122"/>
              </a:rPr>
              <a:t>      旁批：是第一，也是唯一。孤寂和封闭，常人无法忍受，她却坦然接受。这种在绝境在中生存下去的勇气，震撼人心。</a:t>
            </a:r>
            <a:endParaRPr lang="zh-CN" altLang="en-US" sz="36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1261725896"/>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5331654"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4698722"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跳读课文，体会构思之妙</a:t>
            </a:r>
          </a:p>
        </p:txBody>
      </p:sp>
      <p:sp>
        <p:nvSpPr>
          <p:cNvPr id="2" name="矩形 1">
            <a:extLst>
              <a:ext uri="{FF2B5EF4-FFF2-40B4-BE49-F238E27FC236}">
                <a16:creationId xmlns:a16="http://schemas.microsoft.com/office/drawing/2014/main" id="{400B3A03-F448-4B2A-B03F-D48E4546D511}"/>
              </a:ext>
            </a:extLst>
          </p:cNvPr>
          <p:cNvSpPr/>
          <p:nvPr/>
        </p:nvSpPr>
        <p:spPr>
          <a:xfrm>
            <a:off x="428537" y="1243923"/>
            <a:ext cx="10761793" cy="4531882"/>
          </a:xfrm>
          <a:prstGeom prst="rect">
            <a:avLst/>
          </a:prstGeom>
        </p:spPr>
        <p:txBody>
          <a:bodyPr wrap="square">
            <a:spAutoFit/>
          </a:bodyPr>
          <a:lstStyle/>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伏笔：“呀，真美，能闻闻它吗？不，别拔下它。”</a:t>
            </a:r>
          </a:p>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照应：“飞船被裹在</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6000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多公里厚的物质中船外别说空气和生命连空间都没有</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在这样的世界里，生命算什么？仅仅能用脆弱来描述它吗？”</a:t>
            </a:r>
          </a:p>
          <a:p>
            <a:pPr>
              <a:lnSpc>
                <a:spcPct val="130000"/>
              </a:lnSpc>
            </a:pPr>
            <a:r>
              <a:rPr lang="zh-CN" altLang="en-US" sz="3200" dirty="0">
                <a:solidFill>
                  <a:srgbClr val="FF0000"/>
                </a:solidFill>
                <a:latin typeface="方正粗黑宋简体" panose="02000000000000000000" pitchFamily="2" charset="-122"/>
                <a:ea typeface="方正粗黑宋简体" panose="02000000000000000000" pitchFamily="2" charset="-122"/>
              </a:rPr>
              <a:t>      旁批：小姑娘深知自己根本就没有希望回到地面了，所以她对这些小花产生了一种同病相怜的感觉。她已经把自己当成了小花那么脆弱，却又那么顽强。</a:t>
            </a:r>
            <a:endParaRPr lang="zh-CN" altLang="en-US" sz="36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272531826"/>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5331654"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4698722"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跳读课文，体会构思之妙</a:t>
            </a:r>
          </a:p>
        </p:txBody>
      </p:sp>
      <p:sp>
        <p:nvSpPr>
          <p:cNvPr id="2" name="矩形 1">
            <a:extLst>
              <a:ext uri="{FF2B5EF4-FFF2-40B4-BE49-F238E27FC236}">
                <a16:creationId xmlns:a16="http://schemas.microsoft.com/office/drawing/2014/main" id="{400B3A03-F448-4B2A-B03F-D48E4546D511}"/>
              </a:ext>
            </a:extLst>
          </p:cNvPr>
          <p:cNvSpPr/>
          <p:nvPr/>
        </p:nvSpPr>
        <p:spPr>
          <a:xfrm>
            <a:off x="611417" y="2123322"/>
            <a:ext cx="10761793" cy="2611356"/>
          </a:xfrm>
          <a:prstGeom prst="rect">
            <a:avLst/>
          </a:prstGeom>
        </p:spPr>
        <p:txBody>
          <a:bodyPr wrap="square">
            <a:spAutoFit/>
          </a:bodyPr>
          <a:lstStyle/>
          <a:p>
            <a:pPr>
              <a:lnSpc>
                <a:spcPct val="13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这就是文章的构思之妙，作者巧妙运用悬念、伏笔和照应，轻易地操控着读者的阅读体验，使情节的发展既在意料之外又在情理之中。当谜团揭开后，人们会在恍然大悟之余，陷入深深的回味与反思。</a:t>
            </a:r>
            <a:endParaRPr lang="zh-CN" altLang="en-US" sz="36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195569929"/>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课堂小结</a:t>
            </a:r>
          </a:p>
        </p:txBody>
      </p:sp>
      <p:sp>
        <p:nvSpPr>
          <p:cNvPr id="2" name="矩形 1">
            <a:extLst>
              <a:ext uri="{FF2B5EF4-FFF2-40B4-BE49-F238E27FC236}">
                <a16:creationId xmlns:a16="http://schemas.microsoft.com/office/drawing/2014/main" id="{400B3A03-F448-4B2A-B03F-D48E4546D511}"/>
              </a:ext>
            </a:extLst>
          </p:cNvPr>
          <p:cNvSpPr/>
          <p:nvPr/>
        </p:nvSpPr>
        <p:spPr>
          <a:xfrm>
            <a:off x="715103" y="2106213"/>
            <a:ext cx="10761793" cy="3017621"/>
          </a:xfrm>
          <a:prstGeom prst="rect">
            <a:avLst/>
          </a:prstGeom>
        </p:spPr>
        <p:txBody>
          <a:bodyPr wrap="square">
            <a:spAutoFit/>
          </a:bodyPr>
          <a:lstStyle/>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我们在作者的悬念和伏笔中，一步一步地揭开了“落日六号”失事的真相，看到了小姑娘身陷地心永无获救希望的艰难处境。这是一个怎样的小姑娘呢？是什么力量支撑着她在那个不到</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立方米的闷热的控制舱中继续工作呢？下节课我们就走近小姑娘，探寻小姑娘的性格品质。</a:t>
            </a:r>
          </a:p>
        </p:txBody>
      </p:sp>
    </p:spTree>
    <p:extLst>
      <p:ext uri="{BB962C8B-B14F-4D97-AF65-F5344CB8AC3E}">
        <p14:creationId xmlns:p14="http://schemas.microsoft.com/office/powerpoint/2010/main" val="852418428"/>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新课导入</a:t>
            </a:r>
          </a:p>
        </p:txBody>
      </p:sp>
      <p:sp>
        <p:nvSpPr>
          <p:cNvPr id="2" name="矩形 1">
            <a:extLst>
              <a:ext uri="{FF2B5EF4-FFF2-40B4-BE49-F238E27FC236}">
                <a16:creationId xmlns:a16="http://schemas.microsoft.com/office/drawing/2014/main" id="{400B3A03-F448-4B2A-B03F-D48E4546D511}"/>
              </a:ext>
            </a:extLst>
          </p:cNvPr>
          <p:cNvSpPr/>
          <p:nvPr/>
        </p:nvSpPr>
        <p:spPr>
          <a:xfrm>
            <a:off x="715103" y="2190620"/>
            <a:ext cx="10761793" cy="3170099"/>
          </a:xfrm>
          <a:prstGeom prst="rect">
            <a:avLst/>
          </a:prstGeom>
        </p:spPr>
        <p:txBody>
          <a:bodyPr wrap="square">
            <a:spAutoFit/>
          </a:bodyPr>
          <a:lstStyle/>
          <a:p>
            <a:r>
              <a:rPr lang="zh-CN" altLang="en-US" sz="4000" dirty="0">
                <a:solidFill>
                  <a:schemeClr val="accent1">
                    <a:lumMod val="50000"/>
                  </a:schemeClr>
                </a:solidFill>
                <a:latin typeface="方正粗黑宋简体" panose="02000000000000000000" pitchFamily="2" charset="-122"/>
                <a:ea typeface="方正粗黑宋简体" panose="02000000000000000000" pitchFamily="2" charset="-122"/>
              </a:rPr>
              <a:t>      春暖花开，正是旅游的大好时光。如果让你去旅游度假，你会带上些什么呢？美食？书籍？大家有没有想过带上一双眼睛去旅游呢？今天，我们就和著名科幻作家刘慈欣一起，带上一双“眼睛”去草原旅游度假。</a:t>
            </a:r>
          </a:p>
        </p:txBody>
      </p:sp>
    </p:spTree>
    <p:extLst>
      <p:ext uri="{BB962C8B-B14F-4D97-AF65-F5344CB8AC3E}">
        <p14:creationId xmlns:p14="http://schemas.microsoft.com/office/powerpoint/2010/main" val="1176353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课后作业</a:t>
            </a:r>
          </a:p>
        </p:txBody>
      </p:sp>
      <p:sp>
        <p:nvSpPr>
          <p:cNvPr id="2" name="矩形 1">
            <a:extLst>
              <a:ext uri="{FF2B5EF4-FFF2-40B4-BE49-F238E27FC236}">
                <a16:creationId xmlns:a16="http://schemas.microsoft.com/office/drawing/2014/main" id="{400B3A03-F448-4B2A-B03F-D48E4546D511}"/>
              </a:ext>
            </a:extLst>
          </p:cNvPr>
          <p:cNvSpPr/>
          <p:nvPr/>
        </p:nvSpPr>
        <p:spPr>
          <a:xfrm>
            <a:off x="715103" y="2106213"/>
            <a:ext cx="10761793" cy="2271648"/>
          </a:xfrm>
          <a:prstGeom prst="rect">
            <a:avLst/>
          </a:prstGeom>
        </p:spPr>
        <p:txBody>
          <a:bodyPr wrap="square">
            <a:spAutoFit/>
          </a:bodyPr>
          <a:lstStyle/>
          <a:p>
            <a:pPr>
              <a:lnSpc>
                <a:spcPct val="120000"/>
              </a:lnSpc>
            </a:pPr>
            <a:r>
              <a:rPr lang="zh-CN" altLang="en-US" sz="40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en-US" altLang="zh-CN" sz="4000" dirty="0">
                <a:solidFill>
                  <a:schemeClr val="accent1">
                    <a:lumMod val="50000"/>
                  </a:schemeClr>
                </a:solidFill>
                <a:latin typeface="方正粗黑宋简体" panose="02000000000000000000" pitchFamily="2" charset="-122"/>
                <a:ea typeface="方正粗黑宋简体" panose="02000000000000000000" pitchFamily="2" charset="-122"/>
              </a:rPr>
              <a:t>1.</a:t>
            </a:r>
            <a:r>
              <a:rPr lang="zh-CN" altLang="en-US" sz="4000" dirty="0">
                <a:solidFill>
                  <a:schemeClr val="accent1">
                    <a:lumMod val="50000"/>
                  </a:schemeClr>
                </a:solidFill>
                <a:latin typeface="方正粗黑宋简体" panose="02000000000000000000" pitchFamily="2" charset="-122"/>
                <a:ea typeface="方正粗黑宋简体" panose="02000000000000000000" pitchFamily="2" charset="-122"/>
              </a:rPr>
              <a:t>抄写、积累课后“读读写写”中的词语。</a:t>
            </a:r>
            <a:endParaRPr lang="en-US" altLang="zh-CN" sz="40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endParaRPr lang="zh-CN" altLang="en-US" sz="40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r>
              <a:rPr lang="en-US" altLang="zh-CN" sz="4000" dirty="0">
                <a:solidFill>
                  <a:schemeClr val="accent1">
                    <a:lumMod val="50000"/>
                  </a:schemeClr>
                </a:solidFill>
                <a:latin typeface="方正粗黑宋简体" panose="02000000000000000000" pitchFamily="2" charset="-122"/>
                <a:ea typeface="方正粗黑宋简体" panose="02000000000000000000" pitchFamily="2" charset="-122"/>
              </a:rPr>
              <a:t>         2.</a:t>
            </a:r>
            <a:r>
              <a:rPr lang="zh-CN" altLang="en-US" sz="4000" dirty="0">
                <a:solidFill>
                  <a:schemeClr val="accent1">
                    <a:lumMod val="50000"/>
                  </a:schemeClr>
                </a:solidFill>
                <a:latin typeface="方正粗黑宋简体" panose="02000000000000000000" pitchFamily="2" charset="-122"/>
                <a:ea typeface="方正粗黑宋简体" panose="02000000000000000000" pitchFamily="2" charset="-122"/>
              </a:rPr>
              <a:t>查资料，了解科幻小说的特点。</a:t>
            </a:r>
          </a:p>
        </p:txBody>
      </p:sp>
    </p:spTree>
    <p:extLst>
      <p:ext uri="{BB962C8B-B14F-4D97-AF65-F5344CB8AC3E}">
        <p14:creationId xmlns:p14="http://schemas.microsoft.com/office/powerpoint/2010/main" val="3882169124"/>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新课导入</a:t>
            </a:r>
          </a:p>
        </p:txBody>
      </p:sp>
      <p:sp>
        <p:nvSpPr>
          <p:cNvPr id="2" name="矩形 1">
            <a:extLst>
              <a:ext uri="{FF2B5EF4-FFF2-40B4-BE49-F238E27FC236}">
                <a16:creationId xmlns:a16="http://schemas.microsoft.com/office/drawing/2014/main" id="{400B3A03-F448-4B2A-B03F-D48E4546D511}"/>
              </a:ext>
            </a:extLst>
          </p:cNvPr>
          <p:cNvSpPr/>
          <p:nvPr/>
        </p:nvSpPr>
        <p:spPr>
          <a:xfrm>
            <a:off x="602562" y="1360626"/>
            <a:ext cx="10761793" cy="3608552"/>
          </a:xfrm>
          <a:prstGeom prst="rect">
            <a:avLst/>
          </a:prstGeom>
        </p:spPr>
        <p:txBody>
          <a:bodyPr wrap="square">
            <a:spAutoFit/>
          </a:bodyPr>
          <a:lstStyle/>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通过上节课的学习，我们了解到，小姑娘因飞船误入地核区域失去发动机而深陷地心，毫无获救的希望，只能在活动范围不到</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立方米的闷热的控制舱中度过余生。是什么力量支撑着小姑娘在那个封闭的环境中继续工作呢？</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这节课我们继续学习</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带上她的眼睛</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，感受小姑娘的优秀品质。</a:t>
            </a:r>
          </a:p>
        </p:txBody>
      </p:sp>
    </p:spTree>
    <p:extLst>
      <p:ext uri="{BB962C8B-B14F-4D97-AF65-F5344CB8AC3E}">
        <p14:creationId xmlns:p14="http://schemas.microsoft.com/office/powerpoint/2010/main" val="4146020080"/>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学习目标</a:t>
            </a:r>
          </a:p>
        </p:txBody>
      </p:sp>
      <p:sp>
        <p:nvSpPr>
          <p:cNvPr id="2" name="矩形 1">
            <a:extLst>
              <a:ext uri="{FF2B5EF4-FFF2-40B4-BE49-F238E27FC236}">
                <a16:creationId xmlns:a16="http://schemas.microsoft.com/office/drawing/2014/main" id="{400B3A03-F448-4B2A-B03F-D48E4546D511}"/>
              </a:ext>
            </a:extLst>
          </p:cNvPr>
          <p:cNvSpPr/>
          <p:nvPr/>
        </p:nvSpPr>
        <p:spPr>
          <a:xfrm>
            <a:off x="715103" y="1698251"/>
            <a:ext cx="10761793" cy="3017621"/>
          </a:xfrm>
          <a:prstGeom prst="rect">
            <a:avLst/>
          </a:prstGeom>
        </p:spPr>
        <p:txBody>
          <a:bodyPr wrap="square">
            <a:spAutoFit/>
          </a:bodyPr>
          <a:lstStyle/>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研读课文，分析小说中的人物形象，感悟为科学而献身的人性之伟大。</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endPar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2.</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了解刘慈欣科学幻想小说的特点，激发自己的想象力与创造力。</a:t>
            </a:r>
          </a:p>
        </p:txBody>
      </p:sp>
    </p:spTree>
    <p:extLst>
      <p:ext uri="{BB962C8B-B14F-4D97-AF65-F5344CB8AC3E}">
        <p14:creationId xmlns:p14="http://schemas.microsoft.com/office/powerpoint/2010/main" val="620809449"/>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428537" y="1243921"/>
            <a:ext cx="11444595" cy="5525423"/>
          </a:xfrm>
          <a:prstGeom prst="rect">
            <a:avLst/>
          </a:prstGeom>
        </p:spPr>
        <p:txBody>
          <a:bodyPr wrap="square">
            <a:spAutoFit/>
          </a:bodyPr>
          <a:lstStyle/>
          <a:p>
            <a:pPr>
              <a:lnSpc>
                <a:spcPct val="120000"/>
              </a:lnSpc>
            </a:pPr>
            <a:r>
              <a:rPr lang="zh-CN" altLang="en-US" sz="3600" dirty="0">
                <a:solidFill>
                  <a:schemeClr val="accent1">
                    <a:lumMod val="50000"/>
                  </a:schemeClr>
                </a:solidFill>
                <a:latin typeface="方正粗黑宋简体" panose="02000000000000000000" pitchFamily="2" charset="-122"/>
                <a:ea typeface="方正粗黑宋简体" panose="02000000000000000000" pitchFamily="2" charset="-122"/>
              </a:rPr>
              <a:t>品读描写小姑娘的语句，批注其性格品质。</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“呀，花，有花啊！上次我来时没有的！”</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“呀，真美！能闻闻它吗？不，别拔下它！”</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“啊，我也闻到了，真像一首隐隐传来的小夜曲呢</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p>
          <a:p>
            <a:pPr>
              <a:lnSpc>
                <a:spcPct val="12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我真想把手伸到小河里。”</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“请带我出去好吗？我们去看月亮，月亮该升起来了！”</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“看不到日出了，好想看草原的日出</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听，这是今天的第声鸟叫，雨中也有鸟呢！”</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r>
              <a:rPr lang="zh-CN" altLang="en-US" sz="3600" dirty="0">
                <a:solidFill>
                  <a:srgbClr val="FF0000"/>
                </a:solidFill>
                <a:latin typeface="方正粗黑宋简体" panose="02000000000000000000" pitchFamily="2" charset="-122"/>
                <a:ea typeface="方正粗黑宋简体" panose="02000000000000000000" pitchFamily="2" charset="-122"/>
              </a:rPr>
              <a:t>热爱生活、热爱自然、心地善良、单纯可爱、多愁善感</a:t>
            </a:r>
          </a:p>
        </p:txBody>
      </p:sp>
    </p:spTree>
    <p:extLst>
      <p:ext uri="{BB962C8B-B14F-4D97-AF65-F5344CB8AC3E}">
        <p14:creationId xmlns:p14="http://schemas.microsoft.com/office/powerpoint/2010/main" val="3187700341"/>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428537" y="1243921"/>
            <a:ext cx="11444595" cy="4790414"/>
          </a:xfrm>
          <a:prstGeom prst="rect">
            <a:avLst/>
          </a:prstGeom>
        </p:spPr>
        <p:txBody>
          <a:bodyPr wrap="square">
            <a:spAutoFit/>
          </a:bodyPr>
          <a:lstStyle/>
          <a:p>
            <a:pPr>
              <a:lnSpc>
                <a:spcPct val="12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后来，航行组中的另外两名地航员在事故中受伤，不久相继去世，从那以后，在“落日六号”上，只剩下她一个人了。</a:t>
            </a:r>
          </a:p>
          <a:p>
            <a:pPr>
              <a:lnSpc>
                <a:spcPct val="12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“落日六号”的中子材料外壳足以抵抗地心的巨大压力，而飞船上的生命循环系统还可以运行</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50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至</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80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年，她将在这不到</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立方米的地心世界里度过自己的余生。</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endPar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solidFill>
                  <a:srgbClr val="D20000"/>
                </a:solidFill>
                <a:latin typeface="方正粗黑宋简体" panose="02000000000000000000" pitchFamily="2" charset="-122"/>
                <a:ea typeface="方正粗黑宋简体" panose="02000000000000000000" pitchFamily="2" charset="-122"/>
              </a:rPr>
              <a:t>身处绝境而不惊恐、不慌乱，以大无畏的精神继续坚守岗位，其勇敢、乐观、坚韧，令人肃然起敬！</a:t>
            </a:r>
          </a:p>
        </p:txBody>
      </p:sp>
    </p:spTree>
    <p:extLst>
      <p:ext uri="{BB962C8B-B14F-4D97-AF65-F5344CB8AC3E}">
        <p14:creationId xmlns:p14="http://schemas.microsoft.com/office/powerpoint/2010/main" val="1830280021"/>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428537" y="1243921"/>
            <a:ext cx="11444595" cy="4531882"/>
          </a:xfrm>
          <a:prstGeom prst="rect">
            <a:avLst/>
          </a:prstGeom>
        </p:spPr>
        <p:txBody>
          <a:bodyPr wrap="square">
            <a:spAutoFit/>
          </a:bodyPr>
          <a:lstStyle/>
          <a:p>
            <a:pPr>
              <a:lnSpc>
                <a:spcPct val="13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我听到了她同地面最后通信的录音，这时来自地心的中微子波束已很弱，她的声音时断时续，但这声音很平静。</a:t>
            </a:r>
          </a:p>
          <a:p>
            <a:pPr>
              <a:lnSpc>
                <a:spcPct val="13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今后，我会按照研究计划</a:t>
            </a:r>
            <a:r>
              <a:rPr lang="zh-CN" altLang="en-US" sz="3200" dirty="0">
                <a:solidFill>
                  <a:srgbClr val="FF0000"/>
                </a:solidFill>
                <a:latin typeface="方正粗黑宋简体" panose="02000000000000000000" pitchFamily="2" charset="-122"/>
                <a:ea typeface="方正粗黑宋简体" panose="02000000000000000000" pitchFamily="2" charset="-122"/>
              </a:rPr>
              <a:t>努力工作</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的。将来，也许会有地心飞船找到‘落日六号’并同它对接，但愿那时我留下的资料会有用。</a:t>
            </a:r>
            <a:r>
              <a:rPr lang="zh-CN" altLang="en-US" sz="3200" dirty="0">
                <a:solidFill>
                  <a:srgbClr val="FF0000"/>
                </a:solidFill>
                <a:latin typeface="方正粗黑宋简体" panose="02000000000000000000" pitchFamily="2" charset="-122"/>
                <a:ea typeface="方正粗黑宋简体" panose="02000000000000000000" pitchFamily="2" charset="-122"/>
              </a:rPr>
              <a:t>请你们放心</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，我现在已适应这里，不再觉得狭窄和封闭了，</a:t>
            </a:r>
            <a:r>
              <a:rPr lang="zh-CN" altLang="en-US" sz="3200" dirty="0">
                <a:solidFill>
                  <a:srgbClr val="FF0000"/>
                </a:solidFill>
                <a:latin typeface="方正粗黑宋简体" panose="02000000000000000000" pitchFamily="2" charset="-122"/>
                <a:ea typeface="方正粗黑宋简体" panose="02000000000000000000" pitchFamily="2" charset="-122"/>
              </a:rPr>
              <a:t>整个世界都围着我呀</a:t>
            </a:r>
            <a:r>
              <a:rPr lang="en-US" altLang="zh-CN" sz="3200" dirty="0">
                <a:solidFill>
                  <a:srgbClr val="FF0000"/>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我闭上眼晴就能看见上面的大草原，还可以清楚地看见那里的每一朵小花呢</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endParaRPr lang="zh-CN" altLang="en-US" sz="3200" dirty="0">
              <a:solidFill>
                <a:srgbClr val="D2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644656695"/>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428537" y="1243921"/>
            <a:ext cx="11444595" cy="3646447"/>
          </a:xfrm>
          <a:prstGeom prst="rect">
            <a:avLst/>
          </a:prstGeom>
        </p:spPr>
        <p:txBody>
          <a:bodyPr wrap="square">
            <a:spAutoFit/>
          </a:bodyPr>
          <a:lstStyle/>
          <a:p>
            <a:pPr>
              <a:lnSpc>
                <a:spcPct val="130000"/>
              </a:lnSpc>
            </a:pPr>
            <a:r>
              <a:rPr lang="en-US" altLang="zh-CN" sz="36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600" dirty="0">
                <a:solidFill>
                  <a:schemeClr val="accent1">
                    <a:lumMod val="50000"/>
                  </a:schemeClr>
                </a:solidFill>
                <a:latin typeface="方正粗黑宋简体" panose="02000000000000000000" pitchFamily="2" charset="-122"/>
                <a:ea typeface="方正粗黑宋简体" panose="02000000000000000000" pitchFamily="2" charset="-122"/>
              </a:rPr>
              <a:t>孤身一人陷于地心，明知永无获救的希望，仍会按照研究计划努力工作   </a:t>
            </a:r>
            <a:endParaRPr lang="en-US" altLang="zh-CN" sz="36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r>
              <a:rPr lang="en-US" altLang="zh-CN" sz="36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600" dirty="0">
                <a:solidFill>
                  <a:schemeClr val="accent1">
                    <a:lumMod val="50000"/>
                  </a:schemeClr>
                </a:solidFill>
                <a:latin typeface="方正粗黑宋简体" panose="02000000000000000000" pitchFamily="2" charset="-122"/>
                <a:ea typeface="方正粗黑宋简体" panose="02000000000000000000" pitchFamily="2" charset="-122"/>
              </a:rPr>
              <a:t>强烈的敬业精神在绝境中依然希望将来自己留下的资料会对人类有用  </a:t>
            </a:r>
            <a:endParaRPr lang="en-US" altLang="zh-CN" sz="36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r>
              <a:rPr lang="zh-CN" altLang="en-US" sz="36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en-US" altLang="zh-CN" sz="36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600" dirty="0">
                <a:solidFill>
                  <a:schemeClr val="accent1">
                    <a:lumMod val="50000"/>
                  </a:schemeClr>
                </a:solidFill>
                <a:latin typeface="方正粗黑宋简体" panose="02000000000000000000" pitchFamily="2" charset="-122"/>
                <a:ea typeface="方正粗黑宋简体" panose="02000000000000000000" pitchFamily="2" charset="-122"/>
              </a:rPr>
              <a:t>为科学而献身</a:t>
            </a:r>
            <a:endParaRPr lang="zh-CN" altLang="en-US" sz="3600" dirty="0">
              <a:solidFill>
                <a:srgbClr val="D2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712126651"/>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373702" y="1117311"/>
            <a:ext cx="11444595" cy="5326907"/>
          </a:xfrm>
          <a:prstGeom prst="rect">
            <a:avLst/>
          </a:prstGeom>
        </p:spPr>
        <p:txBody>
          <a:bodyPr wrap="square">
            <a:spAutoFit/>
          </a:bodyPr>
          <a:lstStyle/>
          <a:p>
            <a:pPr>
              <a:lnSpc>
                <a:spcPct val="13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与外界隔绝，被高温炙烤，仍请同事放心</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r>
              <a:rPr lang="zh-CN" altLang="en-US" sz="48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善解人意、热爱同事</a:t>
            </a:r>
          </a:p>
          <a:p>
            <a:pPr>
              <a:lnSpc>
                <a:spcPct val="13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觉得整个世界都围着她，一闭上眼就可以看到上面的大草原和每一朵小花</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30000"/>
              </a:lnSpc>
            </a:pPr>
            <a:r>
              <a:rPr lang="zh-CN" altLang="en-US" sz="48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对美好生活的热爱和眷恋</a:t>
            </a:r>
          </a:p>
          <a:p>
            <a:pPr>
              <a:lnSpc>
                <a:spcPct val="13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600" dirty="0">
                <a:solidFill>
                  <a:srgbClr val="FF0000"/>
                </a:solidFill>
                <a:latin typeface="方正粗黑宋简体" panose="02000000000000000000" pitchFamily="2" charset="-122"/>
                <a:ea typeface="方正粗黑宋简体" panose="02000000000000000000" pitchFamily="2" charset="-122"/>
              </a:rPr>
              <a:t>困于地心无法返归地表的沉重苦难与自愿按照原计划努力工作的选择，彰显出她人性的光辉和魅力。</a:t>
            </a:r>
            <a:endParaRPr lang="zh-CN" altLang="en-US" sz="32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1838769983"/>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373702" y="1370529"/>
            <a:ext cx="11444595" cy="5172057"/>
          </a:xfrm>
          <a:prstGeom prst="rect">
            <a:avLst/>
          </a:prstGeom>
        </p:spPr>
        <p:txBody>
          <a:bodyPr wrap="square">
            <a:spAutoFit/>
          </a:bodyPr>
          <a:lstStyle/>
          <a:p>
            <a:pPr>
              <a:lnSpc>
                <a:spcPct val="130000"/>
              </a:lnSpc>
            </a:pPr>
            <a:r>
              <a:rPr lang="en-US" altLang="zh-CN" sz="24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latin typeface="方正粗黑宋简体" panose="02000000000000000000" pitchFamily="2" charset="-122"/>
                <a:ea typeface="方正粗黑宋简体" panose="02000000000000000000" pitchFamily="2" charset="-122"/>
              </a:rPr>
              <a:t>文中对“我”的性格刻画以什么描写方法为主？请找出相关语句品析，并思考“我”的存在有什么作用？</a:t>
            </a:r>
          </a:p>
          <a:p>
            <a:pPr>
              <a:lnSpc>
                <a:spcPct val="13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我发疯似地跑上楼，猛砸主任办公室的门他不在，我心有灵犀地知道他在哪儿，就飞跑到存放眼晴的那个小房间他果然在里面，看着大屏幕。</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“她到底在哪儿？！”我大声问。“你可能已经猜到了，她是落日六号’的领航员。”</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一切都明白了，我无力地跌坐在地毯上。</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1491699"/>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218957" y="1075107"/>
            <a:ext cx="11444595" cy="5791522"/>
          </a:xfrm>
          <a:prstGeom prst="rect">
            <a:avLst/>
          </a:prstGeom>
        </p:spPr>
        <p:txBody>
          <a:bodyPr wrap="square">
            <a:spAutoFit/>
          </a:bodyPr>
          <a:lstStyle/>
          <a:p>
            <a:pPr>
              <a:lnSpc>
                <a:spcPct val="130000"/>
              </a:lnSpc>
            </a:pPr>
            <a:r>
              <a:rPr lang="en-US" altLang="zh-CN" sz="24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latin typeface="方正粗黑宋简体" panose="02000000000000000000" pitchFamily="2" charset="-122"/>
                <a:ea typeface="方正粗黑宋简体" panose="02000000000000000000" pitchFamily="2" charset="-122"/>
              </a:rPr>
              <a:t>文中对“我”的性格刻画以什么描写方法为主？请找出相关语句品析，并思考“我”的存在有什么作用？</a:t>
            </a:r>
          </a:p>
          <a:p>
            <a:pPr>
              <a:lnSpc>
                <a:spcPct val="13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我发疯似地跑上楼，猛砸主任办公室的门他不在，我心有灵犀地知道他在哪儿，就飞跑到存放眼晴的那个小房间他果然在里面，看着大屏幕。</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“她到底在哪儿？！”我大声问。“你可能已经猜到了，她是落日六号’的领航员。”</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一切都明白了，我无力地跌坐在地毯上。</a:t>
            </a:r>
            <a:endParaRPr lang="en-US" altLang="zh-CN" sz="32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3200" dirty="0">
                <a:solidFill>
                  <a:srgbClr val="FF0000"/>
                </a:solidFill>
                <a:latin typeface="微软雅黑" panose="020B0503020204020204" pitchFamily="34" charset="-122"/>
                <a:ea typeface="微软雅黑" panose="020B0503020204020204" pitchFamily="34" charset="-122"/>
              </a:rPr>
              <a:t>      关心、牵挂着小姑娘，具有悲悯情怀</a:t>
            </a:r>
          </a:p>
        </p:txBody>
      </p:sp>
    </p:spTree>
    <p:extLst>
      <p:ext uri="{BB962C8B-B14F-4D97-AF65-F5344CB8AC3E}">
        <p14:creationId xmlns:p14="http://schemas.microsoft.com/office/powerpoint/2010/main" val="75679500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知识讲解</a:t>
            </a:r>
          </a:p>
        </p:txBody>
      </p:sp>
      <p:sp>
        <p:nvSpPr>
          <p:cNvPr id="2" name="矩形 1">
            <a:extLst>
              <a:ext uri="{FF2B5EF4-FFF2-40B4-BE49-F238E27FC236}">
                <a16:creationId xmlns:a16="http://schemas.microsoft.com/office/drawing/2014/main" id="{400B3A03-F448-4B2A-B03F-D48E4546D511}"/>
              </a:ext>
            </a:extLst>
          </p:cNvPr>
          <p:cNvSpPr/>
          <p:nvPr/>
        </p:nvSpPr>
        <p:spPr>
          <a:xfrm>
            <a:off x="602562" y="1360626"/>
            <a:ext cx="10761793" cy="4199483"/>
          </a:xfrm>
          <a:prstGeom prst="rect">
            <a:avLst/>
          </a:prstGeom>
        </p:spPr>
        <p:txBody>
          <a:bodyPr wrap="square">
            <a:spAutoFit/>
          </a:bodyPr>
          <a:lstStyle/>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浏览法。浏览法是指对一些不需要细致了解的书籍或文章，一目数行地扫视文段，迅速提取字里行间主要信息的阅读方法。它可以在有限的时间内尽可能广泛地了解信息，有助于开阔视野，是博览群书常用的重要方法。</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endPar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      2.</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跳读法。跳读法是指跳过一些无关紧要的部分而直取读物的关键性内容的一种快速阅读方法</a:t>
            </a:r>
          </a:p>
        </p:txBody>
      </p:sp>
    </p:spTree>
    <p:extLst>
      <p:ext uri="{BB962C8B-B14F-4D97-AF65-F5344CB8AC3E}">
        <p14:creationId xmlns:p14="http://schemas.microsoft.com/office/powerpoint/2010/main" val="1446530146"/>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428537" y="1721017"/>
            <a:ext cx="11444595" cy="4518994"/>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又回到了灰色的生活和忙碌的工作中，以上的经历很快就淡忘了。很长时间后，我想起洗那些那次旅行时穿的衣服时，在裤脚上发现了两三颗草籽。同时，</a:t>
            </a:r>
            <a:r>
              <a:rPr lang="zh-CN" altLang="en-US" sz="2800" dirty="0">
                <a:solidFill>
                  <a:srgbClr val="FF0000"/>
                </a:solidFill>
                <a:latin typeface="微软雅黑" panose="020B0503020204020204" pitchFamily="34" charset="-122"/>
                <a:ea typeface="微软雅黑" panose="020B0503020204020204" pitchFamily="34" charset="-122"/>
              </a:rPr>
              <a:t>在我的意识深处，也有一颗小小的种子留了下来。在我孤独寂寞的精神沙漠中，那颗种子已长出了令人难以察觉的绿芽。</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虽然是无意识的，当一天的劳累结束后，我已能感觉到晚风吹到脸上时那淡淡的诗意，鸟儿的鸣叫已能引起我的注意，我甚至黄昏时站在天桥上看着夜幕降临城市</a:t>
            </a: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世界在我的眼中仍是灰色的，但</a:t>
            </a:r>
            <a:r>
              <a:rPr lang="zh-CN" altLang="en-US" sz="2800" dirty="0">
                <a:solidFill>
                  <a:srgbClr val="FF0000"/>
                </a:solidFill>
                <a:latin typeface="微软雅黑" panose="020B0503020204020204" pitchFamily="34" charset="-122"/>
                <a:ea typeface="微软雅黑" panose="020B0503020204020204" pitchFamily="34" charset="-122"/>
              </a:rPr>
              <a:t>星星点点的嫩绿在其中出现，并在增多。</a:t>
            </a:r>
          </a:p>
        </p:txBody>
      </p:sp>
    </p:spTree>
    <p:extLst>
      <p:ext uri="{BB962C8B-B14F-4D97-AF65-F5344CB8AC3E}">
        <p14:creationId xmlns:p14="http://schemas.microsoft.com/office/powerpoint/2010/main" val="864914156"/>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373702" y="1521638"/>
            <a:ext cx="11444595" cy="3958841"/>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在以后的岁月中，地球常常在我脑海中就变得透明了在我下面</a:t>
            </a: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6000</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多公里深处，我看到了停泊在地心的“落日六号”地航飞船，感受到了从地球中心传出的她的心跳，听到了她吟唱的</a:t>
            </a: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月光</a:t>
            </a: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a:t>
            </a:r>
          </a:p>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有一个想法安慰着我：不管走到天涯海角，我离她都不会再远了。</a:t>
            </a:r>
            <a:endParaRPr lang="en-US" altLang="zh-CN" sz="28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28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2800" dirty="0">
                <a:solidFill>
                  <a:srgbClr val="FF0000"/>
                </a:solidFill>
                <a:latin typeface="微软雅黑" panose="020B0503020204020204" pitchFamily="34" charset="-122"/>
                <a:ea typeface="微软雅黑" panose="020B0503020204020204" pitchFamily="34" charset="-122"/>
              </a:rPr>
              <a:t>	</a:t>
            </a:r>
            <a:r>
              <a:rPr lang="zh-CN" altLang="en-US" sz="2800" dirty="0">
                <a:solidFill>
                  <a:srgbClr val="FF0000"/>
                </a:solidFill>
                <a:latin typeface="微软雅黑" panose="020B0503020204020204" pitchFamily="34" charset="-122"/>
                <a:ea typeface="微软雅黑" panose="020B0503020204020204" pitchFamily="34" charset="-122"/>
              </a:rPr>
              <a:t>小姑娘的人格魅力触动了“我”的心，“我”要尽自己最大的努力去从事她未尽的探险事业，“我”要用眼睛用心去热爱生活、珍惜生活。</a:t>
            </a:r>
          </a:p>
        </p:txBody>
      </p:sp>
    </p:spTree>
    <p:extLst>
      <p:ext uri="{BB962C8B-B14F-4D97-AF65-F5344CB8AC3E}">
        <p14:creationId xmlns:p14="http://schemas.microsoft.com/office/powerpoint/2010/main" val="2653882744"/>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373702" y="1521638"/>
            <a:ext cx="11444595" cy="3398687"/>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我”是一个有缺点的人，如在小姑娘的不断要求下感到不耐烦；在忙碌的工作中感悟美、欣赏美的心灵变得麻木。但“我”也是一个有优点的人，比如，会善意地带上“她”的眼晴去度假；在草原上，即使不耐烦，也会遵从小姑娘的要求；会牵挂着小姑娘并找到主任询问小姑娘的现状；在得知真相后对小姑娘充满了同情和悲悯；在小姑娘的影响下开始热爱并珍惜生活。</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1556624"/>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92369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877985"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分析人物，感悟精神</a:t>
            </a:r>
          </a:p>
        </p:txBody>
      </p:sp>
      <p:sp>
        <p:nvSpPr>
          <p:cNvPr id="2" name="矩形 1">
            <a:extLst>
              <a:ext uri="{FF2B5EF4-FFF2-40B4-BE49-F238E27FC236}">
                <a16:creationId xmlns:a16="http://schemas.microsoft.com/office/drawing/2014/main" id="{400B3A03-F448-4B2A-B03F-D48E4546D511}"/>
              </a:ext>
            </a:extLst>
          </p:cNvPr>
          <p:cNvSpPr/>
          <p:nvPr/>
        </p:nvSpPr>
        <p:spPr>
          <a:xfrm>
            <a:off x="373702" y="1243921"/>
            <a:ext cx="11444595" cy="4118884"/>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“我”的存在有什么作用？</a:t>
            </a:r>
            <a:endParaRPr lang="en-US" altLang="zh-CN" sz="32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32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1.“</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我”是小说的叙事者，也是小说中“行动着的人”，起着串联情节的作用。</a:t>
            </a:r>
            <a:endParaRPr lang="en-US" altLang="zh-CN" sz="28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28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我”作为一个陪衬人物，在小姑娘影响下生活态度发生改变，更能突出小姑娘的人格魅力。</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5736741"/>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34325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2646878"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理解标题含义</a:t>
            </a:r>
          </a:p>
        </p:txBody>
      </p:sp>
      <p:sp>
        <p:nvSpPr>
          <p:cNvPr id="2" name="矩形 1">
            <a:extLst>
              <a:ext uri="{FF2B5EF4-FFF2-40B4-BE49-F238E27FC236}">
                <a16:creationId xmlns:a16="http://schemas.microsoft.com/office/drawing/2014/main" id="{400B3A03-F448-4B2A-B03F-D48E4546D511}"/>
              </a:ext>
            </a:extLst>
          </p:cNvPr>
          <p:cNvSpPr/>
          <p:nvPr/>
        </p:nvSpPr>
        <p:spPr>
          <a:xfrm>
            <a:off x="373702" y="1243921"/>
            <a:ext cx="11444595" cy="5151347"/>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请谈谈文章标题</a:t>
            </a: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带上她的眼睛</a:t>
            </a: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有哪些含义。</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1.</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指“我”带着传感眼镜，带“她”去草原度假，让她看到大自然的美景。</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2.“</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眼睛”还代表着小姑娘在地心深处仍坚持观察、坚持把科研数据传回地面的那双探索科学世界的眼晴。</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3.</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受小姑娘事迹的启发和精神的影响，“我”看待这个世界的“眼睛”已经不同于从前，“我”开始用心去观察生活，热爱生活，并感受到生活的诗意和美好。</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14912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428537" y="1989509"/>
            <a:ext cx="11444595" cy="3230821"/>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科幻小说，是一种起源于近代西方，随着近代科学技术的蓬勃发展而产生的一种文学样式，是小说类别之一。科幻小说用幻想的形式，表现人类在未来世界的物质精神文化生活和科学技术远景，其内容交织着科学事实和预见、想象。通常将“科学”、“幻想”和“小说视为其三要素。</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414060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428537" y="1989509"/>
            <a:ext cx="11444595" cy="2590646"/>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科幻小说历来有“软”、“硬”之分，“软科幻”指回避小说中的科技原理，以传统的小说元素如情节、人物、心理描写见长；“硬科幻”指对小说涉及的科技原理尽量运用、理性诠释，却往往忽略小说的人文关怀要素。</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67078592"/>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428537" y="1989509"/>
            <a:ext cx="11444595" cy="4759060"/>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刘慈欣的科幻小说兼两者之长而去其短，作品中既有依据科学原理的大胆想象，又有充盈丰沛的人文关怀精神。你能根据文章内容举例说明吗？</a:t>
            </a:r>
            <a:endParaRPr lang="en-US" altLang="zh-CN" sz="32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2800" dirty="0">
                <a:solidFill>
                  <a:srgbClr val="FF0000"/>
                </a:solidFill>
                <a:latin typeface="微软雅黑" panose="020B0503020204020204" pitchFamily="34" charset="-122"/>
                <a:ea typeface="微软雅黑" panose="020B0503020204020204" pitchFamily="34" charset="-122"/>
              </a:rPr>
              <a:t>	</a:t>
            </a:r>
            <a:r>
              <a:rPr lang="zh-CN" altLang="en-US" sz="2800" dirty="0">
                <a:solidFill>
                  <a:srgbClr val="002060"/>
                </a:solidFill>
                <a:latin typeface="微软雅黑" panose="020B0503020204020204" pitchFamily="34" charset="-122"/>
                <a:ea typeface="微软雅黑" panose="020B0503020204020204" pitchFamily="34" charset="-122"/>
              </a:rPr>
              <a:t>所谓眼睛就是一副传感眼镜，当你戴上它时，你所看到的切图像由超高频信息波发射出去，可以被远方的另一个戴同样传感眼镜的人接收到，于是他就能看到你所看到的一切，就像你带着他的眼睛一样；它还能通过采集戴着它的人的脑电波，把触觉和味觉一同发射出去。</a:t>
            </a:r>
            <a:endParaRPr lang="en-US" altLang="zh-CN" sz="2800" dirty="0">
              <a:solidFill>
                <a:srgbClr val="002060"/>
              </a:solidFill>
              <a:latin typeface="微软雅黑" panose="020B0503020204020204" pitchFamily="34" charset="-122"/>
              <a:ea typeface="微软雅黑" panose="020B0503020204020204" pitchFamily="34" charset="-122"/>
            </a:endParaRPr>
          </a:p>
          <a:p>
            <a:pPr>
              <a:lnSpc>
                <a:spcPct val="130000"/>
              </a:lnSpc>
            </a:pPr>
            <a:r>
              <a:rPr lang="zh-CN" altLang="en-US" sz="2800" dirty="0">
                <a:solidFill>
                  <a:srgbClr val="FF0000"/>
                </a:solidFill>
                <a:latin typeface="微软雅黑" panose="020B0503020204020204" pitchFamily="34" charset="-122"/>
                <a:ea typeface="微软雅黑" panose="020B0503020204020204" pitchFamily="34" charset="-122"/>
              </a:rPr>
              <a:t> </a:t>
            </a:r>
            <a:r>
              <a:rPr lang="en-US" altLang="zh-CN" sz="2800" dirty="0">
                <a:solidFill>
                  <a:srgbClr val="FF0000"/>
                </a:solidFill>
                <a:latin typeface="微软雅黑" panose="020B0503020204020204" pitchFamily="34" charset="-122"/>
                <a:ea typeface="微软雅黑" panose="020B0503020204020204" pitchFamily="34" charset="-122"/>
              </a:rPr>
              <a:t>			</a:t>
            </a:r>
            <a:r>
              <a:rPr lang="zh-CN" altLang="en-US" sz="2800" dirty="0">
                <a:solidFill>
                  <a:srgbClr val="FF0000"/>
                </a:solidFill>
                <a:latin typeface="微软雅黑" panose="020B0503020204020204" pitchFamily="34" charset="-122"/>
                <a:ea typeface="微软雅黑" panose="020B0503020204020204" pitchFamily="34" charset="-122"/>
              </a:rPr>
              <a:t>依据科学原理的大胆想象</a:t>
            </a:r>
          </a:p>
        </p:txBody>
      </p:sp>
    </p:spTree>
    <p:extLst>
      <p:ext uri="{BB962C8B-B14F-4D97-AF65-F5344CB8AC3E}">
        <p14:creationId xmlns:p14="http://schemas.microsoft.com/office/powerpoint/2010/main" val="594549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428537" y="1989509"/>
            <a:ext cx="11444595" cy="4511171"/>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“落日工程”是一系列的探险航行，它的航行程序同航天中心的其他航行几乎一样。唯一不同的是，“落日”飞船不是飞向大空，而是潜入地球深处。</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作者依据宇航技术大胆想象，让飞船不再飞往太空而是潜入地球深处进行探索，虽然现在尚不能实现，但因为有宇航的科学原理，所以这想象并不显得离奇。</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2946606"/>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373702" y="1521638"/>
            <a:ext cx="11444595" cy="5799345"/>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从地层雷达的探测中得知，航行区的物质密度急剧增高，物质成分由硅酸盐类突然变为以铁镍为主的金属，物质状态也由固态变为液态，飞船显然误入了地核区域。“落日六号”立刻紧急转向，企图冲出这个危险区域。当飞船在远大于设计密度和设计压力的液态铁镍中转向时，发动机与主舱结合部断裂，失去发动机的飞船在地层中失去了动力，“落日六号”在液态的地核物质中向地心沉下去。</a:t>
            </a:r>
            <a:endParaRPr lang="en-US" altLang="zh-CN" sz="32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3600" dirty="0">
                <a:solidFill>
                  <a:srgbClr val="FF0000"/>
                </a:solidFill>
              </a:rPr>
              <a:t>依据科学原理的大胆想象</a:t>
            </a:r>
          </a:p>
          <a:p>
            <a:pPr>
              <a:lnSpc>
                <a:spcPct val="130000"/>
              </a:lnSpc>
            </a:pP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6443531"/>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作者简介</a:t>
            </a:r>
          </a:p>
        </p:txBody>
      </p:sp>
      <p:sp>
        <p:nvSpPr>
          <p:cNvPr id="2" name="矩形 1">
            <a:extLst>
              <a:ext uri="{FF2B5EF4-FFF2-40B4-BE49-F238E27FC236}">
                <a16:creationId xmlns:a16="http://schemas.microsoft.com/office/drawing/2014/main" id="{400B3A03-F448-4B2A-B03F-D48E4546D511}"/>
              </a:ext>
            </a:extLst>
          </p:cNvPr>
          <p:cNvSpPr/>
          <p:nvPr/>
        </p:nvSpPr>
        <p:spPr>
          <a:xfrm>
            <a:off x="3500507" y="673818"/>
            <a:ext cx="7753647" cy="5972276"/>
          </a:xfrm>
          <a:prstGeom prst="rect">
            <a:avLst/>
          </a:prstGeom>
        </p:spPr>
        <p:txBody>
          <a:bodyPr wrap="square">
            <a:spAutoFit/>
          </a:bodyPr>
          <a:lstStyle/>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刘慈欣，祖籍河南罗山，在山西阳泉长大，毕业于华北水利水电大学水电工程系，高级工程师，科幻作家。代表作有长篇小说</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超新星纪元</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球状闪电</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三体</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三部曲等。</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2015</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年凭借科幻小说</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三体</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获第</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73</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届雨果奖最佳长篇故事奖，这是亚洲人首次获得有“科幻界诺贝尔文学奖”之称的雨果奖。</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2019</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年，根据刘慈欣作品改编的电影</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流浪地球</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和</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疯狂的外星人</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上映。</a:t>
            </a:r>
          </a:p>
        </p:txBody>
      </p:sp>
      <p:pic>
        <p:nvPicPr>
          <p:cNvPr id="5" name="图片 4">
            <a:extLst>
              <a:ext uri="{FF2B5EF4-FFF2-40B4-BE49-F238E27FC236}">
                <a16:creationId xmlns:a16="http://schemas.microsoft.com/office/drawing/2014/main" id="{24D148A6-31DF-4C36-8D61-7F9C1C7E7C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212" y="1360626"/>
            <a:ext cx="2657846" cy="3267531"/>
          </a:xfrm>
          <a:prstGeom prst="rect">
            <a:avLst/>
          </a:prstGeom>
          <a:ln>
            <a:noFill/>
          </a:ln>
          <a:effectLst>
            <a:softEdge rad="112500"/>
          </a:effectLst>
        </p:spPr>
      </p:pic>
    </p:spTree>
    <p:extLst>
      <p:ext uri="{BB962C8B-B14F-4D97-AF65-F5344CB8AC3E}">
        <p14:creationId xmlns:p14="http://schemas.microsoft.com/office/powerpoint/2010/main" val="2352907016"/>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373702" y="2506377"/>
            <a:ext cx="11444595" cy="2278381"/>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2800" dirty="0">
                <a:solidFill>
                  <a:schemeClr val="accent1">
                    <a:lumMod val="50000"/>
                  </a:schemeClr>
                </a:solidFill>
                <a:latin typeface="微软雅黑" panose="020B0503020204020204" pitchFamily="34" charset="-122"/>
                <a:ea typeface="微软雅黑" panose="020B0503020204020204" pitchFamily="34" charset="-122"/>
              </a:rPr>
              <a:t>作者以绚丽的想象为外衣，以地质科学与航天技术（比如飞船、雷达、中子材料与中微子通讯系统等）为依托，通过专业术语与精确数字对“落日六号”失事经过进行了客观清晰、周密详实的描绘，表现出科学的内涵。</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9452532"/>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225699" y="1521638"/>
            <a:ext cx="11444595" cy="4511171"/>
          </a:xfrm>
          <a:prstGeom prst="rect">
            <a:avLst/>
          </a:prstGeom>
        </p:spPr>
        <p:txBody>
          <a:bodyPr wrap="square">
            <a:spAutoFit/>
          </a:bodyPr>
          <a:lstStyle/>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文章中充盈丰沛的人文关怀又表现在哪里呢？</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现在，每个长时间在太空中工作的宇航员在地球上都有了另一双眼睛，由这里真正能去度假的幸运儿带上这双眼睛，让身处外太空的那个思乡者分享他的快乐。</a:t>
            </a:r>
            <a:endParaRPr lang="en-US" altLang="zh-CN" sz="32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作者如一位慈祥的长者，细心地照顾自己小说中的人物让他们即使工作繁忙，也能够随着去度假的幸运儿一起饱览自然美景，这样的人文关怀，让文章洋溢着一种温情。</a:t>
            </a:r>
          </a:p>
        </p:txBody>
      </p:sp>
    </p:spTree>
    <p:extLst>
      <p:ext uri="{BB962C8B-B14F-4D97-AF65-F5344CB8AC3E}">
        <p14:creationId xmlns:p14="http://schemas.microsoft.com/office/powerpoint/2010/main" val="106845867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225699" y="1521638"/>
            <a:ext cx="11444595" cy="4511171"/>
          </a:xfrm>
          <a:prstGeom prst="rect">
            <a:avLst/>
          </a:prstGeom>
        </p:spPr>
        <p:txBody>
          <a:bodyPr wrap="square">
            <a:spAutoFit/>
          </a:bodyPr>
          <a:lstStyle/>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rgbClr val="002060"/>
                </a:solidFill>
                <a:latin typeface="微软雅黑" panose="020B0503020204020204" pitchFamily="34" charset="-122"/>
                <a:ea typeface="微软雅黑" panose="020B0503020204020204" pitchFamily="34" charset="-122"/>
              </a:rPr>
              <a:t>但这种如同生命线的联系不能长时间延续下去，飞船里中微子通讯设备的能量最后耗尽，这种联系在两个月前就中断了，具体时间是在我从草原返回航天中心的途中。</a:t>
            </a:r>
          </a:p>
          <a:p>
            <a:pPr>
              <a:lnSpc>
                <a:spcPct val="130000"/>
              </a:lnSpc>
            </a:pPr>
            <a:r>
              <a:rPr lang="en-US" altLang="zh-CN" sz="3200" dirty="0">
                <a:solidFill>
                  <a:srgbClr val="002060"/>
                </a:solidFill>
                <a:latin typeface="微软雅黑" panose="020B0503020204020204" pitchFamily="34" charset="-122"/>
                <a:ea typeface="微软雅黑" panose="020B0503020204020204" pitchFamily="34" charset="-122"/>
              </a:rPr>
              <a:t>	</a:t>
            </a:r>
            <a:r>
              <a:rPr lang="zh-CN" altLang="en-US" sz="3200" dirty="0">
                <a:solidFill>
                  <a:srgbClr val="002060"/>
                </a:solidFill>
                <a:latin typeface="微软雅黑" panose="020B0503020204020204" pitchFamily="34" charset="-122"/>
                <a:ea typeface="微软雅黑" panose="020B0503020204020204" pitchFamily="34" charset="-122"/>
              </a:rPr>
              <a:t>那个没有日出的细雨蒙蒙的草原早晨，竞是她最后看到的地面世界。</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生命线的中断，让人无比担忧小姑娘的处境。看似简洁平淡的语言中充满了对小姑娘的深深牵挂与同情。</a:t>
            </a:r>
          </a:p>
        </p:txBody>
      </p:sp>
    </p:spTree>
    <p:extLst>
      <p:ext uri="{BB962C8B-B14F-4D97-AF65-F5344CB8AC3E}">
        <p14:creationId xmlns:p14="http://schemas.microsoft.com/office/powerpoint/2010/main" val="2862820474"/>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225699" y="1521638"/>
            <a:ext cx="11444595" cy="5079147"/>
          </a:xfrm>
          <a:prstGeom prst="rect">
            <a:avLst/>
          </a:prstGeom>
        </p:spPr>
        <p:txBody>
          <a:bodyPr wrap="square">
            <a:spAutoFit/>
          </a:bodyPr>
          <a:lstStyle/>
          <a:p>
            <a:pPr>
              <a:lnSpc>
                <a:spcPct val="130000"/>
              </a:lnSpc>
            </a:pPr>
            <a:r>
              <a:rPr lang="en-US" altLang="zh-CN" sz="28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2800" dirty="0">
                <a:solidFill>
                  <a:srgbClr val="002060"/>
                </a:solidFill>
                <a:latin typeface="微软雅黑" panose="020B0503020204020204" pitchFamily="34" charset="-122"/>
                <a:ea typeface="微软雅黑" panose="020B0503020204020204" pitchFamily="34" charset="-122"/>
              </a:rPr>
              <a:t>刘慈欣的科幻小说除了将依据科学原理的大胆想象与充盈丰沛的人文关怀精神完美融合之外，还有一个特点就是高超的叙事技巧。请你结合文章内容分析本文的叙事技巧。</a:t>
            </a:r>
          </a:p>
          <a:p>
            <a:pPr>
              <a:lnSpc>
                <a:spcPct val="130000"/>
              </a:lnSpc>
            </a:pPr>
            <a:r>
              <a:rPr lang="en-US" altLang="zh-CN" sz="2800" dirty="0">
                <a:solidFill>
                  <a:srgbClr val="002060"/>
                </a:solidFill>
                <a:latin typeface="微软雅黑" panose="020B0503020204020204" pitchFamily="34" charset="-122"/>
                <a:ea typeface="微软雅黑" panose="020B0503020204020204" pitchFamily="34" charset="-122"/>
              </a:rPr>
              <a:t>	1.</a:t>
            </a:r>
            <a:r>
              <a:rPr lang="zh-CN" altLang="en-US" sz="2800" dirty="0">
                <a:solidFill>
                  <a:srgbClr val="002060"/>
                </a:solidFill>
                <a:latin typeface="微软雅黑" panose="020B0503020204020204" pitchFamily="34" charset="-122"/>
                <a:ea typeface="微软雅黑" panose="020B0503020204020204" pitchFamily="34" charset="-122"/>
              </a:rPr>
              <a:t>叙事张弛有度。</a:t>
            </a:r>
          </a:p>
          <a:p>
            <a:pPr>
              <a:lnSpc>
                <a:spcPct val="130000"/>
              </a:lnSpc>
            </a:pPr>
            <a:r>
              <a:rPr lang="en-US" altLang="zh-CN" sz="2800" dirty="0">
                <a:solidFill>
                  <a:srgbClr val="002060"/>
                </a:solidFill>
                <a:latin typeface="微软雅黑" panose="020B0503020204020204" pitchFamily="34" charset="-122"/>
                <a:ea typeface="微软雅黑" panose="020B0503020204020204" pitchFamily="34" charset="-122"/>
              </a:rPr>
              <a:t>	</a:t>
            </a:r>
            <a:r>
              <a:rPr lang="zh-CN" altLang="en-US" sz="2800" dirty="0">
                <a:solidFill>
                  <a:srgbClr val="002060"/>
                </a:solidFill>
                <a:latin typeface="微软雅黑" panose="020B0503020204020204" pitchFamily="34" charset="-122"/>
                <a:ea typeface="微软雅黑" panose="020B0503020204020204" pitchFamily="34" charset="-122"/>
              </a:rPr>
              <a:t>故事从“我”请假旅行开始，在和小姑娘商量度假地点中缓慢向前发展，在草原游览中迎来首个小高潮，在结束度假时归于沉寂。接着陡起一笔，一幅壁画掀开了我的记忆，在“我”的追问中，主任讲述了飞船失事的经历，使故事达到高潮，最后在作者温暖感人的挂念中交代出结局。</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7551404"/>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6330462"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5519460"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思考探究，了解科幻小说特点</a:t>
            </a:r>
          </a:p>
        </p:txBody>
      </p:sp>
      <p:sp>
        <p:nvSpPr>
          <p:cNvPr id="2" name="矩形 1">
            <a:extLst>
              <a:ext uri="{FF2B5EF4-FFF2-40B4-BE49-F238E27FC236}">
                <a16:creationId xmlns:a16="http://schemas.microsoft.com/office/drawing/2014/main" id="{400B3A03-F448-4B2A-B03F-D48E4546D511}"/>
              </a:ext>
            </a:extLst>
          </p:cNvPr>
          <p:cNvSpPr/>
          <p:nvPr/>
        </p:nvSpPr>
        <p:spPr>
          <a:xfrm>
            <a:off x="225699" y="1521638"/>
            <a:ext cx="11444595" cy="3230821"/>
          </a:xfrm>
          <a:prstGeom prst="rect">
            <a:avLst/>
          </a:prstGeom>
        </p:spPr>
        <p:txBody>
          <a:bodyPr wrap="square">
            <a:spAutoFit/>
          </a:bodyPr>
          <a:lstStyle/>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2.</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双线巧妙交织。</a:t>
            </a:r>
            <a:endParaRPr lang="en-US" altLang="zh-CN" sz="32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3200" dirty="0">
              <a:solidFill>
                <a:schemeClr val="accent1">
                  <a:lumMod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以“我”的经历见闻转变为主线，以“她”的故事回述为暗线。时间一个向前发展，一个往后推移，又在最后交叉融合，回到同一个平面。</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3250924"/>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4079631"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3467616"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如何阅读科幻小说</a:t>
            </a:r>
          </a:p>
        </p:txBody>
      </p:sp>
      <p:sp>
        <p:nvSpPr>
          <p:cNvPr id="2" name="矩形 1">
            <a:extLst>
              <a:ext uri="{FF2B5EF4-FFF2-40B4-BE49-F238E27FC236}">
                <a16:creationId xmlns:a16="http://schemas.microsoft.com/office/drawing/2014/main" id="{400B3A03-F448-4B2A-B03F-D48E4546D511}"/>
              </a:ext>
            </a:extLst>
          </p:cNvPr>
          <p:cNvSpPr/>
          <p:nvPr/>
        </p:nvSpPr>
        <p:spPr>
          <a:xfrm>
            <a:off x="373702" y="2098413"/>
            <a:ext cx="11444595" cy="3230821"/>
          </a:xfrm>
          <a:prstGeom prst="rect">
            <a:avLst/>
          </a:prstGeom>
        </p:spPr>
        <p:txBody>
          <a:bodyPr wrap="square">
            <a:spAutoFit/>
          </a:bodyPr>
          <a:lstStyle/>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1.</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学习小说的叙事技巧：悬念、伏笔、照应</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2.</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用科幻的眼睛看现实。关注小说中的科学要素将科幻思维融入日常生活中，作为发明创造的基石。</a:t>
            </a:r>
          </a:p>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3.</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注意科幻小说中的创意，通过小说中的想象开拓自己的创造性思维能力。</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5708686"/>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2574388"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课堂小结</a:t>
            </a:r>
          </a:p>
        </p:txBody>
      </p:sp>
      <p:sp>
        <p:nvSpPr>
          <p:cNvPr id="2" name="矩形 1">
            <a:extLst>
              <a:ext uri="{FF2B5EF4-FFF2-40B4-BE49-F238E27FC236}">
                <a16:creationId xmlns:a16="http://schemas.microsoft.com/office/drawing/2014/main" id="{400B3A03-F448-4B2A-B03F-D48E4546D511}"/>
              </a:ext>
            </a:extLst>
          </p:cNvPr>
          <p:cNvSpPr/>
          <p:nvPr/>
        </p:nvSpPr>
        <p:spPr>
          <a:xfrm>
            <a:off x="373702" y="2098413"/>
            <a:ext cx="11444595" cy="3230821"/>
          </a:xfrm>
          <a:prstGeom prst="rect">
            <a:avLst/>
          </a:prstGeom>
        </p:spPr>
        <p:txBody>
          <a:bodyPr wrap="square">
            <a:spAutoFit/>
          </a:bodyPr>
          <a:lstStyle/>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刘慈欣先生说：“科幻的本质是用想象延展人生。”而想象是创造的闸门。世界上很多伟大的发明创造都是从一些在当时被看作不可思议的想象中获得的，一个人有多大的想象力，就会有多大的成就。希望同学们能从科幻小说中读出科学，激发想象，碰撞出发明创造的火花。</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83936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1" y="103716"/>
            <a:ext cx="2574388"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课堂作业</a:t>
            </a:r>
          </a:p>
        </p:txBody>
      </p:sp>
      <p:sp>
        <p:nvSpPr>
          <p:cNvPr id="2" name="矩形 1">
            <a:extLst>
              <a:ext uri="{FF2B5EF4-FFF2-40B4-BE49-F238E27FC236}">
                <a16:creationId xmlns:a16="http://schemas.microsoft.com/office/drawing/2014/main" id="{400B3A03-F448-4B2A-B03F-D48E4546D511}"/>
              </a:ext>
            </a:extLst>
          </p:cNvPr>
          <p:cNvSpPr/>
          <p:nvPr/>
        </p:nvSpPr>
        <p:spPr>
          <a:xfrm>
            <a:off x="373702" y="1521638"/>
            <a:ext cx="11444595" cy="4511171"/>
          </a:xfrm>
          <a:prstGeom prst="rect">
            <a:avLst/>
          </a:prstGeom>
        </p:spPr>
        <p:txBody>
          <a:bodyPr wrap="square">
            <a:spAutoFit/>
          </a:bodyPr>
          <a:lstStyle/>
          <a:p>
            <a:pPr>
              <a:lnSpc>
                <a:spcPct val="130000"/>
              </a:lnSpc>
            </a:pPr>
            <a:r>
              <a:rPr lang="en-US" altLang="zh-CN" sz="3200"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3200" dirty="0">
                <a:solidFill>
                  <a:schemeClr val="accent1">
                    <a:lumMod val="50000"/>
                  </a:schemeClr>
                </a:solidFill>
                <a:latin typeface="微软雅黑" panose="020B0503020204020204" pitchFamily="34" charset="-122"/>
                <a:ea typeface="微软雅黑" panose="020B0503020204020204" pitchFamily="34" charset="-122"/>
              </a:rPr>
              <a:t>目前来看，身陷绝境的小姑娘获救的希望是渺茫的，那青春的面容将被永远封闭在地心，令人心痛却又无能为力。但科技的飞速发展给人们带来希望。经过十年的研制，第一艘能够潜入地心航行的地航飞船“落日十号”研制成功。你很荣幸，成为了“落日十号”地航飞船的地航员，进入地心，找到了“落日六号”并同它成功对接。接下来会发生什么呢？请展开你的想象，续写一段文字。</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1588537"/>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预习检测</a:t>
            </a:r>
          </a:p>
        </p:txBody>
      </p:sp>
      <p:sp>
        <p:nvSpPr>
          <p:cNvPr id="2" name="矩形 1">
            <a:extLst>
              <a:ext uri="{FF2B5EF4-FFF2-40B4-BE49-F238E27FC236}">
                <a16:creationId xmlns:a16="http://schemas.microsoft.com/office/drawing/2014/main" id="{400B3A03-F448-4B2A-B03F-D48E4546D511}"/>
              </a:ext>
            </a:extLst>
          </p:cNvPr>
          <p:cNvSpPr/>
          <p:nvPr/>
        </p:nvSpPr>
        <p:spPr>
          <a:xfrm>
            <a:off x="602562" y="1360626"/>
            <a:ext cx="10761793" cy="3830151"/>
          </a:xfrm>
          <a:prstGeom prst="rect">
            <a:avLst/>
          </a:prstGeom>
        </p:spPr>
        <p:txBody>
          <a:bodyPr wrap="square">
            <a:spAutoFit/>
          </a:bodyPr>
          <a:lstStyle/>
          <a:p>
            <a:pPr>
              <a:lnSpc>
                <a:spcPct val="120000"/>
              </a:lnSpc>
            </a:pP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给下面句子中红色字词注音，根据拼音写汉字。</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）我要去</a:t>
            </a:r>
            <a:r>
              <a:rPr lang="en-US" altLang="zh-CN" sz="3200" dirty="0" err="1">
                <a:solidFill>
                  <a:srgbClr val="FF0000"/>
                </a:solidFill>
                <a:latin typeface="汉语拼音" panose="000B0604020202020204" pitchFamily="34" charset="0"/>
                <a:ea typeface="黑体" panose="02010609060101010101" pitchFamily="49" charset="-122"/>
                <a:cs typeface="汉语拼音" panose="000B0604020202020204" pitchFamily="34" charset="0"/>
              </a:rPr>
              <a:t>dù</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）假，主任让我再带一双眼晴去。</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2</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）广阔的草原上到处点</a:t>
            </a:r>
            <a:r>
              <a:rPr lang="zh-CN" altLang="en-US" sz="3200" dirty="0">
                <a:solidFill>
                  <a:srgbClr val="FF0000"/>
                </a:solidFill>
                <a:latin typeface="方正粗黑宋简体" panose="02000000000000000000" pitchFamily="2" charset="-122"/>
                <a:ea typeface="方正粗黑宋简体" panose="02000000000000000000" pitchFamily="2" charset="-122"/>
              </a:rPr>
              <a:t>缀</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）着星星点点的小花。</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3</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）我睡眼 </a:t>
            </a:r>
            <a:r>
              <a:rPr lang="en-US" altLang="zh-CN" sz="3200" dirty="0" err="1">
                <a:solidFill>
                  <a:srgbClr val="FF0000"/>
                </a:solidFill>
              </a:rPr>
              <a:t>Méng</a:t>
            </a:r>
            <a:r>
              <a:rPr lang="en-US" altLang="zh-CN" sz="3600" dirty="0">
                <a:solidFill>
                  <a:srgbClr val="FF0000"/>
                </a:solidFill>
              </a:rPr>
              <a:t> </a:t>
            </a:r>
            <a:r>
              <a:rPr lang="en-US" altLang="zh-CN" sz="3600" dirty="0" err="1">
                <a:solidFill>
                  <a:srgbClr val="FF0000"/>
                </a:solidFill>
              </a:rPr>
              <a:t>lónɡ</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）中很不情愿地起了床。</a:t>
            </a:r>
            <a:endPar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4</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）在闲</a:t>
            </a:r>
            <a:r>
              <a:rPr lang="en-US" altLang="zh-CN" sz="4000" dirty="0" err="1">
                <a:solidFill>
                  <a:srgbClr val="FF0000"/>
                </a:solidFill>
              </a:rPr>
              <a:t>xiá</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）时甚至睡梦中，她身处的环境常在我的脑海中出现。</a:t>
            </a:r>
          </a:p>
        </p:txBody>
      </p:sp>
      <p:sp>
        <p:nvSpPr>
          <p:cNvPr id="3" name="矩形 2">
            <a:extLst>
              <a:ext uri="{FF2B5EF4-FFF2-40B4-BE49-F238E27FC236}">
                <a16:creationId xmlns:a16="http://schemas.microsoft.com/office/drawing/2014/main" id="{8BCFBCFD-276F-4D97-939A-303413BCB0D1}"/>
              </a:ext>
            </a:extLst>
          </p:cNvPr>
          <p:cNvSpPr/>
          <p:nvPr/>
        </p:nvSpPr>
        <p:spPr>
          <a:xfrm>
            <a:off x="3674445" y="2080919"/>
            <a:ext cx="543739" cy="523220"/>
          </a:xfrm>
          <a:prstGeom prst="rect">
            <a:avLst/>
          </a:prstGeom>
        </p:spPr>
        <p:txBody>
          <a:bodyPr wrap="none">
            <a:spAutoFit/>
          </a:bodyPr>
          <a:lstStyle/>
          <a:p>
            <a:r>
              <a:rPr lang="zh-CN" altLang="en-US" sz="2800" dirty="0">
                <a:solidFill>
                  <a:srgbClr val="FF0000"/>
                </a:solidFill>
                <a:latin typeface="方正粗黑宋简体" panose="02000000000000000000" pitchFamily="2" charset="-122"/>
                <a:ea typeface="方正粗黑宋简体" panose="02000000000000000000" pitchFamily="2" charset="-122"/>
              </a:rPr>
              <a:t>度</a:t>
            </a:r>
            <a:endParaRPr lang="zh-CN" altLang="en-US" sz="2800" dirty="0">
              <a:solidFill>
                <a:srgbClr val="FF0000"/>
              </a:solidFill>
            </a:endParaRPr>
          </a:p>
        </p:txBody>
      </p:sp>
      <p:sp>
        <p:nvSpPr>
          <p:cNvPr id="5" name="矩形 4">
            <a:extLst>
              <a:ext uri="{FF2B5EF4-FFF2-40B4-BE49-F238E27FC236}">
                <a16:creationId xmlns:a16="http://schemas.microsoft.com/office/drawing/2014/main" id="{21624E79-E470-4D22-A59E-91A23A69D656}"/>
              </a:ext>
            </a:extLst>
          </p:cNvPr>
          <p:cNvSpPr/>
          <p:nvPr/>
        </p:nvSpPr>
        <p:spPr>
          <a:xfrm>
            <a:off x="5250219" y="3225896"/>
            <a:ext cx="902811" cy="523220"/>
          </a:xfrm>
          <a:prstGeom prst="rect">
            <a:avLst/>
          </a:prstGeom>
        </p:spPr>
        <p:txBody>
          <a:bodyPr wrap="none">
            <a:spAutoFit/>
          </a:bodyPr>
          <a:lstStyle/>
          <a:p>
            <a:r>
              <a:rPr lang="zh-CN" altLang="en-US" sz="2800" dirty="0">
                <a:solidFill>
                  <a:srgbClr val="FF0000"/>
                </a:solidFill>
                <a:latin typeface="方正粗黑宋简体" panose="02000000000000000000" pitchFamily="2" charset="-122"/>
                <a:ea typeface="方正粗黑宋简体" panose="02000000000000000000" pitchFamily="2" charset="-122"/>
              </a:rPr>
              <a:t>蒙胧</a:t>
            </a:r>
            <a:endParaRPr lang="zh-CN" altLang="en-US" sz="2800" dirty="0">
              <a:solidFill>
                <a:srgbClr val="FF0000"/>
              </a:solidFill>
            </a:endParaRPr>
          </a:p>
        </p:txBody>
      </p:sp>
      <p:sp>
        <p:nvSpPr>
          <p:cNvPr id="10" name="TextBox 15">
            <a:extLst>
              <a:ext uri="{FF2B5EF4-FFF2-40B4-BE49-F238E27FC236}">
                <a16:creationId xmlns:a16="http://schemas.microsoft.com/office/drawing/2014/main" id="{C8D778F1-6FF2-4287-BBC8-62BD77976E23}"/>
              </a:ext>
            </a:extLst>
          </p:cNvPr>
          <p:cNvSpPr txBox="1"/>
          <p:nvPr/>
        </p:nvSpPr>
        <p:spPr>
          <a:xfrm>
            <a:off x="5983458" y="2604139"/>
            <a:ext cx="785793" cy="523220"/>
          </a:xfrm>
          <a:prstGeom prst="rect">
            <a:avLst/>
          </a:prstGeom>
          <a:noFill/>
        </p:spPr>
        <p:txBody>
          <a:bodyPr wrap="none">
            <a:spAutoFit/>
          </a:bodyPr>
          <a:lstStyle/>
          <a:p>
            <a:pPr marR="0" defTabSz="914400" eaLnBrk="1" hangingPunct="1">
              <a:buClrTx/>
              <a:buSzTx/>
              <a:buFontTx/>
              <a:defRPr/>
            </a:pPr>
            <a:r>
              <a:rPr kumimoji="0" lang="en-US" altLang="zh-CN" sz="2800" kern="1200" cap="none" spc="0" normalizeH="0" baseline="0" noProof="0" dirty="0">
                <a:solidFill>
                  <a:srgbClr val="FF0000"/>
                </a:solidFill>
                <a:latin typeface="汉语拼音" panose="000B0604020202020204" pitchFamily="34" charset="0"/>
                <a:ea typeface="黑体" panose="02010609060101010101" pitchFamily="49" charset="-122"/>
                <a:cs typeface="汉语拼音" panose="000B0604020202020204" pitchFamily="34" charset="0"/>
              </a:rPr>
              <a:t>zhuì</a:t>
            </a:r>
          </a:p>
        </p:txBody>
      </p:sp>
      <p:sp>
        <p:nvSpPr>
          <p:cNvPr id="12" name="矩形 11">
            <a:extLst>
              <a:ext uri="{FF2B5EF4-FFF2-40B4-BE49-F238E27FC236}">
                <a16:creationId xmlns:a16="http://schemas.microsoft.com/office/drawing/2014/main" id="{D814A57D-ADDD-47CC-9BD5-3B70F6C84CF5}"/>
              </a:ext>
            </a:extLst>
          </p:cNvPr>
          <p:cNvSpPr/>
          <p:nvPr/>
        </p:nvSpPr>
        <p:spPr>
          <a:xfrm>
            <a:off x="3402575" y="3992252"/>
            <a:ext cx="543739" cy="523220"/>
          </a:xfrm>
          <a:prstGeom prst="rect">
            <a:avLst/>
          </a:prstGeom>
        </p:spPr>
        <p:txBody>
          <a:bodyPr wrap="none">
            <a:spAutoFit/>
          </a:bodyPr>
          <a:lstStyle/>
          <a:p>
            <a:r>
              <a:rPr lang="zh-CN" altLang="en-US" sz="2800" dirty="0">
                <a:solidFill>
                  <a:srgbClr val="FF0000"/>
                </a:solidFill>
                <a:latin typeface="方正粗黑宋简体" panose="02000000000000000000" pitchFamily="2" charset="-122"/>
                <a:ea typeface="方正粗黑宋简体" panose="02000000000000000000" pitchFamily="2" charset="-122"/>
              </a:rPr>
              <a:t>暇</a:t>
            </a:r>
            <a:endParaRPr lang="zh-CN" altLang="en-US" sz="2800" dirty="0">
              <a:solidFill>
                <a:srgbClr val="FF0000"/>
              </a:solidFill>
            </a:endParaRPr>
          </a:p>
        </p:txBody>
      </p:sp>
    </p:spTree>
    <p:extLst>
      <p:ext uri="{BB962C8B-B14F-4D97-AF65-F5344CB8AC3E}">
        <p14:creationId xmlns:p14="http://schemas.microsoft.com/office/powerpoint/2010/main" val="3344913618"/>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预习检测</a:t>
            </a:r>
          </a:p>
        </p:txBody>
      </p:sp>
      <p:sp>
        <p:nvSpPr>
          <p:cNvPr id="2" name="矩形 1">
            <a:extLst>
              <a:ext uri="{FF2B5EF4-FFF2-40B4-BE49-F238E27FC236}">
                <a16:creationId xmlns:a16="http://schemas.microsoft.com/office/drawing/2014/main" id="{400B3A03-F448-4B2A-B03F-D48E4546D511}"/>
              </a:ext>
            </a:extLst>
          </p:cNvPr>
          <p:cNvSpPr/>
          <p:nvPr/>
        </p:nvSpPr>
        <p:spPr>
          <a:xfrm>
            <a:off x="602562" y="1360626"/>
            <a:ext cx="10761793" cy="3603743"/>
          </a:xfrm>
          <a:prstGeom prst="rect">
            <a:avLst/>
          </a:prstGeom>
        </p:spPr>
        <p:txBody>
          <a:bodyPr wrap="square">
            <a:spAutoFit/>
          </a:bodyPr>
          <a:lstStyle/>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5</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）壁画上是从太空中拍</a:t>
            </a:r>
            <a:r>
              <a:rPr lang="zh-CN" altLang="en-US" sz="3200" dirty="0">
                <a:solidFill>
                  <a:srgbClr val="FF0000"/>
                </a:solidFill>
                <a:latin typeface="方正粗黑宋简体" panose="02000000000000000000" pitchFamily="2" charset="-122"/>
                <a:ea typeface="方正粗黑宋简体" panose="02000000000000000000" pitchFamily="2" charset="-122"/>
              </a:rPr>
              <a:t>摄（      ）</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的蔚蓝色的地球。</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6</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rgbClr val="FF0000"/>
                </a:solidFill>
                <a:latin typeface="方正粗黑宋简体" panose="02000000000000000000" pitchFamily="2" charset="-122"/>
                <a:ea typeface="方正粗黑宋简体" panose="02000000000000000000" pitchFamily="2" charset="-122"/>
              </a:rPr>
              <a:t>炽（      ）</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热的岩浆剌目地闪亮着，翻滚着，随着飞船的下潜，在船尾飞快地合</a:t>
            </a:r>
            <a:r>
              <a:rPr lang="en-US" altLang="zh-CN" sz="3200" dirty="0" err="1">
                <a:solidFill>
                  <a:srgbClr val="FF0000"/>
                </a:solidFill>
                <a:latin typeface="微软雅黑" panose="020B0503020204020204" pitchFamily="34" charset="-122"/>
                <a:ea typeface="微软雅黑" panose="020B0503020204020204" pitchFamily="34" charset="-122"/>
              </a:rPr>
              <a:t>lǒng</a:t>
            </a:r>
            <a:r>
              <a:rPr lang="zh-CN" altLang="en-US" sz="3200" dirty="0">
                <a:solidFill>
                  <a:srgbClr val="FF0000"/>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）起来。</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7</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）她在地心的世界是那个活动范围不到</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10</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立方米的</a:t>
            </a:r>
            <a:r>
              <a:rPr lang="zh-CN" altLang="en-US" sz="3200" dirty="0">
                <a:solidFill>
                  <a:srgbClr val="FF0000"/>
                </a:solidFill>
                <a:latin typeface="方正粗黑宋简体" panose="02000000000000000000" pitchFamily="2" charset="-122"/>
                <a:ea typeface="方正粗黑宋简体" panose="02000000000000000000" pitchFamily="2" charset="-122"/>
              </a:rPr>
              <a:t>闷（</a:t>
            </a:r>
            <a:r>
              <a:rPr lang="en-US" altLang="zh-CN" sz="3200" dirty="0">
                <a:solidFill>
                  <a:srgbClr val="FF0000"/>
                </a:solidFill>
                <a:latin typeface="方正粗黑宋简体" panose="02000000000000000000" pitchFamily="2" charset="-122"/>
                <a:ea typeface="方正粗黑宋简体" panose="02000000000000000000" pitchFamily="2" charset="-122"/>
              </a:rPr>
              <a:t>       </a:t>
            </a:r>
            <a:r>
              <a:rPr lang="zh-CN" altLang="en-US" sz="3200" dirty="0">
                <a:solidFill>
                  <a:srgbClr val="FF0000"/>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热的控制舱。</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8</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）（我）听到了她</a:t>
            </a:r>
            <a:r>
              <a:rPr lang="en-US" altLang="zh-CN" sz="3200" dirty="0" err="1">
                <a:solidFill>
                  <a:srgbClr val="FF0000"/>
                </a:solidFill>
                <a:latin typeface="微软雅黑" panose="020B0503020204020204" pitchFamily="34" charset="-122"/>
                <a:ea typeface="微软雅黑" panose="020B0503020204020204" pitchFamily="34" charset="-122"/>
              </a:rPr>
              <a:t>y</a:t>
            </a:r>
            <a:r>
              <a:rPr lang="en-US" altLang="en-US" sz="3200" dirty="0" err="1">
                <a:solidFill>
                  <a:srgbClr val="FF0000"/>
                </a:solidFill>
                <a:latin typeface="微软雅黑" panose="020B0503020204020204" pitchFamily="34" charset="-122"/>
                <a:ea typeface="微软雅黑" panose="020B0503020204020204" pitchFamily="34" charset="-122"/>
              </a:rPr>
              <a:t>í</a:t>
            </a:r>
            <a:r>
              <a:rPr lang="en-US" altLang="zh-CN" sz="3200" dirty="0" err="1">
                <a:solidFill>
                  <a:srgbClr val="FF0000"/>
                </a:solidFill>
                <a:latin typeface="微软雅黑" panose="020B0503020204020204" pitchFamily="34" charset="-122"/>
                <a:ea typeface="微软雅黑" panose="020B0503020204020204" pitchFamily="34" charset="-122"/>
              </a:rPr>
              <a:t>n</a:t>
            </a:r>
            <a:r>
              <a:rPr lang="zh-CN" altLang="en-US" sz="3200" dirty="0">
                <a:solidFill>
                  <a:srgbClr val="FF0000"/>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）唱的</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月光</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p>
        </p:txBody>
      </p:sp>
      <p:sp>
        <p:nvSpPr>
          <p:cNvPr id="7" name="矩形 6">
            <a:extLst>
              <a:ext uri="{FF2B5EF4-FFF2-40B4-BE49-F238E27FC236}">
                <a16:creationId xmlns:a16="http://schemas.microsoft.com/office/drawing/2014/main" id="{8A235F82-4225-4BB9-8B74-2F0D1214796D}"/>
              </a:ext>
            </a:extLst>
          </p:cNvPr>
          <p:cNvSpPr/>
          <p:nvPr/>
        </p:nvSpPr>
        <p:spPr>
          <a:xfrm>
            <a:off x="5487468" y="4300415"/>
            <a:ext cx="697627" cy="707886"/>
          </a:xfrm>
          <a:prstGeom prst="rect">
            <a:avLst/>
          </a:prstGeom>
        </p:spPr>
        <p:txBody>
          <a:bodyPr wrap="none">
            <a:spAutoFit/>
          </a:bodyPr>
          <a:lstStyle/>
          <a:p>
            <a:r>
              <a:rPr lang="zh-CN" altLang="en-US" sz="4000" dirty="0">
                <a:solidFill>
                  <a:srgbClr val="FF0000"/>
                </a:solidFill>
                <a:latin typeface="方正粗黑宋简体" panose="02000000000000000000" pitchFamily="2" charset="-122"/>
                <a:ea typeface="方正粗黑宋简体" panose="02000000000000000000" pitchFamily="2" charset="-122"/>
              </a:rPr>
              <a:t>拢</a:t>
            </a:r>
            <a:endParaRPr lang="zh-CN" altLang="en-US" sz="4000" dirty="0">
              <a:solidFill>
                <a:srgbClr val="FF0000"/>
              </a:solidFill>
            </a:endParaRPr>
          </a:p>
        </p:txBody>
      </p:sp>
      <p:sp>
        <p:nvSpPr>
          <p:cNvPr id="8" name="矩形 7">
            <a:extLst>
              <a:ext uri="{FF2B5EF4-FFF2-40B4-BE49-F238E27FC236}">
                <a16:creationId xmlns:a16="http://schemas.microsoft.com/office/drawing/2014/main" id="{5C6FE289-D6E5-467B-9190-2E83FBCF858B}"/>
              </a:ext>
            </a:extLst>
          </p:cNvPr>
          <p:cNvSpPr/>
          <p:nvPr/>
        </p:nvSpPr>
        <p:spPr>
          <a:xfrm>
            <a:off x="6750763" y="2604549"/>
            <a:ext cx="697627" cy="707886"/>
          </a:xfrm>
          <a:prstGeom prst="rect">
            <a:avLst/>
          </a:prstGeom>
        </p:spPr>
        <p:txBody>
          <a:bodyPr wrap="none">
            <a:spAutoFit/>
          </a:bodyPr>
          <a:lstStyle/>
          <a:p>
            <a:r>
              <a:rPr lang="zh-CN" altLang="en-US" sz="4000" dirty="0">
                <a:solidFill>
                  <a:srgbClr val="FF0000"/>
                </a:solidFill>
                <a:latin typeface="方正粗黑宋简体" panose="02000000000000000000" pitchFamily="2" charset="-122"/>
                <a:ea typeface="方正粗黑宋简体" panose="02000000000000000000" pitchFamily="2" charset="-122"/>
              </a:rPr>
              <a:t>吟</a:t>
            </a:r>
            <a:endParaRPr lang="zh-CN" altLang="en-US" sz="4000" dirty="0">
              <a:solidFill>
                <a:srgbClr val="FF0000"/>
              </a:solidFill>
            </a:endParaRPr>
          </a:p>
        </p:txBody>
      </p:sp>
      <p:sp>
        <p:nvSpPr>
          <p:cNvPr id="13" name="TextBox 44">
            <a:extLst>
              <a:ext uri="{FF2B5EF4-FFF2-40B4-BE49-F238E27FC236}">
                <a16:creationId xmlns:a16="http://schemas.microsoft.com/office/drawing/2014/main" id="{A562D79C-7D29-42E5-9137-73C3150B552C}"/>
              </a:ext>
            </a:extLst>
          </p:cNvPr>
          <p:cNvSpPr txBox="1"/>
          <p:nvPr/>
        </p:nvSpPr>
        <p:spPr>
          <a:xfrm>
            <a:off x="6097996" y="1404558"/>
            <a:ext cx="861133" cy="584775"/>
          </a:xfrm>
          <a:prstGeom prst="rect">
            <a:avLst/>
          </a:prstGeom>
          <a:noFill/>
        </p:spPr>
        <p:txBody>
          <a:bodyPr wrap="none">
            <a:spAutoFit/>
          </a:bodyPr>
          <a:lstStyle/>
          <a:p>
            <a:pPr marR="0" defTabSz="914400" eaLnBrk="1" hangingPunct="1">
              <a:buClrTx/>
              <a:buSzTx/>
              <a:buFont typeface="Arial" panose="020B0604020202020204" pitchFamily="34" charset="0"/>
              <a:defRPr/>
            </a:pPr>
            <a:r>
              <a:rPr lang="en-US" altLang="zh-CN" sz="3200" dirty="0">
                <a:solidFill>
                  <a:srgbClr val="FF0000"/>
                </a:solidFill>
                <a:latin typeface="微软雅黑" panose="020B0503020204020204" pitchFamily="34" charset="-122"/>
                <a:ea typeface="微软雅黑" panose="020B0503020204020204" pitchFamily="34" charset="-122"/>
              </a:rPr>
              <a:t>shè</a:t>
            </a:r>
          </a:p>
        </p:txBody>
      </p:sp>
      <p:sp>
        <p:nvSpPr>
          <p:cNvPr id="14" name="矩形 13">
            <a:extLst>
              <a:ext uri="{FF2B5EF4-FFF2-40B4-BE49-F238E27FC236}">
                <a16:creationId xmlns:a16="http://schemas.microsoft.com/office/drawing/2014/main" id="{FB94DF68-152C-4C4E-8A17-D6135580E43C}"/>
              </a:ext>
            </a:extLst>
          </p:cNvPr>
          <p:cNvSpPr/>
          <p:nvPr/>
        </p:nvSpPr>
        <p:spPr>
          <a:xfrm>
            <a:off x="2574786" y="2019774"/>
            <a:ext cx="957641" cy="584775"/>
          </a:xfrm>
          <a:prstGeom prst="rect">
            <a:avLst/>
          </a:prstGeom>
        </p:spPr>
        <p:txBody>
          <a:bodyPr wrap="square">
            <a:spAutoFit/>
          </a:bodyPr>
          <a:lstStyle/>
          <a:p>
            <a:pPr eaLnBrk="0" hangingPunct="0">
              <a:defRPr/>
            </a:pPr>
            <a:r>
              <a:rPr lang="en-US" altLang="zh-CN" sz="3200" dirty="0" err="1">
                <a:solidFill>
                  <a:srgbClr val="FF0000"/>
                </a:solidFill>
                <a:latin typeface="微软雅黑" panose="020B0503020204020204" pitchFamily="34" charset="-122"/>
                <a:ea typeface="微软雅黑" panose="020B0503020204020204" pitchFamily="34" charset="-122"/>
              </a:rPr>
              <a:t>chì</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0C128953-3148-4BEC-B1FA-D9CC376EE27B}"/>
              </a:ext>
            </a:extLst>
          </p:cNvPr>
          <p:cNvSpPr/>
          <p:nvPr/>
        </p:nvSpPr>
        <p:spPr>
          <a:xfrm>
            <a:off x="969087" y="3699101"/>
            <a:ext cx="1055097" cy="584775"/>
          </a:xfrm>
          <a:prstGeom prst="rect">
            <a:avLst/>
          </a:prstGeom>
        </p:spPr>
        <p:txBody>
          <a:bodyPr wrap="none">
            <a:spAutoFit/>
          </a:bodyPr>
          <a:lstStyle/>
          <a:p>
            <a:r>
              <a:rPr lang="en-US" altLang="zh-CN" sz="3200" dirty="0" err="1">
                <a:solidFill>
                  <a:srgbClr val="FF0000"/>
                </a:solidFill>
                <a:latin typeface="微软雅黑" panose="020B0503020204020204" pitchFamily="34" charset="-122"/>
                <a:ea typeface="微软雅黑" panose="020B0503020204020204" pitchFamily="34" charset="-122"/>
              </a:rPr>
              <a:t>mēn</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14718721"/>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2683217"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1826141" cy="584775"/>
          </a:xfrm>
          <a:prstGeom prst="rect">
            <a:avLst/>
          </a:prstGeom>
        </p:spPr>
        <p:txBody>
          <a:bodyPr wrap="none">
            <a:spAutoFit/>
          </a:bodyPr>
          <a:lstStyle/>
          <a:p>
            <a:r>
              <a:rPr lang="zh-CN" altLang="en-US" sz="3200" dirty="0">
                <a:solidFill>
                  <a:srgbClr val="5BB7D7"/>
                </a:solidFill>
                <a:latin typeface="方正粗黑宋简体" panose="02000000000000000000" pitchFamily="2" charset="-122"/>
                <a:ea typeface="方正粗黑宋简体" panose="02000000000000000000" pitchFamily="2" charset="-122"/>
              </a:rPr>
              <a:t>预习检测</a:t>
            </a:r>
          </a:p>
        </p:txBody>
      </p:sp>
      <p:sp>
        <p:nvSpPr>
          <p:cNvPr id="2" name="矩形 1">
            <a:extLst>
              <a:ext uri="{FF2B5EF4-FFF2-40B4-BE49-F238E27FC236}">
                <a16:creationId xmlns:a16="http://schemas.microsoft.com/office/drawing/2014/main" id="{400B3A03-F448-4B2A-B03F-D48E4546D511}"/>
              </a:ext>
            </a:extLst>
          </p:cNvPr>
          <p:cNvSpPr/>
          <p:nvPr/>
        </p:nvSpPr>
        <p:spPr>
          <a:xfrm>
            <a:off x="602562" y="1360626"/>
            <a:ext cx="10761793" cy="4790414"/>
          </a:xfrm>
          <a:prstGeom prst="rect">
            <a:avLst/>
          </a:prstGeom>
        </p:spPr>
        <p:txBody>
          <a:bodyPr wrap="square">
            <a:spAutoFit/>
          </a:bodyPr>
          <a:lstStyle/>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2.</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正确书写下面句子中</a:t>
            </a:r>
            <a:r>
              <a:rPr lang="zh-CN" altLang="en-US" sz="3200" dirty="0">
                <a:solidFill>
                  <a:srgbClr val="FF0000"/>
                </a:solidFill>
                <a:latin typeface="方正粗黑宋简体" panose="02000000000000000000" pitchFamily="2" charset="-122"/>
                <a:ea typeface="方正粗黑宋简体" panose="02000000000000000000" pitchFamily="2" charset="-122"/>
              </a:rPr>
              <a:t>红色的词语</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，查字典理解词义。</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1</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条突然出现的小溪，</a:t>
            </a:r>
            <a:r>
              <a:rPr lang="zh-CN" altLang="en-US" sz="3200" dirty="0">
                <a:solidFill>
                  <a:srgbClr val="FF0000"/>
                </a:solidFill>
                <a:latin typeface="方正粗黑宋简体" panose="02000000000000000000" pitchFamily="2" charset="-122"/>
                <a:ea typeface="方正粗黑宋简体" panose="02000000000000000000" pitchFamily="2" charset="-122"/>
              </a:rPr>
              <a:t>一阵不期</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而至的微风，都会令她激动不已</a:t>
            </a:r>
          </a:p>
          <a:p>
            <a:pPr>
              <a:lnSpc>
                <a:spcPct val="120000"/>
              </a:lnSpc>
            </a:pPr>
            <a:r>
              <a:rPr lang="zh-CN" altLang="en-US" sz="3200" dirty="0">
                <a:solidFill>
                  <a:srgbClr val="FF0000"/>
                </a:solidFill>
                <a:latin typeface="方正粗黑宋简体" panose="02000000000000000000" pitchFamily="2" charset="-122"/>
                <a:ea typeface="方正粗黑宋简体" panose="02000000000000000000" pitchFamily="2" charset="-122"/>
              </a:rPr>
              <a:t>   不期而至：事先没有约定而意外到来。期：约定时日。</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2</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）他不在，我</a:t>
            </a:r>
            <a:r>
              <a:rPr lang="zh-CN" altLang="en-US" sz="3200" dirty="0">
                <a:solidFill>
                  <a:srgbClr val="FF0000"/>
                </a:solidFill>
                <a:latin typeface="方正粗黑宋简体" panose="02000000000000000000" pitchFamily="2" charset="-122"/>
                <a:ea typeface="方正粗黑宋简体" panose="02000000000000000000" pitchFamily="2" charset="-122"/>
              </a:rPr>
              <a:t>心有灵犀</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地知道他在哪儿。</a:t>
            </a:r>
          </a:p>
          <a:p>
            <a:pPr>
              <a:lnSpc>
                <a:spcPct val="120000"/>
              </a:lnSpc>
            </a:pPr>
            <a:r>
              <a:rPr lang="zh-CN" altLang="en-US" sz="3200" dirty="0">
                <a:solidFill>
                  <a:srgbClr val="FF0000"/>
                </a:solidFill>
                <a:latin typeface="方正粗黑宋简体" panose="02000000000000000000" pitchFamily="2" charset="-122"/>
                <a:ea typeface="方正粗黑宋简体" panose="02000000000000000000" pitchFamily="2" charset="-122"/>
              </a:rPr>
              <a:t>   心有灵犀：指彼此心意相通</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3</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）不管走到</a:t>
            </a:r>
            <a:r>
              <a:rPr lang="zh-CN" altLang="en-US" sz="3200" dirty="0">
                <a:solidFill>
                  <a:srgbClr val="FF0000"/>
                </a:solidFill>
                <a:latin typeface="方正粗黑宋简体" panose="02000000000000000000" pitchFamily="2" charset="-122"/>
                <a:ea typeface="方正粗黑宋简体" panose="02000000000000000000" pitchFamily="2" charset="-122"/>
              </a:rPr>
              <a:t>天涯海角</a:t>
            </a: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，我离她都不会再远了。</a:t>
            </a:r>
          </a:p>
          <a:p>
            <a:pPr>
              <a:lnSpc>
                <a:spcPct val="120000"/>
              </a:lnSpc>
            </a:pPr>
            <a:r>
              <a:rPr lang="zh-CN" altLang="en-US" sz="3200" dirty="0">
                <a:solidFill>
                  <a:srgbClr val="FF0000"/>
                </a:solidFill>
                <a:latin typeface="方正粗黑宋简体" panose="02000000000000000000" pitchFamily="2" charset="-122"/>
                <a:ea typeface="方正粗黑宋简体" panose="02000000000000000000" pitchFamily="2" charset="-122"/>
              </a:rPr>
              <a:t>    天涯海角：形容极远的地方，或相隔极远</a:t>
            </a:r>
          </a:p>
        </p:txBody>
      </p:sp>
    </p:spTree>
    <p:extLst>
      <p:ext uri="{BB962C8B-B14F-4D97-AF65-F5344CB8AC3E}">
        <p14:creationId xmlns:p14="http://schemas.microsoft.com/office/powerpoint/2010/main" val="3723991620"/>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5430129"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4698722"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浏览课文，概括故事内容</a:t>
            </a:r>
          </a:p>
        </p:txBody>
      </p:sp>
      <p:sp>
        <p:nvSpPr>
          <p:cNvPr id="2" name="矩形 1">
            <a:extLst>
              <a:ext uri="{FF2B5EF4-FFF2-40B4-BE49-F238E27FC236}">
                <a16:creationId xmlns:a16="http://schemas.microsoft.com/office/drawing/2014/main" id="{400B3A03-F448-4B2A-B03F-D48E4546D511}"/>
              </a:ext>
            </a:extLst>
          </p:cNvPr>
          <p:cNvSpPr/>
          <p:nvPr/>
        </p:nvSpPr>
        <p:spPr>
          <a:xfrm>
            <a:off x="602562" y="1360626"/>
            <a:ext cx="10761793" cy="4199483"/>
          </a:xfrm>
          <a:prstGeom prst="rect">
            <a:avLst/>
          </a:prstGeom>
        </p:spPr>
        <p:txBody>
          <a:bodyPr wrap="square">
            <a:spAutoFit/>
          </a:bodyPr>
          <a:lstStyle/>
          <a:p>
            <a:pPr>
              <a:lnSpc>
                <a:spcPct val="120000"/>
              </a:lnSpc>
            </a:pPr>
            <a:r>
              <a:rPr lang="en-US" altLang="zh-CN" sz="3200" dirty="0">
                <a:latin typeface="方正粗黑宋简体" panose="02000000000000000000" pitchFamily="2" charset="-122"/>
                <a:ea typeface="方正粗黑宋简体" panose="02000000000000000000" pitchFamily="2" charset="-122"/>
              </a:rPr>
              <a:t>1.</a:t>
            </a:r>
            <a:r>
              <a:rPr lang="zh-CN" altLang="en-US" sz="3200" dirty="0">
                <a:latin typeface="方正粗黑宋简体" panose="02000000000000000000" pitchFamily="2" charset="-122"/>
                <a:ea typeface="方正粗黑宋简体" panose="02000000000000000000" pitchFamily="2" charset="-122"/>
              </a:rPr>
              <a:t>看到</a:t>
            </a:r>
            <a:r>
              <a:rPr lang="en-US" altLang="zh-CN" sz="3200" dirty="0">
                <a:latin typeface="方正粗黑宋简体" panose="02000000000000000000" pitchFamily="2" charset="-122"/>
                <a:ea typeface="方正粗黑宋简体" panose="02000000000000000000" pitchFamily="2" charset="-122"/>
              </a:rPr>
              <a:t>《</a:t>
            </a:r>
            <a:r>
              <a:rPr lang="zh-CN" altLang="en-US" sz="3200" dirty="0">
                <a:latin typeface="方正粗黑宋简体" panose="02000000000000000000" pitchFamily="2" charset="-122"/>
                <a:ea typeface="方正粗黑宋简体" panose="02000000000000000000" pitchFamily="2" charset="-122"/>
              </a:rPr>
              <a:t>带上她的眼睛</a:t>
            </a:r>
            <a:r>
              <a:rPr lang="en-US" altLang="zh-CN" sz="3200" dirty="0">
                <a:latin typeface="方正粗黑宋简体" panose="02000000000000000000" pitchFamily="2" charset="-122"/>
                <a:ea typeface="方正粗黑宋简体" panose="02000000000000000000" pitchFamily="2" charset="-122"/>
              </a:rPr>
              <a:t>》</a:t>
            </a:r>
            <a:r>
              <a:rPr lang="zh-CN" altLang="en-US" sz="3200" dirty="0">
                <a:latin typeface="方正粗黑宋简体" panose="02000000000000000000" pitchFamily="2" charset="-122"/>
                <a:ea typeface="方正粗黑宋简体" panose="02000000000000000000" pitchFamily="2" charset="-122"/>
              </a:rPr>
              <a:t>这个题目，你脑海中会浮现哪些问题呢？</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“眼睛”怎么能被带走？</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“她”是谁？</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“带上她的眼睛”干什么？</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“为什么”带上她的眼睛？</a:t>
            </a: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                    “谁”带上她的眼睛？</a:t>
            </a:r>
            <a:r>
              <a:rPr lang="en-US" altLang="zh-CN" sz="3200" dirty="0">
                <a:solidFill>
                  <a:schemeClr val="accent1">
                    <a:lumMod val="50000"/>
                  </a:schemeClr>
                </a:solidFill>
                <a:latin typeface="方正粗黑宋简体" panose="02000000000000000000" pitchFamily="2" charset="-122"/>
                <a:ea typeface="方正粗黑宋简体" panose="02000000000000000000" pitchFamily="2" charset="-122"/>
              </a:rPr>
              <a:t>......</a:t>
            </a:r>
            <a:endParaRPr lang="zh-CN" altLang="en-US" sz="32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1485669860"/>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云形 5">
            <a:extLst>
              <a:ext uri="{FF2B5EF4-FFF2-40B4-BE49-F238E27FC236}">
                <a16:creationId xmlns:a16="http://schemas.microsoft.com/office/drawing/2014/main" id="{8764C4F3-B2CE-4013-9371-2AFFFD654BC2}"/>
              </a:ext>
            </a:extLst>
          </p:cNvPr>
          <p:cNvSpPr/>
          <p:nvPr/>
        </p:nvSpPr>
        <p:spPr>
          <a:xfrm>
            <a:off x="0" y="103716"/>
            <a:ext cx="5430129" cy="1140207"/>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 name="矩形 3">
            <a:extLst>
              <a:ext uri="{FF2B5EF4-FFF2-40B4-BE49-F238E27FC236}">
                <a16:creationId xmlns:a16="http://schemas.microsoft.com/office/drawing/2014/main" id="{EC501D24-B510-4C6F-9AC8-B64BC4952DE3}"/>
              </a:ext>
            </a:extLst>
          </p:cNvPr>
          <p:cNvSpPr/>
          <p:nvPr/>
        </p:nvSpPr>
        <p:spPr>
          <a:xfrm>
            <a:off x="428537" y="381431"/>
            <a:ext cx="4698722" cy="653897"/>
          </a:xfrm>
          <a:prstGeom prst="rect">
            <a:avLst/>
          </a:prstGeom>
        </p:spPr>
        <p:txBody>
          <a:bodyPr wrap="none">
            <a:spAutoFit/>
          </a:bodyPr>
          <a:lstStyle/>
          <a:p>
            <a:pPr>
              <a:lnSpc>
                <a:spcPct val="120000"/>
              </a:lnSpc>
            </a:pPr>
            <a:r>
              <a:rPr lang="zh-CN" altLang="en-US" sz="3200" dirty="0">
                <a:solidFill>
                  <a:srgbClr val="00B0F0"/>
                </a:solidFill>
                <a:latin typeface="方正粗黑宋简体" panose="02000000000000000000" pitchFamily="2" charset="-122"/>
                <a:ea typeface="方正粗黑宋简体" panose="02000000000000000000" pitchFamily="2" charset="-122"/>
              </a:rPr>
              <a:t>浏览课文，概括故事内容</a:t>
            </a:r>
          </a:p>
        </p:txBody>
      </p:sp>
      <p:sp>
        <p:nvSpPr>
          <p:cNvPr id="2" name="矩形 1">
            <a:extLst>
              <a:ext uri="{FF2B5EF4-FFF2-40B4-BE49-F238E27FC236}">
                <a16:creationId xmlns:a16="http://schemas.microsoft.com/office/drawing/2014/main" id="{400B3A03-F448-4B2A-B03F-D48E4546D511}"/>
              </a:ext>
            </a:extLst>
          </p:cNvPr>
          <p:cNvSpPr/>
          <p:nvPr/>
        </p:nvSpPr>
        <p:spPr>
          <a:xfrm>
            <a:off x="602562" y="1360626"/>
            <a:ext cx="10761793" cy="4199483"/>
          </a:xfrm>
          <a:prstGeom prst="rect">
            <a:avLst/>
          </a:prstGeom>
        </p:spPr>
        <p:txBody>
          <a:bodyPr wrap="square">
            <a:spAutoFit/>
          </a:bodyPr>
          <a:lstStyle/>
          <a:p>
            <a:pPr>
              <a:lnSpc>
                <a:spcPct val="120000"/>
              </a:lnSpc>
            </a:pPr>
            <a:r>
              <a:rPr lang="en-US" altLang="zh-CN" sz="3200" dirty="0">
                <a:latin typeface="方正粗黑宋简体" panose="02000000000000000000" pitchFamily="2" charset="-122"/>
                <a:ea typeface="方正粗黑宋简体" panose="02000000000000000000" pitchFamily="2" charset="-122"/>
              </a:rPr>
              <a:t>2.</a:t>
            </a:r>
            <a:r>
              <a:rPr lang="zh-CN" altLang="en-US" sz="3200" dirty="0">
                <a:latin typeface="方正粗黑宋简体" panose="02000000000000000000" pitchFamily="2" charset="-122"/>
                <a:ea typeface="方正粗黑宋简体" panose="02000000000000000000" pitchFamily="2" charset="-122"/>
              </a:rPr>
              <a:t>带着这些问题浏览课文，勾画出主要信息，用简洁的语言概括故事的主要内容。</a:t>
            </a:r>
            <a:endParaRPr lang="en-US" altLang="zh-CN" sz="3200" dirty="0">
              <a:latin typeface="方正粗黑宋简体" panose="02000000000000000000" pitchFamily="2" charset="-122"/>
              <a:ea typeface="方正粗黑宋简体" panose="02000000000000000000" pitchFamily="2" charset="-122"/>
            </a:endParaRPr>
          </a:p>
          <a:p>
            <a:pPr>
              <a:lnSpc>
                <a:spcPct val="120000"/>
              </a:lnSpc>
            </a:pPr>
            <a:endPar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endParaRPr>
          </a:p>
          <a:p>
            <a:pPr>
              <a:lnSpc>
                <a:spcPct val="120000"/>
              </a:lnSpc>
            </a:pPr>
            <a:r>
              <a:rPr lang="zh-CN" altLang="en-US" sz="3200" dirty="0">
                <a:solidFill>
                  <a:schemeClr val="accent1">
                    <a:lumMod val="50000"/>
                  </a:schemeClr>
                </a:solidFill>
                <a:latin typeface="方正粗黑宋简体" panose="02000000000000000000" pitchFamily="2" charset="-122"/>
                <a:ea typeface="方正粗黑宋简体" panose="02000000000000000000" pitchFamily="2" charset="-122"/>
              </a:rPr>
              <a:t>“落日六号”地航飞船失事了，领航员小姑娘被困在了地心，再也无法看见地面世界，所以主任让我带上她的眼睛去度假。“我”带着她的眼睛最后次欣赏地面美景，女地航员也永远留在了地底下。</a:t>
            </a:r>
            <a:endParaRPr lang="zh-CN" altLang="en-US" sz="3200" dirty="0">
              <a:solidFill>
                <a:srgbClr val="FF0000"/>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839381981"/>
      </p:ext>
    </p:extLst>
  </p:cSld>
  <p:clrMapOvr>
    <a:masterClrMapping/>
  </p:clrMapOvr>
  <mc:AlternateContent xmlns:mc="http://schemas.openxmlformats.org/markup-compatibility/2006" xmlns:p14="http://schemas.microsoft.com/office/powerpoint/2010/main">
    <mc:Choice Requires="p14">
      <p:transition p14:dur="10" advTm="9992"/>
    </mc:Choice>
    <mc:Fallback xmlns="">
      <p:transition advTm="9992"/>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TotalTime>
  <Words>4484</Words>
  <Application>Microsoft Office PowerPoint</Application>
  <PresentationFormat>宽屏</PresentationFormat>
  <Paragraphs>203</Paragraphs>
  <Slides>47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47</vt:i4>
      </vt:variant>
    </vt:vector>
  </HeadingPairs>
  <TitlesOfParts>
    <vt:vector size="55" baseType="lpstr">
      <vt:lpstr>等线</vt:lpstr>
      <vt:lpstr>等线 Light</vt:lpstr>
      <vt:lpstr>方正粗黑宋简体</vt:lpstr>
      <vt:lpstr>汉语拼音</vt:lpstr>
      <vt:lpstr>华文细黑</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czm</dc:creator>
  <cp:lastModifiedBy>czm</cp:lastModifiedBy>
  <cp:revision>25</cp:revision>
  <dcterms:created xsi:type="dcterms:W3CDTF">2020-05-04T14:57:50Z</dcterms:created>
  <dcterms:modified xsi:type="dcterms:W3CDTF">2020-05-04T17:59:00Z</dcterms:modified>
</cp:coreProperties>
</file>