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57" r:id="rId4"/>
    <p:sldId id="258" r:id="rId5"/>
    <p:sldId id="300" r:id="rId6"/>
    <p:sldId id="259" r:id="rId8"/>
    <p:sldId id="260" r:id="rId9"/>
    <p:sldId id="261" r:id="rId10"/>
    <p:sldId id="265" r:id="rId11"/>
    <p:sldId id="266" r:id="rId12"/>
    <p:sldId id="302" r:id="rId13"/>
    <p:sldId id="304" r:id="rId14"/>
    <p:sldId id="305" r:id="rId15"/>
    <p:sldId id="269" r:id="rId16"/>
    <p:sldId id="270" r:id="rId17"/>
    <p:sldId id="317" r:id="rId18"/>
    <p:sldId id="271" r:id="rId19"/>
    <p:sldId id="314" r:id="rId20"/>
    <p:sldId id="335" r:id="rId21"/>
    <p:sldId id="273" r:id="rId22"/>
    <p:sldId id="328" r:id="rId23"/>
    <p:sldId id="278" r:id="rId24"/>
    <p:sldId id="279" r:id="rId25"/>
    <p:sldId id="334" r:id="rId26"/>
    <p:sldId id="280" r:id="rId27"/>
    <p:sldId id="282" r:id="rId28"/>
    <p:sldId id="350" r:id="rId29"/>
    <p:sldId id="283" r:id="rId30"/>
    <p:sldId id="284" r:id="rId31"/>
    <p:sldId id="285" r:id="rId32"/>
    <p:sldId id="286" r:id="rId33"/>
    <p:sldId id="287" r:id="rId34"/>
    <p:sldId id="290" r:id="rId35"/>
    <p:sldId id="291" r:id="rId36"/>
    <p:sldId id="351" r:id="rId37"/>
    <p:sldId id="352" r:id="rId38"/>
    <p:sldId id="321" r:id="rId39"/>
    <p:sldId id="322" r:id="rId40"/>
    <p:sldId id="323" r:id="rId41"/>
    <p:sldId id="355" r:id="rId42"/>
    <p:sldId id="356" r:id="rId43"/>
    <p:sldId id="324" r:id="rId44"/>
    <p:sldId id="325" r:id="rId45"/>
    <p:sldId id="326" r:id="rId46"/>
    <p:sldId id="293" r:id="rId47"/>
    <p:sldId id="337" r:id="rId48"/>
    <p:sldId id="338" r:id="rId49"/>
    <p:sldId id="339" r:id="rId50"/>
    <p:sldId id="341" r:id="rId51"/>
  </p:sldIdLst>
  <p:sldSz cx="10693400" cy="756285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杜B格小生" initials="杜B格小生" lastIdx="0" clrIdx="0"/>
  <p:cmAuthor id="1" name="Lu Yeqiu" initials="L" lastIdx="0" clrIdx="0"/>
  <p:cmAuthor id="2" name="作者" initials="A" lastIdx="0" clrIdx="1"/>
  <p:cmAuthor id="3" name="lenovo" initials="l" lastIdx="0" clrIdx="2"/>
  <p:cmAuthor id="5" name="admin" initials="a" lastIdx="3" clrIdx="3"/>
  <p:cmAuthor id="7" name="徐无鬼" initials="徐" lastIdx="7" clrIdx="5"/>
  <p:cmAuthor id="8" name="Mia Vida Villanueva" initials="M" lastIdx="1" clrIdx="0"/>
  <p:cmAuthor id="9" name="姜伟光" initials="姜" lastIdx="1" clrIdx="0"/>
  <p:cmAuthor id="10" name="weijia" initials="w" lastIdx="1" clrIdx="9"/>
  <p:cmAuthor id="11" name="86187" initials="8" lastIdx="1" clrIdx="10"/>
  <p:cmAuthor id="12" name="zhaoqingju" initials="z" lastIdx="0" clrIdx="0"/>
  <p:cmAuthor id="6" name="杨 柳" initials="杨" lastIdx="1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5" Type="http://schemas.openxmlformats.org/officeDocument/2006/relationships/commentAuthors" Target="commentAuthors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247223" y="1143000"/>
            <a:ext cx="4363554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8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r>
              <a:rPr lang="zh-CN" altLang="en-US"/>
              <a:t>参考译文：：唐太宗让宰相封德彝推荐有才能的人，可他过了好久也没有推荐一个人。太宗责问他，他说：“不是我不尽心去做，只是当今没有杰出的人才啊！”太宗说：“君子用人跟用器物一样，每一种东西都要选用它的长处。古来能使国家达到大治的帝王，难道是向别的朝代去借人才来用的吗？我们只是担心自己不能识人，怎么可以冤枉当今一世的人呢？”德彝惭愧的退下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105EE-52CD-4E9B-9A42-80CC6FB559D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>
          <a:ln>
            <a:miter/>
          </a:ln>
        </p:spPr>
      </p:sp>
      <p:sp>
        <p:nvSpPr>
          <p:cNvPr id="28674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8675" name="幻灯片编号占位符 3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indent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735171" y="7009643"/>
            <a:ext cx="2406015" cy="403820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542189" y="7009643"/>
            <a:ext cx="3609023" cy="403820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552214" y="7009643"/>
            <a:ext cx="2406015" cy="40382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fld id="{02AFDBE0-44F5-4A8E-BFC8-88625A622972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735171" y="7009642"/>
            <a:ext cx="2406015" cy="402652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542189" y="7009642"/>
            <a:ext cx="3609023" cy="40265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7552214" y="7009642"/>
            <a:ext cx="2406015" cy="402652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735171" y="402652"/>
            <a:ext cx="9223058" cy="146180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735171" y="2013259"/>
            <a:ext cx="9223058" cy="479855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735171" y="7009642"/>
            <a:ext cx="2406015" cy="402652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542189" y="7009642"/>
            <a:ext cx="3609023" cy="40265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7552214" y="7009642"/>
            <a:ext cx="2406015" cy="402652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image" Target="../media/image12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tags" Target="../tags/tag2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jpe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35.xml"/><Relationship Id="rId8" Type="http://schemas.openxmlformats.org/officeDocument/2006/relationships/image" Target="../media/image20.jpeg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image" Target="../media/image19.jpeg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jpeg"/><Relationship Id="rId1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0" Type="http://schemas.openxmlformats.org/officeDocument/2006/relationships/notesSlide" Target="../notesSlides/notesSlide3.xml"/><Relationship Id="rId1" Type="http://schemas.openxmlformats.org/officeDocument/2006/relationships/tags" Target="../tags/tag36.xml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tags" Target="../tags/tag4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1" Type="http://schemas.openxmlformats.org/officeDocument/2006/relationships/tags" Target="../tags/tag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2.jpeg"/><Relationship Id="rId2" Type="http://schemas.openxmlformats.org/officeDocument/2006/relationships/tags" Target="../tags/tag48.xml"/><Relationship Id="rId1" Type="http://schemas.openxmlformats.org/officeDocument/2006/relationships/tags" Target="../tags/tag4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9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31.pn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tags" Target="../tags/tag5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5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2.jpeg"/><Relationship Id="rId1" Type="http://schemas.openxmlformats.org/officeDocument/2006/relationships/tags" Target="../tags/tag5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0"/>
            <a:ext cx="10693400" cy="7562850"/>
          </a:xfrm>
          <a:prstGeom prst="rect">
            <a:avLst/>
          </a:prstGeom>
        </p:spPr>
      </p:pic>
      <p:sp>
        <p:nvSpPr>
          <p:cNvPr id="4" name="textbox 4"/>
          <p:cNvSpPr/>
          <p:nvPr/>
        </p:nvSpPr>
        <p:spPr>
          <a:xfrm>
            <a:off x="677545" y="1988820"/>
            <a:ext cx="6593840" cy="378206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kern="0" spc="3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sz="2800" b="1" kern="0" spc="3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陪伴</a:t>
            </a:r>
            <a:r>
              <a:rPr sz="2800" b="1" kern="0" spc="30" dirty="0">
                <a:solidFill>
                  <a:srgbClr val="FC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项羽</a:t>
            </a:r>
            <a:r>
              <a:rPr sz="2800" b="1" kern="0" spc="3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早期所向无敌的骏马</a:t>
            </a:r>
            <a:r>
              <a:rPr sz="2800" b="1" kern="0" spc="30" dirty="0">
                <a:solidFill>
                  <a:srgbClr val="FC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乌雅</a:t>
            </a:r>
            <a:r>
              <a:rPr sz="2800" b="1" kern="0" spc="0" dirty="0">
                <a:solidFill>
                  <a:srgbClr val="FC0000">
                    <a:alpha val="100000"/>
                  </a:srgbClr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zhu</a:t>
            </a:r>
            <a:r>
              <a:rPr sz="2800" b="1" kern="0" spc="30" dirty="0">
                <a:solidFill>
                  <a:srgbClr val="FC0000">
                    <a:alpha val="100000"/>
                  </a:srgbClr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ī</a:t>
            </a:r>
            <a:r>
              <a:rPr lang="zh-CN" sz="2800" b="1" kern="0" spc="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</a:t>
            </a:r>
            <a:r>
              <a:rPr sz="2800" b="1" kern="0" spc="6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载着</a:t>
            </a:r>
            <a:r>
              <a:rPr sz="2800" b="1" kern="0" spc="60" dirty="0">
                <a:solidFill>
                  <a:srgbClr val="FC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刘备</a:t>
            </a:r>
            <a:r>
              <a:rPr sz="2800" b="1" kern="0" spc="6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越过檀溪，摆脱追兵的宝马</a:t>
            </a:r>
            <a:r>
              <a:rPr sz="2800" b="1" kern="0" spc="60" dirty="0">
                <a:solidFill>
                  <a:srgbClr val="FC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</a:t>
            </a:r>
            <a:r>
              <a:rPr sz="2800" b="1" kern="0" spc="60" dirty="0">
                <a:solidFill>
                  <a:srgbClr val="FC0000">
                    <a:alpha val="100000"/>
                  </a:srgbClr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dí</a:t>
            </a:r>
            <a:r>
              <a:rPr sz="2800" b="1" kern="0" spc="60" dirty="0">
                <a:solidFill>
                  <a:srgbClr val="FC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卢</a:t>
            </a:r>
            <a:r>
              <a:rPr lang="zh-CN" sz="2800" kern="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；</a:t>
            </a:r>
            <a:r>
              <a:rPr sz="2800" b="1" kern="0" spc="9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陪着</a:t>
            </a:r>
            <a:r>
              <a:rPr sz="2800" b="1" kern="0" spc="90" dirty="0">
                <a:solidFill>
                  <a:srgbClr val="FC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唐三藏</a:t>
            </a:r>
            <a:r>
              <a:rPr sz="2800" b="1" kern="0" spc="9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跋山涉水，西天</a:t>
            </a:r>
            <a:r>
              <a:rPr sz="2800" b="1" kern="0" spc="8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取经的</a:t>
            </a:r>
            <a:r>
              <a:rPr sz="2800" b="1" kern="0" spc="80" dirty="0">
                <a:solidFill>
                  <a:srgbClr val="FC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白龙马</a:t>
            </a:r>
            <a:r>
              <a:rPr lang="zh-CN" sz="2800" kern="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；</a:t>
            </a:r>
            <a:r>
              <a:rPr sz="2800" b="1" kern="0" spc="7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跟随</a:t>
            </a:r>
            <a:r>
              <a:rPr sz="2800" b="1" kern="0" spc="70" dirty="0">
                <a:solidFill>
                  <a:srgbClr val="FC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吕布</a:t>
            </a:r>
            <a:r>
              <a:rPr sz="2800" b="1" kern="0" spc="7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大展神威</a:t>
            </a:r>
            <a:r>
              <a:rPr sz="2800" b="1" kern="0" spc="-2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</a:t>
            </a:r>
            <a:r>
              <a:rPr sz="2800" b="1" kern="0" spc="-20" dirty="0">
                <a:solidFill>
                  <a:srgbClr val="FC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赤兔马</a:t>
            </a:r>
            <a:r>
              <a:rPr sz="2800" b="1" kern="0" spc="-2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r>
              <a:rPr sz="2800" b="1" kern="0" spc="11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正所谓“</a:t>
            </a:r>
            <a:r>
              <a:rPr sz="2800" b="1" kern="0" spc="110" dirty="0">
                <a:solidFill>
                  <a:srgbClr val="FC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良将辅明主，宝马配英雄</a:t>
            </a:r>
            <a:r>
              <a:rPr sz="2800" b="1" kern="0" spc="11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sz="2800" b="1" kern="0" spc="11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sz="2800" b="1" kern="0" spc="11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</a:t>
            </a:r>
            <a:r>
              <a:rPr sz="2800" b="1" kern="0" spc="10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些马能名传</a:t>
            </a:r>
            <a:r>
              <a:rPr sz="2800" b="1" kern="0" spc="6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千古有自身原因，更主要是有赏识它的英雄能尽其才。</a:t>
            </a:r>
            <a:r>
              <a:rPr sz="2800" b="1" kern="0" spc="10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但是所有的千里马都能遇到赏识他的人吗?</a:t>
            </a:r>
            <a:endParaRPr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740631" y="908071"/>
            <a:ext cx="2565453" cy="2311357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766081" y="3822718"/>
            <a:ext cx="2463758" cy="2089161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98478" y="106010"/>
            <a:ext cx="3295598" cy="762032"/>
          </a:xfrm>
          <a:prstGeom prst="rect">
            <a:avLst/>
          </a:prstGeom>
        </p:spPr>
      </p:pic>
      <p:sp>
        <p:nvSpPr>
          <p:cNvPr id="12" name="rect 12"/>
          <p:cNvSpPr/>
          <p:nvPr/>
        </p:nvSpPr>
        <p:spPr>
          <a:xfrm>
            <a:off x="8340941" y="3358564"/>
            <a:ext cx="1346578" cy="253746"/>
          </a:xfrm>
          <a:prstGeom prst="rect">
            <a:avLst/>
          </a:prstGeom>
          <a:solidFill>
            <a:srgbClr val="000000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4" name="textbox 14"/>
          <p:cNvSpPr/>
          <p:nvPr/>
        </p:nvSpPr>
        <p:spPr>
          <a:xfrm>
            <a:off x="8341194" y="3345864"/>
            <a:ext cx="1359535" cy="3244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98000"/>
              </a:lnSpc>
            </a:pPr>
            <a:r>
              <a:rPr sz="2000" b="1" kern="0" spc="80" dirty="0">
                <a:solidFill>
                  <a:srgbClr val="FFFFFF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赤兔胭脂马</a:t>
            </a:r>
            <a:endParaRPr sz="2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" name="rect 16"/>
          <p:cNvSpPr/>
          <p:nvPr/>
        </p:nvSpPr>
        <p:spPr>
          <a:xfrm>
            <a:off x="8668307" y="6067534"/>
            <a:ext cx="832286" cy="253745"/>
          </a:xfrm>
          <a:prstGeom prst="rect">
            <a:avLst/>
          </a:prstGeom>
          <a:solidFill>
            <a:srgbClr val="000000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8" name="textbox 18"/>
          <p:cNvSpPr/>
          <p:nvPr/>
        </p:nvSpPr>
        <p:spPr>
          <a:xfrm>
            <a:off x="8680498" y="6054833"/>
            <a:ext cx="833119" cy="3187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2000" kern="0" spc="110" dirty="0">
                <a:solidFill>
                  <a:srgbClr val="FFFFFF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的卢马</a:t>
            </a:r>
            <a:endParaRPr sz="2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0" name="textbox 20"/>
          <p:cNvSpPr/>
          <p:nvPr/>
        </p:nvSpPr>
        <p:spPr>
          <a:xfrm>
            <a:off x="1066302" y="2870668"/>
            <a:ext cx="62230" cy="2012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eaVert" wrap="square" lIns="0" tIns="0" rIns="0" bIns="0"/>
          <a:lstStyle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78000"/>
              </a:lnSpc>
            </a:pPr>
            <a:r>
              <a:rPr sz="300" kern="0" spc="-1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■</a:t>
            </a:r>
            <a:r>
              <a:rPr sz="300" kern="0" spc="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sz="300" kern="0" spc="-1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口</a:t>
            </a:r>
            <a:endParaRPr sz="3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1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404513" y="88261"/>
            <a:ext cx="3308323" cy="730268"/>
          </a:xfrm>
          <a:prstGeom prst="rect">
            <a:avLst/>
          </a:prstGeom>
        </p:spPr>
      </p:pic>
      <p:sp>
        <p:nvSpPr>
          <p:cNvPr id="3" name="textbox 106"/>
          <p:cNvSpPr/>
          <p:nvPr/>
        </p:nvSpPr>
        <p:spPr>
          <a:xfrm>
            <a:off x="778510" y="220345"/>
            <a:ext cx="1677670" cy="4654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lang="zh-CN" altLang="en-US" sz="3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疏通文意</a:t>
            </a:r>
            <a:endParaRPr lang="zh-CN" altLang="en-US" sz="30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4495" y="1667510"/>
            <a:ext cx="9839325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 noProof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en-US" sz="3200" b="1" noProof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马</a:t>
            </a:r>
            <a:r>
              <a:rPr lang="zh-CN" altLang="en-US" sz="3200" b="1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之</a:t>
            </a:r>
            <a:r>
              <a:rPr lang="zh-CN" altLang="en-US" sz="3200" b="1" noProof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千里者，一</a:t>
            </a:r>
            <a:r>
              <a:rPr lang="zh-CN" altLang="en-US" sz="3200" b="1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食</a:t>
            </a:r>
            <a:r>
              <a:rPr lang="en-US" altLang="zh-CN" sz="3200" b="1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3200" b="1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或</a:t>
            </a:r>
            <a:r>
              <a:rPr lang="en-US" altLang="zh-CN" sz="3200" b="1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sz="3200" b="1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尽</a:t>
            </a:r>
            <a:r>
              <a:rPr lang="en-US" altLang="zh-CN" sz="3200" b="1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3200" b="1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粟</a:t>
            </a:r>
            <a:r>
              <a:rPr lang="zh-CN" altLang="en-US" sz="3200" b="1" noProof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一石，</a:t>
            </a:r>
            <a:r>
              <a:rPr lang="zh-CN" altLang="en-US" sz="3200" b="1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食</a:t>
            </a:r>
            <a:r>
              <a:rPr lang="zh-CN" altLang="en-US" sz="3200" b="1" noProof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马者不知</a:t>
            </a:r>
            <a:endParaRPr lang="zh-CN" altLang="en-US" sz="3200" b="1" noProof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endParaRPr lang="zh-CN" altLang="en-US" sz="3200" b="1" noProof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r>
              <a:rPr lang="zh-CN" altLang="en-US" sz="3200" b="1" noProof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其能千里</a:t>
            </a:r>
            <a:r>
              <a:rPr lang="zh-CN" altLang="en-US" sz="3200" b="1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而</a:t>
            </a:r>
            <a:r>
              <a:rPr lang="en-US" altLang="zh-CN" sz="3200" b="1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sz="3200" b="1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食</a:t>
            </a:r>
            <a:r>
              <a:rPr lang="zh-CN" altLang="en-US" sz="3200" b="1" noProof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也。</a:t>
            </a:r>
            <a:r>
              <a:rPr lang="en-US" altLang="zh-CN" sz="3200" b="1" noProof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3200" b="1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是</a:t>
            </a:r>
            <a:r>
              <a:rPr lang="zh-CN" altLang="en-US" sz="3200" b="1" noProof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马也，</a:t>
            </a:r>
            <a:r>
              <a:rPr lang="zh-CN" altLang="en-US" sz="3200" b="1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虽</a:t>
            </a:r>
            <a:r>
              <a:rPr lang="zh-CN" altLang="en-US" sz="3200" b="1" noProof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有千里之</a:t>
            </a:r>
            <a:r>
              <a:rPr lang="zh-CN" altLang="en-US" sz="3200" b="1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能</a:t>
            </a:r>
            <a:r>
              <a:rPr lang="zh-CN" altLang="en-US" sz="3200" b="1" noProof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3200" b="1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食</a:t>
            </a:r>
            <a:r>
              <a:rPr lang="zh-CN" altLang="en-US" sz="3200" b="1" noProof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不</a:t>
            </a:r>
            <a:endParaRPr lang="zh-CN" altLang="en-US" sz="3200" b="1" noProof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endParaRPr lang="zh-CN" altLang="en-US" sz="3200" b="1" noProof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r>
              <a:rPr lang="zh-CN" altLang="en-US" sz="3200" b="1" noProof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饱，力不</a:t>
            </a:r>
            <a:r>
              <a:rPr lang="zh-CN" altLang="en-US" sz="3200" b="1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足</a:t>
            </a:r>
            <a:r>
              <a:rPr lang="zh-CN" altLang="en-US" sz="3200" b="1" noProof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3200" b="1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才</a:t>
            </a:r>
            <a:r>
              <a:rPr lang="en-US" altLang="zh-CN" sz="3200" b="1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altLang="en-US" sz="3200" b="1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美</a:t>
            </a:r>
            <a:r>
              <a:rPr lang="zh-CN" altLang="en-US" sz="3200" b="1" noProof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不外</a:t>
            </a:r>
            <a:r>
              <a:rPr lang="zh-CN" altLang="en-US" sz="3200" b="1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见</a:t>
            </a:r>
            <a:r>
              <a:rPr lang="zh-CN" altLang="en-US" sz="3200" b="1" noProof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en-US" altLang="zh-CN" sz="3200" b="1" noProof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sz="3200" b="1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且</a:t>
            </a:r>
            <a:r>
              <a:rPr lang="zh-CN" altLang="en-US" sz="3200" b="1" noProof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欲与常马</a:t>
            </a:r>
            <a:r>
              <a:rPr lang="zh-CN" altLang="en-US" sz="3200" b="1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等</a:t>
            </a:r>
            <a:r>
              <a:rPr lang="zh-CN" altLang="en-US" sz="3200" b="1" noProof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不</a:t>
            </a:r>
            <a:r>
              <a:rPr lang="zh-CN" altLang="en-US" sz="3200" b="1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可</a:t>
            </a:r>
            <a:r>
              <a:rPr lang="zh-CN" altLang="en-US" sz="3200" b="1" noProof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得，</a:t>
            </a:r>
            <a:endParaRPr lang="zh-CN" altLang="en-US" sz="3200" b="1" noProof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endParaRPr lang="zh-CN" altLang="en-US" sz="3200" b="1" noProof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r>
              <a:rPr lang="zh-CN" altLang="en-US" sz="3200" b="1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安</a:t>
            </a:r>
            <a:r>
              <a:rPr lang="zh-CN" altLang="en-US" sz="3200" b="1" noProof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求其能千里也？</a:t>
            </a:r>
            <a:endParaRPr lang="zh-CN" altLang="en-US" sz="3200" b="1" noProof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endParaRPr lang="zh-CN" altLang="en-US" sz="3200" b="1" noProof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Text Box 17"/>
          <p:cNvSpPr txBox="1"/>
          <p:nvPr/>
        </p:nvSpPr>
        <p:spPr>
          <a:xfrm>
            <a:off x="919127" y="1293822"/>
            <a:ext cx="279420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定语后置的标志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 Box 17"/>
          <p:cNvSpPr txBox="1"/>
          <p:nvPr/>
        </p:nvSpPr>
        <p:spPr>
          <a:xfrm>
            <a:off x="4053267" y="1293822"/>
            <a:ext cx="583124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吃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 Box 17"/>
          <p:cNvSpPr txBox="1"/>
          <p:nvPr/>
        </p:nvSpPr>
        <p:spPr>
          <a:xfrm>
            <a:off x="4521200" y="2132330"/>
            <a:ext cx="10890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有时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Text Box 17"/>
          <p:cNvSpPr txBox="1"/>
          <p:nvPr/>
        </p:nvSpPr>
        <p:spPr>
          <a:xfrm>
            <a:off x="5074920" y="1292860"/>
            <a:ext cx="13233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吃尽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Text Box 17"/>
          <p:cNvSpPr txBox="1"/>
          <p:nvPr/>
        </p:nvSpPr>
        <p:spPr>
          <a:xfrm>
            <a:off x="6022340" y="1291590"/>
            <a:ext cx="12420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粮食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Text Box 7"/>
          <p:cNvSpPr txBox="1"/>
          <p:nvPr/>
        </p:nvSpPr>
        <p:spPr>
          <a:xfrm>
            <a:off x="7459980" y="1294130"/>
            <a:ext cx="2077720" cy="5232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5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同</a:t>
            </a:r>
            <a:r>
              <a:rPr lang="en-US" altLang="zh-CN" sz="2805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</a:t>
            </a:r>
            <a:r>
              <a:rPr sz="280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饲</a:t>
            </a:r>
            <a:r>
              <a:rPr lang="en-US" altLang="zh-CN" sz="2805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”</a:t>
            </a:r>
            <a:r>
              <a:rPr lang="en-US" altLang="zh-CN" sz="2805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280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喂</a:t>
            </a:r>
            <a:endParaRPr sz="2805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Text Box 12"/>
          <p:cNvSpPr txBox="1"/>
          <p:nvPr/>
        </p:nvSpPr>
        <p:spPr>
          <a:xfrm>
            <a:off x="1574800" y="2291715"/>
            <a:ext cx="21393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表顺接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来</a:t>
            </a:r>
            <a:endParaRPr 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Text Box 7"/>
          <p:cNvSpPr txBox="1"/>
          <p:nvPr/>
        </p:nvSpPr>
        <p:spPr>
          <a:xfrm>
            <a:off x="2124710" y="3060065"/>
            <a:ext cx="2077720" cy="5232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5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同</a:t>
            </a:r>
            <a:r>
              <a:rPr lang="en-US" altLang="zh-CN" sz="2805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</a:t>
            </a:r>
            <a:r>
              <a:rPr sz="280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饲</a:t>
            </a:r>
            <a:r>
              <a:rPr lang="en-US" altLang="zh-CN" sz="2805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”</a:t>
            </a:r>
            <a:r>
              <a:rPr lang="en-US" altLang="zh-CN" sz="2805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280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喂</a:t>
            </a:r>
            <a:endParaRPr sz="2805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Text Box 17"/>
          <p:cNvSpPr txBox="1"/>
          <p:nvPr/>
        </p:nvSpPr>
        <p:spPr>
          <a:xfrm>
            <a:off x="4327423" y="3059893"/>
            <a:ext cx="98134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这样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Text Box 17"/>
          <p:cNvSpPr txBox="1"/>
          <p:nvPr/>
        </p:nvSpPr>
        <p:spPr>
          <a:xfrm>
            <a:off x="5866765" y="2290445"/>
            <a:ext cx="10883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虽然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Text Box 17"/>
          <p:cNvSpPr txBox="1"/>
          <p:nvPr/>
        </p:nvSpPr>
        <p:spPr>
          <a:xfrm>
            <a:off x="7663815" y="2291715"/>
            <a:ext cx="10883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才能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Text Box 17"/>
          <p:cNvSpPr txBox="1"/>
          <p:nvPr/>
        </p:nvSpPr>
        <p:spPr>
          <a:xfrm>
            <a:off x="8832912" y="2290137"/>
            <a:ext cx="583124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吃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Text Box 17"/>
          <p:cNvSpPr txBox="1"/>
          <p:nvPr/>
        </p:nvSpPr>
        <p:spPr>
          <a:xfrm>
            <a:off x="1994030" y="4081613"/>
            <a:ext cx="95405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足够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Text Box 17"/>
          <p:cNvSpPr txBox="1"/>
          <p:nvPr/>
        </p:nvSpPr>
        <p:spPr>
          <a:xfrm>
            <a:off x="3023748" y="4080338"/>
            <a:ext cx="93734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才能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Text Box 17"/>
          <p:cNvSpPr txBox="1"/>
          <p:nvPr/>
        </p:nvSpPr>
        <p:spPr>
          <a:xfrm>
            <a:off x="3961258" y="4081744"/>
            <a:ext cx="2192704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美好的素质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Text Box 17"/>
          <p:cNvSpPr txBox="1"/>
          <p:nvPr/>
        </p:nvSpPr>
        <p:spPr>
          <a:xfrm>
            <a:off x="5164102" y="3258239"/>
            <a:ext cx="2192704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同</a:t>
            </a:r>
            <a:r>
              <a:rPr lang="en-US" altLang="zh-CN"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现</a:t>
            </a:r>
            <a:r>
              <a:rPr lang="en-US" altLang="zh-CN"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表现</a:t>
            </a:r>
            <a:endParaRPr 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2" name="Text Box 17"/>
          <p:cNvSpPr txBox="1"/>
          <p:nvPr/>
        </p:nvSpPr>
        <p:spPr>
          <a:xfrm>
            <a:off x="6398260" y="4081780"/>
            <a:ext cx="16471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犹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尚且</a:t>
            </a:r>
            <a:endParaRPr 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3" name="Text Box 17"/>
          <p:cNvSpPr txBox="1"/>
          <p:nvPr/>
        </p:nvSpPr>
        <p:spPr>
          <a:xfrm>
            <a:off x="8045512" y="3256288"/>
            <a:ext cx="1885269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等同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一样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4" name="Text Box 17"/>
          <p:cNvSpPr txBox="1"/>
          <p:nvPr/>
        </p:nvSpPr>
        <p:spPr>
          <a:xfrm>
            <a:off x="8994140" y="4081780"/>
            <a:ext cx="10579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能够</a:t>
            </a:r>
            <a:endParaRPr 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5" name="Text Box 17"/>
          <p:cNvSpPr txBox="1"/>
          <p:nvPr/>
        </p:nvSpPr>
        <p:spPr>
          <a:xfrm>
            <a:off x="404365" y="5175258"/>
            <a:ext cx="98134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怎么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10" grpId="0"/>
      <p:bldP spid="9" grpId="0"/>
      <p:bldP spid="11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1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404513" y="88261"/>
            <a:ext cx="3308323" cy="730268"/>
          </a:xfrm>
          <a:prstGeom prst="rect">
            <a:avLst/>
          </a:prstGeom>
        </p:spPr>
      </p:pic>
      <p:sp>
        <p:nvSpPr>
          <p:cNvPr id="3" name="textbox 106"/>
          <p:cNvSpPr/>
          <p:nvPr/>
        </p:nvSpPr>
        <p:spPr>
          <a:xfrm>
            <a:off x="778510" y="220345"/>
            <a:ext cx="1677670" cy="4654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lang="zh-CN" altLang="en-US" sz="3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疏通文意</a:t>
            </a:r>
            <a:endParaRPr lang="zh-CN" altLang="en-US" sz="30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26" name="textbox 126"/>
          <p:cNvSpPr/>
          <p:nvPr/>
        </p:nvSpPr>
        <p:spPr>
          <a:xfrm>
            <a:off x="495300" y="1751330"/>
            <a:ext cx="9737725" cy="15227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30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102000"/>
              </a:lnSpc>
              <a:tabLst>
                <a:tab pos="191770" algn="l"/>
              </a:tabLst>
            </a:pPr>
            <a:r>
              <a:rPr lang="en-US" sz="2700" b="1" kern="0" spc="1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 kern="0" spc="34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日行千里的马，吃一次有时能吃尽一石粮食。喂马的人不知道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kern="0" spc="34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要根据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kern="0" spc="34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它能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kern="0" spc="34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日行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kern="0" spc="34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千里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kern="0" spc="34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的本领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kern="0" spc="34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来喂养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kern="0" spc="34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它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kern="0" spc="34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kern="0" spc="34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所以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kern="0" spc="34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这样的马，虽然有日行千里的才能，但吃不饱，力气不足，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kern="0" spc="34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它的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kern="0" spc="34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才能和美好的素质就不能表现在外面，想要和普通的马一样尚且办不到，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kern="0" spc="34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又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kern="0" spc="34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怎么能要求它能日行千里呢</a:t>
            </a:r>
            <a:r>
              <a:rPr lang="en-US" altLang="zh-CN" sz="3200" b="1" kern="0" spc="34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?</a:t>
            </a:r>
            <a:endParaRPr lang="en-US" altLang="zh-CN" sz="3200" b="1" kern="0" spc="340" dirty="0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12700" algn="l" rtl="0" eaLnBrk="0">
              <a:lnSpc>
                <a:spcPct val="102000"/>
              </a:lnSpc>
              <a:tabLst>
                <a:tab pos="191770" algn="l"/>
              </a:tabLst>
            </a:pPr>
            <a:endParaRPr lang="en-US" altLang="zh-CN" sz="3200" b="1" kern="0" spc="340" dirty="0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1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404513" y="88261"/>
            <a:ext cx="3308323" cy="730268"/>
          </a:xfrm>
          <a:prstGeom prst="rect">
            <a:avLst/>
          </a:prstGeom>
        </p:spPr>
      </p:pic>
      <p:sp>
        <p:nvSpPr>
          <p:cNvPr id="3" name="textbox 106"/>
          <p:cNvSpPr/>
          <p:nvPr/>
        </p:nvSpPr>
        <p:spPr>
          <a:xfrm>
            <a:off x="778510" y="220345"/>
            <a:ext cx="1677670" cy="4654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lang="zh-CN" altLang="en-US" sz="3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疏通文意</a:t>
            </a:r>
            <a:endParaRPr lang="zh-CN" altLang="en-US" sz="30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4495" y="1667510"/>
            <a:ext cx="983932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 noProof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en-US" sz="3200" b="1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策</a:t>
            </a:r>
            <a:r>
              <a:rPr lang="zh-CN" altLang="en-US" sz="3200" b="1" noProof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之</a:t>
            </a:r>
            <a:r>
              <a:rPr lang="zh-CN" altLang="en-US" sz="3200" b="1" noProof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不</a:t>
            </a:r>
            <a:r>
              <a:rPr lang="zh-CN" altLang="en-US" sz="3200" b="1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以</a:t>
            </a:r>
            <a:r>
              <a:rPr lang="zh-CN" altLang="en-US" sz="3200" b="1" noProof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其</a:t>
            </a:r>
            <a:r>
              <a:rPr lang="zh-CN" altLang="en-US" sz="3200" b="1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道</a:t>
            </a:r>
            <a:r>
              <a:rPr lang="zh-CN" altLang="en-US" sz="3200" b="1" noProof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3200" b="1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食</a:t>
            </a:r>
            <a:r>
              <a:rPr lang="zh-CN" altLang="en-US" sz="3200" b="1" noProof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之不能</a:t>
            </a:r>
            <a:r>
              <a:rPr lang="zh-CN" altLang="en-US" sz="3200" b="1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尽</a:t>
            </a:r>
            <a:r>
              <a:rPr lang="zh-CN" altLang="en-US" sz="3200" b="1" noProof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其</a:t>
            </a:r>
            <a:r>
              <a:rPr lang="zh-CN" altLang="en-US" sz="3200" b="1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材</a:t>
            </a:r>
            <a:r>
              <a:rPr lang="zh-CN" altLang="en-US" sz="3200" b="1" noProof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，鸣之</a:t>
            </a:r>
            <a:r>
              <a:rPr lang="zh-CN" altLang="en-US" sz="3200" b="1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而</a:t>
            </a:r>
            <a:r>
              <a:rPr lang="zh-CN" altLang="en-US" sz="3200" b="1" noProof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不能</a:t>
            </a:r>
            <a:r>
              <a:rPr lang="zh-CN" altLang="en-US" sz="3200" b="1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通</a:t>
            </a:r>
            <a:endParaRPr lang="zh-CN" altLang="en-US" sz="3200" b="1" noProof="0"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endParaRPr lang="zh-CN" altLang="en-US" sz="3200" b="1" noProof="0"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r>
              <a:rPr lang="zh-CN" altLang="en-US" sz="3200" b="1" noProof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其意，执</a:t>
            </a:r>
            <a:r>
              <a:rPr lang="zh-CN" altLang="en-US" sz="3200" b="1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策</a:t>
            </a:r>
            <a:r>
              <a:rPr lang="en-US" altLang="zh-CN" sz="3200" b="1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altLang="en-US" sz="3200" b="1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而</a:t>
            </a:r>
            <a:r>
              <a:rPr lang="en-US" altLang="zh-CN" sz="3200" b="1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</a:t>
            </a:r>
            <a:r>
              <a:rPr lang="zh-CN" altLang="en-US" sz="3200" b="1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临</a:t>
            </a:r>
            <a:r>
              <a:rPr lang="zh-CN" altLang="en-US" sz="3200" b="1" noProof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之，曰：</a:t>
            </a:r>
            <a:r>
              <a:rPr lang="en-US" altLang="zh-CN" sz="3200" b="1" noProof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 b="1" noProof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天下无马！</a:t>
            </a:r>
            <a:r>
              <a:rPr lang="en-US" altLang="zh-CN" sz="3200" b="1" noProof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200" b="1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呜</a:t>
            </a:r>
            <a:endParaRPr lang="zh-CN" altLang="en-US" sz="3200" b="1" noProof="0"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endParaRPr lang="zh-CN" altLang="en-US" sz="3200" b="1" noProof="0"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r>
              <a:rPr lang="zh-CN" altLang="en-US" sz="3200" b="1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呼</a:t>
            </a:r>
            <a:r>
              <a:rPr lang="zh-CN" altLang="en-US" sz="3200" b="1" noProof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！</a:t>
            </a:r>
            <a:r>
              <a:rPr lang="zh-CN" altLang="en-US" sz="3200" b="1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其</a:t>
            </a:r>
            <a:r>
              <a:rPr lang="zh-CN" altLang="en-US" sz="3200" b="1" noProof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真无马邪？</a:t>
            </a:r>
            <a:r>
              <a:rPr lang="en-US" altLang="zh-CN" sz="3200" b="1" noProof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</a:t>
            </a:r>
            <a:r>
              <a:rPr lang="zh-CN" altLang="en-US" sz="3200" b="1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其</a:t>
            </a:r>
            <a:r>
              <a:rPr lang="zh-CN" altLang="en-US" sz="3200" b="1" noProof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真不知马也！</a:t>
            </a:r>
            <a:endParaRPr lang="zh-CN" altLang="en-US" sz="3200" b="1" noProof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endParaRPr lang="zh-CN" altLang="en-US" sz="3200" b="1" noProof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Text Box 17"/>
          <p:cNvSpPr txBox="1"/>
          <p:nvPr/>
        </p:nvSpPr>
        <p:spPr>
          <a:xfrm>
            <a:off x="404495" y="1294130"/>
            <a:ext cx="33083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名作动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用马鞭驱赶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Text Box 7"/>
          <p:cNvSpPr txBox="1"/>
          <p:nvPr/>
        </p:nvSpPr>
        <p:spPr>
          <a:xfrm>
            <a:off x="3906520" y="1321435"/>
            <a:ext cx="2077720" cy="5232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5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同</a:t>
            </a:r>
            <a:r>
              <a:rPr lang="en-US" altLang="zh-CN" sz="2805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</a:t>
            </a:r>
            <a:r>
              <a:rPr sz="280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饲</a:t>
            </a:r>
            <a:r>
              <a:rPr lang="en-US" altLang="zh-CN" sz="2805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”</a:t>
            </a:r>
            <a:r>
              <a:rPr lang="en-US" altLang="zh-CN" sz="2805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280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喂</a:t>
            </a:r>
            <a:endParaRPr sz="2805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Text Box 12"/>
          <p:cNvSpPr txBox="1"/>
          <p:nvPr/>
        </p:nvSpPr>
        <p:spPr>
          <a:xfrm>
            <a:off x="5441315" y="2049780"/>
            <a:ext cx="13728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竭尽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Text Box 7"/>
          <p:cNvSpPr txBox="1"/>
          <p:nvPr/>
        </p:nvSpPr>
        <p:spPr>
          <a:xfrm>
            <a:off x="5967730" y="1276985"/>
            <a:ext cx="2077720" cy="5232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才能、才干</a:t>
            </a:r>
            <a:endParaRPr lang="zh-CN" altLang="en-US" sz="2805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Text Box 17"/>
          <p:cNvSpPr txBox="1"/>
          <p:nvPr/>
        </p:nvSpPr>
        <p:spPr>
          <a:xfrm>
            <a:off x="9070873" y="1324438"/>
            <a:ext cx="98134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通晓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Text Box 17"/>
          <p:cNvSpPr txBox="1"/>
          <p:nvPr/>
        </p:nvSpPr>
        <p:spPr>
          <a:xfrm>
            <a:off x="1993900" y="3065145"/>
            <a:ext cx="10883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马鞭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Text Box 17"/>
          <p:cNvSpPr txBox="1"/>
          <p:nvPr/>
        </p:nvSpPr>
        <p:spPr>
          <a:xfrm>
            <a:off x="2948305" y="3065145"/>
            <a:ext cx="13957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表修饰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Text Box 17"/>
          <p:cNvSpPr txBox="1"/>
          <p:nvPr/>
        </p:nvSpPr>
        <p:spPr>
          <a:xfrm>
            <a:off x="4426585" y="3065145"/>
            <a:ext cx="10140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面对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Text Box 17"/>
          <p:cNvSpPr txBox="1"/>
          <p:nvPr/>
        </p:nvSpPr>
        <p:spPr>
          <a:xfrm>
            <a:off x="7823200" y="2141855"/>
            <a:ext cx="23056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表转折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但是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Text Box 17"/>
          <p:cNvSpPr txBox="1"/>
          <p:nvPr/>
        </p:nvSpPr>
        <p:spPr>
          <a:xfrm>
            <a:off x="1209040" y="4080510"/>
            <a:ext cx="35045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加强诘问语气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难道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Text Box 17"/>
          <p:cNvSpPr txBox="1"/>
          <p:nvPr/>
        </p:nvSpPr>
        <p:spPr>
          <a:xfrm>
            <a:off x="5045075" y="4080510"/>
            <a:ext cx="31222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表推测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大概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恐怕</a:t>
            </a:r>
            <a:endParaRPr 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Text Box 17"/>
          <p:cNvSpPr txBox="1"/>
          <p:nvPr/>
        </p:nvSpPr>
        <p:spPr>
          <a:xfrm>
            <a:off x="2079019" y="2049900"/>
            <a:ext cx="944584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按照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Text Box 17"/>
          <p:cNvSpPr txBox="1"/>
          <p:nvPr/>
        </p:nvSpPr>
        <p:spPr>
          <a:xfrm>
            <a:off x="3092818" y="2048622"/>
            <a:ext cx="1620718" cy="5232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5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正确方法</a:t>
            </a:r>
            <a:endParaRPr lang="zh-CN" altLang="en-US" sz="2805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Text Box 17"/>
          <p:cNvSpPr txBox="1"/>
          <p:nvPr/>
        </p:nvSpPr>
        <p:spPr>
          <a:xfrm>
            <a:off x="9403715" y="3173095"/>
            <a:ext cx="5810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唉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6" name="textbox 126"/>
          <p:cNvSpPr/>
          <p:nvPr/>
        </p:nvSpPr>
        <p:spPr>
          <a:xfrm>
            <a:off x="270510" y="4754245"/>
            <a:ext cx="9858375" cy="15227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30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102000"/>
              </a:lnSpc>
              <a:tabLst>
                <a:tab pos="191770" algn="l"/>
              </a:tabLst>
            </a:pPr>
            <a:r>
              <a:rPr lang="en-US" sz="2700" b="1" kern="0" spc="1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 kern="0" spc="34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用马鞭赶它，不按照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kern="0" spc="34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驱使千里马的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kern="0" spc="34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正确方法；喂它，却不能让它竭尽才能；它鸣叫，却不能通晓它的意思，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kern="0" spc="34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只是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kern="0" spc="34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拿着马鞭面对着它，说：</a:t>
            </a:r>
            <a:r>
              <a:rPr lang="en-US" altLang="zh-CN" sz="3200" b="1" kern="0" spc="34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200" b="1" kern="0" spc="34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天下没有千里马！</a:t>
            </a:r>
            <a:r>
              <a:rPr lang="en-US" altLang="zh-CN" sz="3200" b="1" kern="0" spc="34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200" b="1" kern="0" spc="34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唉！难道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kern="0" spc="34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这世上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kern="0" spc="34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真的没有千里马吗？恐怕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是他们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kern="0" spc="34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真的不认识千里马吧！</a:t>
            </a:r>
            <a:endParaRPr sz="32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12700" algn="l" rtl="0" eaLnBrk="0">
              <a:lnSpc>
                <a:spcPct val="102000"/>
              </a:lnSpc>
              <a:tabLst>
                <a:tab pos="191770" algn="l"/>
              </a:tabLst>
            </a:pPr>
            <a:endParaRPr lang="zh-CN" altLang="en-US" sz="3200" b="1" kern="0" spc="340" dirty="0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12700" algn="l" rtl="0" eaLnBrk="0">
              <a:lnSpc>
                <a:spcPct val="102000"/>
              </a:lnSpc>
              <a:tabLst>
                <a:tab pos="191770" algn="l"/>
              </a:tabLst>
            </a:pPr>
            <a:endParaRPr lang="zh-CN" altLang="en-US" sz="3200" b="1" kern="0" spc="340" dirty="0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12700" algn="l" rtl="0" eaLnBrk="0">
              <a:lnSpc>
                <a:spcPct val="102000"/>
              </a:lnSpc>
              <a:tabLst>
                <a:tab pos="191770" algn="l"/>
              </a:tabLst>
            </a:pPr>
            <a:endParaRPr lang="en-US" altLang="zh-CN" sz="3200" b="1" kern="0" spc="340" dirty="0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1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2" grpId="0"/>
      <p:bldP spid="2" grpId="0"/>
      <p:bldP spid="14" grpId="0"/>
      <p:bldP spid="29" grpId="0"/>
      <p:bldP spid="1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textbox 204"/>
          <p:cNvSpPr/>
          <p:nvPr/>
        </p:nvSpPr>
        <p:spPr>
          <a:xfrm>
            <a:off x="868680" y="2160270"/>
            <a:ext cx="8573135" cy="30410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6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4242435" algn="l" rtl="0" eaLnBrk="0">
              <a:lnSpc>
                <a:spcPct val="96000"/>
              </a:lnSpc>
            </a:pPr>
            <a:r>
              <a:rPr sz="3200" b="1" kern="0" spc="5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通假字</a:t>
            </a:r>
            <a:endParaRPr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rtl="0" eaLnBrk="0">
              <a:lnSpc>
                <a:spcPct val="183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96000"/>
              </a:lnSpc>
              <a:spcBef>
                <a:spcPts val="935"/>
              </a:spcBef>
            </a:pPr>
            <a:r>
              <a:rPr sz="3200" b="1" kern="0" spc="-20" dirty="0">
                <a:solidFill>
                  <a:srgbClr val="F8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祗</a:t>
            </a:r>
            <a:r>
              <a:rPr sz="3200" b="1" kern="0" spc="-2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辱于奴隶人之手</a:t>
            </a:r>
            <a:r>
              <a:rPr sz="3200" kern="0" spc="19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rtl="0" eaLnBrk="0">
              <a:lnSpc>
                <a:spcPct val="111000"/>
              </a:lnSpc>
            </a:pPr>
            <a:endParaRPr sz="32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11000"/>
              </a:lnSpc>
            </a:pPr>
            <a:r>
              <a:rPr sz="3200" b="1" kern="0" spc="10" dirty="0">
                <a:solidFill>
                  <a:srgbClr val="F7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食</a:t>
            </a:r>
            <a:r>
              <a:rPr sz="3200" b="1" kern="0" spc="1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马者不知其能千里而食也</a:t>
            </a:r>
            <a:r>
              <a:rPr sz="3200" kern="0" spc="1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endParaRPr sz="32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9000"/>
              </a:lnSpc>
            </a:pPr>
            <a:endParaRPr sz="32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9000"/>
              </a:lnSpc>
            </a:pPr>
            <a:r>
              <a:rPr sz="3200" b="1" kern="0" spc="1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才美不外</a:t>
            </a:r>
            <a:r>
              <a:rPr sz="3200" b="1" kern="0" spc="10" dirty="0">
                <a:solidFill>
                  <a:srgbClr val="FC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见</a:t>
            </a:r>
            <a:r>
              <a:rPr sz="3200" kern="0" spc="90" dirty="0">
                <a:solidFill>
                  <a:srgbClr val="FC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800" kern="0" spc="90" dirty="0">
                <a:solidFill>
                  <a:srgbClr val="FC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endParaRPr sz="2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00" name="picture 1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404513" y="1430016"/>
            <a:ext cx="3308323" cy="730268"/>
          </a:xfrm>
          <a:prstGeom prst="rect">
            <a:avLst/>
          </a:prstGeom>
        </p:spPr>
      </p:pic>
      <p:sp>
        <p:nvSpPr>
          <p:cNvPr id="3" name="textbox 106"/>
          <p:cNvSpPr/>
          <p:nvPr/>
        </p:nvSpPr>
        <p:spPr>
          <a:xfrm>
            <a:off x="778510" y="1562100"/>
            <a:ext cx="1677670" cy="4654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lang="zh-CN" altLang="en-US" sz="3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文言积累</a:t>
            </a:r>
            <a:endParaRPr lang="zh-CN" altLang="en-US" sz="30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3499" name="Text Box 7"/>
          <p:cNvSpPr txBox="1"/>
          <p:nvPr/>
        </p:nvSpPr>
        <p:spPr>
          <a:xfrm>
            <a:off x="6627123" y="2952130"/>
            <a:ext cx="348482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同</a:t>
            </a:r>
            <a:r>
              <a:rPr lang="en-US" alt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衹</a:t>
            </a:r>
            <a:r>
              <a:rPr lang="en-US" alt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”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只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仅</a:t>
            </a:r>
            <a:endParaRPr lang="zh-CN" altLang="en-US" sz="3200" b="1" dirty="0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  <p:sp>
        <p:nvSpPr>
          <p:cNvPr id="5" name="Text Box 7"/>
          <p:cNvSpPr txBox="1"/>
          <p:nvPr/>
        </p:nvSpPr>
        <p:spPr>
          <a:xfrm>
            <a:off x="6627123" y="4051071"/>
            <a:ext cx="2246171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同</a:t>
            </a:r>
            <a:r>
              <a:rPr lang="en-US" alt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饲</a:t>
            </a:r>
            <a:r>
              <a:rPr lang="en-US" alt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”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喂</a:t>
            </a:r>
            <a:endParaRPr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Text Box 17"/>
          <p:cNvSpPr txBox="1"/>
          <p:nvPr/>
        </p:nvSpPr>
        <p:spPr>
          <a:xfrm>
            <a:off x="6524625" y="5150485"/>
            <a:ext cx="37211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同</a:t>
            </a:r>
            <a:r>
              <a:rPr lang="en-US" alt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现</a:t>
            </a:r>
            <a:r>
              <a:rPr lang="en-US" alt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显现、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表现</a:t>
            </a:r>
            <a:endParaRPr 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3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9" grpId="0"/>
      <p:bldP spid="5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textbox 214"/>
          <p:cNvSpPr/>
          <p:nvPr/>
        </p:nvSpPr>
        <p:spPr>
          <a:xfrm>
            <a:off x="4825640" y="1750710"/>
            <a:ext cx="1866900" cy="5137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3200" b="1" kern="0" spc="30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古今异义</a:t>
            </a:r>
            <a:endParaRPr sz="3200" b="1" kern="0" spc="300" dirty="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  <a:cs typeface="楷体" panose="02010609060101010101" charset="-122"/>
            </a:endParaRPr>
          </a:p>
        </p:txBody>
      </p:sp>
      <p:pic>
        <p:nvPicPr>
          <p:cNvPr id="100" name="picture 1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404513" y="1430016"/>
            <a:ext cx="3308323" cy="730268"/>
          </a:xfrm>
          <a:prstGeom prst="rect">
            <a:avLst/>
          </a:prstGeom>
        </p:spPr>
      </p:pic>
      <p:sp>
        <p:nvSpPr>
          <p:cNvPr id="3" name="textbox 106"/>
          <p:cNvSpPr/>
          <p:nvPr/>
        </p:nvSpPr>
        <p:spPr>
          <a:xfrm>
            <a:off x="778510" y="1562100"/>
            <a:ext cx="1677670" cy="4654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lang="zh-CN" altLang="en-US" sz="3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文言积累</a:t>
            </a:r>
            <a:endParaRPr lang="zh-CN" altLang="en-US" sz="30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1096010" y="4715510"/>
            <a:ext cx="48952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 sz="3200" b="1" kern="0" spc="17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⑵</a:t>
            </a:r>
            <a:r>
              <a:rPr sz="3200" b="1" kern="0" spc="170" dirty="0">
                <a:solidFill>
                  <a:srgbClr val="F9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是</a:t>
            </a:r>
            <a:r>
              <a:rPr sz="3200" b="1" kern="0" spc="17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马也</a:t>
            </a:r>
            <a:endParaRPr lang="zh-CN" altLang="en-US" sz="32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左大括号 4"/>
          <p:cNvSpPr/>
          <p:nvPr>
            <p:custDataLst>
              <p:tags r:id="rId3"/>
            </p:custDataLst>
          </p:nvPr>
        </p:nvSpPr>
        <p:spPr>
          <a:xfrm>
            <a:off x="4688205" y="2938145"/>
            <a:ext cx="137160" cy="1103630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1" name="矩形 120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753610" y="2705735"/>
            <a:ext cx="5458460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古义：有时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3200" b="1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en-US" altLang="zh-CN" sz="3200" b="1">
              <a:solidFill>
                <a:schemeClr val="accent4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今义：</a:t>
            </a:r>
            <a:r>
              <a:rPr sz="3200" b="1" kern="0" spc="-80" dirty="0">
                <a:solidFill>
                  <a:schemeClr val="tx1">
                    <a:alpha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或者；或许</a:t>
            </a: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solidFill>
                <a:schemeClr val="accent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096010" y="3211830"/>
            <a:ext cx="48952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 sz="3200" b="1" kern="0" spc="17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⑴</a:t>
            </a:r>
            <a:r>
              <a:rPr sz="3200" b="1" kern="0" spc="17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一食</a:t>
            </a:r>
            <a:r>
              <a:rPr sz="3200" b="1" kern="0" spc="170" dirty="0">
                <a:solidFill>
                  <a:srgbClr val="F9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或</a:t>
            </a:r>
            <a:r>
              <a:rPr sz="3200" b="1" kern="0" spc="17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尽粟一石</a:t>
            </a:r>
            <a:endParaRPr lang="zh-CN" altLang="en-US" sz="32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左大括号 5"/>
          <p:cNvSpPr/>
          <p:nvPr>
            <p:custDataLst>
              <p:tags r:id="rId6"/>
            </p:custDataLst>
          </p:nvPr>
        </p:nvSpPr>
        <p:spPr>
          <a:xfrm>
            <a:off x="2991485" y="4519930"/>
            <a:ext cx="137160" cy="1103630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029585" y="4274185"/>
            <a:ext cx="5458460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古义：这，这样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3200" b="1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en-US" altLang="zh-CN" sz="3200" b="1">
              <a:solidFill>
                <a:schemeClr val="accent4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今义：判断动词。</a:t>
            </a:r>
            <a:endParaRPr lang="zh-CN" altLang="en-US" sz="3200" b="1">
              <a:solidFill>
                <a:schemeClr val="accent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textbox 302"/>
          <p:cNvSpPr/>
          <p:nvPr/>
        </p:nvSpPr>
        <p:spPr>
          <a:xfrm>
            <a:off x="3990340" y="1575435"/>
            <a:ext cx="6179820" cy="40157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3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603885" algn="l" rtl="0" eaLnBrk="0">
              <a:lnSpc>
                <a:spcPct val="99000"/>
              </a:lnSpc>
            </a:pPr>
            <a:r>
              <a:rPr sz="3500" b="1" kern="0" spc="15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词类活用</a:t>
            </a:r>
            <a:endParaRPr sz="35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rtl="0" eaLnBrk="0">
              <a:lnSpc>
                <a:spcPct val="185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110000"/>
              </a:lnSpc>
              <a:spcBef>
                <a:spcPct val="0"/>
              </a:spcBef>
              <a:spcAft>
                <a:spcPts val="0"/>
              </a:spcAft>
            </a:pPr>
            <a:endParaRPr lang="zh-CN" sz="2900" b="1" kern="0" spc="110" dirty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04" name="textbox 304"/>
          <p:cNvSpPr/>
          <p:nvPr/>
        </p:nvSpPr>
        <p:spPr>
          <a:xfrm>
            <a:off x="582930" y="2505075"/>
            <a:ext cx="3407410" cy="30861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1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kern="0" spc="8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祗</a:t>
            </a:r>
            <a:r>
              <a:rPr lang="zh-CN" altLang="en-US" sz="3000" b="1" kern="0" spc="80" dirty="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辱</a:t>
            </a:r>
            <a:r>
              <a:rPr lang="zh-CN" altLang="en-US" sz="3000" b="1" kern="0" spc="8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于奴隶人之手</a:t>
            </a:r>
            <a:endParaRPr lang="zh-CN" altLang="en-US" sz="3000" b="1" kern="0" spc="80" dirty="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12700" algn="l" rtl="0" ea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 kern="0" spc="8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虽有</a:t>
            </a:r>
            <a:r>
              <a:rPr sz="3000" b="1" kern="0" spc="80" dirty="0">
                <a:solidFill>
                  <a:srgbClr val="FB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干里</a:t>
            </a:r>
            <a:r>
              <a:rPr sz="3000" b="1" kern="0" spc="8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之能</a:t>
            </a:r>
            <a:endParaRPr sz="30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 rtl="0" ea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 kern="0" spc="5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才</a:t>
            </a:r>
            <a:r>
              <a:rPr sz="3000" b="1" kern="0" spc="50" dirty="0">
                <a:solidFill>
                  <a:srgbClr val="FB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美</a:t>
            </a:r>
            <a:r>
              <a:rPr sz="3000" b="1" kern="0" spc="5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不外见</a:t>
            </a:r>
            <a:endParaRPr sz="30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 rtl="0" ea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 kern="0" spc="40" dirty="0">
                <a:solidFill>
                  <a:srgbClr val="FB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策</a:t>
            </a:r>
            <a:r>
              <a:rPr sz="3000" b="1" kern="0" spc="4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之不以其道</a:t>
            </a:r>
            <a:endParaRPr sz="30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 rtl="0" ea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 kern="0" spc="10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食之不能</a:t>
            </a:r>
            <a:r>
              <a:rPr sz="3000" b="1" kern="0" spc="100" dirty="0">
                <a:solidFill>
                  <a:srgbClr val="FB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尽</a:t>
            </a:r>
            <a:r>
              <a:rPr sz="3000" b="1" kern="0" spc="10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其材</a:t>
            </a:r>
            <a:endParaRPr sz="30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00" name="picture 1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404513" y="840101"/>
            <a:ext cx="3308323" cy="730268"/>
          </a:xfrm>
          <a:prstGeom prst="rect">
            <a:avLst/>
          </a:prstGeom>
        </p:spPr>
      </p:pic>
      <p:sp>
        <p:nvSpPr>
          <p:cNvPr id="3" name="textbox 106"/>
          <p:cNvSpPr/>
          <p:nvPr/>
        </p:nvSpPr>
        <p:spPr>
          <a:xfrm>
            <a:off x="768350" y="960120"/>
            <a:ext cx="1677670" cy="4654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lang="zh-CN" altLang="en-US" sz="3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文言积累</a:t>
            </a:r>
            <a:endParaRPr lang="zh-CN" altLang="en-US" sz="30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12845" y="2443480"/>
            <a:ext cx="655066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12700" algn="l" rtl="0" ea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kern="0" spc="10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形作动</a:t>
            </a:r>
            <a:r>
              <a:rPr lang="en-US" altLang="zh-CN" sz="3000" b="1" kern="0" spc="10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3000" b="1" kern="0" spc="10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受屈辱</a:t>
            </a:r>
            <a:endParaRPr lang="zh-CN" altLang="en-US" sz="3000" b="1" kern="0" spc="100" dirty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12700" algn="l" rtl="0" ea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 kern="0" spc="10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数量词用作动词，日行千里</a:t>
            </a:r>
            <a:endParaRPr sz="3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rtl="0" ea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 kern="0" spc="10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形作名，美好的素质</a:t>
            </a:r>
            <a:endParaRPr sz="3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rtl="0" ea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 kern="0" spc="10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名作动，用马鞭</a:t>
            </a:r>
            <a:r>
              <a:rPr sz="3000" b="1" kern="0" spc="9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驱赶</a:t>
            </a:r>
            <a:endParaRPr sz="3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rtl="0" ea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 kern="0" spc="11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形容词的使动用法，</a:t>
            </a:r>
            <a:r>
              <a:rPr lang="zh-CN" altLang="en-US" sz="3000" b="1" kern="0" spc="11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竭尽，</a:t>
            </a:r>
            <a:r>
              <a:rPr sz="3000" b="1" kern="0" spc="11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使……</a:t>
            </a:r>
            <a:r>
              <a:rPr lang="zh-CN" sz="3000" b="1" kern="0" spc="11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尽</a:t>
            </a:r>
            <a:endParaRPr lang="zh-CN" altLang="en-US" sz="3000" b="1" kern="0" spc="110" dirty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textbox 218"/>
          <p:cNvSpPr/>
          <p:nvPr/>
        </p:nvSpPr>
        <p:spPr>
          <a:xfrm>
            <a:off x="4414520" y="1510030"/>
            <a:ext cx="2533015" cy="12109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6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38100" algn="l" rtl="0" ea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kern="0" spc="6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吃</a:t>
            </a:r>
            <a:endParaRPr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rtl="0" ea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kern="0" spc="23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同“饲”,喂</a:t>
            </a:r>
            <a:endParaRPr lang="zh-CN" sz="3200" b="1" kern="0" spc="110" dirty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20" name="textbox 220"/>
          <p:cNvSpPr/>
          <p:nvPr/>
        </p:nvSpPr>
        <p:spPr>
          <a:xfrm>
            <a:off x="1249045" y="1510030"/>
            <a:ext cx="4262755" cy="454279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4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kern="0" spc="40" dirty="0">
                <a:solidFill>
                  <a:srgbClr val="FB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食</a:t>
            </a:r>
            <a:r>
              <a:rPr sz="3200" b="1" kern="0" spc="4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不饱</a:t>
            </a:r>
            <a:endParaRPr sz="32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rtl="0" ea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kern="0" spc="70" dirty="0">
                <a:solidFill>
                  <a:srgbClr val="FB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食</a:t>
            </a:r>
            <a:r>
              <a:rPr sz="3200" b="1" kern="0" spc="7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之不能尽其材</a:t>
            </a:r>
            <a:endParaRPr sz="32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rtl="0" ea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sz="2000" b="1" kern="0" spc="30" dirty="0">
              <a:solidFill>
                <a:srgbClr val="00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rtl="0" ea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kern="0" spc="3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虽有千里之</a:t>
            </a:r>
            <a:r>
              <a:rPr sz="3200" b="1" kern="0" spc="30" dirty="0">
                <a:solidFill>
                  <a:srgbClr val="FB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</a:t>
            </a:r>
            <a:endParaRPr sz="32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rtl="0" ea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kern="0" spc="6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安求其</a:t>
            </a:r>
            <a:r>
              <a:rPr sz="3200" b="1" kern="0" spc="60" dirty="0">
                <a:solidFill>
                  <a:srgbClr val="FB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</a:t>
            </a:r>
            <a:r>
              <a:rPr sz="3200" b="1" kern="0" spc="6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千里也</a:t>
            </a:r>
            <a:endParaRPr sz="27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rtl="0" eaLnBrk="0">
              <a:lnSpc>
                <a:spcPct val="197000"/>
              </a:lnSpc>
            </a:pPr>
            <a:endParaRPr sz="2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</a:pPr>
            <a:r>
              <a:rPr sz="3200" b="1" kern="0" spc="20" dirty="0">
                <a:solidFill>
                  <a:srgbClr val="FB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策</a:t>
            </a:r>
            <a:r>
              <a:rPr sz="3200" b="1" kern="0" spc="2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之不以其道</a:t>
            </a:r>
            <a:r>
              <a:rPr lang="en-US" sz="3200" b="1" kern="0" spc="2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  </a:t>
            </a:r>
            <a:endParaRPr lang="en-US" sz="3200" b="1" kern="0" spc="20" dirty="0">
              <a:solidFill>
                <a:srgbClr val="00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  <a:p>
            <a:pPr marL="12700" algn="l" rtl="0" eaLnBrk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</a:pPr>
            <a:r>
              <a:rPr sz="3200" b="1" kern="0" spc="8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执</a:t>
            </a:r>
            <a:r>
              <a:rPr sz="3200" b="1" kern="0" spc="80" dirty="0">
                <a:solidFill>
                  <a:srgbClr val="FB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策</a:t>
            </a:r>
            <a:r>
              <a:rPr sz="3200" b="1" kern="0" spc="8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而临之</a:t>
            </a:r>
            <a:endParaRPr sz="3200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</a:endParaRPr>
          </a:p>
          <a:p>
            <a:pPr marL="12700" algn="l" rtl="0" eaLnBrk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</a:pPr>
            <a:r>
              <a:rPr sz="3200" b="1" kern="0" spc="50" dirty="0">
                <a:solidFill>
                  <a:srgbClr val="FB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策</a:t>
            </a:r>
            <a:r>
              <a:rPr sz="3200" b="1" kern="0" spc="5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勋十二转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sz="2800" b="1" kern="0" spc="-10" dirty="0">
                <a:solidFill>
                  <a:schemeClr val="tx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《木兰诗》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sz="2800" b="1" kern="0" spc="-10" dirty="0">
              <a:solidFill>
                <a:schemeClr val="tx1">
                  <a:alpha val="100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26" name="textbox 226"/>
          <p:cNvSpPr/>
          <p:nvPr/>
        </p:nvSpPr>
        <p:spPr>
          <a:xfrm>
            <a:off x="4681855" y="540385"/>
            <a:ext cx="1998980" cy="5086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r" rtl="0" eaLnBrk="0">
              <a:lnSpc>
                <a:spcPct val="99000"/>
              </a:lnSpc>
            </a:pPr>
            <a:r>
              <a:rPr sz="3200" b="1" kern="0" spc="-6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一词多义</a:t>
            </a:r>
            <a:endParaRPr sz="3200" b="1" kern="0" spc="-60" dirty="0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  <a:cs typeface="楷体" panose="02010609060101010101" charset="-122"/>
            </a:endParaRPr>
          </a:p>
        </p:txBody>
      </p:sp>
      <p:pic>
        <p:nvPicPr>
          <p:cNvPr id="100" name="picture 1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250843" y="318766"/>
            <a:ext cx="3308323" cy="730268"/>
          </a:xfrm>
          <a:prstGeom prst="rect">
            <a:avLst/>
          </a:prstGeom>
        </p:spPr>
      </p:pic>
      <p:sp>
        <p:nvSpPr>
          <p:cNvPr id="3" name="textbox 106"/>
          <p:cNvSpPr/>
          <p:nvPr/>
        </p:nvSpPr>
        <p:spPr>
          <a:xfrm>
            <a:off x="563245" y="478790"/>
            <a:ext cx="1677670" cy="4654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lang="zh-CN" altLang="en-US" sz="3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文言积累</a:t>
            </a:r>
            <a:endParaRPr lang="zh-CN" altLang="en-US" sz="30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左大括号 4"/>
          <p:cNvSpPr/>
          <p:nvPr>
            <p:custDataLst>
              <p:tags r:id="rId2"/>
            </p:custDataLst>
          </p:nvPr>
        </p:nvSpPr>
        <p:spPr>
          <a:xfrm>
            <a:off x="1122045" y="1663700"/>
            <a:ext cx="100965" cy="980440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左大括号 1"/>
          <p:cNvSpPr/>
          <p:nvPr>
            <p:custDataLst>
              <p:tags r:id="rId3"/>
            </p:custDataLst>
          </p:nvPr>
        </p:nvSpPr>
        <p:spPr>
          <a:xfrm>
            <a:off x="1147445" y="4901565"/>
            <a:ext cx="76200" cy="1452245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63245" y="1866900"/>
            <a:ext cx="694055" cy="5740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sz="3200" b="1" kern="0" spc="40" dirty="0">
                <a:solidFill>
                  <a:schemeClr val="tx1">
                    <a:alpha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食</a:t>
            </a:r>
            <a:endParaRPr lang="zh-CN" altLang="en-US" sz="3200" b="1" kern="0" spc="40" dirty="0">
              <a:solidFill>
                <a:schemeClr val="tx1">
                  <a:alpha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3245" y="5335905"/>
            <a:ext cx="6940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kern="0" spc="40" dirty="0">
                <a:solidFill>
                  <a:schemeClr val="tx1">
                    <a:alpha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策</a:t>
            </a:r>
            <a:endParaRPr lang="zh-CN" altLang="en-US" sz="3200" b="1" kern="0" spc="40" dirty="0">
              <a:solidFill>
                <a:schemeClr val="tx1">
                  <a:alpha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左大括号 7"/>
          <p:cNvSpPr/>
          <p:nvPr>
            <p:custDataLst>
              <p:tags r:id="rId4"/>
            </p:custDataLst>
          </p:nvPr>
        </p:nvSpPr>
        <p:spPr>
          <a:xfrm>
            <a:off x="1122045" y="3164205"/>
            <a:ext cx="100965" cy="980440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textbox 218"/>
          <p:cNvSpPr/>
          <p:nvPr/>
        </p:nvSpPr>
        <p:spPr>
          <a:xfrm>
            <a:off x="4493260" y="3078480"/>
            <a:ext cx="2454275" cy="12750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6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kern="0" spc="9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名词，才能</a:t>
            </a:r>
            <a:endParaRPr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rtl="0" ea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kern="0" spc="10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动词，能够</a:t>
            </a:r>
            <a:endParaRPr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rtl="0" ea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sz="3200" b="1" kern="0" spc="110" dirty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textbox 218"/>
          <p:cNvSpPr/>
          <p:nvPr/>
        </p:nvSpPr>
        <p:spPr>
          <a:xfrm>
            <a:off x="5638800" y="4829810"/>
            <a:ext cx="3987800" cy="18059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6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 kern="0" spc="8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名作动</a:t>
            </a:r>
            <a:r>
              <a:rPr sz="3200" b="1" kern="0" spc="8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，用马鞭驱赶</a:t>
            </a:r>
            <a:endParaRPr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rtl="0" ea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kern="0" spc="-1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名词，马鞭</a:t>
            </a:r>
            <a:r>
              <a:rPr sz="3200" kern="0" spc="120" dirty="0">
                <a:solidFill>
                  <a:srgbClr val="002FCC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en-US" sz="3200" kern="0" spc="120" dirty="0">
                <a:solidFill>
                  <a:srgbClr val="002FCC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endParaRPr sz="32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kern="0" spc="11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动词，记</a:t>
            </a:r>
            <a:r>
              <a:rPr lang="zh-CN" sz="3200" b="1" kern="0" spc="11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录</a:t>
            </a:r>
            <a:endParaRPr lang="zh-CN" sz="3200" b="1" kern="0" spc="110" dirty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3245" y="3363595"/>
            <a:ext cx="694055" cy="5740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sz="3200" b="1" kern="0" spc="40" dirty="0">
                <a:solidFill>
                  <a:schemeClr val="tx1">
                    <a:alpha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能</a:t>
            </a:r>
            <a:endParaRPr lang="zh-CN" sz="3200" b="1" kern="0" spc="40" dirty="0">
              <a:solidFill>
                <a:schemeClr val="tx1">
                  <a:alpha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textbox 220"/>
          <p:cNvSpPr/>
          <p:nvPr/>
        </p:nvSpPr>
        <p:spPr>
          <a:xfrm>
            <a:off x="1475740" y="1322705"/>
            <a:ext cx="5610860" cy="57003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4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故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虽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有名马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rtl="0" ea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虽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有千里之能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rtl="0" eaLnBrk="0">
              <a:lnSpc>
                <a:spcPct val="100000"/>
              </a:lnSpc>
            </a:pP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 rtl="0" eaLnBrk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一食或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尽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粟一石</a:t>
            </a:r>
            <a:endParaRPr sz="32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rtl="0" eaLnBrk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食之不能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尽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其材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12700" algn="l" rtl="0" eaLnBrk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</a:pPr>
            <a:endParaRPr sz="3200" b="1" kern="0" spc="40" dirty="0">
              <a:solidFill>
                <a:srgbClr val="00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12700" algn="l" rtl="0" eaLnBrk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</a:pPr>
            <a:r>
              <a:rPr sz="3200" b="1" kern="0" spc="4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策之不以其</a:t>
            </a:r>
            <a:r>
              <a:rPr sz="3200" b="1" kern="0" spc="40" dirty="0">
                <a:solidFill>
                  <a:srgbClr val="F8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道</a:t>
            </a:r>
            <a:endParaRPr sz="3200" b="1" kern="0" spc="40" dirty="0">
              <a:solidFill>
                <a:srgbClr val="F8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4450" algn="l" rtl="0" eaLnBrk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</a:pPr>
            <a:r>
              <a:rPr sz="3200" b="1" kern="0" spc="2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虽有至</a:t>
            </a:r>
            <a:r>
              <a:rPr sz="3200" b="1" kern="0" spc="20" dirty="0">
                <a:solidFill>
                  <a:srgbClr val="F8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道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sz="2800" b="1" kern="0" spc="-10" dirty="0">
                <a:solidFill>
                  <a:schemeClr val="tx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2800" b="1" kern="0" spc="-10" dirty="0">
                <a:solidFill>
                  <a:schemeClr val="tx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虽有嘉肴</a:t>
            </a:r>
            <a:r>
              <a:rPr sz="2800" b="1" kern="0" spc="-10" dirty="0">
                <a:solidFill>
                  <a:schemeClr val="tx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sz="2800" b="1" kern="0" spc="20" dirty="0">
              <a:solidFill>
                <a:srgbClr val="F8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4450" algn="l" rtl="0" ea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kern="0" spc="4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不足为外人</a:t>
            </a:r>
            <a:r>
              <a:rPr sz="3200" b="1" kern="0" spc="40" dirty="0">
                <a:solidFill>
                  <a:srgbClr val="F8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道</a:t>
            </a:r>
            <a:r>
              <a:rPr sz="3200" b="1" kern="0" spc="4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也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sz="2800" b="1" kern="0" spc="-10" dirty="0">
                <a:solidFill>
                  <a:schemeClr val="tx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2800" b="1" kern="0" spc="-10" dirty="0">
                <a:solidFill>
                  <a:schemeClr val="tx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桃花源记</a:t>
            </a:r>
            <a:r>
              <a:rPr sz="2800" b="1" kern="0" spc="-10" dirty="0">
                <a:solidFill>
                  <a:schemeClr val="tx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sz="2800" kern="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sz="2800" kern="0" dirty="0">
              <a:solidFill>
                <a:srgbClr val="00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4450" algn="l" rtl="0" ea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kern="0" spc="7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伐竹取</a:t>
            </a:r>
            <a:r>
              <a:rPr sz="3200" b="1" kern="0" spc="70" dirty="0">
                <a:solidFill>
                  <a:srgbClr val="F8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道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sz="2800" b="1" kern="0" spc="-10" dirty="0">
                <a:solidFill>
                  <a:schemeClr val="tx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2800" b="1" kern="0" spc="-10" dirty="0">
                <a:solidFill>
                  <a:schemeClr val="tx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小石潭记</a:t>
            </a:r>
            <a:r>
              <a:rPr sz="2800" b="1" kern="0" spc="-10" dirty="0">
                <a:solidFill>
                  <a:schemeClr val="tx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26" name="textbox 226"/>
          <p:cNvSpPr/>
          <p:nvPr/>
        </p:nvSpPr>
        <p:spPr>
          <a:xfrm>
            <a:off x="4507865" y="231140"/>
            <a:ext cx="1998980" cy="7289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r" rtl="0" eaLnBrk="0">
              <a:lnSpc>
                <a:spcPct val="99000"/>
              </a:lnSpc>
            </a:pPr>
            <a:r>
              <a:rPr sz="3200" b="1" kern="0" spc="-6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一词多义</a:t>
            </a:r>
            <a:endParaRPr sz="3200" b="1" kern="0" spc="-60" dirty="0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  <a:cs typeface="楷体" panose="02010609060101010101" charset="-122"/>
            </a:endParaRPr>
          </a:p>
        </p:txBody>
      </p:sp>
      <p:pic>
        <p:nvPicPr>
          <p:cNvPr id="100" name="picture 1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209568" y="229866"/>
            <a:ext cx="3308323" cy="730268"/>
          </a:xfrm>
          <a:prstGeom prst="rect">
            <a:avLst/>
          </a:prstGeom>
        </p:spPr>
      </p:pic>
      <p:sp>
        <p:nvSpPr>
          <p:cNvPr id="3" name="textbox 106"/>
          <p:cNvSpPr/>
          <p:nvPr/>
        </p:nvSpPr>
        <p:spPr>
          <a:xfrm>
            <a:off x="635000" y="396875"/>
            <a:ext cx="1565275" cy="5632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lang="zh-CN" altLang="en-US" sz="3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文言积累</a:t>
            </a:r>
            <a:endParaRPr lang="zh-CN" altLang="en-US" sz="30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54190" y="4824095"/>
            <a:ext cx="3450590" cy="24593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1115" algn="l" rtl="0" eaLnBrk="0">
              <a:lnSpc>
                <a:spcPct val="97000"/>
              </a:lnSpc>
              <a:spcBef>
                <a:spcPts val="815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名词，正确方法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rtl="0" eaLnBrk="0">
              <a:lnSpc>
                <a:spcPct val="128000"/>
              </a:lnSpc>
            </a:pPr>
            <a:r>
              <a:rPr lang="zh-CN" altLang="en-US" sz="3200" b="1" kern="0" spc="12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名词，道理</a:t>
            </a:r>
            <a:endParaRPr lang="zh-CN" altLang="en-US" sz="3200" b="1" kern="0" spc="120" dirty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rtl="0" eaLnBrk="0">
              <a:lnSpc>
                <a:spcPct val="128000"/>
              </a:lnSpc>
            </a:pPr>
            <a:r>
              <a:rPr lang="zh-CN" altLang="en-US" sz="3200" b="1" kern="0" spc="12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动词，说</a:t>
            </a:r>
            <a:endParaRPr lang="zh-CN" altLang="en-US" sz="3200" b="1" kern="0" spc="120" dirty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rtl="0" eaLnBrk="0">
              <a:lnSpc>
                <a:spcPct val="128000"/>
              </a:lnSpc>
            </a:pPr>
            <a:r>
              <a:rPr lang="zh-CN" altLang="en-US" sz="3200" b="1" kern="0" spc="12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名词，路</a:t>
            </a:r>
            <a:endParaRPr lang="zh-CN" altLang="en-US" sz="3200" b="1" kern="0" spc="120" dirty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左大括号 4"/>
          <p:cNvSpPr/>
          <p:nvPr>
            <p:custDataLst>
              <p:tags r:id="rId2"/>
            </p:custDataLst>
          </p:nvPr>
        </p:nvSpPr>
        <p:spPr>
          <a:xfrm>
            <a:off x="1337945" y="4895850"/>
            <a:ext cx="137795" cy="2127885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左大括号 3"/>
          <p:cNvSpPr/>
          <p:nvPr>
            <p:custDataLst>
              <p:tags r:id="rId3"/>
            </p:custDataLst>
          </p:nvPr>
        </p:nvSpPr>
        <p:spPr>
          <a:xfrm>
            <a:off x="1298575" y="1440815"/>
            <a:ext cx="177165" cy="922020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左大括号 5"/>
          <p:cNvSpPr/>
          <p:nvPr>
            <p:custDataLst>
              <p:tags r:id="rId4"/>
            </p:custDataLst>
          </p:nvPr>
        </p:nvSpPr>
        <p:spPr>
          <a:xfrm>
            <a:off x="1210945" y="3168015"/>
            <a:ext cx="264795" cy="922020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75335" y="1610360"/>
            <a:ext cx="6127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虽</a:t>
            </a:r>
            <a:endParaRPr lang="zh-CN" altLang="en-US" sz="3200" b="1" kern="0" spc="4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5335" y="3337560"/>
            <a:ext cx="6629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kern="0" spc="40" dirty="0">
                <a:solidFill>
                  <a:schemeClr val="tx1">
                    <a:alpha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尽</a:t>
            </a:r>
            <a:endParaRPr lang="zh-CN" altLang="en-US" sz="3200" b="1" kern="0" spc="40" dirty="0">
              <a:solidFill>
                <a:schemeClr val="tx1">
                  <a:alpha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2800" y="5668010"/>
            <a:ext cx="6629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kern="0" spc="40" dirty="0">
                <a:solidFill>
                  <a:schemeClr val="tx1">
                    <a:alpha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道</a:t>
            </a:r>
            <a:endParaRPr lang="zh-CN" altLang="en-US" sz="3200" b="1" kern="0" spc="40" dirty="0">
              <a:solidFill>
                <a:schemeClr val="tx1">
                  <a:alpha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18" name="textbox 218"/>
          <p:cNvSpPr/>
          <p:nvPr/>
        </p:nvSpPr>
        <p:spPr>
          <a:xfrm>
            <a:off x="4414520" y="1322705"/>
            <a:ext cx="1068070" cy="12109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6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38100" algn="l" rtl="0" ea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即使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rtl="0" ea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kern="0" spc="11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虽然</a:t>
            </a:r>
            <a:endParaRPr lang="zh-CN" altLang="en-US" sz="3200" b="1" kern="0" spc="110" dirty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textbox 218"/>
          <p:cNvSpPr/>
          <p:nvPr/>
        </p:nvSpPr>
        <p:spPr>
          <a:xfrm>
            <a:off x="4736465" y="3023235"/>
            <a:ext cx="3619500" cy="12109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6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38100" algn="l" rtl="0" ea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吃尽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rtl="0" ea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kern="0" spc="11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竭尽，使</a:t>
            </a:r>
            <a:r>
              <a:rPr lang="en-US" altLang="zh-CN" sz="3200" b="1" kern="0" spc="11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3200" b="1" kern="0" spc="11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尽</a:t>
            </a:r>
            <a:endParaRPr lang="zh-CN" altLang="en-US" sz="3200" b="1" kern="0" spc="110" dirty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textbox 220"/>
          <p:cNvSpPr/>
          <p:nvPr/>
        </p:nvSpPr>
        <p:spPr>
          <a:xfrm>
            <a:off x="1475740" y="1322705"/>
            <a:ext cx="5610860" cy="57003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4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kern="0" spc="2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千里马</a:t>
            </a:r>
            <a:r>
              <a:rPr sz="3200" b="1" kern="0" spc="20" dirty="0">
                <a:solidFill>
                  <a:srgbClr val="FA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常</a:t>
            </a:r>
            <a:r>
              <a:rPr sz="3200" b="1" kern="0" spc="2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</a:t>
            </a:r>
            <a:endParaRPr sz="32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kern="0" spc="4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且欲与</a:t>
            </a:r>
            <a:r>
              <a:rPr sz="3200" b="1" kern="0" spc="40" dirty="0">
                <a:solidFill>
                  <a:srgbClr val="FA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常</a:t>
            </a:r>
            <a:r>
              <a:rPr sz="3200" b="1" kern="0" spc="4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马等不可得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rtl="0" eaLnBrk="0">
              <a:lnSpc>
                <a:spcPct val="100000"/>
              </a:lnSpc>
            </a:pP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12700" algn="l" rtl="0" ea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kern="0" spc="-4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</a:t>
            </a:r>
            <a:r>
              <a:rPr sz="3200" b="1" kern="0" spc="-40" dirty="0">
                <a:solidFill>
                  <a:srgbClr val="F8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以</a:t>
            </a:r>
            <a:r>
              <a:rPr sz="3200" b="1" kern="0" spc="-4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千里称也</a:t>
            </a:r>
            <a:endParaRPr sz="32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12700" algn="l" rtl="0" ea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kern="0" spc="-5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策之不</a:t>
            </a:r>
            <a:r>
              <a:rPr sz="3200" b="1" kern="0" spc="-50" dirty="0">
                <a:solidFill>
                  <a:srgbClr val="F8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以</a:t>
            </a:r>
            <a:r>
              <a:rPr sz="3200" b="1" kern="0" spc="-5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其道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12700" algn="l" rtl="0" eaLnBrk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</a:pPr>
            <a:endParaRPr sz="3200" b="1" kern="0" spc="40" dirty="0">
              <a:solidFill>
                <a:srgbClr val="00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12700" algn="l" rtl="0" eaLnBrk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</a:pPr>
            <a:r>
              <a:rPr sz="3200" b="1" kern="0" spc="5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祗辱于奴隶人</a:t>
            </a:r>
            <a:r>
              <a:rPr sz="3200" b="1" kern="0" spc="50" dirty="0">
                <a:solidFill>
                  <a:srgbClr val="F9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之</a:t>
            </a:r>
            <a:r>
              <a:rPr sz="3200" b="1" kern="0" spc="5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手</a:t>
            </a:r>
            <a:endParaRPr sz="32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12700" algn="l" rtl="0" eaLnBrk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</a:pPr>
            <a:r>
              <a:rPr sz="3200" b="1" kern="0" spc="5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马</a:t>
            </a:r>
            <a:r>
              <a:rPr sz="3200" b="1" kern="0" spc="50" dirty="0">
                <a:solidFill>
                  <a:srgbClr val="F9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之</a:t>
            </a:r>
            <a:r>
              <a:rPr sz="3200" b="1" kern="0" spc="5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千里者</a:t>
            </a:r>
            <a:endParaRPr sz="3200" b="1" kern="0" spc="50" dirty="0">
              <a:solidFill>
                <a:srgbClr val="00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12700" algn="l" rtl="0" eaLnBrk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</a:pPr>
            <a:r>
              <a:rPr sz="3200" b="1" kern="0" spc="8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策</a:t>
            </a:r>
            <a:r>
              <a:rPr sz="3200" b="1" kern="0" spc="80" dirty="0">
                <a:solidFill>
                  <a:srgbClr val="F9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之</a:t>
            </a:r>
            <a:r>
              <a:rPr sz="3200" b="1" kern="0" spc="8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不以其道</a:t>
            </a:r>
            <a:endParaRPr sz="32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</a:pPr>
            <a:r>
              <a:rPr sz="3200" b="1" kern="0" spc="9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鸣</a:t>
            </a:r>
            <a:r>
              <a:rPr sz="3200" b="1" kern="0" spc="90" dirty="0">
                <a:solidFill>
                  <a:srgbClr val="F9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之</a:t>
            </a:r>
            <a:r>
              <a:rPr sz="3200" b="1" kern="0" spc="9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而不能通其意</a:t>
            </a:r>
            <a:endParaRPr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26" name="textbox 226"/>
          <p:cNvSpPr/>
          <p:nvPr/>
        </p:nvSpPr>
        <p:spPr>
          <a:xfrm>
            <a:off x="4507865" y="231140"/>
            <a:ext cx="1998980" cy="7289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r" rtl="0" eaLnBrk="0">
              <a:lnSpc>
                <a:spcPct val="99000"/>
              </a:lnSpc>
            </a:pPr>
            <a:r>
              <a:rPr sz="3200" b="1" kern="0" spc="-6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一词多义</a:t>
            </a:r>
            <a:endParaRPr sz="3200" b="1" kern="0" spc="-60" dirty="0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  <a:cs typeface="楷体" panose="02010609060101010101" charset="-122"/>
            </a:endParaRPr>
          </a:p>
        </p:txBody>
      </p:sp>
      <p:pic>
        <p:nvPicPr>
          <p:cNvPr id="100" name="picture 1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209568" y="229866"/>
            <a:ext cx="3308323" cy="730268"/>
          </a:xfrm>
          <a:prstGeom prst="rect">
            <a:avLst/>
          </a:prstGeom>
        </p:spPr>
      </p:pic>
      <p:sp>
        <p:nvSpPr>
          <p:cNvPr id="3" name="textbox 106"/>
          <p:cNvSpPr/>
          <p:nvPr/>
        </p:nvSpPr>
        <p:spPr>
          <a:xfrm>
            <a:off x="635000" y="396875"/>
            <a:ext cx="1565275" cy="5632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lang="zh-CN" altLang="en-US" sz="3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文言积累</a:t>
            </a:r>
            <a:endParaRPr lang="zh-CN" altLang="en-US" sz="30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47970" y="4723765"/>
            <a:ext cx="5264150" cy="24593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1115" algn="l" rtl="0" eaLnBrk="0">
              <a:lnSpc>
                <a:spcPct val="97000"/>
              </a:lnSpc>
              <a:spcBef>
                <a:spcPts val="815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助词，的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rtl="0" eaLnBrk="0">
              <a:lnSpc>
                <a:spcPct val="128000"/>
              </a:lnSpc>
            </a:pPr>
            <a:r>
              <a:rPr lang="zh-CN" altLang="en-US" sz="3200" b="1" kern="0" spc="12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助词，定语后置的标志</a:t>
            </a:r>
            <a:endParaRPr lang="zh-CN" altLang="en-US" sz="3200" b="1" kern="0" spc="120" dirty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rtl="0" eaLnBrk="0">
              <a:lnSpc>
                <a:spcPct val="128000"/>
              </a:lnSpc>
            </a:pPr>
            <a:r>
              <a:rPr lang="zh-CN" altLang="en-US" sz="3200" b="1" kern="0" spc="12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代词，指千里马</a:t>
            </a:r>
            <a:endParaRPr lang="zh-CN" altLang="en-US" sz="3200" b="1" kern="0" spc="120" dirty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rtl="0" eaLnBrk="0">
              <a:lnSpc>
                <a:spcPct val="128000"/>
              </a:lnSpc>
            </a:pPr>
            <a:r>
              <a:rPr lang="zh-CN" altLang="en-US" sz="3200" b="1" kern="0" spc="12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助词，补足音节</a:t>
            </a:r>
            <a:endParaRPr lang="zh-CN" altLang="en-US" sz="3200" b="1" kern="0" spc="120" dirty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左大括号 4"/>
          <p:cNvSpPr/>
          <p:nvPr>
            <p:custDataLst>
              <p:tags r:id="rId2"/>
            </p:custDataLst>
          </p:nvPr>
        </p:nvSpPr>
        <p:spPr>
          <a:xfrm>
            <a:off x="1337945" y="4895850"/>
            <a:ext cx="137795" cy="2127885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左大括号 3"/>
          <p:cNvSpPr/>
          <p:nvPr>
            <p:custDataLst>
              <p:tags r:id="rId3"/>
            </p:custDataLst>
          </p:nvPr>
        </p:nvSpPr>
        <p:spPr>
          <a:xfrm>
            <a:off x="1298575" y="1440815"/>
            <a:ext cx="177165" cy="922020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左大括号 5"/>
          <p:cNvSpPr/>
          <p:nvPr>
            <p:custDataLst>
              <p:tags r:id="rId4"/>
            </p:custDataLst>
          </p:nvPr>
        </p:nvSpPr>
        <p:spPr>
          <a:xfrm>
            <a:off x="1210945" y="3168015"/>
            <a:ext cx="264795" cy="922020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75335" y="1610360"/>
            <a:ext cx="6127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kern="0" spc="40" dirty="0">
                <a:solidFill>
                  <a:schemeClr val="tx1">
                    <a:alpha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常</a:t>
            </a:r>
            <a:endParaRPr lang="zh-CN" altLang="en-US" sz="3200" b="1" kern="0" spc="4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5335" y="3337560"/>
            <a:ext cx="6629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kern="0" spc="40" dirty="0">
                <a:solidFill>
                  <a:schemeClr val="tx1">
                    <a:alpha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以</a:t>
            </a:r>
            <a:endParaRPr lang="zh-CN" altLang="en-US" sz="3200" b="1" kern="0" spc="40" dirty="0">
              <a:solidFill>
                <a:schemeClr val="tx1">
                  <a:alpha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2800" y="5668010"/>
            <a:ext cx="6629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kern="0" spc="40" dirty="0">
                <a:solidFill>
                  <a:schemeClr val="tx1">
                    <a:alpha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之</a:t>
            </a:r>
            <a:endParaRPr lang="zh-CN" altLang="en-US" sz="3200" b="1" kern="0" spc="40" dirty="0">
              <a:solidFill>
                <a:schemeClr val="tx1">
                  <a:alpha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18" name="textbox 218"/>
          <p:cNvSpPr/>
          <p:nvPr/>
        </p:nvSpPr>
        <p:spPr>
          <a:xfrm>
            <a:off x="5482590" y="1322705"/>
            <a:ext cx="3507105" cy="12109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6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38100" algn="l" rtl="0" ea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kern="0" spc="23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副词，经常</a:t>
            </a:r>
            <a:endParaRPr lang="zh-CN" altLang="en-US" sz="3200" b="1" kern="0" spc="230" dirty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8100" algn="l" rtl="0" ea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kern="0" spc="11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形容词，普通的</a:t>
            </a:r>
            <a:endParaRPr lang="zh-CN" altLang="en-US" sz="3200" b="1" kern="0" spc="110" dirty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textbox 218"/>
          <p:cNvSpPr/>
          <p:nvPr/>
        </p:nvSpPr>
        <p:spPr>
          <a:xfrm>
            <a:off x="4736465" y="3023235"/>
            <a:ext cx="2350770" cy="12109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6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38100" algn="l" rtl="0" ea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kern="0" spc="23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介词，用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rtl="0" ea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kern="0" spc="11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介词，按照</a:t>
            </a:r>
            <a:endParaRPr lang="zh-CN" altLang="en-US" sz="3200" b="1" kern="0" spc="110" dirty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textbox 248"/>
          <p:cNvSpPr/>
          <p:nvPr/>
        </p:nvSpPr>
        <p:spPr>
          <a:xfrm>
            <a:off x="4857115" y="873760"/>
            <a:ext cx="4939665" cy="58166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99000"/>
              </a:lnSpc>
            </a:pPr>
            <a:r>
              <a:rPr sz="3200" b="1" kern="0" spc="8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一词多</a:t>
            </a:r>
            <a:r>
              <a:rPr sz="3200" b="1" kern="0" spc="8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义</a:t>
            </a:r>
            <a:endParaRPr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73380" algn="l" rtl="0" eaLnBrk="0">
              <a:lnSpc>
                <a:spcPct val="97000"/>
              </a:lnSpc>
              <a:spcBef>
                <a:spcPts val="945"/>
              </a:spcBef>
            </a:pPr>
            <a:endParaRPr sz="27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50" name="textbox 250"/>
          <p:cNvSpPr/>
          <p:nvPr/>
        </p:nvSpPr>
        <p:spPr>
          <a:xfrm>
            <a:off x="1118870" y="1536700"/>
            <a:ext cx="4106545" cy="29114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indent="0" algn="l" rtl="0" eaLnBrk="0" fontAlgn="auto">
              <a:lnSpc>
                <a:spcPct val="120000"/>
              </a:lnSpc>
            </a:pPr>
            <a:r>
              <a:rPr sz="3200" b="1" kern="0" spc="8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安求</a:t>
            </a:r>
            <a:r>
              <a:rPr sz="3200" b="1" kern="0" spc="80" dirty="0">
                <a:solidFill>
                  <a:srgbClr val="F9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</a:t>
            </a:r>
            <a:r>
              <a:rPr sz="3200" b="1" kern="0" spc="8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能千里也</a:t>
            </a:r>
            <a:endParaRPr sz="3200" b="1" kern="0" spc="80" dirty="0">
              <a:solidFill>
                <a:srgbClr val="00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rtl="0" eaLnBrk="0" fontAlgn="auto">
              <a:lnSpc>
                <a:spcPct val="120000"/>
              </a:lnSpc>
            </a:pPr>
            <a:r>
              <a:rPr sz="3200" b="1" kern="0" spc="4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策之不以</a:t>
            </a:r>
            <a:r>
              <a:rPr sz="3200" b="1" kern="0" spc="40" dirty="0">
                <a:solidFill>
                  <a:srgbClr val="F7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</a:t>
            </a:r>
            <a:r>
              <a:rPr sz="3200" b="1" kern="0" spc="4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道</a:t>
            </a:r>
            <a:endParaRPr sz="3200" b="1" kern="0" spc="40" dirty="0">
              <a:solidFill>
                <a:srgbClr val="00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rtl="0" eaLnBrk="0" fontAlgn="auto">
              <a:lnSpc>
                <a:spcPct val="120000"/>
              </a:lnSpc>
            </a:pPr>
            <a:r>
              <a:rPr sz="3200" b="1" kern="0" spc="30" dirty="0">
                <a:solidFill>
                  <a:srgbClr val="F8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其</a:t>
            </a:r>
            <a:r>
              <a:rPr sz="3200" b="1" kern="0" spc="3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真</a:t>
            </a:r>
            <a:r>
              <a:rPr lang="zh-CN" altLang="en-US" sz="3200" b="1" kern="0" spc="1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无马邪</a:t>
            </a:r>
            <a:endParaRPr lang="zh-CN" altLang="en-US" sz="3200" kern="0" spc="10" dirty="0">
              <a:solidFill>
                <a:srgbClr val="00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rtl="0" eaLnBrk="0" fontAlgn="auto">
              <a:lnSpc>
                <a:spcPct val="120000"/>
              </a:lnSpc>
            </a:pPr>
            <a:r>
              <a:rPr sz="3200" b="1" kern="0" spc="30" dirty="0">
                <a:solidFill>
                  <a:srgbClr val="F8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</a:t>
            </a:r>
            <a:r>
              <a:rPr sz="3200" b="1" kern="0" spc="3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真不知马也</a:t>
            </a:r>
            <a:r>
              <a:rPr sz="3200" kern="0" spc="1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sz="3200" kern="0" spc="10" dirty="0">
              <a:solidFill>
                <a:srgbClr val="00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rtl="0" eaLnBrk="0" fontAlgn="auto">
              <a:lnSpc>
                <a:spcPct val="120000"/>
              </a:lnSpc>
            </a:pPr>
            <a:r>
              <a:rPr sz="3200" b="1" kern="0" spc="60" dirty="0">
                <a:solidFill>
                  <a:srgbClr val="F8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</a:t>
            </a:r>
            <a:r>
              <a:rPr sz="3200" b="1" kern="0" spc="6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正色耶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sz="2800" b="1" kern="0" spc="-10" dirty="0">
                <a:solidFill>
                  <a:schemeClr val="tx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2800" b="1" kern="0" spc="-10" dirty="0">
                <a:solidFill>
                  <a:schemeClr val="tx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北冥有鱼</a:t>
            </a:r>
            <a:r>
              <a:rPr sz="2800" b="1" kern="0" spc="-10" dirty="0">
                <a:solidFill>
                  <a:schemeClr val="tx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rtl="0" eaLnBrk="0" fontAlgn="auto">
              <a:lnSpc>
                <a:spcPct val="120000"/>
              </a:lnSpc>
            </a:pPr>
            <a:endParaRPr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52" name="textbox 252"/>
          <p:cNvSpPr/>
          <p:nvPr/>
        </p:nvSpPr>
        <p:spPr>
          <a:xfrm>
            <a:off x="1118870" y="5123180"/>
            <a:ext cx="5201285" cy="186880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kern="0" spc="5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食马者不知其能千里</a:t>
            </a:r>
            <a:r>
              <a:rPr lang="zh-CN" altLang="en-US" sz="3200" b="1" kern="0" spc="50" dirty="0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</a:t>
            </a:r>
            <a:r>
              <a:rPr lang="zh-CN" altLang="en-US" sz="3200" b="1" kern="0" spc="5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食也</a:t>
            </a:r>
            <a:endParaRPr sz="3200" b="1" kern="0" spc="50" dirty="0">
              <a:solidFill>
                <a:srgbClr val="00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12700" algn="l" rtl="0" ea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kern="0" spc="5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鸣之</a:t>
            </a:r>
            <a:r>
              <a:rPr sz="3200" b="1" kern="0" spc="50" dirty="0">
                <a:solidFill>
                  <a:srgbClr val="FA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</a:t>
            </a:r>
            <a:r>
              <a:rPr sz="3200" b="1" kern="0" spc="5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不能通其意</a:t>
            </a:r>
            <a:endParaRPr sz="3200" b="1" kern="0" spc="50" dirty="0">
              <a:solidFill>
                <a:srgbClr val="00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12700" algn="l" rtl="0" ea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kern="0" spc="4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执策</a:t>
            </a:r>
            <a:r>
              <a:rPr sz="3200" b="1" kern="0" spc="40" dirty="0">
                <a:solidFill>
                  <a:srgbClr val="FA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</a:t>
            </a:r>
            <a:r>
              <a:rPr sz="3200" b="1" kern="0" spc="4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临之</a:t>
            </a:r>
            <a:endParaRPr sz="32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0" name="picture 1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404513" y="511806"/>
            <a:ext cx="3308323" cy="730268"/>
          </a:xfrm>
          <a:prstGeom prst="rect">
            <a:avLst/>
          </a:prstGeom>
        </p:spPr>
      </p:pic>
      <p:sp>
        <p:nvSpPr>
          <p:cNvPr id="2" name="textbox 106"/>
          <p:cNvSpPr/>
          <p:nvPr/>
        </p:nvSpPr>
        <p:spPr>
          <a:xfrm>
            <a:off x="768350" y="644525"/>
            <a:ext cx="1677670" cy="4654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lang="zh-CN" altLang="en-US" sz="3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文言积累</a:t>
            </a:r>
            <a:endParaRPr lang="zh-CN" altLang="en-US" sz="30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左大括号 2"/>
          <p:cNvSpPr/>
          <p:nvPr>
            <p:custDataLst>
              <p:tags r:id="rId2"/>
            </p:custDataLst>
          </p:nvPr>
        </p:nvSpPr>
        <p:spPr>
          <a:xfrm>
            <a:off x="1036955" y="1756410"/>
            <a:ext cx="137795" cy="2558415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左大括号 3"/>
          <p:cNvSpPr/>
          <p:nvPr>
            <p:custDataLst>
              <p:tags r:id="rId3"/>
            </p:custDataLst>
          </p:nvPr>
        </p:nvSpPr>
        <p:spPr>
          <a:xfrm>
            <a:off x="1042670" y="5331460"/>
            <a:ext cx="76200" cy="1452245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24815" y="2705100"/>
            <a:ext cx="694055" cy="5740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3200" b="1" kern="0" spc="40" dirty="0">
                <a:solidFill>
                  <a:schemeClr val="tx1">
                    <a:alpha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其</a:t>
            </a:r>
            <a:endParaRPr lang="zh-CN" altLang="en-US" sz="3200" b="1" kern="0" spc="40" dirty="0">
              <a:solidFill>
                <a:schemeClr val="tx1">
                  <a:alpha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0695" y="5788025"/>
            <a:ext cx="694055" cy="5740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3200" b="1" kern="0" spc="40" dirty="0">
                <a:solidFill>
                  <a:schemeClr val="tx1">
                    <a:alpha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而</a:t>
            </a:r>
            <a:endParaRPr lang="zh-CN" altLang="en-US" sz="3200" b="1" kern="0" spc="40" dirty="0">
              <a:solidFill>
                <a:schemeClr val="tx1">
                  <a:alpha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01335" y="1536700"/>
            <a:ext cx="4792345" cy="30137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31115" algn="l" rtl="0" eaLnBrk="0">
              <a:lnSpc>
                <a:spcPct val="97000"/>
              </a:lnSpc>
              <a:spcBef>
                <a:spcPts val="815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代词，指千里马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rtl="0" eaLnBrk="0">
              <a:lnSpc>
                <a:spcPct val="128000"/>
              </a:lnSpc>
            </a:pPr>
            <a:r>
              <a:rPr lang="zh-CN" altLang="en-US" sz="3200" b="1" kern="0" spc="12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代词，它的</a:t>
            </a:r>
            <a:endParaRPr lang="zh-CN" altLang="en-US" sz="3200" b="1" kern="0" spc="120" dirty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rtl="0" eaLnBrk="0">
              <a:lnSpc>
                <a:spcPct val="128000"/>
              </a:lnSpc>
            </a:pPr>
            <a:r>
              <a:rPr lang="zh-CN" altLang="en-US" sz="3200" b="1" kern="0" spc="12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加强诘问语气，难道</a:t>
            </a:r>
            <a:endParaRPr lang="zh-CN" altLang="en-US" sz="3200" b="1" kern="0" spc="120" dirty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rtl="0" eaLnBrk="0">
              <a:lnSpc>
                <a:spcPct val="128000"/>
              </a:lnSpc>
            </a:pPr>
            <a:r>
              <a:rPr lang="zh-CN" altLang="en-US" sz="3200" b="1" kern="0" spc="12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表推测</a:t>
            </a:r>
            <a:r>
              <a:rPr lang="en-US" altLang="zh-CN" sz="3200" b="1" kern="0" spc="12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3200" b="1" kern="0" spc="12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大概</a:t>
            </a:r>
            <a:r>
              <a:rPr lang="en-US" altLang="zh-CN" sz="3200" b="1" kern="0" spc="12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3200" b="1" kern="0" spc="12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恐怕</a:t>
            </a:r>
            <a:endParaRPr lang="zh-CN" altLang="en-US" sz="3200" b="1" kern="0" spc="120" dirty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 rtl="0" eaLnBrk="0">
              <a:lnSpc>
                <a:spcPct val="128000"/>
              </a:lnSpc>
            </a:pPr>
            <a:r>
              <a:rPr lang="zh-CN" altLang="en-US" sz="3200" b="1" kern="0" spc="12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连词，表示选择</a:t>
            </a:r>
            <a:endParaRPr lang="zh-CN" altLang="en-US" sz="3200" b="1" kern="0" spc="120" dirty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 rtl="0" eaLnBrk="0">
              <a:lnSpc>
                <a:spcPct val="128000"/>
              </a:lnSpc>
            </a:pPr>
            <a:endParaRPr lang="zh-CN" altLang="en-US" sz="3200" b="1" kern="0" spc="120" dirty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" name="textbox 218"/>
          <p:cNvSpPr/>
          <p:nvPr/>
        </p:nvSpPr>
        <p:spPr>
          <a:xfrm>
            <a:off x="6253480" y="5123180"/>
            <a:ext cx="2645410" cy="18059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6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 kern="0" spc="8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表顺接</a:t>
            </a:r>
            <a:r>
              <a:rPr sz="3200" b="1" kern="0" spc="8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sz="3200" b="1" kern="0" spc="8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来</a:t>
            </a:r>
            <a:endParaRPr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rtl="0" ea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 kern="0" spc="-1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表转折</a:t>
            </a:r>
            <a:r>
              <a:rPr sz="3200" b="1" kern="0" spc="-1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sz="3200" b="1" kern="0" spc="-1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但是</a:t>
            </a:r>
            <a:r>
              <a:rPr sz="3200" kern="0" spc="120" dirty="0">
                <a:solidFill>
                  <a:srgbClr val="002FCC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en-US" sz="3200" kern="0" spc="120" dirty="0">
                <a:solidFill>
                  <a:srgbClr val="002FCC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endParaRPr sz="32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 kern="0" spc="11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表示修饰</a:t>
            </a:r>
            <a:endParaRPr lang="zh-CN" sz="3200" b="1" kern="0" spc="110" dirty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0"/>
            <a:ext cx="10693400" cy="75628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textbox 278"/>
          <p:cNvSpPr/>
          <p:nvPr/>
        </p:nvSpPr>
        <p:spPr>
          <a:xfrm>
            <a:off x="1089660" y="2131060"/>
            <a:ext cx="5702935" cy="35007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kern="0" spc="-1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故虽有</a:t>
            </a:r>
            <a:r>
              <a:rPr sz="3200" b="1" kern="0" spc="-10" dirty="0">
                <a:solidFill>
                  <a:srgbClr val="F7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名</a:t>
            </a:r>
            <a:r>
              <a:rPr sz="3200" b="1" kern="0" spc="-1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马</a:t>
            </a:r>
            <a:endParaRPr sz="3200" b="1" kern="0" spc="-10" dirty="0">
              <a:solidFill>
                <a:srgbClr val="00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12700" algn="l" rtl="0" ea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kern="0" spc="2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有仙则</a:t>
            </a:r>
            <a:r>
              <a:rPr sz="3200" b="1" kern="0" spc="20" dirty="0">
                <a:solidFill>
                  <a:srgbClr val="F7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名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sz="2800" b="1" kern="0" spc="-10" dirty="0">
                <a:solidFill>
                  <a:schemeClr val="tx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2800" b="1" kern="0" spc="-10" dirty="0">
                <a:solidFill>
                  <a:schemeClr val="tx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陋室铭</a:t>
            </a:r>
            <a:r>
              <a:rPr sz="2800" b="1" kern="0" spc="-10" dirty="0">
                <a:solidFill>
                  <a:schemeClr val="tx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12700" algn="l" rtl="0" ea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sz="3200" b="1" kern="0" spc="20" dirty="0">
              <a:solidFill>
                <a:srgbClr val="F7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3200" b="1" kern="0" spc="60" dirty="0">
                <a:solidFill>
                  <a:srgbClr val="FC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且</a:t>
            </a:r>
            <a:r>
              <a:rPr sz="3200" b="1" kern="0" spc="6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欲与常马等不可得</a:t>
            </a:r>
            <a:endParaRPr sz="32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rtl="0" eaLnBrk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</a:pPr>
            <a:r>
              <a:rPr sz="3200" b="1" kern="0" spc="8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sz="3200" b="1" kern="0" spc="80" dirty="0">
                <a:solidFill>
                  <a:srgbClr val="FC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且</a:t>
            </a:r>
            <a:r>
              <a:rPr sz="3200" b="1" kern="0" spc="8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九十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sz="2800" b="1" kern="0" spc="-10" dirty="0">
                <a:solidFill>
                  <a:schemeClr val="tx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2800" b="1" kern="0" spc="-10" dirty="0">
                <a:solidFill>
                  <a:schemeClr val="tx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愚公移山</a:t>
            </a:r>
            <a:r>
              <a:rPr sz="2800" b="1" kern="0" spc="-10" dirty="0">
                <a:solidFill>
                  <a:schemeClr val="tx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sz="32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rtl="0" eaLnBrk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</a:pPr>
            <a:r>
              <a:rPr lang="zh-CN" altLang="en-US" sz="3200" b="1" kern="0" spc="2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且焉置土石</a:t>
            </a:r>
            <a:endParaRPr lang="zh-CN" altLang="en-US" sz="3200" b="1" kern="0" spc="20" dirty="0">
              <a:solidFill>
                <a:srgbClr val="00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12700" algn="l" rtl="0" eaLnBrk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</a:pPr>
            <a:r>
              <a:rPr sz="3200" b="1" kern="0" spc="2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不义而富</a:t>
            </a:r>
            <a:r>
              <a:rPr sz="3200" b="1" kern="0" spc="20" dirty="0">
                <a:solidFill>
                  <a:srgbClr val="FC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且</a:t>
            </a:r>
            <a:r>
              <a:rPr sz="3200" b="1" kern="0" spc="2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贵</a:t>
            </a:r>
            <a:r>
              <a:rPr lang="en-US" altLang="zh-CN" sz="2800" kern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sz="2800" b="1" kern="0" dirty="0">
                <a:solidFill>
                  <a:schemeClr val="tx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en-US" altLang="zh-CN" sz="2800" b="1" kern="0" dirty="0">
                <a:solidFill>
                  <a:schemeClr val="tx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&lt;</a:t>
            </a:r>
            <a:r>
              <a:rPr lang="zh-CN" altLang="en-US" sz="2800" b="1" kern="0" dirty="0">
                <a:solidFill>
                  <a:schemeClr val="tx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论语</a:t>
            </a:r>
            <a:r>
              <a:rPr lang="en-US" altLang="zh-CN" sz="2800" b="1" kern="0" dirty="0">
                <a:solidFill>
                  <a:schemeClr val="tx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&gt;</a:t>
            </a:r>
            <a:r>
              <a:rPr lang="zh-CN" altLang="en-US" sz="2800" b="1" kern="0" dirty="0">
                <a:solidFill>
                  <a:schemeClr val="tx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十二章</a:t>
            </a:r>
            <a:r>
              <a:rPr sz="2800" b="1" kern="0" dirty="0">
                <a:solidFill>
                  <a:schemeClr val="tx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en-US" altLang="zh-CN" sz="2800" kern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sz="2800" kern="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12700" algn="l" rtl="0" eaLnBrk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</a:pPr>
            <a:endParaRPr sz="2800" kern="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84" name="textbox 284"/>
          <p:cNvSpPr/>
          <p:nvPr/>
        </p:nvSpPr>
        <p:spPr>
          <a:xfrm>
            <a:off x="4761230" y="1353185"/>
            <a:ext cx="1871980" cy="4933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99000"/>
              </a:lnSpc>
            </a:pPr>
            <a:r>
              <a:rPr sz="3200" b="1" kern="0" spc="9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一词多义</a:t>
            </a:r>
            <a:endParaRPr sz="3200" b="1" kern="0" spc="90" dirty="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  <a:cs typeface="楷体" panose="02010609060101010101" charset="-122"/>
            </a:endParaRPr>
          </a:p>
        </p:txBody>
      </p:sp>
      <p:pic>
        <p:nvPicPr>
          <p:cNvPr id="100" name="picture 1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404513" y="840101"/>
            <a:ext cx="3308323" cy="730268"/>
          </a:xfrm>
          <a:prstGeom prst="rect">
            <a:avLst/>
          </a:prstGeom>
        </p:spPr>
      </p:pic>
      <p:sp>
        <p:nvSpPr>
          <p:cNvPr id="3" name="textbox 106"/>
          <p:cNvSpPr/>
          <p:nvPr/>
        </p:nvSpPr>
        <p:spPr>
          <a:xfrm>
            <a:off x="768350" y="960120"/>
            <a:ext cx="1677670" cy="4654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lang="zh-CN" altLang="en-US" sz="3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文言积累</a:t>
            </a:r>
            <a:endParaRPr lang="zh-CN" altLang="en-US" sz="30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左大括号 4"/>
          <p:cNvSpPr/>
          <p:nvPr>
            <p:custDataLst>
              <p:tags r:id="rId2"/>
            </p:custDataLst>
          </p:nvPr>
        </p:nvSpPr>
        <p:spPr>
          <a:xfrm>
            <a:off x="988695" y="2223770"/>
            <a:ext cx="100965" cy="980440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左大括号 1"/>
          <p:cNvSpPr/>
          <p:nvPr>
            <p:custDataLst>
              <p:tags r:id="rId3"/>
            </p:custDataLst>
          </p:nvPr>
        </p:nvSpPr>
        <p:spPr>
          <a:xfrm>
            <a:off x="951865" y="4046855"/>
            <a:ext cx="137795" cy="2127885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8" name="textbox 218"/>
          <p:cNvSpPr/>
          <p:nvPr/>
        </p:nvSpPr>
        <p:spPr>
          <a:xfrm>
            <a:off x="5762625" y="2131060"/>
            <a:ext cx="4253230" cy="12109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6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38100" algn="l" rtl="0" ea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kern="0" spc="23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形容词，名贵的</a:t>
            </a:r>
            <a:endParaRPr lang="zh-CN" altLang="en-US" sz="3200" b="1" kern="0" spc="230" dirty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8100" algn="l" rtl="0" ea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kern="0" spc="11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动词，出名、有名</a:t>
            </a:r>
            <a:endParaRPr lang="zh-CN" altLang="en-US" sz="3200" b="1" kern="0" spc="110" dirty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5605" y="2449195"/>
            <a:ext cx="694055" cy="5740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3200" b="1" kern="0" spc="40" dirty="0">
                <a:solidFill>
                  <a:schemeClr val="tx1">
                    <a:alpha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名</a:t>
            </a:r>
            <a:endParaRPr lang="zh-CN" altLang="en-US" sz="3200" b="1" kern="0" spc="40" dirty="0">
              <a:solidFill>
                <a:schemeClr val="tx1">
                  <a:alpha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5605" y="4779010"/>
            <a:ext cx="694055" cy="5740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3200" b="1" kern="0" spc="40" dirty="0">
                <a:solidFill>
                  <a:schemeClr val="tx1">
                    <a:alpha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且</a:t>
            </a:r>
            <a:endParaRPr lang="zh-CN" altLang="en-US" sz="3200" b="1" kern="0" spc="40" dirty="0">
              <a:solidFill>
                <a:schemeClr val="tx1">
                  <a:alpha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92595" y="3836035"/>
            <a:ext cx="3243580" cy="24593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1115" algn="l" rtl="0" eaLnBrk="0">
              <a:lnSpc>
                <a:spcPct val="97000"/>
              </a:lnSpc>
              <a:spcBef>
                <a:spcPts val="815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连词，犹、尚且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rtl="0" eaLnBrk="0">
              <a:lnSpc>
                <a:spcPct val="128000"/>
              </a:lnSpc>
            </a:pPr>
            <a:r>
              <a:rPr lang="zh-CN" altLang="en-US" sz="3200" b="1" kern="0" spc="12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副词，将近</a:t>
            </a:r>
            <a:endParaRPr lang="zh-CN" altLang="en-US" sz="3200" b="1" kern="0" spc="120" dirty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rtl="0" eaLnBrk="0">
              <a:lnSpc>
                <a:spcPct val="128000"/>
              </a:lnSpc>
            </a:pPr>
            <a:r>
              <a:rPr lang="zh-CN" altLang="en-US" sz="3200" b="1" kern="0" spc="12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连词，况且</a:t>
            </a:r>
            <a:endParaRPr lang="zh-CN" altLang="en-US" sz="3200" b="1" kern="0" spc="120" dirty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rtl="0" eaLnBrk="0">
              <a:lnSpc>
                <a:spcPct val="128000"/>
              </a:lnSpc>
            </a:pPr>
            <a:r>
              <a:rPr lang="zh-CN" altLang="en-US" sz="3200" b="1" kern="0" spc="12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连词，并且</a:t>
            </a:r>
            <a:endParaRPr lang="zh-CN" altLang="en-US" sz="3200" b="1" kern="0" spc="120" dirty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0" name="table 310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817880" y="6543040"/>
          <a:ext cx="5600700" cy="2523490"/>
        </p:xfrm>
        <a:graphic>
          <a:graphicData uri="http://schemas.openxmlformats.org/drawingml/2006/table">
            <a:tbl>
              <a:tblPr/>
              <a:tblGrid>
                <a:gridCol w="3354070"/>
                <a:gridCol w="2246630"/>
              </a:tblGrid>
              <a:tr h="100965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3200" b="1" kern="0" spc="-50" dirty="0">
                        <a:solidFill>
                          <a:srgbClr val="000000">
                            <a:alpha val="100000"/>
                          </a:srgb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509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83540" algn="l" rtl="0" eaLnBrk="0">
                        <a:lnSpc>
                          <a:spcPct val="95000"/>
                        </a:lnSpc>
                        <a:spcBef>
                          <a:spcPts val="5"/>
                        </a:spcBef>
                      </a:pPr>
                      <a:endParaRPr sz="28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509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1384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32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8000"/>
                        </a:lnSpc>
                      </a:pPr>
                      <a:endParaRPr sz="7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algn="l" rtl="0" eaLnBrk="0">
                        <a:lnSpc>
                          <a:spcPct val="7000"/>
                        </a:lnSpc>
                      </a:pPr>
                      <a:endParaRPr sz="1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marL="358775" algn="l" rtl="0" eaLnBrk="0">
                        <a:lnSpc>
                          <a:spcPct val="82000"/>
                        </a:lnSpc>
                      </a:pPr>
                      <a:endParaRPr sz="28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12" name="textbox 312"/>
          <p:cNvSpPr/>
          <p:nvPr/>
        </p:nvSpPr>
        <p:spPr>
          <a:xfrm>
            <a:off x="4177030" y="1594485"/>
            <a:ext cx="4090670" cy="6051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864235" algn="l" rtl="0" eaLnBrk="0">
              <a:lnSpc>
                <a:spcPts val="4010"/>
              </a:lnSpc>
            </a:pPr>
            <a:r>
              <a:rPr sz="3300" b="1" kern="0" spc="29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文言句式</a:t>
            </a:r>
            <a:endParaRPr sz="33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1000"/>
              </a:lnSpc>
            </a:pPr>
            <a:endParaRPr sz="7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r" rtl="0" eaLnBrk="0">
              <a:lnSpc>
                <a:spcPct val="96000"/>
              </a:lnSpc>
              <a:spcBef>
                <a:spcPts val="0"/>
              </a:spcBef>
            </a:pPr>
            <a:endParaRPr sz="3200" b="1" kern="0" spc="10" dirty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4" name="group 4"/>
          <p:cNvGrpSpPr/>
          <p:nvPr/>
        </p:nvGrpSpPr>
        <p:grpSpPr>
          <a:xfrm rot="21600000">
            <a:off x="666733" y="2298727"/>
            <a:ext cx="1524023" cy="546037"/>
            <a:chOff x="0" y="0"/>
            <a:chExt cx="1524023" cy="546037"/>
          </a:xfrm>
        </p:grpSpPr>
        <p:pic>
          <p:nvPicPr>
            <p:cNvPr id="316" name="picture 31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1524023" cy="546037"/>
            </a:xfrm>
            <a:prstGeom prst="rect">
              <a:avLst/>
            </a:prstGeom>
          </p:spPr>
        </p:pic>
        <p:sp>
          <p:nvSpPr>
            <p:cNvPr id="318" name="textbox 318"/>
            <p:cNvSpPr/>
            <p:nvPr/>
          </p:nvSpPr>
          <p:spPr>
            <a:xfrm>
              <a:off x="-12700" y="-12700"/>
              <a:ext cx="1550035" cy="62166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</a:pPr>
              <a:endParaRPr sz="900" dirty="0">
                <a:latin typeface="Arial" panose="020B0604020202020204"/>
                <a:ea typeface="Arial" panose="020B0604020202020204"/>
                <a:cs typeface="Arial" panose="020B0604020202020204"/>
              </a:endParaRPr>
            </a:p>
            <a:p>
              <a:pPr algn="ctr" rtl="0" eaLnBrk="0">
                <a:lnSpc>
                  <a:spcPct val="90000"/>
                </a:lnSpc>
                <a:spcBef>
                  <a:spcPts val="5"/>
                </a:spcBef>
                <a:spcAft>
                  <a:spcPts val="0"/>
                </a:spcAft>
              </a:pPr>
              <a:r>
                <a:rPr sz="3200" b="1" kern="0" spc="-250" dirty="0">
                  <a:solidFill>
                    <a:schemeClr val="bg1">
                      <a:alpha val="10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判断句</a:t>
              </a:r>
              <a:r>
                <a:rPr sz="2700" kern="0" spc="-720" dirty="0">
                  <a:solidFill>
                    <a:schemeClr val="bg1">
                      <a:alpha val="10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</a:t>
              </a:r>
              <a:endParaRPr sz="2700" kern="0" spc="-720" dirty="0">
                <a:solidFill>
                  <a:schemeClr val="bg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grpSp>
        <p:nvGrpSpPr>
          <p:cNvPr id="6" name="group 6"/>
          <p:cNvGrpSpPr/>
          <p:nvPr/>
        </p:nvGrpSpPr>
        <p:grpSpPr>
          <a:xfrm rot="21600000">
            <a:off x="679458" y="3759190"/>
            <a:ext cx="1511298" cy="546113"/>
            <a:chOff x="0" y="0"/>
            <a:chExt cx="1511298" cy="546113"/>
          </a:xfrm>
        </p:grpSpPr>
        <p:pic>
          <p:nvPicPr>
            <p:cNvPr id="320" name="picture 32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1511298" cy="546113"/>
            </a:xfrm>
            <a:prstGeom prst="rect">
              <a:avLst/>
            </a:prstGeom>
          </p:spPr>
        </p:pic>
        <p:sp>
          <p:nvSpPr>
            <p:cNvPr id="322" name="textbox 322"/>
            <p:cNvSpPr/>
            <p:nvPr/>
          </p:nvSpPr>
          <p:spPr>
            <a:xfrm>
              <a:off x="-12700" y="-12700"/>
              <a:ext cx="1536700" cy="620394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2000"/>
                </a:lnSpc>
              </a:pPr>
              <a:endParaRPr sz="1000" dirty="0">
                <a:latin typeface="Arial" panose="020B0604020202020204"/>
                <a:ea typeface="Arial" panose="020B0604020202020204"/>
                <a:cs typeface="Arial" panose="020B0604020202020204"/>
              </a:endParaRPr>
            </a:p>
            <a:p>
              <a:pPr algn="l" rtl="0" eaLnBrk="0">
                <a:lnSpc>
                  <a:spcPct val="8000"/>
                </a:lnSpc>
              </a:pPr>
              <a:endParaRPr sz="100" dirty="0">
                <a:latin typeface="Arial" panose="020B0604020202020204"/>
                <a:ea typeface="Arial" panose="020B0604020202020204"/>
                <a:cs typeface="Arial" panose="020B0604020202020204"/>
              </a:endParaRPr>
            </a:p>
            <a:p>
              <a:pPr algn="ctr" rtl="0" eaLnBrk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3200" b="1" kern="0" spc="-250" dirty="0">
                  <a:solidFill>
                    <a:schemeClr val="bg1">
                      <a:alpha val="10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倒装句</a:t>
              </a:r>
              <a:r>
                <a:rPr sz="3200" kern="0" spc="-720" dirty="0">
                  <a:solidFill>
                    <a:schemeClr val="bg1">
                      <a:alpha val="10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</a:t>
              </a:r>
              <a:endParaRPr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sp>
        <p:nvSpPr>
          <p:cNvPr id="324" name="textbox 324"/>
          <p:cNvSpPr/>
          <p:nvPr/>
        </p:nvSpPr>
        <p:spPr>
          <a:xfrm>
            <a:off x="690880" y="3025140"/>
            <a:ext cx="2553970" cy="4298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100000"/>
              </a:lnSpc>
            </a:pPr>
            <a:r>
              <a:rPr sz="3200" b="1" kern="0" spc="-4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其真不知马也</a:t>
            </a:r>
            <a:endParaRPr sz="3200" b="1" kern="0" spc="-40" dirty="0">
              <a:solidFill>
                <a:srgbClr val="00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0" name="picture 10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04513" y="840101"/>
            <a:ext cx="3308323" cy="730268"/>
          </a:xfrm>
          <a:prstGeom prst="rect">
            <a:avLst/>
          </a:prstGeom>
        </p:spPr>
      </p:pic>
      <p:sp>
        <p:nvSpPr>
          <p:cNvPr id="3" name="textbox 106"/>
          <p:cNvSpPr/>
          <p:nvPr/>
        </p:nvSpPr>
        <p:spPr>
          <a:xfrm>
            <a:off x="768350" y="960120"/>
            <a:ext cx="1677670" cy="4654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lang="zh-CN" altLang="en-US" sz="3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文言积累</a:t>
            </a:r>
            <a:endParaRPr lang="zh-CN" altLang="en-US" sz="30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122295" y="4658360"/>
            <a:ext cx="53467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 kern="0" spc="-30" dirty="0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定语后置，即“千里之马者”</a:t>
            </a:r>
            <a:endParaRPr lang="zh-CN" altLang="en-US" sz="3200" b="1" kern="0" spc="-30" dirty="0">
              <a:solidFill>
                <a:srgbClr val="FF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177030" y="5574030"/>
            <a:ext cx="63773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 kern="0" spc="-90" dirty="0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状语后置，即“祗于奴隶人之手</a:t>
            </a:r>
            <a:r>
              <a:rPr sz="3200" b="1" kern="0" spc="-100" dirty="0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辱”</a:t>
            </a:r>
            <a:endParaRPr lang="zh-CN" altLang="en-US" sz="3200" b="1" kern="0" spc="-100" dirty="0">
              <a:solidFill>
                <a:srgbClr val="FF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cxnSp>
        <p:nvCxnSpPr>
          <p:cNvPr id="17" name="肘形连接符 16"/>
          <p:cNvCxnSpPr/>
          <p:nvPr/>
        </p:nvCxnSpPr>
        <p:spPr>
          <a:xfrm>
            <a:off x="1059180" y="5551170"/>
            <a:ext cx="2858135" cy="528955"/>
          </a:xfrm>
          <a:prstGeom prst="bentConnector3">
            <a:avLst>
              <a:gd name="adj1" fmla="val 17596"/>
            </a:avLst>
          </a:prstGeom>
          <a:ln w="31750" cap="rnd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3507740" y="3025140"/>
            <a:ext cx="53467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 kern="0" spc="1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“……也”,表判断</a:t>
            </a:r>
            <a:endParaRPr lang="zh-CN" altLang="en-US" sz="3200" b="1" kern="0" spc="10" dirty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textbox 324"/>
          <p:cNvSpPr/>
          <p:nvPr/>
        </p:nvSpPr>
        <p:spPr>
          <a:xfrm>
            <a:off x="679450" y="4658360"/>
            <a:ext cx="2553970" cy="4298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100000"/>
              </a:lnSpc>
            </a:pPr>
            <a:r>
              <a:rPr lang="zh-CN" altLang="en-US" sz="3200" b="1" kern="0" spc="-4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马之千里者</a:t>
            </a:r>
            <a:endParaRPr lang="zh-CN" altLang="en-US" sz="3200" b="1" kern="0" spc="-40" dirty="0">
              <a:solidFill>
                <a:srgbClr val="00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textbox 324"/>
          <p:cNvSpPr/>
          <p:nvPr/>
        </p:nvSpPr>
        <p:spPr>
          <a:xfrm>
            <a:off x="679450" y="5564505"/>
            <a:ext cx="3259455" cy="4298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100000"/>
              </a:lnSpc>
            </a:pPr>
            <a:r>
              <a:rPr lang="zh-CN" altLang="en-US" sz="3200" b="1" kern="0" spc="-4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祗辱于奴隶人之手</a:t>
            </a:r>
            <a:endParaRPr lang="zh-CN" altLang="en-US" sz="3200" b="1" kern="0" spc="-40" dirty="0">
              <a:solidFill>
                <a:srgbClr val="00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textbox 328"/>
          <p:cNvSpPr/>
          <p:nvPr/>
        </p:nvSpPr>
        <p:spPr>
          <a:xfrm>
            <a:off x="519430" y="2093595"/>
            <a:ext cx="9681210" cy="23571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8415" algn="l" rtl="0" eaLnBrk="0">
              <a:lnSpc>
                <a:spcPct val="96000"/>
              </a:lnSpc>
            </a:pPr>
            <a:r>
              <a:rPr lang="zh-CN" altLang="en-US" sz="3200" b="1" kern="0" spc="-2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不以千里称也</a:t>
            </a:r>
            <a:endParaRPr lang="zh-CN" altLang="en-US" sz="3200" b="1" kern="0" spc="-20" dirty="0">
              <a:solidFill>
                <a:srgbClr val="00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18415" algn="l" rtl="0" eaLnBrk="0">
              <a:lnSpc>
                <a:spcPct val="96000"/>
              </a:lnSpc>
            </a:pPr>
            <a:r>
              <a:rPr lang="zh-CN" sz="3000" b="1" kern="0" spc="4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动词</a:t>
            </a:r>
            <a:r>
              <a:rPr sz="3000" b="1" kern="0" spc="4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000" b="1" kern="0" spc="4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称</a:t>
            </a:r>
            <a:r>
              <a:rPr sz="3000" b="1" kern="0" spc="4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”后省略宾语“之”</a:t>
            </a:r>
            <a:r>
              <a:rPr sz="3000" b="1" kern="0" spc="40" dirty="0">
                <a:solidFill>
                  <a:srgbClr val="002FCB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sz="3000" b="1" kern="0" spc="40" dirty="0">
                <a:solidFill>
                  <a:srgbClr val="002FCB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即</a:t>
            </a:r>
            <a:r>
              <a:rPr sz="3000" b="1" kern="0" spc="40" dirty="0">
                <a:solidFill>
                  <a:srgbClr val="002FCB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000" b="1" kern="0" spc="40" dirty="0">
                <a:solidFill>
                  <a:srgbClr val="002FCB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不以千里称</a:t>
            </a:r>
            <a:r>
              <a:rPr sz="3000" b="1" kern="0" spc="540" dirty="0">
                <a:solidFill>
                  <a:srgbClr val="002FCB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(之)</a:t>
            </a:r>
            <a:r>
              <a:rPr lang="zh-CN" altLang="en-US" sz="3000" b="1" kern="0" spc="40" dirty="0">
                <a:solidFill>
                  <a:srgbClr val="002FCB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也</a:t>
            </a:r>
            <a:r>
              <a:rPr sz="3000" b="1" kern="0" spc="540" dirty="0">
                <a:solidFill>
                  <a:srgbClr val="002FCB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endParaRPr sz="3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18415" algn="l" rtl="0" eaLnBrk="0">
              <a:lnSpc>
                <a:spcPct val="96000"/>
              </a:lnSpc>
            </a:pPr>
            <a:endParaRPr sz="2000" b="1" kern="0" spc="-20" dirty="0">
              <a:solidFill>
                <a:srgbClr val="00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18415" algn="l" rtl="0" eaLnBrk="0">
              <a:lnSpc>
                <a:spcPct val="96000"/>
              </a:lnSpc>
            </a:pPr>
            <a:r>
              <a:rPr sz="3200" b="1" kern="0" spc="-2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食马者不知其能千里而</a:t>
            </a:r>
            <a:r>
              <a:rPr sz="3200" b="1" kern="0" spc="-3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食也</a:t>
            </a:r>
            <a:endParaRPr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18415" algn="l" rtl="0" eaLnBrk="0">
              <a:lnSpc>
                <a:spcPct val="100000"/>
              </a:lnSpc>
              <a:spcBef>
                <a:spcPts val="165"/>
              </a:spcBef>
            </a:pPr>
            <a:r>
              <a:rPr sz="3000" b="1" kern="0" spc="4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第二个“食”后省略宾语“之”</a:t>
            </a:r>
            <a:r>
              <a:rPr sz="3000" b="1" kern="0" spc="40" dirty="0">
                <a:solidFill>
                  <a:srgbClr val="002FCB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,即“食马者不知其能</a:t>
            </a:r>
            <a:r>
              <a:rPr sz="3000" kern="0" spc="40" dirty="0">
                <a:solidFill>
                  <a:srgbClr val="002FCB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千里</a:t>
            </a:r>
            <a:r>
              <a:rPr sz="3000" b="1" kern="0" spc="540" dirty="0">
                <a:solidFill>
                  <a:srgbClr val="002FCB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而食(之)也”</a:t>
            </a:r>
            <a:endParaRPr sz="3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18415" algn="l" rtl="0" eaLnBrk="0">
              <a:lnSpc>
                <a:spcPct val="95000"/>
              </a:lnSpc>
              <a:spcBef>
                <a:spcPts val="890"/>
              </a:spcBef>
            </a:pPr>
            <a:endParaRPr sz="2000" b="1" kern="0" spc="-40" dirty="0">
              <a:solidFill>
                <a:srgbClr val="00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18415" algn="l" rtl="0" eaLnBrk="0">
              <a:lnSpc>
                <a:spcPct val="95000"/>
              </a:lnSpc>
              <a:spcBef>
                <a:spcPts val="890"/>
              </a:spcBef>
            </a:pPr>
            <a:r>
              <a:rPr sz="3200" b="1" kern="0" spc="-4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策之不以其道</a:t>
            </a:r>
            <a:endParaRPr sz="32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rtl="0" eaLnBrk="0">
              <a:lnSpc>
                <a:spcPct val="112000"/>
              </a:lnSpc>
            </a:pPr>
            <a:endParaRPr sz="7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7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100000"/>
              </a:lnSpc>
            </a:pPr>
            <a:r>
              <a:rPr lang="zh-CN" sz="3000" b="1" kern="0" spc="17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动词</a:t>
            </a:r>
            <a:r>
              <a:rPr sz="3000" b="1" kern="0" spc="17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000" b="1" kern="0" spc="17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策</a:t>
            </a:r>
            <a:r>
              <a:rPr sz="3000" b="1" kern="0" spc="17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000" b="1" kern="0" spc="17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前面</a:t>
            </a:r>
            <a:r>
              <a:rPr sz="3000" b="1" kern="0" spc="17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省略主语“食马者”</a:t>
            </a:r>
            <a:r>
              <a:rPr sz="3000" b="1" kern="0" spc="170" dirty="0">
                <a:solidFill>
                  <a:srgbClr val="002FCB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,即“(食马者)策之</a:t>
            </a:r>
            <a:r>
              <a:rPr sz="3000" b="1" kern="0" spc="160" dirty="0">
                <a:solidFill>
                  <a:srgbClr val="002FCB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不以其道”</a:t>
            </a:r>
            <a:endParaRPr sz="3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textbox 332"/>
          <p:cNvSpPr/>
          <p:nvPr/>
        </p:nvSpPr>
        <p:spPr>
          <a:xfrm>
            <a:off x="525780" y="1534160"/>
            <a:ext cx="1587500" cy="559435"/>
          </a:xfrm>
          <a:prstGeom prst="rect">
            <a:avLst/>
          </a:prstGeom>
          <a:solidFill>
            <a:srgbClr val="62493D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108000"/>
              </a:lnSpc>
            </a:pPr>
            <a:endParaRPr sz="8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36830" algn="ctr" rtl="0" eaLnBrk="0">
              <a:lnSpc>
                <a:spcPct val="90000"/>
              </a:lnSpc>
            </a:pPr>
            <a:r>
              <a:rPr sz="3200" b="1" kern="0" spc="-180" dirty="0">
                <a:solidFill>
                  <a:schemeClr val="bg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省略句</a:t>
            </a:r>
            <a:endParaRPr sz="3200" b="1" kern="0" spc="-180" dirty="0">
              <a:solidFill>
                <a:schemeClr val="bg1">
                  <a:alpha val="100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00" name="picture 1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250843" y="612771"/>
            <a:ext cx="3308323" cy="730268"/>
          </a:xfrm>
          <a:prstGeom prst="rect">
            <a:avLst/>
          </a:prstGeom>
        </p:spPr>
      </p:pic>
      <p:sp>
        <p:nvSpPr>
          <p:cNvPr id="3" name="textbox 106"/>
          <p:cNvSpPr/>
          <p:nvPr/>
        </p:nvSpPr>
        <p:spPr>
          <a:xfrm>
            <a:off x="624840" y="816610"/>
            <a:ext cx="1677670" cy="4654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lang="zh-CN" altLang="en-US" sz="3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文言积累</a:t>
            </a:r>
            <a:endParaRPr lang="zh-CN" altLang="en-US" sz="30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12" name="textbox 312"/>
          <p:cNvSpPr/>
          <p:nvPr/>
        </p:nvSpPr>
        <p:spPr>
          <a:xfrm>
            <a:off x="4177030" y="929005"/>
            <a:ext cx="4090670" cy="6051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864235" algn="l" rtl="0" eaLnBrk="0">
              <a:lnSpc>
                <a:spcPts val="4010"/>
              </a:lnSpc>
            </a:pPr>
            <a:r>
              <a:rPr sz="3300" b="1" kern="0" spc="29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文言句式</a:t>
            </a:r>
            <a:endParaRPr sz="33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1000"/>
              </a:lnSpc>
            </a:pPr>
            <a:endParaRPr sz="7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r" rtl="0" eaLnBrk="0">
              <a:lnSpc>
                <a:spcPct val="96000"/>
              </a:lnSpc>
              <a:spcBef>
                <a:spcPts val="0"/>
              </a:spcBef>
            </a:pPr>
            <a:endParaRPr sz="3200" b="1" kern="0" spc="10" dirty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textbox 344"/>
          <p:cNvSpPr/>
          <p:nvPr/>
        </p:nvSpPr>
        <p:spPr>
          <a:xfrm>
            <a:off x="404495" y="2225040"/>
            <a:ext cx="7407910" cy="228219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1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30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马之千里者</a:t>
            </a:r>
            <a:r>
              <a:rPr lang="en-US" altLang="zh-CN" sz="30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30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一食或尽粟一石。</a:t>
            </a:r>
            <a:endParaRPr lang="en-US" altLang="zh-CN" sz="30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12700" algn="l" rtl="0" ea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30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且欲与常马等不可得</a:t>
            </a:r>
            <a:r>
              <a:rPr lang="en-US" altLang="zh-CN" sz="30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3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安</a:t>
            </a:r>
            <a:r>
              <a:rPr lang="zh-CN" altLang="en-US" sz="30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求其能千里</a:t>
            </a:r>
            <a:r>
              <a:rPr lang="zh-CN" altLang="en-US" sz="3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也？</a:t>
            </a:r>
            <a:endParaRPr lang="en-US" altLang="zh-CN" sz="30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12700" algn="l" rtl="0" ea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altLang="en-US" sz="30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鸣之</a:t>
            </a:r>
            <a:r>
              <a:rPr lang="zh-CN" altLang="en-US" sz="3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</a:t>
            </a:r>
            <a:r>
              <a:rPr lang="zh-CN" altLang="en-US" sz="30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不能通其意</a:t>
            </a:r>
            <a:r>
              <a:rPr lang="en-US" altLang="zh-CN" sz="30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……</a:t>
            </a:r>
            <a:endParaRPr lang="en-US" altLang="zh-CN" sz="30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12700" algn="l" rtl="0" ea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</a:t>
            </a:r>
            <a:r>
              <a:rPr lang="zh-CN" altLang="en-US" sz="30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呜呼！</a:t>
            </a:r>
            <a:r>
              <a:rPr lang="zh-CN" altLang="en-US" sz="3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</a:t>
            </a:r>
            <a:r>
              <a:rPr lang="zh-CN" altLang="en-US" sz="30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真无马</a:t>
            </a:r>
            <a:r>
              <a:rPr lang="zh-CN" altLang="en-US" sz="3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邪？其</a:t>
            </a:r>
            <a:r>
              <a:rPr lang="zh-CN" altLang="en-US" sz="30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真不知马</a:t>
            </a:r>
            <a:r>
              <a:rPr lang="zh-CN" altLang="en-US" sz="3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也！</a:t>
            </a:r>
            <a:endParaRPr lang="zh-CN" altLang="en-US" sz="3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52" name="textbox 352"/>
          <p:cNvSpPr/>
          <p:nvPr/>
        </p:nvSpPr>
        <p:spPr>
          <a:xfrm>
            <a:off x="4724143" y="1417511"/>
            <a:ext cx="1871345" cy="5321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ts val="3985"/>
              </a:lnSpc>
            </a:pPr>
            <a:r>
              <a:rPr lang="zh-CN" altLang="en-US" sz="3300" b="1" kern="0" spc="31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语气特点</a:t>
            </a:r>
            <a:endParaRPr lang="zh-CN" altLang="en-US" sz="3300" b="1" kern="0" spc="310" dirty="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  <a:cs typeface="楷体" panose="02010609060101010101" charset="-122"/>
            </a:endParaRPr>
          </a:p>
        </p:txBody>
      </p:sp>
      <p:pic>
        <p:nvPicPr>
          <p:cNvPr id="100" name="picture 1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404513" y="840101"/>
            <a:ext cx="3308323" cy="730268"/>
          </a:xfrm>
          <a:prstGeom prst="rect">
            <a:avLst/>
          </a:prstGeom>
        </p:spPr>
      </p:pic>
      <p:sp>
        <p:nvSpPr>
          <p:cNvPr id="3" name="textbox 106"/>
          <p:cNvSpPr/>
          <p:nvPr/>
        </p:nvSpPr>
        <p:spPr>
          <a:xfrm>
            <a:off x="768350" y="960120"/>
            <a:ext cx="1677670" cy="4654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lang="zh-CN" altLang="en-US" sz="3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文言积累</a:t>
            </a:r>
            <a:endParaRPr lang="zh-CN" altLang="en-US" sz="30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05901" y="2378469"/>
            <a:ext cx="1752158" cy="523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sz="2805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陈述语气</a:t>
            </a:r>
            <a:endParaRPr lang="zh-CN" sz="2805" b="1">
              <a:solidFill>
                <a:srgbClr val="1717E7"/>
              </a:solidFill>
              <a:latin typeface="SimSun-ExtB" panose="02010609060101010101" charset="-122"/>
              <a:ea typeface="SimSun-ExtB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505548" y="3104360"/>
            <a:ext cx="1752158" cy="523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sz="2805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反问语气</a:t>
            </a:r>
            <a:endParaRPr lang="zh-CN" sz="2805" b="1">
              <a:solidFill>
                <a:srgbClr val="1717E7"/>
              </a:solidFill>
              <a:latin typeface="SimSun-ExtB" panose="02010609060101010101" charset="-122"/>
              <a:ea typeface="SimSun-ExtB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05708" y="3781600"/>
            <a:ext cx="1752158" cy="523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sz="2805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转折语气</a:t>
            </a:r>
            <a:endParaRPr lang="zh-CN" sz="2805" b="1">
              <a:solidFill>
                <a:srgbClr val="1717E7"/>
              </a:solidFill>
              <a:latin typeface="SimSun-ExtB" panose="02010609060101010101" charset="-122"/>
              <a:ea typeface="SimSun-ExtB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505840" y="4507329"/>
            <a:ext cx="3732665" cy="523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sz="2805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诘问、感叹语气</a:t>
            </a:r>
            <a:endParaRPr lang="zh-CN" sz="2805" b="1">
              <a:solidFill>
                <a:srgbClr val="1717E7"/>
              </a:solidFill>
              <a:latin typeface="SimSun-ExtB" panose="02010609060101010101" charset="-122"/>
              <a:ea typeface="SimSun-ExtB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2" grpId="0"/>
      <p:bldP spid="12" grpId="1"/>
      <p:bldP spid="15" grpId="0"/>
      <p:bldP spid="15" grpId="1"/>
      <p:bldP spid="16" grpId="0"/>
      <p:bldP spid="16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textbox 344"/>
          <p:cNvSpPr/>
          <p:nvPr/>
        </p:nvSpPr>
        <p:spPr>
          <a:xfrm>
            <a:off x="2564130" y="2306955"/>
            <a:ext cx="4448810" cy="33782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1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 kern="0" spc="14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且欲与常马</a:t>
            </a:r>
            <a:r>
              <a:rPr sz="3000" b="1" kern="0" spc="140" dirty="0">
                <a:solidFill>
                  <a:srgbClr val="FC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等</a:t>
            </a:r>
            <a:r>
              <a:rPr sz="3000" b="1" kern="0" spc="14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不可得</a:t>
            </a:r>
            <a:endParaRPr sz="3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 kern="0" spc="8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执策而</a:t>
            </a:r>
            <a:r>
              <a:rPr sz="3000" b="1" kern="0" spc="80" dirty="0">
                <a:solidFill>
                  <a:srgbClr val="FC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临</a:t>
            </a:r>
            <a:r>
              <a:rPr sz="3000" b="1" kern="0" spc="8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</a:t>
            </a:r>
            <a:endParaRPr sz="3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31750" algn="l" rtl="0" eaLnBrk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 kern="0" spc="8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虽有千里之</a:t>
            </a:r>
            <a:r>
              <a:rPr sz="3000" b="1" kern="0" spc="80" dirty="0">
                <a:solidFill>
                  <a:srgbClr val="FC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能</a:t>
            </a:r>
            <a:endParaRPr sz="3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38100" algn="l" rtl="0" eaLnBrk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 kern="0" spc="9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食之不能</a:t>
            </a:r>
            <a:r>
              <a:rPr sz="3000" b="1" kern="0" spc="90" dirty="0">
                <a:solidFill>
                  <a:srgbClr val="FC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尽</a:t>
            </a:r>
            <a:r>
              <a:rPr sz="3000" b="1" kern="0" spc="9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其材</a:t>
            </a:r>
            <a:endParaRPr sz="3000" b="1" kern="0" spc="90" dirty="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38100" algn="l" rtl="0" eaLnBrk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 kern="0" spc="13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</a:t>
            </a:r>
            <a:r>
              <a:rPr sz="3000" b="1" kern="0" spc="130" dirty="0">
                <a:solidFill>
                  <a:srgbClr val="FC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食</a:t>
            </a:r>
            <a:r>
              <a:rPr sz="3000" b="1" kern="0" spc="13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或尽粟一石</a:t>
            </a:r>
            <a:endParaRPr sz="30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 rtl="0" eaLnBrk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 kern="0" spc="12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鸣之而不能</a:t>
            </a:r>
            <a:r>
              <a:rPr sz="3000" b="1" kern="0" spc="120" dirty="0">
                <a:solidFill>
                  <a:srgbClr val="FC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通</a:t>
            </a:r>
            <a:r>
              <a:rPr sz="3000" b="1" kern="0" spc="12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其意</a:t>
            </a:r>
            <a:endParaRPr sz="30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46" name="textbox 346"/>
          <p:cNvSpPr/>
          <p:nvPr/>
        </p:nvSpPr>
        <p:spPr>
          <a:xfrm>
            <a:off x="6858000" y="2306320"/>
            <a:ext cx="2376805" cy="351536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2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68580" algn="l" rtl="0" eaLnBrk="0">
              <a:lnSpc>
                <a:spcPct val="125000"/>
              </a:lnSpc>
              <a:spcBef>
                <a:spcPct val="0"/>
              </a:spcBef>
              <a:spcAft>
                <a:spcPts val="0"/>
              </a:spcAft>
            </a:pPr>
            <a:r>
              <a:rPr lang="zh-CN" altLang="en-US" sz="3000" b="1" kern="0" spc="8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等</a:t>
            </a:r>
            <a:r>
              <a:rPr sz="3000" b="1" kern="0" spc="8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同，一样</a:t>
            </a:r>
            <a:endParaRPr sz="3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68580" algn="l" rtl="0" eaLnBrk="0">
              <a:lnSpc>
                <a:spcPct val="125000"/>
              </a:lnSpc>
              <a:spcBef>
                <a:spcPct val="0"/>
              </a:spcBef>
              <a:spcAft>
                <a:spcPts val="0"/>
              </a:spcAft>
            </a:pPr>
            <a:r>
              <a:rPr sz="3000" b="1" kern="0" spc="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面对</a:t>
            </a:r>
            <a:endParaRPr sz="3000" b="1" kern="0" spc="0" dirty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68580" algn="l" rtl="0" eaLnBrk="0">
              <a:lnSpc>
                <a:spcPct val="125000"/>
              </a:lnSpc>
              <a:spcBef>
                <a:spcPct val="0"/>
              </a:spcBef>
              <a:spcAft>
                <a:spcPts val="0"/>
              </a:spcAft>
            </a:pPr>
            <a:r>
              <a:rPr sz="3000" b="1" kern="0" spc="6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能力，才能</a:t>
            </a:r>
            <a:endParaRPr sz="3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62865" algn="l" rtl="0" eaLnBrk="0">
              <a:lnSpc>
                <a:spcPct val="125000"/>
              </a:lnSpc>
              <a:spcBef>
                <a:spcPct val="0"/>
              </a:spcBef>
              <a:spcAft>
                <a:spcPts val="0"/>
              </a:spcAft>
            </a:pPr>
            <a:r>
              <a:rPr sz="3000" b="1" kern="0" spc="9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竭尽</a:t>
            </a:r>
            <a:endParaRPr sz="3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62865" algn="l" rtl="0" eaLnBrk="0">
              <a:lnSpc>
                <a:spcPct val="125000"/>
              </a:lnSpc>
              <a:spcBef>
                <a:spcPct val="0"/>
              </a:spcBef>
              <a:spcAft>
                <a:spcPts val="0"/>
              </a:spcAft>
            </a:pPr>
            <a:r>
              <a:rPr sz="3000" b="1" kern="0" spc="-1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吃</a:t>
            </a:r>
            <a:endParaRPr sz="3000" b="1" kern="0" spc="-10" dirty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62865" algn="l" rtl="0" eaLnBrk="0">
              <a:lnSpc>
                <a:spcPct val="125000"/>
              </a:lnSpc>
              <a:spcBef>
                <a:spcPct val="0"/>
              </a:spcBef>
              <a:spcAft>
                <a:spcPts val="0"/>
              </a:spcAft>
            </a:pPr>
            <a:r>
              <a:rPr sz="3000" b="1" kern="0" spc="6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通晓</a:t>
            </a:r>
            <a:endParaRPr sz="3000" b="1" kern="0" spc="60" dirty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48" name="textbox 348"/>
          <p:cNvSpPr/>
          <p:nvPr/>
        </p:nvSpPr>
        <p:spPr>
          <a:xfrm>
            <a:off x="690880" y="2306955"/>
            <a:ext cx="1873250" cy="40138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1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125000"/>
              </a:lnSpc>
              <a:spcBef>
                <a:spcPct val="0"/>
              </a:spcBef>
              <a:spcAft>
                <a:spcPts val="0"/>
              </a:spcAft>
            </a:pPr>
            <a:r>
              <a:rPr sz="3000" b="1" kern="0" spc="110" dirty="0">
                <a:solidFill>
                  <a:srgbClr val="FC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等</a:t>
            </a:r>
            <a:r>
              <a:rPr sz="3000" b="1" kern="0" spc="11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量齐观</a:t>
            </a:r>
            <a:endParaRPr sz="3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125000"/>
              </a:lnSpc>
              <a:spcBef>
                <a:spcPct val="0"/>
              </a:spcBef>
              <a:spcAft>
                <a:spcPts val="0"/>
              </a:spcAft>
            </a:pPr>
            <a:r>
              <a:rPr sz="3000" b="1" kern="0" spc="11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</a:t>
            </a:r>
            <a:r>
              <a:rPr sz="3000" b="1" kern="0" spc="110" dirty="0">
                <a:solidFill>
                  <a:srgbClr val="FC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临</a:t>
            </a:r>
            <a:r>
              <a:rPr sz="3000" b="1" kern="0" spc="11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大敌</a:t>
            </a:r>
            <a:endParaRPr sz="30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 rtl="0" eaLnBrk="0">
              <a:lnSpc>
                <a:spcPct val="125000"/>
              </a:lnSpc>
              <a:spcBef>
                <a:spcPct val="0"/>
              </a:spcBef>
              <a:spcAft>
                <a:spcPts val="0"/>
              </a:spcAft>
            </a:pPr>
            <a:r>
              <a:rPr sz="3000" b="1" kern="0" spc="9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无</a:t>
            </a:r>
            <a:r>
              <a:rPr sz="3000" b="1" kern="0" spc="90" dirty="0">
                <a:solidFill>
                  <a:srgbClr val="FC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能</a:t>
            </a:r>
            <a:r>
              <a:rPr sz="3000" b="1" kern="0" spc="9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为力</a:t>
            </a:r>
            <a:endParaRPr sz="30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 rtl="0" eaLnBrk="0">
              <a:lnSpc>
                <a:spcPct val="125000"/>
              </a:lnSpc>
              <a:spcBef>
                <a:spcPct val="0"/>
              </a:spcBef>
              <a:spcAft>
                <a:spcPts val="0"/>
              </a:spcAft>
            </a:pPr>
            <a:r>
              <a:rPr sz="3000" b="1" kern="0" spc="6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竭力</a:t>
            </a:r>
            <a:r>
              <a:rPr sz="3000" b="1" kern="0" spc="60" dirty="0">
                <a:solidFill>
                  <a:srgbClr val="FC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尽</a:t>
            </a:r>
            <a:r>
              <a:rPr sz="3000" b="1" kern="0" spc="6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心</a:t>
            </a:r>
            <a:r>
              <a:rPr sz="3000" b="1" kern="0" spc="90" dirty="0">
                <a:solidFill>
                  <a:srgbClr val="FC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食</a:t>
            </a:r>
            <a:r>
              <a:rPr sz="3000" b="1" kern="0" spc="9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不果腹</a:t>
            </a:r>
            <a:endParaRPr sz="30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 rtl="0" eaLnBrk="0">
              <a:lnSpc>
                <a:spcPct val="125000"/>
              </a:lnSpc>
              <a:spcBef>
                <a:spcPct val="0"/>
              </a:spcBef>
              <a:spcAft>
                <a:spcPts val="0"/>
              </a:spcAft>
            </a:pPr>
            <a:r>
              <a:rPr sz="3000" b="1" kern="0" spc="10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无师自</a:t>
            </a:r>
            <a:r>
              <a:rPr sz="3000" b="1" kern="0" spc="100" dirty="0">
                <a:solidFill>
                  <a:srgbClr val="FC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通</a:t>
            </a:r>
            <a:endParaRPr sz="30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52" name="textbox 352"/>
          <p:cNvSpPr/>
          <p:nvPr/>
        </p:nvSpPr>
        <p:spPr>
          <a:xfrm>
            <a:off x="4724143" y="1417511"/>
            <a:ext cx="1871345" cy="5321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ts val="3985"/>
              </a:lnSpc>
            </a:pPr>
            <a:r>
              <a:rPr sz="3300" b="1" kern="0" spc="31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成语积累</a:t>
            </a:r>
            <a:endParaRPr sz="3300" b="1" kern="0" spc="310" dirty="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  <a:cs typeface="楷体" panose="02010609060101010101" charset="-122"/>
            </a:endParaRPr>
          </a:p>
        </p:txBody>
      </p:sp>
      <p:pic>
        <p:nvPicPr>
          <p:cNvPr id="100" name="picture 1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404513" y="840101"/>
            <a:ext cx="3308323" cy="730268"/>
          </a:xfrm>
          <a:prstGeom prst="rect">
            <a:avLst/>
          </a:prstGeom>
        </p:spPr>
      </p:pic>
      <p:sp>
        <p:nvSpPr>
          <p:cNvPr id="3" name="textbox 106"/>
          <p:cNvSpPr/>
          <p:nvPr/>
        </p:nvSpPr>
        <p:spPr>
          <a:xfrm>
            <a:off x="768350" y="960120"/>
            <a:ext cx="1677670" cy="4654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lang="zh-CN" altLang="en-US" sz="3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文言积累</a:t>
            </a:r>
            <a:endParaRPr lang="zh-CN" altLang="en-US" sz="30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textbox 366"/>
          <p:cNvSpPr/>
          <p:nvPr/>
        </p:nvSpPr>
        <p:spPr>
          <a:xfrm>
            <a:off x="518160" y="2035810"/>
            <a:ext cx="6714490" cy="33077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5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261620" algn="l" rtl="0" eaLnBrk="0">
              <a:lnSpc>
                <a:spcPct val="96000"/>
              </a:lnSpc>
            </a:pPr>
            <a:r>
              <a:rPr lang="en-US" sz="3500" kern="0" spc="3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sz="3500" b="1" kern="0" spc="3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千里马的现状是什</a:t>
            </a:r>
            <a:r>
              <a:rPr sz="3500" b="1" kern="0" spc="2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么?</a:t>
            </a:r>
            <a:endParaRPr sz="35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rtl="0" eaLnBrk="0">
              <a:lnSpc>
                <a:spcPct val="131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32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413385" algn="l" rtl="0" eaLnBrk="0">
              <a:lnSpc>
                <a:spcPct val="86000"/>
              </a:lnSpc>
              <a:spcBef>
                <a:spcPts val="870"/>
              </a:spcBef>
            </a:pPr>
            <a:r>
              <a:rPr sz="2800" b="1" kern="0" spc="240" dirty="0">
                <a:solidFill>
                  <a:srgbClr val="FC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祗辱于奴隶人之手，骈死于槽</a:t>
            </a:r>
            <a:r>
              <a:rPr sz="2800" b="1" kern="0" spc="230" dirty="0">
                <a:solidFill>
                  <a:srgbClr val="FC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枥</a:t>
            </a:r>
            <a:r>
              <a:rPr sz="2800" b="1" kern="0" spc="-150" dirty="0">
                <a:solidFill>
                  <a:srgbClr val="FC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之间。</a:t>
            </a:r>
            <a:endParaRPr sz="25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413385" algn="l" rtl="0" eaLnBrk="0">
              <a:lnSpc>
                <a:spcPct val="104000"/>
              </a:lnSpc>
              <a:spcBef>
                <a:spcPts val="650"/>
              </a:spcBef>
            </a:pPr>
            <a:r>
              <a:rPr sz="2800" b="1" kern="0" spc="70" dirty="0">
                <a:solidFill>
                  <a:srgbClr val="FC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食不饱，力不足，才美不外见，</a:t>
            </a:r>
            <a:r>
              <a:rPr sz="2800" b="1" kern="0" spc="170" dirty="0">
                <a:solidFill>
                  <a:srgbClr val="FC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且欲与常马等不可得。</a:t>
            </a:r>
            <a:endParaRPr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413385" algn="l" rtl="0" eaLnBrk="0">
              <a:lnSpc>
                <a:spcPct val="109000"/>
              </a:lnSpc>
              <a:spcBef>
                <a:spcPts val="85"/>
              </a:spcBef>
            </a:pPr>
            <a:r>
              <a:rPr sz="2800" b="1" kern="0" spc="90" dirty="0">
                <a:solidFill>
                  <a:srgbClr val="FC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策之不以其道，食之不能尽其材</a:t>
            </a:r>
            <a:r>
              <a:rPr lang="zh-CN" sz="2800" b="1" kern="0" spc="90" dirty="0">
                <a:solidFill>
                  <a:srgbClr val="FC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sz="2800" b="1" kern="0" spc="140" dirty="0">
                <a:solidFill>
                  <a:srgbClr val="FC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鸣之而不能通其意。</a:t>
            </a:r>
            <a:endParaRPr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68" name="picture 36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7232694" y="2400297"/>
            <a:ext cx="3409911" cy="4013226"/>
          </a:xfrm>
          <a:prstGeom prst="rect">
            <a:avLst/>
          </a:prstGeom>
        </p:spPr>
      </p:pic>
      <p:pic>
        <p:nvPicPr>
          <p:cNvPr id="370" name="picture 37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85717" y="1099819"/>
            <a:ext cx="3378258" cy="7620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extbox 72"/>
          <p:cNvSpPr/>
          <p:nvPr/>
        </p:nvSpPr>
        <p:spPr>
          <a:xfrm>
            <a:off x="450850" y="1913255"/>
            <a:ext cx="9633585" cy="37363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 kern="0" spc="13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sz="3200" b="1" kern="0" spc="13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《马说》大约作于贞元</a:t>
            </a:r>
            <a:r>
              <a:rPr lang="zh-CN" altLang="en-US" sz="3200" b="1" kern="0" spc="130" dirty="0">
                <a:solidFill>
                  <a:srgbClr val="000000">
                    <a:alpha val="100000"/>
                  </a:srgbClr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十一</a:t>
            </a:r>
            <a:r>
              <a:rPr sz="3200" b="1" kern="0" spc="13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年至</a:t>
            </a:r>
            <a:r>
              <a:rPr lang="zh-CN" altLang="en-US" sz="3200" b="1" kern="0" spc="130" dirty="0">
                <a:solidFill>
                  <a:srgbClr val="000000">
                    <a:alpha val="100000"/>
                  </a:srgbClr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十六</a:t>
            </a:r>
            <a:r>
              <a:rPr sz="3200" b="1" kern="0" spc="13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年间(795—800)</a:t>
            </a:r>
            <a:r>
              <a:rPr sz="3200" b="1" kern="0" spc="1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sz="3200" b="1" kern="0" spc="13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</a:t>
            </a:r>
            <a:r>
              <a:rPr sz="3200" b="1" kern="0" spc="1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时，</a:t>
            </a:r>
            <a:r>
              <a:rPr sz="3200" b="1" kern="0" spc="10" dirty="0">
                <a:solidFill>
                  <a:srgbClr val="C3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韩愈初登仕途，很不得志</a:t>
            </a:r>
            <a:r>
              <a:rPr sz="3200" b="1" kern="0" spc="1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。曾</a:t>
            </a:r>
            <a:r>
              <a:rPr sz="3200" b="1" kern="0" spc="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三次上书宰相求擢</a:t>
            </a:r>
            <a:r>
              <a:rPr lang="en-US" altLang="zh-CN" sz="3200" kern="0" spc="0" dirty="0">
                <a:solidFill>
                  <a:srgbClr val="000000">
                    <a:alpha val="100000"/>
                  </a:srgbClr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zhu</a:t>
            </a:r>
            <a:r>
              <a:rPr lang="en-US" altLang="en-US" sz="3200" kern="0" spc="0" dirty="0">
                <a:solidFill>
                  <a:srgbClr val="000000">
                    <a:alpha val="100000"/>
                  </a:srgbClr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ó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选拔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sz="3200" b="1" kern="0" spc="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用</a:t>
            </a:r>
            <a:r>
              <a:rPr lang="zh-CN" sz="3200" b="1" kern="0" spc="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sz="3200" b="1" kern="0" spc="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“而志</a:t>
            </a:r>
            <a:r>
              <a:rPr sz="3200" b="1" kern="0" spc="13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不得通</a:t>
            </a:r>
            <a:r>
              <a:rPr lang="en-US" sz="3200" b="1" kern="0" spc="13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sz="3200" b="1" kern="0" spc="13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</a:t>
            </a:r>
            <a:r>
              <a:rPr sz="3200" b="1" kern="0" spc="13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“足三及门，而阍</a:t>
            </a:r>
            <a:r>
              <a:rPr lang="en-US" altLang="zh-CN" sz="3200" kern="0" spc="130" dirty="0">
                <a:solidFill>
                  <a:srgbClr val="000000">
                    <a:alpha val="100000"/>
                  </a:srgbClr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h</a:t>
            </a:r>
            <a:r>
              <a:rPr lang="en-US" altLang="en-US" sz="3200" kern="0" spc="130" dirty="0">
                <a:solidFill>
                  <a:srgbClr val="000000">
                    <a:alpha val="100000"/>
                  </a:srgbClr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ū</a:t>
            </a:r>
            <a:r>
              <a:rPr lang="en-US" altLang="zh-CN" sz="3200" kern="0" spc="130" dirty="0">
                <a:solidFill>
                  <a:srgbClr val="000000">
                    <a:alpha val="100000"/>
                  </a:srgbClr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n</a:t>
            </a:r>
            <a:r>
              <a:rPr sz="3200" b="1" kern="0" spc="13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人(守</a:t>
            </a:r>
            <a:r>
              <a:rPr sz="3200" b="1" kern="0" spc="12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门人)辞焉”。尽管如此，</a:t>
            </a:r>
            <a:r>
              <a:rPr sz="3200" b="1" kern="0" spc="10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他仍然声明自己“有忧天下之心”</a:t>
            </a:r>
            <a:r>
              <a:rPr sz="3200" b="1" kern="0" spc="1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sz="3200" b="1" kern="0" spc="10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不会遁迹山林。</a:t>
            </a:r>
            <a:r>
              <a:rPr sz="3200" b="1" kern="0" spc="9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后相继依附</a:t>
            </a:r>
            <a:r>
              <a:rPr sz="3200" b="1" kern="0" spc="6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于宣武节度使董晋、</a:t>
            </a:r>
            <a:r>
              <a:rPr sz="3200" b="1" kern="0" spc="5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武宁节度使张建封，郁郁不乐，再加上</a:t>
            </a:r>
            <a:r>
              <a:rPr sz="3200" b="1" kern="0" spc="50" dirty="0">
                <a:solidFill>
                  <a:srgbClr val="C3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当时奸佞</a:t>
            </a:r>
            <a:r>
              <a:rPr lang="en-US" altLang="zh-CN" sz="3200" kern="0" spc="50" dirty="0">
                <a:solidFill>
                  <a:srgbClr val="C30000">
                    <a:alpha val="100000"/>
                  </a:srgbClr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n</a:t>
            </a:r>
            <a:r>
              <a:rPr lang="en-US" altLang="en-US" sz="3200" kern="0" spc="50" dirty="0">
                <a:solidFill>
                  <a:srgbClr val="C30000">
                    <a:alpha val="100000"/>
                  </a:srgbClr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ì</a:t>
            </a:r>
            <a:r>
              <a:rPr lang="en-US" altLang="zh-CN" sz="3200" kern="0" spc="50" dirty="0">
                <a:solidFill>
                  <a:srgbClr val="C30000">
                    <a:alpha val="100000"/>
                  </a:srgbClr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ng</a:t>
            </a:r>
            <a:r>
              <a:rPr sz="3200" b="1" kern="0" spc="50" dirty="0">
                <a:solidFill>
                  <a:srgbClr val="C3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当权，政治黑暗</a:t>
            </a:r>
            <a:r>
              <a:rPr sz="3200" b="1" kern="0" spc="40" dirty="0">
                <a:solidFill>
                  <a:srgbClr val="C3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，有才能之士不受重视</a:t>
            </a:r>
            <a:r>
              <a:rPr lang="zh-CN" sz="3200" b="1" kern="0" spc="4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sz="3200" b="1" kern="0" spc="4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所以</a:t>
            </a:r>
            <a:r>
              <a:rPr lang="zh-CN" sz="3200" b="1" kern="0" spc="4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发出</a:t>
            </a:r>
            <a:r>
              <a:rPr sz="3200" b="1" kern="0" spc="4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“伯乐不</a:t>
            </a:r>
            <a:r>
              <a:rPr sz="3200" b="1" kern="0" spc="19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常有”之叹。</a:t>
            </a:r>
            <a:endParaRPr sz="3200" b="1" kern="0" spc="190" dirty="0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74" name="picture 7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275564" y="687037"/>
            <a:ext cx="3390876" cy="7429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textbox 374"/>
          <p:cNvSpPr/>
          <p:nvPr/>
        </p:nvSpPr>
        <p:spPr>
          <a:xfrm>
            <a:off x="679450" y="1729740"/>
            <a:ext cx="9478010" cy="21786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1000"/>
              </a:lnSpc>
            </a:pPr>
            <a:r>
              <a:rPr lang="en-US" sz="3200" b="1" kern="0" spc="17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sz="3200" b="1" kern="0" spc="17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“千里马”与“常马”有什</a:t>
            </a:r>
            <a:r>
              <a:rPr sz="3200" b="1" kern="0" spc="16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么不同?</a:t>
            </a:r>
            <a:endParaRPr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2811780" algn="l" rtl="0" eaLnBrk="0">
              <a:lnSpc>
                <a:spcPct val="99000"/>
              </a:lnSpc>
              <a:spcBef>
                <a:spcPts val="880"/>
              </a:spcBef>
            </a:pPr>
            <a:r>
              <a:rPr sz="3200" b="1" kern="0" spc="50" dirty="0">
                <a:solidFill>
                  <a:srgbClr val="FA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一食或尽粟一石。</a:t>
            </a:r>
            <a:endParaRPr sz="3200" b="1" kern="0" spc="50" dirty="0">
              <a:solidFill>
                <a:srgbClr val="FA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2811780" algn="l" rtl="0" eaLnBrk="0">
              <a:lnSpc>
                <a:spcPct val="99000"/>
              </a:lnSpc>
              <a:spcBef>
                <a:spcPts val="880"/>
              </a:spcBef>
            </a:pPr>
            <a:r>
              <a:rPr sz="3200" b="1" kern="0" spc="60" dirty="0">
                <a:solidFill>
                  <a:srgbClr val="FB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日行千里、食量惊人</a:t>
            </a:r>
            <a:endParaRPr sz="3200" b="1" kern="0" spc="-20" dirty="0">
              <a:solidFill>
                <a:srgbClr val="00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12700" algn="l" rtl="0" eaLnBrk="0">
              <a:lnSpc>
                <a:spcPct val="97000"/>
              </a:lnSpc>
              <a:spcBef>
                <a:spcPts val="5"/>
              </a:spcBef>
            </a:pPr>
            <a:endParaRPr sz="3200" b="1" kern="0" spc="-20" dirty="0">
              <a:solidFill>
                <a:srgbClr val="00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12700" algn="l" rtl="0" eaLnBrk="0">
              <a:lnSpc>
                <a:spcPct val="97000"/>
              </a:lnSpc>
              <a:spcBef>
                <a:spcPts val="5"/>
              </a:spcBef>
            </a:pPr>
            <a:r>
              <a:rPr sz="3200" b="1" kern="0" spc="-2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千里马被埋没的直接原因是什么?根本原因是什么?</a:t>
            </a:r>
            <a:endParaRPr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76" name="textbox 376"/>
          <p:cNvSpPr/>
          <p:nvPr/>
        </p:nvSpPr>
        <p:spPr>
          <a:xfrm>
            <a:off x="3103880" y="4540885"/>
            <a:ext cx="5542915" cy="15125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2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3200" b="1" kern="0" spc="80" dirty="0">
                <a:solidFill>
                  <a:srgbClr val="0000F8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食不饱，力不足，才美不外见。</a:t>
            </a:r>
            <a:endParaRPr sz="29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rtl="0" eaLnBrk="0">
              <a:lnSpc>
                <a:spcPct val="179000"/>
              </a:lnSpc>
            </a:pPr>
            <a:endParaRPr sz="8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79000"/>
              </a:lnSpc>
            </a:pPr>
            <a:endParaRPr sz="9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4000"/>
              </a:lnSpc>
            </a:pPr>
            <a:endParaRPr sz="7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3200" b="1" kern="0" spc="60" dirty="0">
                <a:solidFill>
                  <a:srgbClr val="0000F8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食马者不知其能千里而食也。</a:t>
            </a:r>
            <a:endParaRPr sz="3200" b="1" kern="0" spc="60" dirty="0">
              <a:solidFill>
                <a:srgbClr val="0000F8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78" name="picture 37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420998" y="650871"/>
            <a:ext cx="3359117" cy="768385"/>
          </a:xfrm>
          <a:prstGeom prst="rect">
            <a:avLst/>
          </a:prstGeom>
        </p:spPr>
      </p:pic>
      <p:grpSp>
        <p:nvGrpSpPr>
          <p:cNvPr id="10" name="group 10"/>
          <p:cNvGrpSpPr/>
          <p:nvPr>
            <p:custDataLst>
              <p:tags r:id="rId2"/>
            </p:custDataLst>
          </p:nvPr>
        </p:nvGrpSpPr>
        <p:grpSpPr>
          <a:xfrm rot="21600000">
            <a:off x="666761" y="5415257"/>
            <a:ext cx="2146935" cy="637540"/>
            <a:chOff x="120650" y="-33020"/>
            <a:chExt cx="2146935" cy="637540"/>
          </a:xfrm>
        </p:grpSpPr>
        <p:pic>
          <p:nvPicPr>
            <p:cNvPr id="380" name="picture 380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rot="21600000">
              <a:off x="120650" y="0"/>
              <a:ext cx="2000200" cy="565171"/>
            </a:xfrm>
            <a:prstGeom prst="rect">
              <a:avLst/>
            </a:prstGeom>
          </p:spPr>
        </p:pic>
        <p:sp>
          <p:nvSpPr>
            <p:cNvPr id="382" name="textbox 382"/>
            <p:cNvSpPr/>
            <p:nvPr>
              <p:custDataLst>
                <p:tags r:id="rId5"/>
              </p:custDataLst>
            </p:nvPr>
          </p:nvSpPr>
          <p:spPr>
            <a:xfrm>
              <a:off x="120650" y="-33020"/>
              <a:ext cx="2146935" cy="63754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</a:pPr>
              <a:endParaRPr sz="900" dirty="0">
                <a:latin typeface="Arial" panose="020B0604020202020204"/>
                <a:ea typeface="Arial" panose="020B0604020202020204"/>
                <a:cs typeface="Arial" panose="020B0604020202020204"/>
              </a:endParaRPr>
            </a:p>
            <a:p>
              <a:pPr marL="125730" algn="l" rtl="0" eaLnBrk="0">
                <a:lnSpc>
                  <a:spcPct val="99000"/>
                </a:lnSpc>
                <a:spcBef>
                  <a:spcPts val="0"/>
                </a:spcBef>
              </a:pPr>
              <a:r>
                <a:rPr sz="3200" b="1" kern="0" spc="180" dirty="0">
                  <a:solidFill>
                    <a:schemeClr val="bg1">
                      <a:alpha val="10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根本原因</a:t>
              </a:r>
              <a:endParaRPr sz="3200" b="1" kern="0" spc="180" dirty="0">
                <a:solidFill>
                  <a:schemeClr val="bg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grpSp>
        <p:nvGrpSpPr>
          <p:cNvPr id="12" name="group 12"/>
          <p:cNvGrpSpPr/>
          <p:nvPr>
            <p:custDataLst>
              <p:tags r:id="rId6"/>
            </p:custDataLst>
          </p:nvPr>
        </p:nvGrpSpPr>
        <p:grpSpPr>
          <a:xfrm rot="21600000">
            <a:off x="666761" y="4528168"/>
            <a:ext cx="2025650" cy="565166"/>
            <a:chOff x="-12700" y="-12700"/>
            <a:chExt cx="2025650" cy="565166"/>
          </a:xfrm>
        </p:grpSpPr>
        <p:pic>
          <p:nvPicPr>
            <p:cNvPr id="384" name="picture 38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 rot="21600000">
              <a:off x="0" y="0"/>
              <a:ext cx="2000200" cy="552466"/>
            </a:xfrm>
            <a:prstGeom prst="rect">
              <a:avLst/>
            </a:prstGeom>
          </p:spPr>
        </p:pic>
        <p:sp>
          <p:nvSpPr>
            <p:cNvPr id="386" name="textbox 386"/>
            <p:cNvSpPr/>
            <p:nvPr>
              <p:custDataLst>
                <p:tags r:id="rId9"/>
              </p:custDataLst>
            </p:nvPr>
          </p:nvSpPr>
          <p:spPr>
            <a:xfrm>
              <a:off x="-12700" y="-12700"/>
              <a:ext cx="2025650" cy="56515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6000"/>
                </a:lnSpc>
              </a:pPr>
              <a:endParaRPr sz="900" dirty="0">
                <a:latin typeface="Arial" panose="020B0604020202020204"/>
                <a:ea typeface="Arial" panose="020B0604020202020204"/>
                <a:cs typeface="Arial" panose="020B0604020202020204"/>
              </a:endParaRPr>
            </a:p>
            <a:p>
              <a:pPr marL="132080" indent="0" algn="l" rtl="0" eaLnBrk="0" fontAlgn="auto">
                <a:lnSpc>
                  <a:spcPct val="100000"/>
                </a:lnSpc>
                <a:spcBef>
                  <a:spcPts val="0"/>
                </a:spcBef>
              </a:pPr>
              <a:r>
                <a:rPr sz="3200" b="1" kern="0" spc="160" dirty="0">
                  <a:solidFill>
                    <a:schemeClr val="bg1">
                      <a:alpha val="10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直接原因</a:t>
              </a:r>
              <a:endParaRPr sz="3200" b="1" kern="0" spc="160" dirty="0">
                <a:solidFill>
                  <a:schemeClr val="bg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textbox 394"/>
          <p:cNvSpPr/>
          <p:nvPr/>
        </p:nvSpPr>
        <p:spPr>
          <a:xfrm>
            <a:off x="196850" y="4799330"/>
            <a:ext cx="9853295" cy="240919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21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77800" indent="177800" algn="l" rtl="0" eaLnBrk="0">
              <a:lnSpc>
                <a:spcPct val="102000"/>
              </a:lnSpc>
            </a:pPr>
            <a:r>
              <a:rPr sz="3200" b="1" kern="0" spc="-10" dirty="0">
                <a:solidFill>
                  <a:schemeClr val="tx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“执策而临之，曰</a:t>
            </a:r>
            <a:r>
              <a:rPr lang="zh-CN" sz="3200" b="1" kern="0" spc="-10" dirty="0">
                <a:solidFill>
                  <a:schemeClr val="tx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sz="3200" b="1" kern="0" spc="-10" dirty="0">
                <a:solidFill>
                  <a:schemeClr val="tx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‘天下无马。’”运用了哪些</a:t>
            </a:r>
            <a:r>
              <a:rPr sz="3200" b="1" kern="0" spc="-1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描写方法</a:t>
            </a:r>
            <a:r>
              <a:rPr sz="3200" b="1" kern="0" spc="-1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sz="3200" b="1" kern="0" spc="100" dirty="0">
                <a:solidFill>
                  <a:schemeClr val="tx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刻画了食马者怎样的</a:t>
            </a:r>
            <a:r>
              <a:rPr sz="3200" b="1" kern="0" spc="90" dirty="0">
                <a:solidFill>
                  <a:schemeClr val="tx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形象特点?</a:t>
            </a:r>
            <a:endParaRPr sz="32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56870" algn="l" rtl="0" eaLnBrk="0">
              <a:lnSpc>
                <a:spcPct val="97000"/>
              </a:lnSpc>
              <a:spcBef>
                <a:spcPts val="1620"/>
              </a:spcBef>
            </a:pPr>
            <a:r>
              <a:rPr sz="3200" b="1" kern="0" spc="20" dirty="0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行楷" panose="02010800040101010101" charset="-122"/>
              </a:rPr>
              <a:t>动作、语言描写</a:t>
            </a:r>
            <a:r>
              <a:rPr sz="3200" b="1" kern="0" spc="20" dirty="0">
                <a:solidFill>
                  <a:srgbClr val="5B00A2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行楷" panose="02010800040101010101" charset="-122"/>
              </a:rPr>
              <a:t>，形象</a:t>
            </a:r>
            <a:r>
              <a:rPr lang="zh-CN" sz="3200" b="1" kern="0" spc="20" dirty="0">
                <a:solidFill>
                  <a:srgbClr val="5B00A2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行楷" panose="02010800040101010101" charset="-122"/>
              </a:rPr>
              <a:t>地</a:t>
            </a:r>
            <a:r>
              <a:rPr sz="3200" b="1" kern="0" spc="20" dirty="0">
                <a:solidFill>
                  <a:srgbClr val="5B00A2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行楷" panose="02010800040101010101" charset="-122"/>
              </a:rPr>
              <a:t>刻画出食马者</a:t>
            </a:r>
            <a:r>
              <a:rPr sz="3200" b="1" kern="0" spc="20" dirty="0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行楷" panose="02010800040101010101" charset="-122"/>
              </a:rPr>
              <a:t>不识千里马</a:t>
            </a:r>
            <a:r>
              <a:rPr sz="3200" b="1" kern="0" spc="20" dirty="0">
                <a:solidFill>
                  <a:srgbClr val="5B00A2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行楷" panose="02010800040101010101" charset="-122"/>
              </a:rPr>
              <a:t>却以知</a:t>
            </a:r>
            <a:r>
              <a:rPr sz="3200" b="1" kern="0" spc="-10" dirty="0">
                <a:solidFill>
                  <a:srgbClr val="5B00A2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行楷" panose="02010800040101010101" charset="-122"/>
              </a:rPr>
              <a:t>马者自居的</a:t>
            </a:r>
            <a:r>
              <a:rPr sz="3200" b="1" kern="0" spc="-10" dirty="0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行楷" panose="02010800040101010101" charset="-122"/>
              </a:rPr>
              <a:t>愚昧无知、平庸浅薄</a:t>
            </a:r>
            <a:r>
              <a:rPr sz="3200" b="1" kern="0" spc="-10" dirty="0">
                <a:solidFill>
                  <a:srgbClr val="5B00A2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行楷" panose="02010800040101010101" charset="-122"/>
              </a:rPr>
              <a:t>的形</a:t>
            </a:r>
            <a:r>
              <a:rPr sz="3200" b="1" kern="0" spc="-20" dirty="0">
                <a:solidFill>
                  <a:srgbClr val="5B00A2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行楷" panose="02010800040101010101" charset="-122"/>
              </a:rPr>
              <a:t>象特点。</a:t>
            </a:r>
            <a:endParaRPr sz="3200" b="1" dirty="0">
              <a:latin typeface="宋体" panose="02010600030101010101" pitchFamily="2" charset="-122"/>
              <a:ea typeface="宋体" panose="02010600030101010101" pitchFamily="2" charset="-122"/>
              <a:cs typeface="华文行楷" panose="02010800040101010101" charset="-122"/>
            </a:endParaRPr>
          </a:p>
        </p:txBody>
      </p:sp>
      <p:pic>
        <p:nvPicPr>
          <p:cNvPr id="396" name="picture 39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438108" y="2204107"/>
            <a:ext cx="6331027" cy="1974811"/>
          </a:xfrm>
          <a:prstGeom prst="rect">
            <a:avLst/>
          </a:prstGeom>
        </p:spPr>
      </p:pic>
      <p:sp>
        <p:nvSpPr>
          <p:cNvPr id="398" name="textbox 398"/>
          <p:cNvSpPr/>
          <p:nvPr/>
        </p:nvSpPr>
        <p:spPr>
          <a:xfrm>
            <a:off x="387350" y="1212850"/>
            <a:ext cx="9928225" cy="8489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33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7145" indent="-4445" algn="l" rtl="0" eaLnBrk="0">
              <a:lnSpc>
                <a:spcPct val="101000"/>
              </a:lnSpc>
            </a:pPr>
            <a:r>
              <a:rPr lang="en-US" sz="3200" kern="0" spc="20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sz="3200" b="1" kern="0" spc="20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文中</a:t>
            </a:r>
            <a:r>
              <a:rPr sz="3200" b="1" kern="0" spc="200" dirty="0">
                <a:solidFill>
                  <a:schemeClr val="tx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食马者不知马</a:t>
            </a:r>
            <a:r>
              <a:rPr sz="3200" b="1" kern="0" spc="20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具体表现</a:t>
            </a:r>
            <a:r>
              <a:rPr sz="3200" b="1" kern="0" spc="20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在哪三个方面?刻画了食马</a:t>
            </a:r>
            <a:r>
              <a:rPr sz="3200" b="1" kern="0" spc="8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者怎样的形象?</a:t>
            </a:r>
            <a:endParaRPr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00" name="rect 400"/>
          <p:cNvSpPr/>
          <p:nvPr/>
        </p:nvSpPr>
        <p:spPr>
          <a:xfrm>
            <a:off x="6972310" y="2025633"/>
            <a:ext cx="628664" cy="311135"/>
          </a:xfrm>
          <a:prstGeom prst="rect">
            <a:avLst/>
          </a:prstGeom>
          <a:solidFill>
            <a:srgbClr val="F1F7F0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02" name="textbox 402"/>
          <p:cNvSpPr/>
          <p:nvPr/>
        </p:nvSpPr>
        <p:spPr>
          <a:xfrm>
            <a:off x="6887845" y="2061845"/>
            <a:ext cx="3592195" cy="271526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37465" indent="-24765" algn="l" rtl="0" eaLnBrk="0">
              <a:lnSpc>
                <a:spcPct val="100000"/>
              </a:lnSpc>
            </a:pPr>
            <a:r>
              <a:rPr sz="2800" b="1" kern="0" spc="10" dirty="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排比，增强语势</a:t>
            </a:r>
            <a:r>
              <a:rPr sz="2800" b="1" kern="0" spc="10" dirty="0">
                <a:solidFill>
                  <a:srgbClr val="5A009F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，分别</a:t>
            </a:r>
            <a:r>
              <a:rPr sz="2800" b="1" kern="0" spc="110" dirty="0">
                <a:solidFill>
                  <a:srgbClr val="5A009F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从</a:t>
            </a:r>
            <a:r>
              <a:rPr sz="2800" b="1" kern="0" spc="110" dirty="0">
                <a:solidFill>
                  <a:srgbClr val="FC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使用不得法、喂养不</a:t>
            </a:r>
            <a:r>
              <a:rPr sz="2800" b="1" kern="0" spc="130" dirty="0">
                <a:solidFill>
                  <a:srgbClr val="FC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足量、嘶鸣不解意</a:t>
            </a:r>
            <a:r>
              <a:rPr sz="2800" b="1" kern="0" spc="130" dirty="0">
                <a:solidFill>
                  <a:srgbClr val="5A009F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三个</a:t>
            </a:r>
            <a:r>
              <a:rPr sz="2800" b="1" kern="0" spc="140" dirty="0">
                <a:solidFill>
                  <a:srgbClr val="5A009F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角度写食马者不识</a:t>
            </a:r>
            <a:r>
              <a:rPr sz="2800" b="1" kern="0" spc="30" dirty="0">
                <a:solidFill>
                  <a:srgbClr val="5A009F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千里马，刻画了</a:t>
            </a:r>
            <a:r>
              <a:rPr sz="2800" b="1" kern="0" spc="30" dirty="0">
                <a:solidFill>
                  <a:srgbClr val="FC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食</a:t>
            </a:r>
            <a:r>
              <a:rPr sz="2800" b="1" kern="0" spc="60" dirty="0">
                <a:solidFill>
                  <a:srgbClr val="FC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马者的浅薄无知。</a:t>
            </a:r>
            <a:endParaRPr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06" name="textbox 406"/>
          <p:cNvSpPr/>
          <p:nvPr/>
        </p:nvSpPr>
        <p:spPr>
          <a:xfrm>
            <a:off x="4246245" y="2336800"/>
            <a:ext cx="2431415" cy="188150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ctr" rtl="0" eaLnBrk="0">
              <a:lnSpc>
                <a:spcPct val="71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ctr" rtl="0" eaLnBrk="0">
              <a:lnSpc>
                <a:spcPct val="95000"/>
              </a:lnSpc>
            </a:pPr>
            <a:r>
              <a:rPr sz="3200" b="1" kern="0" spc="130" dirty="0">
                <a:solidFill>
                  <a:srgbClr val="FC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华文行楷" panose="02010800040101010101" charset="-122"/>
              </a:rPr>
              <a:t>使用不得法</a:t>
            </a:r>
            <a:endParaRPr sz="3200" b="1" dirty="0">
              <a:latin typeface="楷体" panose="02010609060101010101" charset="-122"/>
              <a:ea typeface="楷体" panose="02010609060101010101" charset="-122"/>
              <a:cs typeface="华文行楷" panose="02010800040101010101" charset="-122"/>
            </a:endParaRPr>
          </a:p>
          <a:p>
            <a:pPr algn="ctr" rtl="0" eaLnBrk="0">
              <a:lnSpc>
                <a:spcPct val="119000"/>
              </a:lnSpc>
            </a:pPr>
            <a:endParaRPr sz="800" b="1" kern="0" spc="140" dirty="0">
              <a:solidFill>
                <a:srgbClr val="FD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华文行楷" panose="02010800040101010101" charset="-122"/>
            </a:endParaRPr>
          </a:p>
          <a:p>
            <a:pPr algn="ctr" rtl="0" eaLnBrk="0">
              <a:lnSpc>
                <a:spcPct val="119000"/>
              </a:lnSpc>
            </a:pPr>
            <a:r>
              <a:rPr sz="3200" b="1" kern="0" spc="140" dirty="0">
                <a:solidFill>
                  <a:srgbClr val="FD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华文行楷" panose="02010800040101010101" charset="-122"/>
              </a:rPr>
              <a:t>喂养不足量</a:t>
            </a:r>
            <a:endParaRPr sz="3200" b="1" dirty="0">
              <a:latin typeface="楷体" panose="02010609060101010101" charset="-122"/>
              <a:ea typeface="楷体" panose="02010609060101010101" charset="-122"/>
              <a:cs typeface="Arial" panose="020B0604020202020204"/>
            </a:endParaRPr>
          </a:p>
          <a:p>
            <a:pPr marL="12700" algn="ctr" rtl="0" eaLnBrk="0">
              <a:lnSpc>
                <a:spcPct val="96000"/>
              </a:lnSpc>
              <a:spcBef>
                <a:spcPts val="5"/>
              </a:spcBef>
            </a:pPr>
            <a:endParaRPr sz="1200" b="1" kern="0" spc="400" dirty="0">
              <a:solidFill>
                <a:srgbClr val="FD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华文行楷" panose="02010800040101010101" charset="-122"/>
            </a:endParaRPr>
          </a:p>
          <a:p>
            <a:pPr marL="12700" algn="ctr" rtl="0" eaLnBrk="0">
              <a:lnSpc>
                <a:spcPct val="104000"/>
              </a:lnSpc>
              <a:spcBef>
                <a:spcPts val="5"/>
              </a:spcBef>
              <a:spcAft>
                <a:spcPts val="0"/>
              </a:spcAft>
            </a:pPr>
            <a:r>
              <a:rPr sz="3200" b="1" kern="0" spc="400" dirty="0">
                <a:solidFill>
                  <a:srgbClr val="FD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华文行楷" panose="02010800040101010101" charset="-122"/>
              </a:rPr>
              <a:t>嘶鸣不解意</a:t>
            </a:r>
            <a:endParaRPr sz="3200" b="1" dirty="0">
              <a:latin typeface="楷体" panose="02010609060101010101" charset="-122"/>
              <a:ea typeface="楷体" panose="02010609060101010101" charset="-122"/>
              <a:cs typeface="华文行楷" panose="02010800040101010101" charset="-122"/>
            </a:endParaRPr>
          </a:p>
        </p:txBody>
      </p:sp>
      <p:pic>
        <p:nvPicPr>
          <p:cNvPr id="378" name="picture 3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14293" y="353691"/>
            <a:ext cx="3359117" cy="768385"/>
          </a:xfrm>
          <a:prstGeom prst="rect">
            <a:avLst/>
          </a:prstGeom>
        </p:spPr>
      </p:pic>
      <p:sp>
        <p:nvSpPr>
          <p:cNvPr id="2" name="textbox 404"/>
          <p:cNvSpPr/>
          <p:nvPr/>
        </p:nvSpPr>
        <p:spPr>
          <a:xfrm>
            <a:off x="438150" y="2204085"/>
            <a:ext cx="4055110" cy="151320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75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indent="0" algn="l" rtl="0" eaLnBrk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3200" b="1" kern="0" spc="160" dirty="0">
                <a:solidFill>
                  <a:srgbClr val="5B00A1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行楷" panose="02010800040101010101" charset="-122"/>
              </a:rPr>
              <a:t>策之不以其道，</a:t>
            </a:r>
            <a:endParaRPr sz="3200" b="1" kern="0" spc="160" dirty="0">
              <a:solidFill>
                <a:srgbClr val="5B00A1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cs typeface="华文行楷" panose="02010800040101010101" charset="-122"/>
            </a:endParaRPr>
          </a:p>
          <a:p>
            <a:pPr marL="12700" indent="0" algn="l" rtl="0" eaLnBrk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3200" b="1" kern="0" spc="220" dirty="0">
                <a:solidFill>
                  <a:srgbClr val="5B00A1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行楷" panose="02010800040101010101" charset="-122"/>
              </a:rPr>
              <a:t>食之不能尽其材，</a:t>
            </a:r>
            <a:endParaRPr sz="3200" b="1" kern="0" spc="220" dirty="0">
              <a:solidFill>
                <a:srgbClr val="5B00A1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cs typeface="华文行楷" panose="02010800040101010101" charset="-122"/>
            </a:endParaRPr>
          </a:p>
          <a:p>
            <a:pPr marL="12700" indent="0" algn="l" rtl="0" eaLnBrk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kern="0" spc="220" dirty="0">
                <a:solidFill>
                  <a:srgbClr val="5B00A1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行楷" panose="02010800040101010101" charset="-122"/>
              </a:rPr>
              <a:t>鸣之而不能通其意。</a:t>
            </a:r>
            <a:endParaRPr sz="3200" dirty="0">
              <a:latin typeface="宋体" panose="02010600030101010101" pitchFamily="2" charset="-122"/>
              <a:ea typeface="宋体" panose="02010600030101010101" pitchFamily="2" charset="-122"/>
              <a:cs typeface="华文行楷" panose="020108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2" name="picture 4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7282198" y="902339"/>
            <a:ext cx="2882834" cy="1047757"/>
          </a:xfrm>
          <a:prstGeom prst="rect">
            <a:avLst/>
          </a:prstGeom>
        </p:spPr>
      </p:pic>
      <p:sp>
        <p:nvSpPr>
          <p:cNvPr id="414" name="textbox 414"/>
          <p:cNvSpPr/>
          <p:nvPr/>
        </p:nvSpPr>
        <p:spPr>
          <a:xfrm>
            <a:off x="482634" y="1950081"/>
            <a:ext cx="9989819" cy="49371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4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14000"/>
              </a:lnSpc>
            </a:pPr>
            <a:r>
              <a:rPr lang="en-US" sz="3200" b="1" kern="0" spc="100" dirty="0">
                <a:solidFill>
                  <a:schemeClr val="tx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sz="3200" b="1" kern="0" spc="100" dirty="0">
                <a:solidFill>
                  <a:schemeClr val="tx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</a:t>
            </a:r>
            <a:r>
              <a:rPr sz="3200" b="1" kern="0" spc="100" dirty="0">
                <a:solidFill>
                  <a:srgbClr val="FA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对食马者的无知发出强烈谴责</a:t>
            </a:r>
            <a:r>
              <a:rPr sz="3200" b="1" kern="0" spc="100" dirty="0">
                <a:solidFill>
                  <a:schemeClr val="tx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的语句是?</a:t>
            </a:r>
            <a:endParaRPr sz="32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rtl="0" eaLnBrk="0">
              <a:lnSpc>
                <a:spcPct val="177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136015" algn="l" rtl="0" eaLnBrk="0">
              <a:lnSpc>
                <a:spcPct val="96000"/>
              </a:lnSpc>
              <a:spcBef>
                <a:spcPts val="970"/>
              </a:spcBef>
            </a:pPr>
            <a:r>
              <a:rPr sz="3200" b="1" kern="0" spc="140" dirty="0">
                <a:solidFill>
                  <a:srgbClr val="5C00A3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呜呼!</a:t>
            </a:r>
            <a:r>
              <a:rPr sz="3200" b="1" kern="0" spc="140" dirty="0">
                <a:solidFill>
                  <a:srgbClr val="B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其真无马邪?其真不</a:t>
            </a:r>
            <a:r>
              <a:rPr sz="3200" b="1" kern="0" spc="130" dirty="0">
                <a:solidFill>
                  <a:srgbClr val="B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知马也!</a:t>
            </a:r>
            <a:endParaRPr sz="32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rtl="0" eaLnBrk="0">
              <a:lnSpc>
                <a:spcPct val="128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32715" algn="l" rtl="0" eaLnBrk="0">
              <a:lnSpc>
                <a:spcPct val="97000"/>
              </a:lnSpc>
              <a:spcBef>
                <a:spcPts val="815"/>
              </a:spcBef>
            </a:pPr>
            <a:r>
              <a:rPr sz="3200" b="1" kern="0" spc="160" dirty="0">
                <a:solidFill>
                  <a:schemeClr val="tx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这句话运用了什么修辞手法?表达了作者怎样的情</a:t>
            </a:r>
            <a:r>
              <a:rPr sz="3200" b="1" kern="0" spc="150" dirty="0">
                <a:solidFill>
                  <a:schemeClr val="tx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感?</a:t>
            </a:r>
            <a:endParaRPr sz="32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rtl="0" eaLnBrk="0">
              <a:lnSpc>
                <a:spcPct val="158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12000"/>
              </a:lnSpc>
            </a:pPr>
            <a:endParaRPr sz="6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518160" indent="-18415" algn="l" rtl="0" eaLnBrk="0">
              <a:lnSpc>
                <a:spcPct val="125000"/>
              </a:lnSpc>
              <a:spcBef>
                <a:spcPts val="5"/>
              </a:spcBef>
            </a:pPr>
            <a:r>
              <a:rPr sz="3200" b="1" kern="0" spc="-750" dirty="0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</a:t>
            </a:r>
            <a:r>
              <a:rPr sz="3200" kern="0" spc="-750" dirty="0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200" b="1" kern="0" spc="-750" dirty="0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问</a:t>
            </a:r>
            <a:r>
              <a:rPr lang="en-US" sz="3200" b="1" kern="0" spc="-750" dirty="0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3200" b="1" kern="0" spc="-750" dirty="0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3200" b="1" kern="0" spc="150" dirty="0">
                <a:solidFill>
                  <a:srgbClr val="59009E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自问自答，明确地揭示问题的实质是</a:t>
            </a:r>
            <a:r>
              <a:rPr sz="3200" b="1" kern="0" spc="150" dirty="0">
                <a:solidFill>
                  <a:srgbClr val="FA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统治</a:t>
            </a:r>
            <a:r>
              <a:rPr sz="3200" b="1" kern="0" spc="140" dirty="0">
                <a:solidFill>
                  <a:srgbClr val="FA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者的愚妄无知</a:t>
            </a:r>
            <a:r>
              <a:rPr sz="3200" b="1" kern="0" spc="0" dirty="0">
                <a:solidFill>
                  <a:srgbClr val="FA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造成人才被埋没</a:t>
            </a:r>
            <a:r>
              <a:rPr sz="3200" b="1" kern="0" spc="0" dirty="0">
                <a:solidFill>
                  <a:srgbClr val="59009E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，表达了对</a:t>
            </a:r>
            <a:r>
              <a:rPr sz="3200" b="1" kern="0" spc="0" dirty="0">
                <a:solidFill>
                  <a:srgbClr val="FA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人才被埋没的痛惜之情以及对统治</a:t>
            </a:r>
            <a:r>
              <a:rPr sz="3200" b="1" kern="0" spc="-20" dirty="0">
                <a:solidFill>
                  <a:srgbClr val="FA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者强烈的讽刺和鞭挞。</a:t>
            </a:r>
            <a:r>
              <a:rPr sz="3200" kern="0" spc="10" dirty="0">
                <a:solidFill>
                  <a:srgbClr val="FA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200" kern="0" spc="10" dirty="0">
                <a:solidFill>
                  <a:srgbClr val="FA0000">
                    <a:alpha val="100000"/>
                  </a:srgbClr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</a:t>
            </a:r>
            <a:r>
              <a:rPr sz="2700" kern="0" spc="10" dirty="0">
                <a:solidFill>
                  <a:srgbClr val="FA0000">
                    <a:alpha val="100000"/>
                  </a:srgbClr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</a:t>
            </a:r>
            <a:endParaRPr sz="2700" dirty="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pic>
        <p:nvPicPr>
          <p:cNvPr id="416" name="picture 4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32774" y="496566"/>
            <a:ext cx="3371842" cy="77473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002270" y="1134110"/>
            <a:ext cx="20193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 kern="0" spc="210" dirty="0">
                <a:solidFill>
                  <a:srgbClr val="C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主旨句</a:t>
            </a:r>
            <a:endParaRPr lang="zh-CN" altLang="en-US" sz="3200" b="1" kern="0" spc="210" dirty="0">
              <a:solidFill>
                <a:srgbClr val="C0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6"/>
          <p:cNvSpPr/>
          <p:nvPr/>
        </p:nvSpPr>
        <p:spPr>
          <a:xfrm>
            <a:off x="565150" y="2403475"/>
            <a:ext cx="9413875" cy="30213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92000"/>
              </a:lnSpc>
            </a:pPr>
            <a:r>
              <a:rPr sz="3200" b="1" kern="0" spc="-2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</a:t>
            </a:r>
            <a:r>
              <a:rPr sz="3200" b="1" kern="0" spc="-2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3200" b="1" kern="0" spc="-2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了解作者的文学</a:t>
            </a:r>
            <a:r>
              <a:rPr sz="3200" b="1" kern="0" spc="-3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常识</a:t>
            </a:r>
            <a:r>
              <a:rPr lang="zh-CN" sz="3200" b="1" kern="0" spc="-3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及</a:t>
            </a:r>
            <a:r>
              <a:rPr sz="3200" b="1" kern="0" spc="-3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“说”的文体特征</a:t>
            </a:r>
            <a:r>
              <a:rPr lang="zh-CN" sz="3200" b="1" kern="0" spc="-3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sz="3200" b="1" kern="0" spc="1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积累文言词</a:t>
            </a:r>
            <a:r>
              <a:rPr lang="zh-CN" sz="3200" b="1" kern="0" spc="1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语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重点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sz="3200" b="1" kern="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sz="32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 rtl="0" eaLnBrk="0">
              <a:lnSpc>
                <a:spcPct val="133000"/>
              </a:lnSpc>
            </a:pPr>
            <a:r>
              <a:rPr sz="3200" b="1" kern="0" spc="1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</a:t>
            </a:r>
            <a:r>
              <a:rPr sz="3200" b="1" kern="0" spc="1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结合具体文句理解虚词在表情达意上的作用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难点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sz="3200" b="1" kern="0" spc="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sz="32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 rtl="0" eaLnBrk="0">
              <a:lnSpc>
                <a:spcPct val="100000"/>
              </a:lnSpc>
            </a:pPr>
            <a:r>
              <a:rPr sz="3200" b="1" kern="0" spc="5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3</a:t>
            </a:r>
            <a:r>
              <a:rPr sz="3200" b="1" kern="0" spc="5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3200" b="1" kern="0" spc="5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了解托物寓意的写法</a:t>
            </a:r>
            <a:r>
              <a:rPr sz="3200" b="1" kern="0" spc="4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，把握文章的寓意，</a:t>
            </a:r>
            <a:r>
              <a:rPr lang="zh-CN" altLang="en-US" sz="3200" b="1" kern="0" spc="-11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理解作者的观点和情感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sz="3200" b="1" kern="0" spc="-110" dirty="0">
                <a:solidFill>
                  <a:srgbClr val="FB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难点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sz="3200" b="1" kern="0" spc="-11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sz="32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8" name="picture 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267966" y="-33"/>
            <a:ext cx="3390876" cy="7556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textbox 420"/>
          <p:cNvSpPr/>
          <p:nvPr/>
        </p:nvSpPr>
        <p:spPr>
          <a:xfrm>
            <a:off x="429895" y="2854325"/>
            <a:ext cx="4219575" cy="272669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0000"/>
              </a:lnSpc>
            </a:pPr>
            <a:r>
              <a:rPr lang="en-US" sz="2300" b="1" kern="0" spc="-12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sz="3200" b="1" kern="0" spc="-12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策之不以其道，</a:t>
            </a:r>
            <a:endParaRPr sz="32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596900" algn="l" rtl="0" eaLnBrk="0">
              <a:lnSpc>
                <a:spcPct val="100000"/>
              </a:lnSpc>
              <a:spcBef>
                <a:spcPts val="690"/>
              </a:spcBef>
            </a:pPr>
            <a:r>
              <a:rPr sz="3200" b="1" kern="0" spc="-9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食之不能尽其材，</a:t>
            </a:r>
            <a:endParaRPr sz="32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603250" algn="l" rtl="0" eaLnBrk="0">
              <a:lnSpc>
                <a:spcPct val="100000"/>
              </a:lnSpc>
              <a:spcBef>
                <a:spcPts val="690"/>
              </a:spcBef>
            </a:pPr>
            <a:r>
              <a:rPr sz="3200" b="1" kern="0" spc="12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鸣之而不能通其意</a:t>
            </a:r>
            <a:r>
              <a:rPr lang="zh-CN" sz="3200" b="1" kern="0" spc="12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rtl="0" eaLnBrk="0">
              <a:lnSpc>
                <a:spcPct val="100000"/>
              </a:lnSpc>
            </a:pPr>
            <a:r>
              <a:rPr sz="3200" b="1" kern="0" spc="14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执策而临之，曰：</a:t>
            </a:r>
            <a:r>
              <a:rPr lang="en-US" sz="3200" b="1" kern="0" spc="14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sz="3200" b="1" kern="0" spc="14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“天下无</a:t>
            </a:r>
            <a:r>
              <a:rPr sz="3200" b="1" kern="0" spc="19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马。</a:t>
            </a:r>
            <a:r>
              <a:rPr lang="en-US" sz="3200" b="1" kern="0" spc="19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sz="3200" b="1" kern="0" spc="190" dirty="0">
              <a:solidFill>
                <a:srgbClr val="00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22" name="textbox 422"/>
          <p:cNvSpPr/>
          <p:nvPr/>
        </p:nvSpPr>
        <p:spPr>
          <a:xfrm>
            <a:off x="183515" y="1565275"/>
            <a:ext cx="10274935" cy="10293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3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lang="en-US" sz="3200" b="1" kern="0" spc="5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</a:t>
            </a:r>
            <a:r>
              <a:rPr sz="3200" b="1" kern="0" spc="5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文中哪些语言来体现食马者的</a:t>
            </a:r>
            <a:r>
              <a:rPr sz="3200" b="1" kern="0" spc="5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浅薄愚妄</a:t>
            </a:r>
            <a:r>
              <a:rPr sz="3200" b="1" kern="0" spc="5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?作者对此心中有</a:t>
            </a:r>
            <a:r>
              <a:rPr sz="3200" b="1" kern="0" spc="4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何感</a:t>
            </a:r>
            <a:r>
              <a:rPr sz="3200" b="1" kern="0" spc="4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慨?</a:t>
            </a:r>
            <a:endParaRPr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12700" algn="l" rtl="0" eaLnBrk="0">
              <a:lnSpc>
                <a:spcPct val="96000"/>
              </a:lnSpc>
            </a:pPr>
            <a:endParaRPr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24" name="textbox 424"/>
          <p:cNvSpPr/>
          <p:nvPr/>
        </p:nvSpPr>
        <p:spPr>
          <a:xfrm>
            <a:off x="7183755" y="3513455"/>
            <a:ext cx="2748915" cy="10401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3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99000"/>
              </a:lnSpc>
            </a:pPr>
            <a:r>
              <a:rPr sz="3200" b="1" kern="0" spc="27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其真无马邪?</a:t>
            </a:r>
            <a:endParaRPr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1115" algn="l" rtl="0" eaLnBrk="0">
              <a:lnSpc>
                <a:spcPct val="99000"/>
              </a:lnSpc>
              <a:spcBef>
                <a:spcPts val="0"/>
              </a:spcBef>
            </a:pPr>
            <a:r>
              <a:rPr sz="3200" b="1" kern="0" spc="2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其真不知马也。</a:t>
            </a:r>
            <a:endParaRPr sz="3200" b="1" kern="0" spc="20" dirty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26" name="picture 4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346677" y="646429"/>
            <a:ext cx="3378258" cy="768385"/>
          </a:xfrm>
          <a:prstGeom prst="rect">
            <a:avLst/>
          </a:prstGeom>
        </p:spPr>
      </p:pic>
      <p:sp>
        <p:nvSpPr>
          <p:cNvPr id="428" name="textbox 428"/>
          <p:cNvSpPr/>
          <p:nvPr/>
        </p:nvSpPr>
        <p:spPr>
          <a:xfrm>
            <a:off x="5130165" y="2954655"/>
            <a:ext cx="664845" cy="382651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eaVert" wrap="square" lIns="0" tIns="0" rIns="0" bIns="0"/>
          <a:lstStyle/>
          <a:p>
            <a:pPr algn="dist" rtl="0" eaLnBrk="0">
              <a:lnSpc>
                <a:spcPct val="100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dist" rtl="0" eaLnBrk="0">
              <a:lnSpc>
                <a:spcPct val="100000"/>
              </a:lnSpc>
            </a:pPr>
            <a:r>
              <a:rPr sz="3200" b="1" kern="0" spc="30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食马者的</a:t>
            </a:r>
            <a:r>
              <a:rPr lang="zh-CN" altLang="en-US" sz="3200" b="1" kern="0" spc="300" dirty="0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浅薄</a:t>
            </a:r>
            <a:r>
              <a:rPr sz="3200" b="1" kern="0" spc="300" dirty="0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愚妄</a:t>
            </a:r>
            <a:endParaRPr sz="3200" b="1" kern="0" spc="300" dirty="0">
              <a:solidFill>
                <a:srgbClr val="FF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4" name="group 14"/>
          <p:cNvGrpSpPr/>
          <p:nvPr/>
        </p:nvGrpSpPr>
        <p:grpSpPr>
          <a:xfrm rot="21600000">
            <a:off x="6889754" y="2854321"/>
            <a:ext cx="3249246" cy="497840"/>
            <a:chOff x="-86995" y="0"/>
            <a:chExt cx="3249246" cy="497840"/>
          </a:xfrm>
        </p:grpSpPr>
        <p:pic>
          <p:nvPicPr>
            <p:cNvPr id="430" name="picture 43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3162251" cy="400074"/>
            </a:xfrm>
            <a:prstGeom prst="rect">
              <a:avLst/>
            </a:prstGeom>
          </p:spPr>
        </p:pic>
        <p:sp>
          <p:nvSpPr>
            <p:cNvPr id="432" name="textbox 432"/>
            <p:cNvSpPr/>
            <p:nvPr/>
          </p:nvSpPr>
          <p:spPr>
            <a:xfrm>
              <a:off x="-86995" y="0"/>
              <a:ext cx="3187700" cy="49784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2000"/>
                </a:lnSpc>
              </a:pPr>
              <a:endParaRPr sz="400" dirty="0">
                <a:latin typeface="Arial" panose="020B0604020202020204"/>
                <a:ea typeface="Arial" panose="020B0604020202020204"/>
                <a:cs typeface="Arial" panose="020B0604020202020204"/>
              </a:endParaRPr>
            </a:p>
            <a:p>
              <a:pPr marL="189230" algn="l" rtl="0" eaLnBrk="0">
                <a:lnSpc>
                  <a:spcPct val="99000"/>
                </a:lnSpc>
                <a:spcBef>
                  <a:spcPts val="0"/>
                </a:spcBef>
              </a:pPr>
              <a:r>
                <a:rPr sz="3200" b="1" kern="0" spc="230" dirty="0">
                  <a:solidFill>
                    <a:srgbClr val="0000FC">
                      <a:alpha val="100000"/>
                    </a:srgb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(主旨及中心句</a:t>
              </a:r>
              <a:r>
                <a:rPr lang="zh-CN" sz="3200" b="1" kern="0" spc="230" dirty="0">
                  <a:solidFill>
                    <a:srgbClr val="0000FC">
                      <a:alpha val="100000"/>
                    </a:srgb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）</a:t>
              </a:r>
              <a:endParaRPr lang="zh-CN" sz="3200" b="1" kern="0" spc="230" dirty="0">
                <a:solidFill>
                  <a:srgbClr val="0000FC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" grpId="0"/>
      <p:bldP spid="42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textbox 436"/>
          <p:cNvSpPr/>
          <p:nvPr/>
        </p:nvSpPr>
        <p:spPr>
          <a:xfrm>
            <a:off x="424815" y="1884045"/>
            <a:ext cx="10028555" cy="50730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0000"/>
              </a:lnSpc>
            </a:pPr>
            <a:r>
              <a:rPr lang="en-US" sz="3200" b="1" kern="0" spc="11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6.</a:t>
            </a:r>
            <a:r>
              <a:rPr sz="3200" b="1" kern="0" spc="11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作者借千里马表达了什么观点?寄寓了怎样的情感和政治</a:t>
            </a:r>
            <a:r>
              <a:rPr sz="3200" b="1" kern="0" spc="2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主张?</a:t>
            </a:r>
            <a:endParaRPr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12700" algn="l" rtl="0" eaLnBrk="0">
              <a:lnSpc>
                <a:spcPct val="87000"/>
              </a:lnSpc>
              <a:spcBef>
                <a:spcPts val="765"/>
              </a:spcBef>
            </a:pPr>
            <a:r>
              <a:rPr sz="3200" b="1" kern="0" spc="-2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作者借千里马表达了</a:t>
            </a:r>
            <a:r>
              <a:rPr sz="3200" b="1" kern="0" spc="-20" dirty="0">
                <a:solidFill>
                  <a:srgbClr val="FB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有了伯乐才能发现人才</a:t>
            </a:r>
            <a:r>
              <a:rPr sz="3200" b="1" kern="0" spc="-2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的观点。</a:t>
            </a:r>
            <a:endParaRPr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12700" algn="l" rtl="0" eaLnBrk="0">
              <a:lnSpc>
                <a:spcPts val="4125"/>
              </a:lnSpc>
            </a:pPr>
            <a:r>
              <a:rPr sz="3200" b="1" kern="0" spc="4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指出</a:t>
            </a:r>
            <a:r>
              <a:rPr sz="3200" b="1" kern="0" spc="40" dirty="0">
                <a:solidFill>
                  <a:srgbClr val="FB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千里马常有，而伯乐不常有</a:t>
            </a:r>
            <a:r>
              <a:rPr sz="3200" b="1" kern="0" spc="4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12700" algn="l" rtl="0" eaLnBrk="0">
              <a:lnSpc>
                <a:spcPct val="87000"/>
              </a:lnSpc>
              <a:spcBef>
                <a:spcPts val="965"/>
              </a:spcBef>
            </a:pPr>
            <a:r>
              <a:rPr sz="3200" b="1" kern="0" spc="-3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即人才常有，而善于发现和使用人才的伯乐，却不常有。</a:t>
            </a:r>
            <a:endParaRPr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12700" algn="l" rtl="0" eaLnBrk="0">
              <a:lnSpc>
                <a:spcPts val="4250"/>
              </a:lnSpc>
            </a:pPr>
            <a:r>
              <a:rPr sz="3200" b="1" kern="0" spc="5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寄寓了作者</a:t>
            </a:r>
            <a:r>
              <a:rPr sz="3200" b="1" kern="0" spc="50" dirty="0">
                <a:solidFill>
                  <a:srgbClr val="002AD5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对人才遭屈</a:t>
            </a:r>
            <a:r>
              <a:rPr sz="3200" b="1" kern="0" spc="40" dirty="0">
                <a:solidFill>
                  <a:srgbClr val="002AD5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辱、被埋没的感慨、悲愤之情</a:t>
            </a:r>
            <a:r>
              <a:rPr sz="3200" b="1" kern="0" spc="4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sz="31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rtl="0" eaLnBrk="0">
              <a:lnSpc>
                <a:spcPct val="100000"/>
              </a:lnSpc>
            </a:pPr>
            <a:endParaRPr sz="14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4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101000"/>
              </a:lnSpc>
            </a:pPr>
            <a:r>
              <a:rPr lang="zh-CN" altLang="en-US" sz="3200" b="1" kern="0" spc="3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表明</a:t>
            </a:r>
            <a:r>
              <a:rPr sz="3200" b="1" kern="0" spc="3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作者希望</a:t>
            </a:r>
            <a:r>
              <a:rPr sz="3200" b="1" kern="0" spc="30" dirty="0">
                <a:solidFill>
                  <a:srgbClr val="FB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统治者</a:t>
            </a:r>
            <a:r>
              <a:rPr sz="3200" b="1" kern="0" spc="50" dirty="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能</a:t>
            </a:r>
            <a:r>
              <a:rPr lang="zh-CN" altLang="en-US" sz="3200" b="1" kern="0" spc="30" dirty="0">
                <a:solidFill>
                  <a:srgbClr val="FB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赏识</a:t>
            </a:r>
            <a:r>
              <a:rPr sz="3200" b="1" kern="0" spc="30" dirty="0">
                <a:solidFill>
                  <a:srgbClr val="FB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人才</a:t>
            </a:r>
            <a:r>
              <a:rPr sz="3200" kern="0" spc="30" dirty="0">
                <a:solidFill>
                  <a:srgbClr val="FB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sz="3200" kern="0" spc="20" dirty="0">
                <a:solidFill>
                  <a:srgbClr val="FB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善待、</a:t>
            </a:r>
            <a:r>
              <a:rPr sz="3200" b="1" kern="0" spc="50" dirty="0">
                <a:solidFill>
                  <a:srgbClr val="FB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重用人才</a:t>
            </a:r>
            <a:r>
              <a:rPr sz="3200" b="1" kern="0" spc="5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sz="3200" b="1" kern="0" spc="50" dirty="0">
                <a:solidFill>
                  <a:srgbClr val="FB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使他们</a:t>
            </a:r>
            <a:r>
              <a:rPr lang="zh-CN" sz="3200" b="1" kern="0" spc="50" dirty="0">
                <a:solidFill>
                  <a:srgbClr val="FB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能</a:t>
            </a:r>
            <a:r>
              <a:rPr sz="3200" b="1" kern="0" spc="50" dirty="0">
                <a:solidFill>
                  <a:srgbClr val="FB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充分发挥自己的</a:t>
            </a:r>
            <a:r>
              <a:rPr sz="3200" b="1" kern="0" spc="40" dirty="0">
                <a:solidFill>
                  <a:srgbClr val="FB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才能</a:t>
            </a:r>
            <a:r>
              <a:rPr sz="3200" kern="0" spc="4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的政治主</a:t>
            </a:r>
            <a:r>
              <a:rPr sz="3200" b="1" kern="0" spc="-13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张。</a:t>
            </a:r>
            <a:endParaRPr sz="32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438" name="picture 4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488902" y="1066815"/>
            <a:ext cx="3346499" cy="7428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textbox 450"/>
          <p:cNvSpPr/>
          <p:nvPr/>
        </p:nvSpPr>
        <p:spPr>
          <a:xfrm>
            <a:off x="2241575" y="3110335"/>
            <a:ext cx="7696200" cy="33724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indent="0" algn="l" rtl="0" eaLnBrk="0" fontAlgn="auto">
              <a:lnSpc>
                <a:spcPct val="100000"/>
              </a:lnSpc>
            </a:pPr>
            <a:r>
              <a:rPr sz="2800" b="1" kern="0" spc="18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把自己的</a:t>
            </a:r>
            <a:r>
              <a:rPr sz="2800" b="1" kern="0" spc="180" dirty="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志趣、志向</a:t>
            </a:r>
            <a:r>
              <a:rPr sz="2800" b="1" kern="0" spc="18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寄托</a:t>
            </a:r>
            <a:r>
              <a:rPr sz="2800" b="1" kern="0" spc="17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在对某种物的记叙、描</a:t>
            </a:r>
            <a:r>
              <a:rPr sz="2800" b="1" kern="0" spc="-5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写之中，比如《爱莲说》</a:t>
            </a:r>
            <a:r>
              <a:rPr sz="2800" b="1" kern="0" spc="-6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 rtl="0" eaLnBrk="0">
              <a:lnSpc>
                <a:spcPct val="139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40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93345" algn="l" rtl="0" eaLnBrk="0">
              <a:lnSpc>
                <a:spcPct val="100000"/>
              </a:lnSpc>
              <a:spcBef>
                <a:spcPts val="815"/>
              </a:spcBef>
            </a:pPr>
            <a:r>
              <a:rPr sz="2800" b="1" kern="0" spc="3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把一个</a:t>
            </a:r>
            <a:r>
              <a:rPr sz="2800" b="1" kern="0" spc="30" dirty="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深刻的道理</a:t>
            </a:r>
            <a:r>
              <a:rPr sz="2800" b="1" kern="0" spc="3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通过对某一物的记叙、描写、</a:t>
            </a:r>
            <a:endParaRPr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93345" algn="l" rtl="0" eaLnBrk="0">
              <a:lnSpc>
                <a:spcPct val="100000"/>
              </a:lnSpc>
              <a:spcBef>
                <a:spcPts val="45"/>
              </a:spcBef>
            </a:pPr>
            <a:r>
              <a:rPr sz="2800" b="1" kern="0" spc="11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议论等表达出来，也称寄意</a:t>
            </a:r>
            <a:r>
              <a:rPr sz="2800" b="1" kern="0" spc="10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于物，是运用</a:t>
            </a:r>
            <a:r>
              <a:rPr sz="2800" b="1" kern="0" spc="100" dirty="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象征</a:t>
            </a:r>
            <a:r>
              <a:rPr sz="2800" b="1" kern="0" spc="10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或</a:t>
            </a:r>
            <a:r>
              <a:rPr sz="2800" b="1" kern="0" spc="110" dirty="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起兴</a:t>
            </a:r>
            <a:r>
              <a:rPr sz="2800" b="1" kern="0" spc="11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等手法，通过描摹客观上事物的某一</a:t>
            </a:r>
            <a:r>
              <a:rPr sz="2800" b="1" kern="0" spc="10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个方面的特征来表达作者情感或揭示作品的主旨</a:t>
            </a:r>
            <a:r>
              <a:rPr sz="2800" b="1" kern="0" spc="100" dirty="0">
                <a:solidFill>
                  <a:srgbClr val="CB702B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52" name="textbox 452"/>
          <p:cNvSpPr/>
          <p:nvPr/>
        </p:nvSpPr>
        <p:spPr>
          <a:xfrm>
            <a:off x="7743825" y="1628140"/>
            <a:ext cx="2663190" cy="1320800"/>
          </a:xfrm>
          <a:prstGeom prst="rect">
            <a:avLst/>
          </a:prstGeom>
          <a:noFill/>
          <a:ln w="0" cap="flat">
            <a:solidFill>
              <a:schemeClr val="tx1"/>
            </a:solidFill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38735" algn="l" rtl="0" eaLnBrk="0">
              <a:lnSpc>
                <a:spcPct val="100000"/>
              </a:lnSpc>
            </a:pPr>
            <a:r>
              <a:rPr sz="2800" b="1" kern="0" spc="17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两者都是托物，不</a:t>
            </a:r>
            <a:r>
              <a:rPr sz="2800" b="1" kern="0" spc="-11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同在</a:t>
            </a:r>
            <a:r>
              <a:rPr sz="2800" b="1" kern="0" spc="-110" dirty="0">
                <a:solidFill>
                  <a:srgbClr val="F9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寓意</a:t>
            </a:r>
            <a:r>
              <a:rPr sz="2800" b="1" kern="0" spc="-11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sz="2800" b="1" kern="0" spc="-160" dirty="0">
                <a:solidFill>
                  <a:srgbClr val="F9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言志</a:t>
            </a:r>
            <a:r>
              <a:rPr sz="2800" b="1" kern="0" spc="-16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454" name="picture 4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463558" y="1200149"/>
            <a:ext cx="3378151" cy="762032"/>
          </a:xfrm>
          <a:prstGeom prst="rect">
            <a:avLst/>
          </a:prstGeom>
        </p:spPr>
      </p:pic>
      <p:sp>
        <p:nvSpPr>
          <p:cNvPr id="456" name="textbox 456"/>
          <p:cNvSpPr/>
          <p:nvPr/>
        </p:nvSpPr>
        <p:spPr>
          <a:xfrm>
            <a:off x="1530985" y="2074545"/>
            <a:ext cx="6034405" cy="5575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3200" b="1" kern="0" dirty="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托物言志</a:t>
            </a:r>
            <a:r>
              <a:rPr lang="zh-CN" sz="3200" b="1" kern="0" dirty="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、</a:t>
            </a:r>
            <a:r>
              <a:rPr sz="3200" b="1" kern="0" spc="120" dirty="0">
                <a:solidFill>
                  <a:srgbClr val="FD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托物寓意的写作手法</a:t>
            </a:r>
            <a:endParaRPr sz="32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58" name="textbox 458"/>
          <p:cNvSpPr/>
          <p:nvPr/>
        </p:nvSpPr>
        <p:spPr>
          <a:xfrm>
            <a:off x="309880" y="5237480"/>
            <a:ext cx="1673225" cy="4305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3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98000"/>
              </a:lnSpc>
            </a:pPr>
            <a:r>
              <a:rPr sz="2800" b="1" kern="0" spc="60" dirty="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托物寓意</a:t>
            </a:r>
            <a:endParaRPr sz="2800" b="1" kern="0" spc="60" dirty="0">
              <a:solidFill>
                <a:srgbClr val="FF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60" name="textbox 460"/>
          <p:cNvSpPr/>
          <p:nvPr/>
        </p:nvSpPr>
        <p:spPr>
          <a:xfrm>
            <a:off x="328930" y="3320415"/>
            <a:ext cx="1654175" cy="4305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3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100000"/>
              </a:lnSpc>
            </a:pPr>
            <a:r>
              <a:rPr sz="2800" b="1" kern="0" spc="0" dirty="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托物言志</a:t>
            </a:r>
            <a:endParaRPr sz="2800" b="1" kern="0" spc="0" dirty="0">
              <a:solidFill>
                <a:srgbClr val="FF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62" name="textbox 462"/>
          <p:cNvSpPr/>
          <p:nvPr/>
        </p:nvSpPr>
        <p:spPr>
          <a:xfrm>
            <a:off x="865505" y="3957955"/>
            <a:ext cx="321945" cy="10731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eaVert" wrap="square" lIns="0" tIns="0" rIns="0" bIns="0"/>
          <a:lstStyle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83000"/>
              </a:lnSpc>
            </a:pPr>
            <a:r>
              <a:rPr sz="2800" b="1" kern="0" spc="-1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区别</a:t>
            </a:r>
            <a:endParaRPr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textbox 466"/>
          <p:cNvSpPr/>
          <p:nvPr/>
        </p:nvSpPr>
        <p:spPr>
          <a:xfrm>
            <a:off x="461645" y="4557395"/>
            <a:ext cx="9651365" cy="1828165"/>
          </a:xfrm>
          <a:prstGeom prst="rect">
            <a:avLst/>
          </a:prstGeom>
          <a:noFill/>
          <a:ln w="0" cap="flat">
            <a:solidFill>
              <a:schemeClr val="tx1"/>
            </a:solidFill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3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0000"/>
              </a:lnSpc>
            </a:pPr>
            <a:r>
              <a:rPr lang="en-US" sz="2800" b="1" kern="0" spc="31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sz="2800" b="1" kern="0" spc="31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当诗文中所托之物表达作者</a:t>
            </a:r>
            <a:r>
              <a:rPr sz="2800" b="1" kern="0" spc="30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某种情怀、某种志向时，用</a:t>
            </a:r>
            <a:r>
              <a:rPr sz="2800" b="1" kern="0" spc="-11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托物言志是恰当的。</a:t>
            </a:r>
            <a:endParaRPr sz="2800" b="1" kern="0" spc="-110" dirty="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 rtl="0" eaLnBrk="0">
              <a:lnSpc>
                <a:spcPct val="100000"/>
              </a:lnSpc>
            </a:pPr>
            <a:r>
              <a:rPr sz="2800" b="1" kern="0" spc="-11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2800" b="1" kern="0" spc="-11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sz="2800" b="1" kern="0" spc="19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如果所托之物表达的是其他意思，如赞美、批判之</a:t>
            </a:r>
            <a:r>
              <a:rPr sz="2800" kern="0" spc="18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类而</a:t>
            </a:r>
            <a:r>
              <a:rPr sz="2800" b="1" kern="0" spc="16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没有涉及作者的志向时，用托物寓</a:t>
            </a:r>
            <a:r>
              <a:rPr sz="2800" b="1" kern="0" spc="160" dirty="0">
                <a:solidFill>
                  <a:srgbClr val="E48136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意好一</a:t>
            </a:r>
            <a:r>
              <a:rPr sz="2800" b="1" kern="0" spc="15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些</a:t>
            </a:r>
            <a:r>
              <a:rPr sz="2800" b="1" kern="0" spc="150" dirty="0">
                <a:solidFill>
                  <a:srgbClr val="E48136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68" name="textbox 468"/>
          <p:cNvSpPr/>
          <p:nvPr/>
        </p:nvSpPr>
        <p:spPr>
          <a:xfrm>
            <a:off x="3296258" y="2830691"/>
            <a:ext cx="6877684" cy="838835"/>
          </a:xfrm>
          <a:prstGeom prst="rect">
            <a:avLst/>
          </a:prstGeom>
          <a:noFill/>
          <a:ln w="0" cap="flat">
            <a:solidFill>
              <a:schemeClr val="tx1"/>
            </a:solidFill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3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38100" algn="l" rtl="0" eaLnBrk="0">
              <a:lnSpc>
                <a:spcPct val="100000"/>
              </a:lnSpc>
            </a:pPr>
            <a:r>
              <a:rPr sz="2800" b="1" kern="0" spc="9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也就是说，托物言志可以说成是</a:t>
            </a:r>
            <a:r>
              <a:rPr sz="2800" b="1" kern="0" spc="8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托物寓意，而</a:t>
            </a:r>
            <a:r>
              <a:rPr sz="2800" b="1" kern="0" spc="-12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托物寓意却不可以说成是托物言</a:t>
            </a:r>
            <a:r>
              <a:rPr sz="2800" b="1" kern="0" spc="-13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志。</a:t>
            </a:r>
            <a:endParaRPr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70" name="textbox 470"/>
          <p:cNvSpPr/>
          <p:nvPr/>
        </p:nvSpPr>
        <p:spPr>
          <a:xfrm>
            <a:off x="2251075" y="2087880"/>
            <a:ext cx="5976620" cy="5575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3200" b="1" kern="0" dirty="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托物言志</a:t>
            </a:r>
            <a:r>
              <a:rPr lang="zh-CN" sz="3200" b="1" kern="0" dirty="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、</a:t>
            </a:r>
            <a:r>
              <a:rPr sz="3200" b="1" kern="0" spc="120" dirty="0">
                <a:solidFill>
                  <a:srgbClr val="FD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托物寓意的写作手法</a:t>
            </a:r>
            <a:endParaRPr sz="32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472" name="picture 4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463558" y="1206501"/>
            <a:ext cx="4190957" cy="736621"/>
          </a:xfrm>
          <a:prstGeom prst="rect">
            <a:avLst/>
          </a:prstGeom>
        </p:spPr>
      </p:pic>
      <p:sp>
        <p:nvSpPr>
          <p:cNvPr id="474" name="textbox 474"/>
          <p:cNvSpPr/>
          <p:nvPr/>
        </p:nvSpPr>
        <p:spPr>
          <a:xfrm>
            <a:off x="381000" y="2809875"/>
            <a:ext cx="2185035" cy="840740"/>
          </a:xfrm>
          <a:prstGeom prst="rect">
            <a:avLst/>
          </a:prstGeom>
          <a:noFill/>
          <a:ln w="0" cap="flat">
            <a:solidFill>
              <a:schemeClr val="tx1"/>
            </a:solidFill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3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100000"/>
              </a:lnSpc>
            </a:pPr>
            <a:r>
              <a:rPr sz="2800" b="1" kern="0" spc="10" dirty="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托物寓意包括</a:t>
            </a:r>
            <a:endParaRPr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18415" algn="l" rtl="0" eaLnBrk="0">
              <a:lnSpc>
                <a:spcPct val="100000"/>
              </a:lnSpc>
            </a:pPr>
            <a:r>
              <a:rPr sz="2800" b="1" kern="0" spc="40" dirty="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托物言志</a:t>
            </a:r>
            <a:r>
              <a:rPr sz="2800" b="1" kern="0" spc="4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2615565" y="3007360"/>
            <a:ext cx="631190" cy="485775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下箭头 2"/>
          <p:cNvSpPr/>
          <p:nvPr/>
        </p:nvSpPr>
        <p:spPr>
          <a:xfrm>
            <a:off x="5036185" y="3781425"/>
            <a:ext cx="424815" cy="647065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68" grpId="0" animBg="1"/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" name="picture 4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0"/>
            <a:ext cx="10693400" cy="7562850"/>
          </a:xfrm>
          <a:prstGeom prst="rect">
            <a:avLst/>
          </a:prstGeom>
        </p:spPr>
      </p:pic>
      <p:sp>
        <p:nvSpPr>
          <p:cNvPr id="442" name="textbox 442"/>
          <p:cNvSpPr/>
          <p:nvPr/>
        </p:nvSpPr>
        <p:spPr>
          <a:xfrm>
            <a:off x="953770" y="1420495"/>
            <a:ext cx="9320530" cy="44507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1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r" rtl="0" eaLnBrk="0">
              <a:lnSpc>
                <a:spcPct val="98000"/>
              </a:lnSpc>
            </a:pPr>
            <a:r>
              <a:rPr sz="2800" b="1" kern="0" spc="-60" dirty="0">
                <a:solidFill>
                  <a:srgbClr val="FB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“志”,指的是志向和志趣。</a:t>
            </a:r>
            <a:r>
              <a:rPr sz="2800" b="1" kern="0" spc="-70" dirty="0">
                <a:solidFill>
                  <a:srgbClr val="FB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本文非言志而重在表心中之意</a:t>
            </a:r>
            <a:r>
              <a:rPr sz="2800" kern="0" spc="-70" dirty="0">
                <a:solidFill>
                  <a:srgbClr val="FB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sz="2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1711325" algn="l" rtl="0" eaLnBrk="0">
              <a:lnSpc>
                <a:spcPts val="3470"/>
              </a:lnSpc>
              <a:spcBef>
                <a:spcPts val="1895"/>
              </a:spcBef>
            </a:pPr>
            <a:r>
              <a:rPr sz="2800" b="1" kern="0" spc="5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千里马</a:t>
            </a:r>
            <a:r>
              <a:rPr sz="2800" kern="0" spc="30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sz="2800" kern="0" spc="5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→</a:t>
            </a:r>
            <a:r>
              <a:rPr sz="2800" kern="0" spc="20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sz="2800" b="1" kern="0" spc="5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人才</a:t>
            </a:r>
            <a:endParaRPr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1920875" algn="l" rtl="0" eaLnBrk="0">
              <a:lnSpc>
                <a:spcPct val="98000"/>
              </a:lnSpc>
              <a:spcBef>
                <a:spcPts val="1935"/>
              </a:spcBef>
            </a:pPr>
            <a:r>
              <a:rPr sz="2800" b="1" kern="0" spc="-2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伯乐</a:t>
            </a:r>
            <a:r>
              <a:rPr sz="2800" kern="0" spc="-2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</a:t>
            </a:r>
            <a:r>
              <a:rPr sz="2500" kern="0" spc="-2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→</a:t>
            </a:r>
            <a:r>
              <a:rPr sz="2500" kern="0" spc="70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sz="2800" b="1" kern="0" spc="-3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赏识人才的人</a:t>
            </a:r>
            <a:endParaRPr sz="25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1749425" algn="l" rtl="0" eaLnBrk="0">
              <a:lnSpc>
                <a:spcPct val="98000"/>
              </a:lnSpc>
              <a:spcBef>
                <a:spcPts val="1560"/>
              </a:spcBef>
            </a:pPr>
            <a:r>
              <a:rPr sz="4300" b="1" kern="0" spc="-50" baseline="-500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食马者</a:t>
            </a:r>
            <a:r>
              <a:rPr sz="2700" kern="0" spc="-5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sz="2100" kern="0" spc="-5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→  </a:t>
            </a:r>
            <a:r>
              <a:rPr sz="2800" b="1" kern="0" spc="-5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寓指不识人</a:t>
            </a:r>
            <a:r>
              <a:rPr sz="2800" b="1" kern="0" spc="-6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才的封建统治者</a:t>
            </a:r>
            <a:r>
              <a:rPr sz="2100" b="1" kern="0" spc="-6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sz="21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 rtl="0" eaLnBrk="0">
              <a:lnSpc>
                <a:spcPct val="107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7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7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7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7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7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3082925" algn="l" rtl="0" eaLnBrk="0">
              <a:lnSpc>
                <a:spcPct val="97000"/>
              </a:lnSpc>
              <a:spcBef>
                <a:spcPts val="845"/>
              </a:spcBef>
            </a:pPr>
            <a:r>
              <a:rPr sz="2800" b="1" kern="0" spc="-20" dirty="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托物寓意、譬喻说理</a:t>
            </a:r>
            <a:endParaRPr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 rtl="0" eaLnBrk="0">
              <a:lnSpc>
                <a:spcPct val="102000"/>
              </a:lnSpc>
            </a:pPr>
            <a:endParaRPr sz="13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8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355725" algn="l" rtl="0" eaLnBrk="0">
              <a:lnSpc>
                <a:spcPct val="96000"/>
              </a:lnSpc>
            </a:pPr>
            <a:r>
              <a:rPr sz="2800" b="1" kern="0" spc="16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千里马不遇伯乐</a:t>
            </a:r>
            <a:r>
              <a:rPr sz="2800" kern="0" spc="42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sz="2800" kern="0" spc="42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800" b="1" kern="0" spc="16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贤才难遇明主</a:t>
            </a:r>
            <a:endParaRPr sz="2800" b="1" kern="0" spc="160" dirty="0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4" name="picture 4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0"/>
            <a:ext cx="10680675" cy="7562850"/>
          </a:xfrm>
          <a:prstGeom prst="rect">
            <a:avLst/>
          </a:prstGeom>
        </p:spPr>
      </p:pic>
      <p:sp>
        <p:nvSpPr>
          <p:cNvPr id="446" name="textbox 446"/>
          <p:cNvSpPr/>
          <p:nvPr/>
        </p:nvSpPr>
        <p:spPr>
          <a:xfrm>
            <a:off x="703966" y="1177948"/>
            <a:ext cx="9643109" cy="53333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1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3035935" algn="l" rtl="0" eaLnBrk="0">
              <a:lnSpc>
                <a:spcPct val="95000"/>
              </a:lnSpc>
              <a:spcBef>
                <a:spcPts val="0"/>
              </a:spcBef>
            </a:pPr>
            <a:r>
              <a:rPr sz="3300" kern="0" spc="14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悟马</a:t>
            </a:r>
            <a:r>
              <a:rPr sz="3300" kern="0" spc="1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</a:t>
            </a:r>
            <a:r>
              <a:rPr sz="3800" kern="0" spc="140" dirty="0">
                <a:solidFill>
                  <a:srgbClr val="BE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说</a:t>
            </a:r>
            <a:endParaRPr sz="3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 rtl="0" eaLnBrk="0">
              <a:lnSpc>
                <a:spcPct val="149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3656965" algn="l" rtl="0" eaLnBrk="0">
              <a:lnSpc>
                <a:spcPct val="96000"/>
              </a:lnSpc>
              <a:spcBef>
                <a:spcPts val="910"/>
              </a:spcBef>
            </a:pPr>
            <a:r>
              <a:rPr sz="3000" b="1" kern="0" spc="100" dirty="0">
                <a:solidFill>
                  <a:srgbClr val="0000F9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千里马</a:t>
            </a:r>
            <a:r>
              <a:rPr sz="3000" kern="0" spc="-990" dirty="0">
                <a:solidFill>
                  <a:srgbClr val="0000F9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sz="3000" b="1" kern="0" spc="100" dirty="0">
                <a:solidFill>
                  <a:srgbClr val="0000F9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→人才</a:t>
            </a:r>
            <a:endParaRPr sz="3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1987550" algn="l" rtl="0" eaLnBrk="0">
              <a:lnSpc>
                <a:spcPct val="99000"/>
              </a:lnSpc>
              <a:spcBef>
                <a:spcPts val="545"/>
              </a:spcBef>
            </a:pPr>
            <a:r>
              <a:rPr sz="3000" b="1" kern="0" spc="180" dirty="0">
                <a:solidFill>
                  <a:srgbClr val="0000F9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伯乐</a:t>
            </a:r>
            <a:r>
              <a:rPr sz="3000" kern="0" spc="-1010" dirty="0">
                <a:solidFill>
                  <a:srgbClr val="0000F9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sz="3000" b="1" kern="0" spc="180" dirty="0">
                <a:solidFill>
                  <a:srgbClr val="0000F9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→</a:t>
            </a:r>
            <a:r>
              <a:rPr sz="3000" kern="0" spc="-1130" dirty="0">
                <a:solidFill>
                  <a:srgbClr val="0000F9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000" b="1" kern="0" spc="180" dirty="0">
                <a:solidFill>
                  <a:srgbClr val="0000F9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赏识</a:t>
            </a:r>
            <a:r>
              <a:rPr sz="3000" b="1" kern="0" spc="180" dirty="0">
                <a:solidFill>
                  <a:srgbClr val="0000F9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人才、重用人才的人</a:t>
            </a:r>
            <a:endParaRPr sz="3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2393315" algn="l" rtl="0" eaLnBrk="0">
              <a:lnSpc>
                <a:spcPct val="98000"/>
              </a:lnSpc>
              <a:spcBef>
                <a:spcPts val="355"/>
              </a:spcBef>
            </a:pPr>
            <a:r>
              <a:rPr sz="3000" b="1" kern="0" spc="160" dirty="0">
                <a:solidFill>
                  <a:srgbClr val="0000F9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食马者</a:t>
            </a:r>
            <a:r>
              <a:rPr sz="3000" kern="0" spc="-1000" dirty="0">
                <a:solidFill>
                  <a:srgbClr val="0000F9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sz="3000" b="1" kern="0" spc="160" dirty="0">
                <a:solidFill>
                  <a:srgbClr val="0000F9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→</a:t>
            </a:r>
            <a:r>
              <a:rPr sz="3000" kern="0" spc="-960" dirty="0">
                <a:solidFill>
                  <a:srgbClr val="0000F9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sz="3000" b="1" kern="0" spc="160" dirty="0">
                <a:solidFill>
                  <a:srgbClr val="0000F9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愚妄浅薄的统治者</a:t>
            </a:r>
            <a:endParaRPr sz="3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4133215" algn="l" rtl="0" eaLnBrk="0">
              <a:lnSpc>
                <a:spcPct val="97000"/>
              </a:lnSpc>
              <a:spcBef>
                <a:spcPts val="1220"/>
              </a:spcBef>
            </a:pPr>
            <a:r>
              <a:rPr sz="3000" b="1" kern="0" spc="-14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托物寓意</a:t>
            </a:r>
            <a:endParaRPr sz="30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 rtl="0" eaLnBrk="0">
              <a:lnSpc>
                <a:spcPct val="111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12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666115" algn="l" rtl="0" eaLnBrk="0">
              <a:lnSpc>
                <a:spcPct val="100000"/>
              </a:lnSpc>
              <a:spcBef>
                <a:spcPts val="900"/>
              </a:spcBef>
            </a:pPr>
            <a:r>
              <a:rPr sz="3000" b="1" kern="0" spc="150" dirty="0">
                <a:solidFill>
                  <a:srgbClr val="C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借千里马</a:t>
            </a:r>
            <a:r>
              <a:rPr lang="zh-CN" sz="3000" b="1" kern="0" spc="150" dirty="0">
                <a:solidFill>
                  <a:srgbClr val="C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</a:t>
            </a:r>
            <a:r>
              <a:rPr sz="3000" b="1" kern="0" spc="150" dirty="0">
                <a:solidFill>
                  <a:srgbClr val="C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遇伯乐，最终被埋没，揭露</a:t>
            </a:r>
            <a:r>
              <a:rPr sz="3000" kern="0" spc="150" dirty="0">
                <a:solidFill>
                  <a:srgbClr val="C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封</a:t>
            </a:r>
            <a:r>
              <a:rPr sz="3000" kern="0" spc="140" dirty="0">
                <a:solidFill>
                  <a:srgbClr val="C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建统治者</a:t>
            </a:r>
            <a:endParaRPr sz="30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12700" algn="l" rtl="0" eaLnBrk="0">
              <a:lnSpc>
                <a:spcPct val="100000"/>
              </a:lnSpc>
              <a:spcBef>
                <a:spcPts val="70"/>
              </a:spcBef>
            </a:pPr>
            <a:r>
              <a:rPr sz="3000" b="1" kern="0" spc="140" dirty="0">
                <a:solidFill>
                  <a:srgbClr val="C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埋没人才、摧残人才的现象，寄托了作者怀才不遇、</a:t>
            </a:r>
            <a:r>
              <a:rPr sz="3000" b="1" kern="0" spc="130" dirty="0">
                <a:solidFill>
                  <a:srgbClr val="C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壮</a:t>
            </a:r>
            <a:r>
              <a:rPr sz="3000" kern="0" spc="0" dirty="0">
                <a:solidFill>
                  <a:srgbClr val="C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sz="3000" b="1" kern="0" spc="80" dirty="0">
                <a:solidFill>
                  <a:srgbClr val="C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志难酬的愤懑不平之情，并对</a:t>
            </a:r>
            <a:r>
              <a:rPr sz="3000" b="1" kern="0" spc="70" dirty="0">
                <a:solidFill>
                  <a:srgbClr val="C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统治者</a:t>
            </a:r>
            <a:r>
              <a:rPr sz="3000" b="1" kern="0" spc="80" dirty="0">
                <a:solidFill>
                  <a:srgbClr val="C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埋没、摧残人</a:t>
            </a:r>
            <a:r>
              <a:rPr sz="3000" b="1" kern="0" spc="70" dirty="0">
                <a:solidFill>
                  <a:srgbClr val="C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才</a:t>
            </a:r>
            <a:r>
              <a:rPr sz="3000" kern="0" spc="-10" dirty="0">
                <a:solidFill>
                  <a:srgbClr val="C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sz="3000" b="1" kern="0" spc="70" dirty="0">
                <a:solidFill>
                  <a:srgbClr val="C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进行了讽刺和控诉。</a:t>
            </a:r>
            <a:endParaRPr sz="30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4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531328" y="1735221"/>
            <a:ext cx="9543303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1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本文借千里马难遇伯乐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实际上是对人才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埋没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不得赏识而鸣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因此文中充满了受到不公对待的委屈与愤怒。请细读文章每段结尾句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它都以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也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字收束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请同学们分别找出来再次诵读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体会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也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字的妙用。</a:t>
            </a:r>
            <a:endParaRPr lang="zh-CN" altLang="en-US" sz="3200" b="1" dirty="0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18715" y="3689597"/>
            <a:ext cx="2778613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不以千里称</a:t>
            </a:r>
            <a:r>
              <a:rPr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也</a:t>
            </a:r>
            <a:endParaRPr sz="3200" b="1" dirty="0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just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不以千里称</a:t>
            </a:r>
            <a:endParaRPr sz="3200" b="1" dirty="0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29075" y="4142089"/>
            <a:ext cx="30465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二者有什么区别？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6060" y="5011723"/>
            <a:ext cx="9558897" cy="15684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lvl="0" indent="720090" algn="just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sz="3200" b="1" dirty="0" smtClean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第一段</a:t>
            </a:r>
            <a:r>
              <a:rPr sz="3200" b="1" dirty="0" smtClean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段末用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陈述语气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 dirty="0" smtClean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表现出作者对千里马被埋没的</a:t>
            </a:r>
            <a:r>
              <a:rPr lang="zh-CN" sz="3200" b="1" dirty="0" smtClean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痛惜</a:t>
            </a:r>
            <a:r>
              <a:rPr lang="zh-CN" sz="3200" b="1" dirty="0" smtClean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心情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 dirty="0" smtClean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再加一个</a:t>
            </a:r>
            <a:r>
              <a:rPr sz="3200" b="1" dirty="0" smtClean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“也”字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,流露出</a:t>
            </a:r>
            <a:r>
              <a:rPr lang="zh-CN" sz="3200" b="1" dirty="0" smtClean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对千里马无限的</a:t>
            </a:r>
            <a:r>
              <a:rPr lang="zh-CN" sz="3200" b="1" u="sng" dirty="0" smtClean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同情</a:t>
            </a:r>
            <a:r>
              <a:rPr lang="zh-CN" sz="3200" b="1" dirty="0" smtClean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之情。</a:t>
            </a:r>
            <a:endParaRPr sz="3200" b="1" dirty="0" smtClean="0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</p:txBody>
      </p:sp>
      <p:sp>
        <p:nvSpPr>
          <p:cNvPr id="37891" name="标题 8193"/>
          <p:cNvSpPr>
            <a:spLocks noGrp="1"/>
          </p:cNvSpPr>
          <p:nvPr/>
        </p:nvSpPr>
        <p:spPr>
          <a:xfrm>
            <a:off x="4920493" y="1191286"/>
            <a:ext cx="2058480" cy="67000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endParaRPr lang="zh-CN" altLang="en-US" sz="351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左大括号 17"/>
          <p:cNvSpPr/>
          <p:nvPr/>
        </p:nvSpPr>
        <p:spPr>
          <a:xfrm>
            <a:off x="719020" y="3905024"/>
            <a:ext cx="99694" cy="890003"/>
          </a:xfrm>
          <a:prstGeom prst="leftBrace">
            <a:avLst>
              <a:gd name="adj1" fmla="val 32756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06931" tIns="53465" rIns="106931" bIns="53465" anchor="ctr"/>
          <a:p>
            <a:pPr algn="ctr">
              <a:buFontTx/>
              <a:buNone/>
              <a:defRPr/>
            </a:pPr>
            <a:endParaRPr lang="zh-CN" altLang="en-US" sz="2370"/>
          </a:p>
        </p:txBody>
      </p:sp>
      <p:pic>
        <p:nvPicPr>
          <p:cNvPr id="100" name="picture 1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404513" y="840101"/>
            <a:ext cx="3308323" cy="730268"/>
          </a:xfrm>
          <a:prstGeom prst="rect">
            <a:avLst/>
          </a:prstGeom>
        </p:spPr>
      </p:pic>
      <p:sp>
        <p:nvSpPr>
          <p:cNvPr id="5" name="textbox 106"/>
          <p:cNvSpPr/>
          <p:nvPr/>
        </p:nvSpPr>
        <p:spPr>
          <a:xfrm>
            <a:off x="718820" y="972820"/>
            <a:ext cx="1677670" cy="4654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lang="zh-CN" altLang="en-US" sz="3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体会情感</a:t>
            </a:r>
            <a:endParaRPr lang="zh-CN" altLang="en-US" sz="30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/>
      <p:bldP spid="4" grpId="0"/>
      <p:bldP spid="4" grpId="1"/>
      <p:bldP spid="3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974725" y="552450"/>
            <a:ext cx="4173220" cy="9677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just" fontAlgn="auto" hangingPunc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32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安求其能千里</a:t>
            </a:r>
            <a:r>
              <a:rPr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也</a:t>
            </a:r>
            <a:r>
              <a:rPr sz="32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？</a:t>
            </a:r>
            <a:endParaRPr sz="3200" b="1" dirty="0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lvl="0" algn="just" fontAlgn="auto" hangingPunc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32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安求其能千里？</a:t>
            </a:r>
            <a:endParaRPr sz="3200" b="1" dirty="0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4277995" y="870585"/>
            <a:ext cx="38576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二者有什么区别？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791590" y="1702912"/>
            <a:ext cx="9537140" cy="15684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lvl="0" indent="720090" algn="just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3200" b="1" dirty="0" smtClean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第二段段末用“安求其能千里也”</a:t>
            </a:r>
            <a:r>
              <a:rPr sz="3200" b="1" dirty="0" smtClean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反诘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 dirty="0" smtClean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把</a:t>
            </a:r>
            <a:r>
              <a:rPr lang="zh-CN" sz="3200" b="1" dirty="0" smtClean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对食马者</a:t>
            </a:r>
            <a:r>
              <a:rPr sz="3200" b="1" dirty="0" smtClean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的</a:t>
            </a:r>
            <a:r>
              <a:rPr lang="zh-CN" sz="3200" b="1" dirty="0" smtClean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强烈的</a:t>
            </a:r>
            <a:r>
              <a:rPr lang="zh-CN" sz="3200" b="1" u="sng" dirty="0" smtClean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讽刺</a:t>
            </a:r>
            <a:r>
              <a:rPr lang="zh-CN" sz="3200" b="1" dirty="0" smtClean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之情推向</a:t>
            </a:r>
            <a:r>
              <a:rPr sz="3200" b="1" dirty="0" smtClean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高潮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 dirty="0" smtClean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“也”字</a:t>
            </a:r>
            <a:r>
              <a:rPr lang="zh-CN" sz="3200" b="1" dirty="0" smtClean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加强了</a:t>
            </a:r>
            <a:r>
              <a:rPr sz="3200" b="1" dirty="0" smtClean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作者的</a:t>
            </a:r>
            <a:r>
              <a:rPr sz="3200" b="1" dirty="0" smtClean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愤怒谴责</a:t>
            </a:r>
            <a:r>
              <a:rPr lang="zh-CN" sz="3200" b="1" dirty="0" smtClean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之</a:t>
            </a:r>
            <a:r>
              <a:rPr sz="3200" b="1" dirty="0" smtClean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情。</a:t>
            </a:r>
            <a:endParaRPr sz="3200" b="1" dirty="0" smtClean="0">
              <a:solidFill>
                <a:schemeClr val="tx1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</p:txBody>
      </p:sp>
      <p:sp>
        <p:nvSpPr>
          <p:cNvPr id="18" name="左大括号 17"/>
          <p:cNvSpPr/>
          <p:nvPr>
            <p:custDataLst>
              <p:tags r:id="rId4"/>
            </p:custDataLst>
          </p:nvPr>
        </p:nvSpPr>
        <p:spPr>
          <a:xfrm>
            <a:off x="877058" y="724668"/>
            <a:ext cx="98083" cy="875631"/>
          </a:xfrm>
          <a:prstGeom prst="leftBrace">
            <a:avLst>
              <a:gd name="adj1" fmla="val 32756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06931" tIns="53465" rIns="106931" bIns="53465" anchor="ctr"/>
          <a:p>
            <a:pPr algn="ctr">
              <a:buFontTx/>
              <a:buNone/>
              <a:defRPr/>
            </a:pPr>
            <a:endParaRPr lang="zh-CN" altLang="en-US" sz="2370"/>
          </a:p>
        </p:txBody>
      </p:sp>
      <p:sp>
        <p:nvSpPr>
          <p:cNvPr id="3" name="左大括号 2"/>
          <p:cNvSpPr/>
          <p:nvPr>
            <p:custDataLst>
              <p:tags r:id="rId5"/>
            </p:custDataLst>
          </p:nvPr>
        </p:nvSpPr>
        <p:spPr>
          <a:xfrm>
            <a:off x="876902" y="3829066"/>
            <a:ext cx="98083" cy="875631"/>
          </a:xfrm>
          <a:prstGeom prst="leftBrace">
            <a:avLst>
              <a:gd name="adj1" fmla="val 32756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06931" tIns="53465" rIns="106931" bIns="53465" anchor="ctr"/>
          <a:p>
            <a:pPr algn="ctr">
              <a:buFontTx/>
              <a:buNone/>
              <a:defRPr/>
            </a:pPr>
            <a:endParaRPr lang="zh-CN" altLang="en-US" sz="2370"/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975360" y="3729990"/>
            <a:ext cx="3738245" cy="12236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just" fontAlgn="auto" hangingPunc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32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其真不知马</a:t>
            </a:r>
            <a:r>
              <a:rPr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也</a:t>
            </a:r>
            <a:r>
              <a:rPr sz="32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！</a:t>
            </a:r>
            <a:endParaRPr sz="3200" b="1" dirty="0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lvl="0" algn="just" fontAlgn="auto" hangingPunc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32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其真不知马</a:t>
            </a:r>
            <a:r>
              <a:rPr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矣</a:t>
            </a:r>
            <a:r>
              <a:rPr sz="32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！</a:t>
            </a:r>
            <a:endParaRPr sz="3200" b="1" dirty="0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4061793" y="4079702"/>
            <a:ext cx="299730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可以替换吗？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475077" y="5028849"/>
            <a:ext cx="9854079" cy="206121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lvl="0" indent="720090" algn="just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3200" b="1" dirty="0" smtClean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第</a:t>
            </a:r>
            <a:r>
              <a:rPr lang="zh-CN" sz="3200" b="1" dirty="0" smtClean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三</a:t>
            </a:r>
            <a:r>
              <a:rPr sz="3200" b="1" dirty="0" smtClean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段</a:t>
            </a:r>
            <a:r>
              <a:rPr sz="3200" b="1" dirty="0" smtClean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段末用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感叹语气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 dirty="0" smtClean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总结全文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 dirty="0" smtClean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作者</a:t>
            </a:r>
            <a:r>
              <a:rPr sz="3200" b="1" dirty="0" smtClean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用“其真不知马也”</a:t>
            </a:r>
            <a:r>
              <a:rPr lang="zh-CN" sz="3200" b="1" dirty="0" smtClean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收束全文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,隐含着作者</a:t>
            </a:r>
            <a:r>
              <a:rPr lang="zh-CN" sz="3200" b="1" dirty="0" smtClean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对埋没人才、扼杀人才</a:t>
            </a:r>
            <a:r>
              <a:rPr sz="3200" b="1" dirty="0" smtClean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的</a:t>
            </a:r>
            <a:r>
              <a:rPr lang="zh-CN" sz="3200" b="1" dirty="0" smtClean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黑暗现实的</a:t>
            </a:r>
            <a:r>
              <a:rPr lang="zh-CN" sz="3200" b="1" u="sng" dirty="0" smtClean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控诉</a:t>
            </a:r>
            <a:r>
              <a:rPr lang="zh-CN" sz="3200" b="1" dirty="0" smtClean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之情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。若</a:t>
            </a:r>
            <a:r>
              <a:rPr sz="3200" b="1" dirty="0" smtClean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换成“矣”</a:t>
            </a:r>
            <a:r>
              <a:rPr lang="zh-CN" sz="3200" b="1" dirty="0" smtClean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字</a:t>
            </a:r>
            <a:r>
              <a:rPr sz="3200" b="1" dirty="0" smtClean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作者对“食马者”的</a:t>
            </a:r>
            <a:r>
              <a:rPr sz="3200" b="1" dirty="0" smtClean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嘲讽</a:t>
            </a:r>
            <a:r>
              <a:rPr sz="3200" b="1" dirty="0" smtClean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之意就减轻了。</a:t>
            </a:r>
            <a:endParaRPr sz="3200" b="1" dirty="0" smtClean="0">
              <a:solidFill>
                <a:schemeClr val="tx1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/>
      <p:bldP spid="4" grpId="1"/>
      <p:bldP spid="5" grpId="0"/>
      <p:bldP spid="5" grpId="1"/>
      <p:bldP spid="7" grpId="1"/>
      <p:bldP spid="8" grpId="0"/>
      <p:bldP spid="8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64515" y="3861435"/>
            <a:ext cx="931672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这两个“真”是“真正、真实”之意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但是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“无马”却不是真的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真实的情况是“不知马”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两种含义对举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更能突出千里马的悲哀和食马者的愚蠢无知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。</a:t>
            </a:r>
            <a:endParaRPr lang="zh-CN" altLang="en-US" sz="3200" b="1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4515" y="1466215"/>
            <a:ext cx="914400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2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最后一段出现两次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真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字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请同学们分别找出来再次诵读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体会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真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字的妙用。</a:t>
            </a:r>
            <a:endParaRPr lang="zh-CN" altLang="en-US" sz="3200" b="1" dirty="0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</p:txBody>
      </p:sp>
      <p:sp>
        <p:nvSpPr>
          <p:cNvPr id="3" name="左大括号 2"/>
          <p:cNvSpPr/>
          <p:nvPr>
            <p:custDataLst>
              <p:tags r:id="rId1"/>
            </p:custDataLst>
          </p:nvPr>
        </p:nvSpPr>
        <p:spPr>
          <a:xfrm>
            <a:off x="737665" y="2764181"/>
            <a:ext cx="98083" cy="875631"/>
          </a:xfrm>
          <a:prstGeom prst="leftBrace">
            <a:avLst>
              <a:gd name="adj1" fmla="val 32756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06931" tIns="53465" rIns="106931" bIns="53465" anchor="ctr"/>
          <a:p>
            <a:pPr algn="ctr">
              <a:buFontTx/>
              <a:buNone/>
              <a:defRPr/>
            </a:pPr>
            <a:endParaRPr lang="zh-CN" altLang="en-US" sz="2370"/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835660" y="2590165"/>
            <a:ext cx="3368040" cy="12236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just" fontAlgn="auto" hangingPunc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32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其</a:t>
            </a:r>
            <a:r>
              <a:rPr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真</a:t>
            </a:r>
            <a:r>
              <a:rPr sz="32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无马邪？  </a:t>
            </a:r>
            <a:endParaRPr sz="3200" b="1" dirty="0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lvl="0" algn="just" fontAlgn="auto" hangingPunc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32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其</a:t>
            </a:r>
            <a:r>
              <a:rPr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真</a:t>
            </a:r>
            <a:r>
              <a:rPr sz="32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不知马也！</a:t>
            </a:r>
            <a:endParaRPr sz="3200" b="1" dirty="0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3559175" y="2764155"/>
            <a:ext cx="45593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二者意思有什么区别？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" name="文本框 19"/>
          <p:cNvSpPr txBox="1"/>
          <p:nvPr/>
        </p:nvSpPr>
        <p:spPr>
          <a:xfrm>
            <a:off x="528544" y="1926275"/>
            <a:ext cx="96825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《马说》是在为谁而鸣？为什么是为韩愈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8320" y="2609850"/>
            <a:ext cx="981646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5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出身平民的士人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,自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身处在贫困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卑微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的地位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,如果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不凭借王公大人的威势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就没办法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完成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自己的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志向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。王公大人的功业显著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,如果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不能凭借平民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的士人的赞誉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就没办法宣扬自己的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名声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。所以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平民的士人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地位</a:t>
            </a:r>
            <a:r>
              <a:rPr lang="zh-CN" altLang="zh-CN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虽然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很卑贱却不会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谄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ch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ǎ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n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媚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用卑贱的态度向人讨好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王公大人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地位</a:t>
            </a:r>
            <a:r>
              <a:rPr lang="zh-CN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虽然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很高贵却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不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傲慢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。他们在情势上相互依存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,因而他们一先一后互相</a:t>
            </a:r>
            <a:r>
              <a:rPr lang="zh-CN" altLang="zh-CN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帮助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zh-CN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00" name="picture 1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404513" y="840101"/>
            <a:ext cx="3308323" cy="730268"/>
          </a:xfrm>
          <a:prstGeom prst="rect">
            <a:avLst/>
          </a:prstGeom>
        </p:spPr>
      </p:pic>
      <p:sp>
        <p:nvSpPr>
          <p:cNvPr id="3" name="textbox 106"/>
          <p:cNvSpPr/>
          <p:nvPr/>
        </p:nvSpPr>
        <p:spPr>
          <a:xfrm>
            <a:off x="718820" y="972820"/>
            <a:ext cx="1677670" cy="4654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lang="zh-CN" altLang="en-US" sz="3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印象韩愈</a:t>
            </a:r>
            <a:endParaRPr lang="zh-CN" altLang="en-US" sz="30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" name="table 60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10540" y="1413510"/>
          <a:ext cx="9785350" cy="3936365"/>
        </p:xfrm>
        <a:graphic>
          <a:graphicData uri="http://schemas.openxmlformats.org/drawingml/2006/table">
            <a:tbl>
              <a:tblPr/>
              <a:tblGrid>
                <a:gridCol w="1144905"/>
                <a:gridCol w="1198245"/>
                <a:gridCol w="1307465"/>
                <a:gridCol w="1689735"/>
                <a:gridCol w="1141095"/>
                <a:gridCol w="3303905"/>
              </a:tblGrid>
              <a:tr h="442595">
                <a:tc>
                  <a:txBody>
                    <a:bodyPr/>
                    <a:lstStyle/>
                    <a:p>
                      <a:pPr marL="153035" indent="0" algn="l" rtl="0" eaLnBrk="0" fontAlgn="auto">
                        <a:lnSpc>
                          <a:spcPct val="100000"/>
                        </a:lnSpc>
                      </a:pPr>
                      <a:r>
                        <a:rPr sz="2800" b="1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作者</a:t>
                      </a:r>
                      <a:endParaRPr sz="2800" b="1" kern="0" spc="0" dirty="0">
                        <a:solidFill>
                          <a:srgbClr val="000000">
                            <a:alpha val="100000"/>
                          </a:srgb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0010" indent="0" algn="ctr" rtl="0" eaLnBrk="0" fontAlgn="auto">
                        <a:lnSpc>
                          <a:spcPct val="100000"/>
                        </a:lnSpc>
                      </a:pPr>
                      <a:r>
                        <a:rPr sz="2800" b="1" kern="0" spc="20" dirty="0">
                          <a:solidFill>
                            <a:srgbClr val="BF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韩愈</a:t>
                      </a:r>
                      <a:endParaRPr sz="2800" b="1" kern="0" spc="20" dirty="0">
                        <a:solidFill>
                          <a:srgbClr val="BF0000">
                            <a:alpha val="100000"/>
                          </a:srgb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310" indent="0" algn="ctr" rtl="0" eaLnBrk="0" fontAlgn="auto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2800" b="1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生卒年</a:t>
                      </a:r>
                      <a:endParaRPr sz="2800" b="1" kern="0" spc="-10" dirty="0">
                        <a:solidFill>
                          <a:srgbClr val="000000">
                            <a:alpha val="100000"/>
                          </a:srgb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43510" indent="0" algn="ctr" rtl="0" eaLnBrk="0" fontAlgn="auto">
                        <a:lnSpc>
                          <a:spcPct val="100000"/>
                        </a:lnSpc>
                      </a:pPr>
                      <a:r>
                        <a:rPr sz="2800" b="1" kern="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768-824</a:t>
                      </a:r>
                      <a:endParaRPr sz="28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49860" indent="0" algn="l" rtl="0" eaLnBrk="0" fontAlgn="auto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2800" b="1" kern="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籍贯</a:t>
                      </a:r>
                      <a:endParaRPr sz="28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1760" indent="0" algn="ctr" rtl="0" eaLnBrk="0" fontAlgn="auto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2800" b="1" kern="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河阳(今河南孟州)</a:t>
                      </a:r>
                      <a:endParaRPr sz="28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895">
                <a:tc>
                  <a:txBody>
                    <a:bodyPr/>
                    <a:lstStyle/>
                    <a:p>
                      <a:pPr marL="153035" indent="0" algn="l" rtl="0" eaLnBrk="0" fontAlgn="auto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2800" b="1" kern="0" spc="0" dirty="0">
                          <a:solidFill>
                            <a:schemeClr val="tx1">
                              <a:alpha val="100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朝代</a:t>
                      </a:r>
                      <a:endParaRPr sz="2800" b="1" kern="0" spc="0" dirty="0">
                        <a:solidFill>
                          <a:schemeClr val="tx1">
                            <a:alpha val="100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 rtl="0" eaLnBrk="0" fontAlgn="auto">
                        <a:lnSpc>
                          <a:spcPct val="100000"/>
                        </a:lnSpc>
                      </a:pPr>
                      <a:endParaRPr sz="3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marL="257810" algn="l" rtl="0" eaLnBrk="0">
                        <a:lnSpc>
                          <a:spcPct val="89000"/>
                        </a:lnSpc>
                        <a:spcBef>
                          <a:spcPts val="0"/>
                        </a:spcBef>
                      </a:pPr>
                      <a:endParaRPr sz="2400" b="1" kern="0" spc="-30" dirty="0">
                        <a:solidFill>
                          <a:srgbClr val="FF0000">
                            <a:alpha val="100000"/>
                          </a:srgb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 rtl="0" eaLnBrk="0" fontAlgn="auto">
                        <a:lnSpc>
                          <a:spcPct val="100000"/>
                        </a:lnSpc>
                      </a:pPr>
                      <a:endParaRPr sz="3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marL="213360" indent="0" algn="l" rtl="0" eaLnBrk="0" fontAlgn="auto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800" b="1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世称</a:t>
                      </a:r>
                      <a:endParaRPr sz="2800" b="1" kern="0" spc="0" dirty="0">
                        <a:solidFill>
                          <a:srgbClr val="000000">
                            <a:alpha val="100000"/>
                          </a:srgb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 rtl="0" eaLnBrk="0" fontAlgn="auto">
                        <a:lnSpc>
                          <a:spcPct val="100000"/>
                        </a:lnSpc>
                      </a:pPr>
                      <a:endParaRPr sz="3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marL="219710" algn="l" rtl="0" eaLnBrk="0">
                        <a:lnSpc>
                          <a:spcPct val="90000"/>
                        </a:lnSpc>
                        <a:spcBef>
                          <a:spcPts val="5"/>
                        </a:spcBef>
                      </a:pPr>
                      <a:endParaRPr sz="2400" b="1" kern="0" spc="-10" dirty="0">
                        <a:solidFill>
                          <a:srgbClr val="FF0000">
                            <a:alpha val="100000"/>
                          </a:srgb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 rtl="0" eaLnBrk="0" fontAlgn="auto">
                        <a:lnSpc>
                          <a:spcPct val="100000"/>
                        </a:lnSpc>
                      </a:pPr>
                      <a:endParaRPr sz="3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marL="295910" indent="0" algn="l" rtl="0" eaLnBrk="0" fontAlgn="auto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2800" b="1" kern="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字</a:t>
                      </a:r>
                      <a:endParaRPr sz="2800" b="1" kern="0" spc="-30" dirty="0">
                        <a:solidFill>
                          <a:srgbClr val="000000">
                            <a:alpha val="100000"/>
                          </a:srgb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 rtl="0" eaLnBrk="0" fontAlgn="auto">
                        <a:lnSpc>
                          <a:spcPct val="100000"/>
                        </a:lnSpc>
                      </a:pPr>
                      <a:endParaRPr sz="3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marL="988060" algn="l" rtl="0" eaLnBrk="0">
                        <a:lnSpc>
                          <a:spcPct val="87000"/>
                        </a:lnSpc>
                        <a:spcBef>
                          <a:spcPts val="5"/>
                        </a:spcBef>
                      </a:pPr>
                      <a:endParaRPr sz="2400" b="1" kern="0" spc="-10" dirty="0">
                        <a:solidFill>
                          <a:srgbClr val="FF0000">
                            <a:alpha val="100000"/>
                          </a:srgb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016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4000"/>
                        </a:lnSpc>
                      </a:pPr>
                      <a:endParaRPr sz="2800" b="1" kern="0" spc="-10" dirty="0">
                        <a:solidFill>
                          <a:srgbClr val="000000">
                            <a:alpha val="100000"/>
                          </a:srgb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l" rtl="0" eaLnBrk="0">
                        <a:lnSpc>
                          <a:spcPct val="114000"/>
                        </a:lnSpc>
                      </a:pPr>
                      <a:r>
                        <a:rPr sz="2800" b="1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评价</a:t>
                      </a:r>
                      <a:endParaRPr sz="2800" b="1" kern="0" spc="-10" dirty="0">
                        <a:solidFill>
                          <a:srgbClr val="000000">
                            <a:alpha val="100000"/>
                          </a:srgb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r>
                        <a:rPr lang="zh-CN" altLang="en-US" sz="2800" b="1" kern="0" spc="10" dirty="0">
                          <a:solidFill>
                            <a:srgbClr val="FF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唐代</a:t>
                      </a:r>
                      <a:r>
                        <a:rPr sz="2800" b="1" kern="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文学家、思想家、教育家，与柳宗</a:t>
                      </a:r>
                      <a:r>
                        <a:rPr sz="2800" b="1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元同为古文运动</a:t>
                      </a:r>
                      <a:r>
                        <a:rPr sz="2800" b="1" kern="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的倡导者，并称“韩柳</a:t>
                      </a:r>
                      <a:r>
                        <a:rPr sz="2800" b="1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”,</a:t>
                      </a:r>
                      <a:r>
                        <a:rPr sz="2800" b="1" kern="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被尊为</a:t>
                      </a:r>
                      <a:r>
                        <a:rPr lang="en-US" sz="2800" b="1" kern="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sz="2800" b="1" u="sng" kern="0" spc="-40" dirty="0">
                          <a:solidFill>
                            <a:srgbClr val="FF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唐宋八大家</a:t>
                      </a:r>
                      <a:r>
                        <a:rPr lang="en-US" sz="2800" b="1" kern="0" spc="-40" dirty="0">
                          <a:solidFill>
                            <a:srgbClr val="BB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</a:t>
                      </a:r>
                      <a:r>
                        <a:rPr lang="zh-CN" altLang="en-US" sz="2800" b="1" kern="0" spc="-40" dirty="0">
                          <a:solidFill>
                            <a:schemeClr val="tx1">
                              <a:alpha val="100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之首，与</a:t>
                      </a:r>
                      <a:r>
                        <a:rPr lang="zh-CN" altLang="en-US" sz="2800" b="1" kern="0" spc="-40" dirty="0">
                          <a:solidFill>
                            <a:srgbClr val="FF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柳宗元</a:t>
                      </a:r>
                      <a:r>
                        <a:rPr lang="zh-CN" altLang="en-US" sz="2800" b="1" kern="0" spc="-40" dirty="0">
                          <a:solidFill>
                            <a:schemeClr val="tx1">
                              <a:alpha val="100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</a:t>
                      </a:r>
                      <a:r>
                        <a:rPr lang="zh-CN" altLang="en-US" sz="2800" b="1" kern="0" spc="-40" dirty="0">
                          <a:solidFill>
                            <a:srgbClr val="FF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欧阳修</a:t>
                      </a:r>
                      <a:r>
                        <a:rPr lang="zh-CN" altLang="en-US" sz="2800" b="1" kern="0" spc="-40" dirty="0">
                          <a:solidFill>
                            <a:schemeClr val="tx1">
                              <a:alpha val="100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和</a:t>
                      </a:r>
                      <a:r>
                        <a:rPr lang="zh-CN" altLang="en-US" sz="2800" b="1" kern="0" spc="-40" dirty="0">
                          <a:solidFill>
                            <a:srgbClr val="FF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苏轼</a:t>
                      </a:r>
                      <a:r>
                        <a:rPr lang="zh-CN" altLang="en-US" sz="2800" b="1" kern="0" spc="-40" dirty="0">
                          <a:solidFill>
                            <a:schemeClr val="tx1">
                              <a:alpha val="100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合称</a:t>
                      </a:r>
                      <a:r>
                        <a:rPr lang="en-US" altLang="zh-CN" sz="2800" b="1" kern="0" spc="-40" dirty="0">
                          <a:solidFill>
                            <a:schemeClr val="tx1">
                              <a:alpha val="100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zh-CN" altLang="en-US" sz="2800" b="1" kern="0" spc="-40" dirty="0">
                          <a:solidFill>
                            <a:srgbClr val="FF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千古文章四大家</a:t>
                      </a:r>
                      <a:r>
                        <a:rPr lang="en-US" altLang="zh-CN" sz="2800" b="1" kern="0" spc="-40" dirty="0">
                          <a:solidFill>
                            <a:schemeClr val="tx1">
                              <a:alpha val="100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</a:t>
                      </a:r>
                      <a:r>
                        <a:rPr lang="zh-CN" altLang="en-US" sz="2800" b="1" kern="0" spc="-40" dirty="0">
                          <a:solidFill>
                            <a:schemeClr val="tx1">
                              <a:alpha val="100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zh-CN" altLang="en-US" sz="2800" b="1" kern="0" spc="-40" baseline="-4000" dirty="0">
                        <a:solidFill>
                          <a:schemeClr val="tx1">
                            <a:alpha val="100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3605">
                <a:tc>
                  <a:txBody>
                    <a:bodyPr/>
                    <a:lstStyle/>
                    <a:p>
                      <a:pPr marL="153035" algn="l" rtl="0" eaLnBrk="0">
                        <a:lnSpc>
                          <a:spcPct val="102000"/>
                        </a:lnSpc>
                        <a:spcBef>
                          <a:spcPts val="0"/>
                        </a:spcBef>
                      </a:pPr>
                      <a:r>
                        <a:rPr sz="2800" b="1" kern="0" spc="60" dirty="0">
                          <a:solidFill>
                            <a:schemeClr val="tx1">
                              <a:alpha val="100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作品</a:t>
                      </a:r>
                      <a:r>
                        <a:rPr sz="2800" kern="0" spc="0" dirty="0">
                          <a:solidFill>
                            <a:schemeClr val="tx1">
                              <a:alpha val="100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sz="2800" b="1" kern="0" spc="-10" dirty="0">
                          <a:solidFill>
                            <a:schemeClr val="tx1">
                              <a:alpha val="100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风格</a:t>
                      </a:r>
                      <a:endParaRPr sz="2800" b="1" kern="0" spc="-10" dirty="0">
                        <a:solidFill>
                          <a:schemeClr val="tx1">
                            <a:alpha val="100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rtl="0" eaLnBrk="0">
                        <a:lnSpc>
                          <a:spcPct val="10000"/>
                        </a:lnSpc>
                      </a:pPr>
                      <a:endParaRPr sz="28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marL="95250" algn="l" rtl="0" eaLnBrk="0">
                        <a:lnSpc>
                          <a:spcPct val="101000"/>
                        </a:lnSpc>
                      </a:pPr>
                      <a:r>
                        <a:rPr sz="2800" b="1" kern="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他力反六朝以来的骈</a:t>
                      </a:r>
                      <a:r>
                        <a:rPr sz="2800" kern="0" dirty="0">
                          <a:solidFill>
                            <a:srgbClr val="FB0000">
                              <a:alpha val="100000"/>
                            </a:srgbClr>
                          </a:solidFill>
                          <a:latin typeface="Arial" panose="020B0604020202020204"/>
                          <a:ea typeface="Arial" panose="020B0604020202020204"/>
                          <a:cs typeface="Arial" panose="020B0604020202020204"/>
                          <a:sym typeface="+mn-ea"/>
                        </a:rPr>
                        <a:t>pi</a:t>
                      </a:r>
                      <a:r>
                        <a:rPr sz="2800" b="1" kern="0" spc="10" dirty="0">
                          <a:solidFill>
                            <a:srgbClr val="FB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/>
                          <a:sym typeface="+mn-ea"/>
                        </a:rPr>
                        <a:t>á</a:t>
                      </a:r>
                      <a:r>
                        <a:rPr sz="2800" kern="0" spc="10" dirty="0">
                          <a:solidFill>
                            <a:srgbClr val="FB0000">
                              <a:alpha val="100000"/>
                            </a:srgbClr>
                          </a:solidFill>
                          <a:latin typeface="Arial" panose="020B0604020202020204"/>
                          <a:ea typeface="Arial" panose="020B0604020202020204"/>
                          <a:cs typeface="Arial" panose="020B0604020202020204"/>
                          <a:sym typeface="+mn-ea"/>
                        </a:rPr>
                        <a:t>n</a:t>
                      </a:r>
                      <a:r>
                        <a:rPr sz="2800" b="1" kern="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偶文风，提倡散</a:t>
                      </a:r>
                      <a:r>
                        <a:rPr sz="2800" b="1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体。他的文章气势磅礴，说理透彻，逻辑性强，感情强烈</a:t>
                      </a:r>
                      <a:r>
                        <a:rPr sz="2800" b="1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sz="28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1050">
                <a:tc>
                  <a:txBody>
                    <a:bodyPr/>
                    <a:lstStyle/>
                    <a:p>
                      <a:pPr marL="153035" algn="l" rtl="0" eaLnBrk="0">
                        <a:lnSpc>
                          <a:spcPct val="96000"/>
                        </a:lnSpc>
                        <a:spcBef>
                          <a:spcPts val="0"/>
                        </a:spcBef>
                      </a:pPr>
                      <a:r>
                        <a:rPr sz="2800" b="1" kern="0" spc="0" dirty="0">
                          <a:solidFill>
                            <a:schemeClr val="tx1">
                              <a:alpha val="100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相关</a:t>
                      </a:r>
                      <a:r>
                        <a:rPr sz="2800" kern="0" spc="0" dirty="0">
                          <a:solidFill>
                            <a:schemeClr val="tx1">
                              <a:alpha val="100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</a:t>
                      </a:r>
                      <a:r>
                        <a:rPr sz="2800" b="1" kern="0" spc="60" dirty="0">
                          <a:solidFill>
                            <a:schemeClr val="tx1">
                              <a:alpha val="100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作品</a:t>
                      </a:r>
                      <a:endParaRPr sz="2800" b="1" kern="0" spc="60" dirty="0">
                        <a:solidFill>
                          <a:schemeClr val="tx1">
                            <a:alpha val="100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rtl="0" eaLnBrk="0">
                        <a:lnSpc>
                          <a:spcPct val="108000"/>
                        </a:lnSpc>
                      </a:pPr>
                      <a:r>
                        <a:rPr sz="2800" kern="0" spc="-170" dirty="0">
                          <a:solidFill>
                            <a:srgbClr val="FF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</a:t>
                      </a:r>
                      <a:r>
                        <a:rPr sz="2800" b="1" kern="0" spc="-170" dirty="0">
                          <a:solidFill>
                            <a:srgbClr val="FF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师说</a:t>
                      </a:r>
                      <a:r>
                        <a:rPr sz="2800" kern="0" spc="-170" dirty="0">
                          <a:solidFill>
                            <a:srgbClr val="FF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》</a:t>
                      </a:r>
                      <a:r>
                        <a:rPr sz="2800" b="1" kern="0" spc="-1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《祭十二郎文》等，有</a:t>
                      </a:r>
                      <a:r>
                        <a:rPr sz="2800" b="1" kern="0" spc="-170" dirty="0">
                          <a:solidFill>
                            <a:srgbClr val="FF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《昌黎先</a:t>
                      </a:r>
                      <a:r>
                        <a:rPr sz="2800" b="1" kern="0" spc="-180" dirty="0">
                          <a:solidFill>
                            <a:srgbClr val="FF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生集》</a:t>
                      </a:r>
                      <a:r>
                        <a:rPr lang="zh-CN" sz="2800" b="1" kern="0" spc="-180" dirty="0">
                          <a:solidFill>
                            <a:schemeClr val="tx1">
                              <a:alpha val="100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zh-CN" sz="2800" b="1" kern="0" spc="-180" dirty="0">
                        <a:solidFill>
                          <a:schemeClr val="tx1">
                            <a:alpha val="100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2" name="picture 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77840" y="386741"/>
            <a:ext cx="3340083" cy="76195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80845" y="1882140"/>
            <a:ext cx="11760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sz="2800" b="1" kern="0" spc="-30" dirty="0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唐</a:t>
            </a:r>
            <a:endParaRPr lang="zh-CN" altLang="en-US" sz="2800" b="1" kern="0" spc="-30" dirty="0">
              <a:solidFill>
                <a:srgbClr val="FF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28135" y="1882140"/>
            <a:ext cx="17310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sz="2800" b="1" kern="0" spc="-10" dirty="0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韩昌黎</a:t>
            </a:r>
            <a:endParaRPr lang="zh-CN" altLang="en-US" sz="2800" b="1" kern="0" spc="-10" dirty="0">
              <a:solidFill>
                <a:srgbClr val="FF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08495" y="1882140"/>
            <a:ext cx="32880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sz="2800" b="1" kern="0" spc="-10" dirty="0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退之</a:t>
            </a:r>
            <a:endParaRPr lang="zh-CN" altLang="en-US" sz="2800" b="1" kern="0" spc="-10" dirty="0">
              <a:solidFill>
                <a:srgbClr val="FF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6" name="textbox 66"/>
          <p:cNvSpPr/>
          <p:nvPr/>
        </p:nvSpPr>
        <p:spPr>
          <a:xfrm>
            <a:off x="510540" y="5387340"/>
            <a:ext cx="7185025" cy="17653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5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100000"/>
              </a:lnSpc>
            </a:pPr>
            <a:r>
              <a:rPr lang="en-US" sz="2800" b="1" kern="0" spc="-3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sz="2800" b="1" kern="0" spc="-3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唐宋八大家</a:t>
            </a:r>
            <a:r>
              <a:rPr lang="en-US" sz="2800" b="1" kern="0" spc="-3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sz="2800" b="1" kern="0" spc="-3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endParaRPr sz="2800" b="1" kern="0" spc="-30" dirty="0">
              <a:solidFill>
                <a:srgbClr val="00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12700" algn="l" rtl="0" eaLnBrk="0">
              <a:lnSpc>
                <a:spcPct val="100000"/>
              </a:lnSpc>
            </a:pPr>
            <a:r>
              <a:rPr sz="2800" b="1" kern="0" spc="-3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sz="2800" b="1" kern="0" spc="10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(唐)“韩柳”:</a:t>
            </a:r>
            <a:r>
              <a:rPr sz="2800" kern="0" spc="-42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sz="2800" b="1" kern="0" spc="100" dirty="0">
                <a:solidFill>
                  <a:srgbClr val="FB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韩愈</a:t>
            </a:r>
            <a:r>
              <a:rPr sz="2800" b="1" kern="0" spc="10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sz="2800" b="1" kern="0" spc="100" dirty="0">
                <a:solidFill>
                  <a:srgbClr val="FB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柳宗元</a:t>
            </a:r>
            <a:r>
              <a:rPr lang="en-US" sz="2800" b="1" kern="0" spc="100" dirty="0">
                <a:solidFill>
                  <a:srgbClr val="FB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</a:t>
            </a:r>
            <a:endParaRPr lang="en-US" sz="2800" b="1" kern="0" spc="100" dirty="0">
              <a:solidFill>
                <a:srgbClr val="FB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12700" algn="l" rtl="0" eaLnBrk="0">
              <a:lnSpc>
                <a:spcPct val="100000"/>
              </a:lnSpc>
            </a:pPr>
            <a:r>
              <a:rPr lang="en-US" sz="2800" b="1" kern="0" spc="100" dirty="0">
                <a:solidFill>
                  <a:srgbClr val="FB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sz="2800" b="1" kern="0" spc="8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(宋)“三苏”:</a:t>
            </a:r>
            <a:r>
              <a:rPr sz="2800" b="1" kern="0" spc="80" dirty="0">
                <a:solidFill>
                  <a:srgbClr val="FB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苏洵</a:t>
            </a:r>
            <a:r>
              <a:rPr sz="2800" b="1" kern="0" spc="8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sz="2800" b="1" kern="0" spc="80" dirty="0">
                <a:solidFill>
                  <a:srgbClr val="FB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苏辙</a:t>
            </a:r>
            <a:r>
              <a:rPr sz="2800" b="1" kern="0" spc="8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sz="2800" b="1" kern="0" spc="80" dirty="0">
                <a:solidFill>
                  <a:srgbClr val="FB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苏轼</a:t>
            </a:r>
            <a:endParaRPr sz="2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183515" algn="l" rtl="0" eaLnBrk="0">
              <a:lnSpc>
                <a:spcPct val="100000"/>
              </a:lnSpc>
            </a:pPr>
            <a:r>
              <a:rPr sz="2800" b="1" kern="0" spc="4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(宋)</a:t>
            </a:r>
            <a:r>
              <a:rPr sz="2800" kern="0" spc="-64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sz="2800" b="1" kern="0" spc="30" dirty="0">
                <a:solidFill>
                  <a:srgbClr val="FB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欧阳修</a:t>
            </a:r>
            <a:r>
              <a:rPr sz="2800" b="1" kern="0" spc="4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sz="2800" b="1" kern="0" spc="40" dirty="0">
                <a:solidFill>
                  <a:srgbClr val="FB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王安石</a:t>
            </a:r>
            <a:r>
              <a:rPr sz="2800" b="1" kern="0" spc="4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sz="2800" b="1" kern="0" spc="40" dirty="0">
                <a:solidFill>
                  <a:srgbClr val="FB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曾巩</a:t>
            </a:r>
            <a:endParaRPr sz="28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9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10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12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6000"/>
              </a:lnSpc>
            </a:pPr>
            <a:endParaRPr sz="4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3950335" algn="l" rtl="0" eaLnBrk="0">
              <a:lnSpc>
                <a:spcPts val="2050"/>
              </a:lnSpc>
              <a:spcBef>
                <a:spcPts val="0"/>
              </a:spcBef>
            </a:pPr>
            <a:endParaRPr sz="17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24180" y="924560"/>
            <a:ext cx="982535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5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昌黎韩愈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早就认识他了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内心</a:t>
            </a:r>
            <a:r>
              <a:rPr lang="zh-CN" altLang="en-US" sz="30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爱戴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他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不禁惊讶赞赏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这人</a:t>
            </a:r>
            <a:r>
              <a:rPr lang="zh-CN" altLang="en-US" sz="3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的确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有才能。近来</a:t>
            </a:r>
            <a:r>
              <a:rPr lang="zh-CN" altLang="en-US" sz="3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有时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听朋友们说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他凭恃出众的才华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往往肆意逞才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</a:t>
            </a:r>
            <a:r>
              <a:rPr lang="zh-CN" altLang="en-US" sz="3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文章去建立规范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而以文章为游戏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</a:t>
            </a:r>
            <a:r>
              <a:rPr lang="zh-CN" altLang="en-US" sz="3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吗？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7050" y="3026410"/>
            <a:ext cx="966851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5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我在京城一年,没有一次到贵人</a:t>
            </a:r>
            <a:r>
              <a:rPr lang="zh-CN" altLang="zh-CN" sz="3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的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家门。人们所</a:t>
            </a:r>
            <a:r>
              <a:rPr lang="zh-CN" altLang="zh-CN" sz="30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追求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的是别人向往的东西,而我引以为傲的是别人看不上的东西。和自己相合就</a:t>
            </a:r>
            <a:r>
              <a:rPr lang="zh-CN" altLang="zh-CN" sz="30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跟随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他一起出游。不合的人,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即使</a:t>
            </a:r>
            <a:r>
              <a:rPr lang="zh-CN" altLang="zh-CN" sz="30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拜访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我,也不曾和他一起坐。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8970" y="5128895"/>
            <a:ext cx="945705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5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我对</a:t>
            </a:r>
            <a:r>
              <a:rPr 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韩愈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的评价是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6923" y="5128047"/>
            <a:ext cx="9730437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</a:t>
            </a:r>
            <a:r>
              <a:rPr sz="3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恃才傲物、作文章标新立异、为人桀骜不驯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5633720" y="538480"/>
            <a:ext cx="370332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文学史上的千里马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32815" name="表格 32814"/>
          <p:cNvGraphicFramePr/>
          <p:nvPr>
            <p:custDataLst>
              <p:tags r:id="rId2"/>
            </p:custDataLst>
          </p:nvPr>
        </p:nvGraphicFramePr>
        <p:xfrm>
          <a:off x="62152" y="1122198"/>
          <a:ext cx="10692765" cy="5867400"/>
        </p:xfrm>
        <a:graphic>
          <a:graphicData uri="http://schemas.openxmlformats.org/drawingml/2006/table">
            <a:tbl>
              <a:tblPr/>
              <a:tblGrid>
                <a:gridCol w="933450"/>
                <a:gridCol w="5431790"/>
                <a:gridCol w="4327525"/>
              </a:tblGrid>
              <a:tr h="405130"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出处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 marL="80200" marR="80200" marT="40100" marB="4010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千里马相关内容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 marL="80200" marR="80200" marT="40100" marB="4010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思想感情或观点寓意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 marL="80200" marR="80200" marT="40100" marB="4010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2490"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ea typeface="宋体" panose="02010600030101010101" pitchFamily="2" charset="-122"/>
                        </a:rPr>
                        <a:t>伯乐相马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 marL="80200" marR="80200" marT="40100" marB="4010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endParaRPr lang="en-US" altLang="zh-CN" sz="263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 marL="80200" marR="80200" marT="40100" marB="4010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ea typeface="宋体" panose="02010600030101010101" pitchFamily="2" charset="-122"/>
                        </a:rPr>
                        <a:t>伯乐会识别千里马</a:t>
                      </a:r>
                      <a:r>
                        <a:rPr lang="zh-CN" altLang="zh-CN" sz="28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800" b="1" dirty="0">
                          <a:solidFill>
                            <a:srgbClr val="FF0000"/>
                          </a:solidFill>
                          <a:ea typeface="宋体" panose="02010600030101010101" pitchFamily="2" charset="-122"/>
                        </a:rPr>
                        <a:t>懂得其心声</a:t>
                      </a:r>
                      <a:r>
                        <a:rPr lang="zh-CN" altLang="zh-CN" sz="28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800" b="1" dirty="0">
                          <a:solidFill>
                            <a:srgbClr val="FF0000"/>
                          </a:solidFill>
                          <a:ea typeface="宋体" panose="02010600030101010101" pitchFamily="2" charset="-122"/>
                        </a:rPr>
                        <a:t>同情其遭遇</a:t>
                      </a: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ea typeface="宋体" panose="02010600030101010101" pitchFamily="2" charset="-122"/>
                        </a:rPr>
                        <a:t>。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 marL="80200" marR="80200" marT="40100" marB="4010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7890"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ea typeface="宋体" panose="02010600030101010101" pitchFamily="2" charset="-122"/>
                        </a:rPr>
                        <a:t>千金市骨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 marL="80200" marR="80200" marT="40100" marB="4010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endParaRPr lang="zh-CN" altLang="en-US" sz="263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endParaRPr lang="zh-CN" altLang="en-US" sz="263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 marL="80200" marR="80200" marT="40100" marB="4010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>
                        <a:lnSpc>
                          <a:spcPct val="100000"/>
                        </a:lnSpc>
                        <a:buNone/>
                      </a:pPr>
                      <a:endParaRPr lang="zh-CN" altLang="en-US" sz="263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 marL="80200" marR="80200" marT="40100" marB="4010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4805"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endParaRPr lang="zh-CN" altLang="en-US" sz="2800" b="1" dirty="0"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endParaRPr lang="zh-CN" altLang="en-US" sz="2800" b="1" dirty="0"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 dirty="0">
                          <a:ea typeface="宋体" panose="02010600030101010101" pitchFamily="2" charset="-122"/>
                          <a:sym typeface="+mn-ea"/>
                        </a:rPr>
                        <a:t>伯乐儿子相马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80200" marR="80200" marT="40100" marB="4010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ea typeface="宋体" panose="02010600030101010101" pitchFamily="2" charset="-122"/>
                          <a:sym typeface="+mn-ea"/>
                        </a:rPr>
                        <a:t>伯乐儿子看了父亲的《相马经》</a:t>
                      </a:r>
                      <a:r>
                        <a:rPr lang="zh-CN" altLang="zh-CN" sz="28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ea typeface="宋体" panose="02010600030101010101" pitchFamily="2" charset="-122"/>
                          <a:sym typeface="+mn-ea"/>
                        </a:rPr>
                        <a:t>以为相马很容易</a:t>
                      </a:r>
                      <a:r>
                        <a:rPr lang="zh-CN" altLang="zh-CN" sz="28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ea typeface="宋体" panose="02010600030101010101" pitchFamily="2" charset="-122"/>
                          <a:sym typeface="+mn-ea"/>
                        </a:rPr>
                        <a:t>就拿着书找千里马</a:t>
                      </a:r>
                      <a:r>
                        <a:rPr lang="zh-CN" altLang="zh-CN" sz="28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ea typeface="宋体" panose="02010600030101010101" pitchFamily="2" charset="-122"/>
                          <a:sym typeface="+mn-ea"/>
                        </a:rPr>
                        <a:t>最后发现癞蛤蟆很像书中写的千里马</a:t>
                      </a:r>
                      <a:r>
                        <a:rPr lang="zh-CN" altLang="zh-CN" sz="28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ea typeface="宋体" panose="02010600030101010101" pitchFamily="2" charset="-122"/>
                          <a:sym typeface="+mn-ea"/>
                        </a:rPr>
                        <a:t>便高兴地把癞蛤蟆带回家</a:t>
                      </a:r>
                      <a:r>
                        <a:rPr lang="zh-CN" altLang="zh-CN" sz="28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ea typeface="宋体" panose="02010600030101010101" pitchFamily="2" charset="-122"/>
                          <a:sym typeface="+mn-ea"/>
                        </a:rPr>
                        <a:t>伯乐哭笑不得</a:t>
                      </a:r>
                      <a:r>
                        <a:rPr lang="zh-CN" altLang="zh-CN" sz="28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ea typeface="宋体" panose="02010600030101010101" pitchFamily="2" charset="-122"/>
                          <a:sym typeface="+mn-ea"/>
                        </a:rPr>
                        <a:t>没想到儿子如此愚笨</a:t>
                      </a:r>
                      <a:r>
                        <a:rPr lang="zh-CN" altLang="zh-CN" sz="28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ea typeface="宋体" panose="02010600030101010101" pitchFamily="2" charset="-122"/>
                          <a:sym typeface="+mn-ea"/>
                        </a:rPr>
                        <a:t>便幽默地说</a:t>
                      </a:r>
                      <a:r>
                        <a:rPr lang="zh-CN" altLang="en-US" sz="2800" b="1">
                          <a:sym typeface="宋体" panose="02010600030101010101" pitchFamily="2" charset="-122"/>
                        </a:rPr>
                        <a:t>:</a:t>
                      </a: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“</a:t>
                      </a: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ea typeface="宋体" panose="02010600030101010101" pitchFamily="2" charset="-122"/>
                          <a:sym typeface="+mn-ea"/>
                        </a:rPr>
                        <a:t>可惜这马太喜欢跳了</a:t>
                      </a:r>
                      <a:r>
                        <a:rPr lang="zh-CN" altLang="zh-CN" sz="28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ea typeface="宋体" panose="02010600030101010101" pitchFamily="2" charset="-122"/>
                          <a:sym typeface="+mn-ea"/>
                        </a:rPr>
                        <a:t>不能用来拉车。</a:t>
                      </a: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”接着感叹道</a:t>
                      </a:r>
                      <a:r>
                        <a:rPr lang="zh-CN" altLang="en-US" sz="2800" b="1">
                          <a:sym typeface="宋体" panose="02010600030101010101" pitchFamily="2" charset="-122"/>
                        </a:rPr>
                        <a:t>:</a:t>
                      </a: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“真所谓按图索骥也！</a:t>
                      </a:r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”</a:t>
                      </a:r>
                      <a:endParaRPr lang="en-US" altLang="zh-CN" sz="2800" b="1" dirty="0">
                        <a:solidFill>
                          <a:schemeClr val="tx1"/>
                        </a:solidFill>
                        <a:latin typeface="SimSun-ExtB" panose="02010609060101010101" charset="-122"/>
                        <a:ea typeface="SimSun-ExtB" panose="02010609060101010101" charset="-122"/>
                        <a:cs typeface="SimSun-ExtB" panose="02010609060101010101" charset="-122"/>
                        <a:sym typeface="+mn-ea"/>
                      </a:endParaRPr>
                    </a:p>
                  </a:txBody>
                  <a:tcPr marL="80200" marR="80200" marT="40100" marB="4010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前人传下来的</a:t>
                      </a:r>
                      <a:r>
                        <a:rPr lang="zh-CN" altLang="en-US" sz="28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书本知识</a:t>
                      </a:r>
                      <a:r>
                        <a:rPr lang="zh-CN" altLang="zh-CN" sz="28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8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应该努力学习</a:t>
                      </a:r>
                      <a:r>
                        <a:rPr lang="zh-CN" altLang="zh-CN" sz="28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8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虚心继承</a:t>
                      </a:r>
                      <a:r>
                        <a:rPr lang="zh-CN" altLang="zh-CN" sz="28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,但是一定</a:t>
                      </a:r>
                      <a:r>
                        <a:rPr lang="zh-CN" altLang="zh-CN" sz="28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要注重实践</a:t>
                      </a:r>
                      <a:r>
                        <a:rPr lang="zh-CN" altLang="zh-CN" sz="28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zh-CN" sz="28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在实践中切实验证、牢固掌握,并加以发展</a:t>
                      </a:r>
                      <a:r>
                        <a:rPr lang="zh-CN" altLang="zh-CN" sz="28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,这才是正确</a:t>
                      </a: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的态度。</a:t>
                      </a:r>
                      <a:endParaRPr lang="zh-CN" altLang="en-US" sz="28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80200" marR="80200" marT="40100" marB="4010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6443345" y="2572385"/>
            <a:ext cx="424942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只有不拘一格选拔人才、爱惜人才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才能使群贤毕至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0" name="picture 1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58750" y="132715"/>
            <a:ext cx="5391785" cy="730250"/>
          </a:xfrm>
          <a:prstGeom prst="rect">
            <a:avLst/>
          </a:prstGeom>
        </p:spPr>
      </p:pic>
      <p:sp>
        <p:nvSpPr>
          <p:cNvPr id="5" name="textbox 106"/>
          <p:cNvSpPr/>
          <p:nvPr/>
        </p:nvSpPr>
        <p:spPr>
          <a:xfrm>
            <a:off x="360045" y="265430"/>
            <a:ext cx="3593465" cy="4654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lang="en-US" altLang="zh-CN" sz="3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千里马</a:t>
            </a:r>
            <a:r>
              <a:rPr lang="en-US" altLang="zh-CN" sz="3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主题活动</a:t>
            </a:r>
            <a:endParaRPr lang="zh-CN" altLang="en-US" sz="30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2815" name="表格 32814"/>
          <p:cNvGraphicFramePr/>
          <p:nvPr>
            <p:custDataLst>
              <p:tags r:id="rId1"/>
            </p:custDataLst>
          </p:nvPr>
        </p:nvGraphicFramePr>
        <p:xfrm>
          <a:off x="0" y="2301614"/>
          <a:ext cx="10620375" cy="2967355"/>
        </p:xfrm>
        <a:graphic>
          <a:graphicData uri="http://schemas.openxmlformats.org/drawingml/2006/table">
            <a:tbl>
              <a:tblPr/>
              <a:tblGrid>
                <a:gridCol w="1405890"/>
                <a:gridCol w="5457190"/>
                <a:gridCol w="3757295"/>
              </a:tblGrid>
              <a:tr h="474345"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出处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 marL="80200" marR="80200" marT="40100" marB="4010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千里马相关内容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 marL="80200" marR="80200" marT="40100" marB="4010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思想感情或观点寓意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 marL="80200" marR="80200" marT="40100" marB="4010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93010"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endParaRPr lang="zh-CN" altLang="en-US" sz="263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endParaRPr lang="zh-CN" altLang="en-US" sz="28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ea typeface="宋体" panose="02010600030101010101" pitchFamily="2" charset="-122"/>
                        </a:rPr>
                        <a:t>韩愈《马说》</a:t>
                      </a:r>
                      <a:endParaRPr lang="zh-CN" altLang="en-US" sz="263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endParaRPr lang="zh-CN" altLang="en-US" sz="263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endParaRPr lang="zh-CN" altLang="en-US" sz="263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 marL="80200" marR="80200" marT="40100" marB="4010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endParaRPr lang="zh-CN" altLang="en-US" sz="263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endParaRPr lang="zh-CN" altLang="en-US" sz="263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 marL="80200" marR="80200" marT="40100" marB="4010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>
                        <a:lnSpc>
                          <a:spcPct val="100000"/>
                        </a:lnSpc>
                        <a:buNone/>
                      </a:pPr>
                      <a:endParaRPr lang="zh-CN" altLang="en-US" sz="263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 marL="80200" marR="80200" marT="40100" marB="4010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450849" y="2824032"/>
            <a:ext cx="5257031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由于不常有伯乐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不少千里马不仅找不到一个好的牧马人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而且还要忍受无知喂马人的无视。这些宝马遭遇不幸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结局悲惨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而喂马的人还要感叹天下没有千里马。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08165" y="2823845"/>
            <a:ext cx="378523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“千里马”喻指“人才”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表达作者对不被赏识的人才的同情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对不识人才的统治者的批判和控诉</a:t>
            </a:r>
            <a:r>
              <a:rPr lang="zh-CN" altLang="en-US" sz="28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。</a:t>
            </a:r>
            <a:endParaRPr lang="zh-CN" altLang="en-US" sz="2800" b="1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240665" y="579120"/>
            <a:ext cx="10065385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2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《马说》仅仅一百余字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多次</a:t>
            </a:r>
            <a:r>
              <a:rPr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提到“千里马”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,却不啰嗦。</a:t>
            </a:r>
            <a:r>
              <a:rPr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作者提到“千里马”的方式有</a:t>
            </a:r>
            <a:r>
              <a:rPr lang="zh-CN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以下</a:t>
            </a:r>
            <a:r>
              <a:rPr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几种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,你喜欢哪一种</a:t>
            </a:r>
            <a:r>
              <a:rPr lang="zh-CN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？试着结合上下文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从称呼的效果来分析你喜欢的理由。</a:t>
            </a:r>
            <a:endParaRPr lang="zh-CN" sz="3200" b="1" dirty="0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  <a:p>
            <a:pPr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①名马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</a:t>
            </a:r>
            <a:r>
              <a:rPr lang="zh-CN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②马之千里者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</a:t>
            </a:r>
            <a:r>
              <a:rPr lang="zh-CN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③是马也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</a:t>
            </a:r>
            <a:r>
              <a:rPr lang="zh-CN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④其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</a:t>
            </a:r>
            <a:r>
              <a:rPr lang="zh-CN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⑤之</a:t>
            </a:r>
            <a:endParaRPr lang="zh-CN" sz="3200" b="1" dirty="0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  <a:p>
            <a:pPr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我选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         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理由是</a:t>
            </a:r>
            <a:endParaRPr lang="zh-CN" altLang="en-US" sz="3200" b="1" dirty="0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  <a:p>
            <a:pPr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 dirty="0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  <a:p>
            <a:pPr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 dirty="0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  <a:p>
            <a:pPr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                                          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。</a:t>
            </a:r>
            <a:endParaRPr lang="zh-CN" altLang="en-US" sz="3200" b="1" dirty="0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1917" y="2487475"/>
            <a:ext cx="9690894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5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①或②或③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虽然是比较复杂的称呼</a:t>
            </a:r>
            <a:r>
              <a:rPr lang="zh-CN" altLang="zh-CN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但却是必要的</a:t>
            </a:r>
            <a:r>
              <a:rPr lang="zh-CN" altLang="zh-CN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明确点明千里马名贵、可以日行千里的特征</a:t>
            </a:r>
            <a:r>
              <a:rPr lang="zh-CN" altLang="zh-CN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使用这几个称呼时</a:t>
            </a:r>
            <a:r>
              <a:rPr lang="zh-CN" altLang="zh-CN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都在后面紧接着叙述千里马的悲惨遭遇</a:t>
            </a:r>
            <a:r>
              <a:rPr lang="zh-CN" altLang="zh-CN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两相比较</a:t>
            </a:r>
            <a:r>
              <a:rPr lang="zh-CN" altLang="zh-CN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更突出千里马的不幸和作者的同情</a:t>
            </a:r>
            <a:endParaRPr lang="zh-CN" altLang="en-US" sz="32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2033" y="4610141"/>
            <a:ext cx="9690894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5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④或⑤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sz="3200" b="1" u="sng">
                <a:solidFill>
                  <a:srgbClr val="FF0000"/>
                </a:solidFill>
                <a:ea typeface="宋体" panose="02010600030101010101" pitchFamily="2" charset="-122"/>
              </a:rPr>
              <a:t>作为代词</a:t>
            </a:r>
            <a:r>
              <a:rPr lang="zh-CN" altLang="zh-CN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 u="sng">
                <a:solidFill>
                  <a:srgbClr val="FF0000"/>
                </a:solidFill>
                <a:ea typeface="宋体" panose="02010600030101010101" pitchFamily="2" charset="-122"/>
              </a:rPr>
              <a:t>代指</a:t>
            </a:r>
            <a:r>
              <a:rPr lang="zh-CN" sz="3200" b="1" u="sng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“千里马”</a:t>
            </a:r>
            <a:r>
              <a:rPr lang="zh-CN" altLang="zh-CN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 u="sng">
                <a:solidFill>
                  <a:srgbClr val="FF0000"/>
                </a:solidFill>
                <a:ea typeface="宋体" panose="02010600030101010101" pitchFamily="2" charset="-122"/>
              </a:rPr>
              <a:t>或出现在反问句中</a:t>
            </a:r>
            <a:r>
              <a:rPr lang="zh-CN" altLang="zh-CN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 u="sng">
                <a:solidFill>
                  <a:srgbClr val="FF0000"/>
                </a:solidFill>
                <a:ea typeface="宋体" panose="02010600030101010101" pitchFamily="2" charset="-122"/>
              </a:rPr>
              <a:t>为了表现作者的愤懑之情</a:t>
            </a:r>
            <a:r>
              <a:rPr lang="zh-CN" altLang="zh-CN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 u="sng">
                <a:solidFill>
                  <a:srgbClr val="FF0000"/>
                </a:solidFill>
                <a:ea typeface="宋体" panose="02010600030101010101" pitchFamily="2" charset="-122"/>
              </a:rPr>
              <a:t>需要用反问来加强语气；或出现在最后一段的排比句中</a:t>
            </a:r>
            <a:r>
              <a:rPr lang="zh-CN" altLang="zh-CN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 u="sng">
                <a:solidFill>
                  <a:srgbClr val="FF0000"/>
                </a:solidFill>
                <a:ea typeface="宋体" panose="02010600030101010101" pitchFamily="2" charset="-122"/>
              </a:rPr>
              <a:t>使用排比来铺陈蓄势。此时使用代词</a:t>
            </a:r>
            <a:r>
              <a:rPr lang="zh-CN" altLang="zh-CN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 u="sng">
                <a:solidFill>
                  <a:srgbClr val="FF0000"/>
                </a:solidFill>
                <a:ea typeface="宋体" panose="02010600030101010101" pitchFamily="2" charset="-122"/>
              </a:rPr>
              <a:t>更短促有力</a:t>
            </a:r>
            <a:r>
              <a:rPr lang="zh-CN" sz="3200" b="1">
                <a:solidFill>
                  <a:schemeClr val="tx1"/>
                </a:solidFill>
                <a:ea typeface="宋体" panose="02010600030101010101" pitchFamily="2" charset="-122"/>
              </a:rPr>
              <a:t>。</a:t>
            </a:r>
            <a:endParaRPr lang="zh-CN" sz="3200" b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2" name="picture 48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0"/>
            <a:ext cx="10693400" cy="7562850"/>
          </a:xfrm>
          <a:prstGeom prst="rect">
            <a:avLst/>
          </a:prstGeom>
        </p:spPr>
      </p:pic>
      <p:sp>
        <p:nvSpPr>
          <p:cNvPr id="484" name="textbox 484"/>
          <p:cNvSpPr/>
          <p:nvPr/>
        </p:nvSpPr>
        <p:spPr>
          <a:xfrm>
            <a:off x="2686050" y="2432685"/>
            <a:ext cx="5090160" cy="35255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3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51765" algn="l" rtl="0" ea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sz="2700" b="1" kern="0" spc="5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世有伯乐——然后有</a:t>
            </a:r>
            <a:r>
              <a:rPr sz="2700" b="1" kern="0" spc="4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千里马</a:t>
            </a:r>
            <a:endParaRPr sz="27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323850" algn="l" rtl="0" ea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sz="2700" b="1" kern="0" spc="50" dirty="0">
                <a:solidFill>
                  <a:srgbClr val="FD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(正面提出</a:t>
            </a:r>
            <a:r>
              <a:rPr lang="zh-CN" sz="2700" b="1" kern="0" spc="50" dirty="0">
                <a:solidFill>
                  <a:srgbClr val="FD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观点</a:t>
            </a:r>
            <a:r>
              <a:rPr sz="2700" b="1" kern="0" spc="50" dirty="0">
                <a:solidFill>
                  <a:srgbClr val="FD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sz="27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151765" algn="l" rtl="0" eaLnBrk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</a:pPr>
            <a:r>
              <a:rPr sz="2700" b="1" kern="0" spc="4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伯乐不常有——不以千里称也</a:t>
            </a:r>
            <a:endParaRPr sz="27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323850" algn="l" rtl="0" eaLnBrk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</a:pPr>
            <a:r>
              <a:rPr sz="2700" b="1" kern="0" spc="50" dirty="0">
                <a:solidFill>
                  <a:srgbClr val="FB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(反面展开议论)</a:t>
            </a:r>
            <a:endParaRPr sz="27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31115" algn="l" rtl="0" eaLnBrk="0">
              <a:lnSpc>
                <a:spcPct val="86000"/>
              </a:lnSpc>
              <a:spcBef>
                <a:spcPts val="585"/>
              </a:spcBef>
            </a:pPr>
            <a:r>
              <a:rPr sz="2700" b="1" kern="0" spc="14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千里马</a:t>
            </a:r>
            <a:r>
              <a:rPr lang="en-US" altLang="zh-CN" sz="27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sz="2700" b="1" kern="0" spc="140" dirty="0">
                <a:solidFill>
                  <a:srgbClr val="FC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人才</a:t>
            </a:r>
            <a:r>
              <a:rPr lang="en-US" altLang="zh-CN" sz="27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sz="2700" b="1" kern="0" spc="14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遭埋没</a:t>
            </a:r>
            <a:r>
              <a:rPr lang="zh-CN" altLang="en-US" sz="2700" b="1" kern="0" spc="14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的原因</a:t>
            </a:r>
            <a:r>
              <a:rPr sz="2700" b="1" kern="0" spc="14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endParaRPr sz="2700" b="1" kern="0" spc="140" dirty="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31115" algn="l" rtl="0" eaLnBrk="0">
              <a:lnSpc>
                <a:spcPct val="86000"/>
              </a:lnSpc>
              <a:spcBef>
                <a:spcPts val="585"/>
              </a:spcBef>
            </a:pPr>
            <a:r>
              <a:rPr sz="2700" b="1" kern="0" spc="13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食马</a:t>
            </a:r>
            <a:r>
              <a:rPr sz="2700" b="1" kern="0" spc="17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者</a:t>
            </a:r>
            <a:r>
              <a:rPr lang="en-US" altLang="zh-CN" sz="27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sz="2700" b="1" kern="0" spc="170" dirty="0">
                <a:solidFill>
                  <a:srgbClr val="FC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统治者</a:t>
            </a:r>
            <a:r>
              <a:rPr lang="en-US" altLang="zh-CN" sz="27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sz="2700" b="1" kern="0" spc="17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不知</a:t>
            </a:r>
            <a:r>
              <a:rPr lang="en-US" altLang="zh-CN" sz="27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sz="2700" b="1" kern="0" spc="160" dirty="0">
                <a:solidFill>
                  <a:srgbClr val="FC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愚妄浅薄</a:t>
            </a:r>
            <a:r>
              <a:rPr lang="en-US" altLang="zh-CN" sz="27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sz="2700" kern="0" spc="0" dirty="0">
                <a:solidFill>
                  <a:srgbClr val="FC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sz="2700" kern="0" spc="0" dirty="0">
              <a:solidFill>
                <a:srgbClr val="FC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57150" indent="-44450" algn="l" rtl="0" eaLnBrk="0">
              <a:lnSpc>
                <a:spcPct val="134000"/>
              </a:lnSpc>
              <a:spcBef>
                <a:spcPts val="35"/>
              </a:spcBef>
            </a:pPr>
            <a:r>
              <a:rPr sz="2700" b="1" kern="0" spc="6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其真无马邪——其真不知</a:t>
            </a:r>
            <a:r>
              <a:rPr sz="2700" b="1" kern="0" spc="5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马也</a:t>
            </a:r>
            <a:endParaRPr sz="27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 rtl="0" eaLnBrk="0">
              <a:lnSpc>
                <a:spcPct val="105000"/>
              </a:lnSpc>
            </a:pPr>
            <a:r>
              <a:rPr sz="2700" b="1" kern="0" spc="70" dirty="0">
                <a:solidFill>
                  <a:srgbClr val="FC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(全文主旨)</a:t>
            </a:r>
            <a:endParaRPr sz="27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486" name="picture 48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63558" y="1193796"/>
            <a:ext cx="3378151" cy="774738"/>
          </a:xfrm>
          <a:prstGeom prst="rect">
            <a:avLst/>
          </a:prstGeom>
        </p:spPr>
      </p:pic>
      <p:sp>
        <p:nvSpPr>
          <p:cNvPr id="488" name="textbox 488"/>
          <p:cNvSpPr/>
          <p:nvPr/>
        </p:nvSpPr>
        <p:spPr>
          <a:xfrm>
            <a:off x="1572260" y="3067685"/>
            <a:ext cx="980440" cy="25031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3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98000"/>
              </a:lnSpc>
            </a:pPr>
            <a:r>
              <a:rPr sz="2700" b="1" kern="0" spc="7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第1段</a:t>
            </a:r>
            <a:endParaRPr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 rtl="0" eaLnBrk="0">
              <a:lnSpc>
                <a:spcPct val="113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13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13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14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14000"/>
              </a:lnSpc>
            </a:pPr>
            <a:r>
              <a:rPr sz="2700" b="1" kern="0" spc="4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第2段</a:t>
            </a:r>
            <a:endParaRPr sz="27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 rtl="0" eaLnBrk="0">
              <a:lnSpc>
                <a:spcPct val="117000"/>
              </a:lnSpc>
            </a:pPr>
            <a:endParaRPr sz="2700" b="1" kern="0" spc="40" dirty="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 rtl="0" eaLnBrk="0">
              <a:lnSpc>
                <a:spcPct val="117000"/>
              </a:lnSpc>
            </a:pPr>
            <a:r>
              <a:rPr sz="2700" b="1" kern="0" spc="4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第3段</a:t>
            </a:r>
            <a:endParaRPr sz="27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90" name="textbox 490"/>
          <p:cNvSpPr/>
          <p:nvPr/>
        </p:nvSpPr>
        <p:spPr>
          <a:xfrm>
            <a:off x="8211185" y="2978150"/>
            <a:ext cx="1085850" cy="24663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ctr" rtl="0" eaLnBrk="0">
              <a:lnSpc>
                <a:spcPct val="81000"/>
              </a:lnSpc>
            </a:pPr>
            <a:r>
              <a:rPr sz="2700" b="1" kern="0" spc="40" dirty="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痛惜</a:t>
            </a:r>
            <a:endParaRPr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 rtl="0" eaLnBrk="0">
              <a:lnSpc>
                <a:spcPct val="121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ctr" rtl="0" eaLnBrk="0">
              <a:lnSpc>
                <a:spcPct val="122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ctr" rtl="0" eaLnBrk="0">
              <a:lnSpc>
                <a:spcPct val="122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ctr" rtl="0" eaLnBrk="0">
              <a:lnSpc>
                <a:spcPct val="122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ctr" rtl="0" eaLnBrk="0">
              <a:lnSpc>
                <a:spcPct val="97000"/>
              </a:lnSpc>
              <a:spcBef>
                <a:spcPts val="725"/>
              </a:spcBef>
            </a:pPr>
            <a:r>
              <a:rPr sz="2700" b="1" kern="0" spc="90" dirty="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谴责</a:t>
            </a:r>
            <a:endParaRPr sz="27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 rtl="0" eaLnBrk="0">
              <a:lnSpc>
                <a:spcPct val="145000"/>
              </a:lnSpc>
            </a:pPr>
            <a:endParaRPr sz="1400" b="1" kern="0" spc="110" dirty="0">
              <a:solidFill>
                <a:srgbClr val="FF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 rtl="0" eaLnBrk="0">
              <a:lnSpc>
                <a:spcPct val="145000"/>
              </a:lnSpc>
            </a:pPr>
            <a:r>
              <a:rPr sz="2700" b="1" kern="0" spc="110" dirty="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嘲讽</a:t>
            </a:r>
            <a:endParaRPr sz="2700" b="1" kern="0" spc="110" dirty="0">
              <a:solidFill>
                <a:srgbClr val="FF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492" name="picture 49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0223531" y="2978174"/>
            <a:ext cx="469868" cy="2317710"/>
          </a:xfrm>
          <a:prstGeom prst="rect">
            <a:avLst/>
          </a:prstGeom>
        </p:spPr>
      </p:pic>
      <p:sp>
        <p:nvSpPr>
          <p:cNvPr id="494" name="textbox 494"/>
          <p:cNvSpPr/>
          <p:nvPr/>
        </p:nvSpPr>
        <p:spPr>
          <a:xfrm>
            <a:off x="9529445" y="2271395"/>
            <a:ext cx="336550" cy="37788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eaVert" wrap="square" lIns="0" tIns="0" rIns="0" bIns="0"/>
          <a:lstStyle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87000"/>
              </a:lnSpc>
            </a:pPr>
            <a:r>
              <a:rPr sz="2700" b="1" kern="0" spc="440" dirty="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托物寓意</a:t>
            </a:r>
            <a:r>
              <a:rPr sz="2700" b="1" kern="0" spc="-41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700" b="1" kern="0" spc="44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700" b="1" kern="0" spc="440" dirty="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怀才不遇</a:t>
            </a:r>
            <a:endParaRPr sz="2700" b="1" kern="0" spc="440" dirty="0">
              <a:solidFill>
                <a:srgbClr val="FF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496" name="textbox 496"/>
          <p:cNvSpPr/>
          <p:nvPr/>
        </p:nvSpPr>
        <p:spPr>
          <a:xfrm>
            <a:off x="729537" y="3761207"/>
            <a:ext cx="392429" cy="10922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eaVert" wrap="square" lIns="0" tIns="0" rIns="0" bIns="0"/>
          <a:lstStyle/>
          <a:p>
            <a:pPr algn="l" rtl="0" eaLnBrk="0">
              <a:lnSpc>
                <a:spcPct val="70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88000"/>
              </a:lnSpc>
            </a:pPr>
            <a:r>
              <a:rPr sz="2700" b="1" kern="0" spc="4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马</a:t>
            </a:r>
            <a:r>
              <a:rPr sz="2700" b="1" kern="0" spc="10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sz="2700" b="1" kern="0" spc="4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说</a:t>
            </a:r>
            <a:endParaRPr sz="27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4826" name="Text Box 10"/>
          <p:cNvSpPr txBox="1"/>
          <p:nvPr/>
        </p:nvSpPr>
        <p:spPr>
          <a:xfrm>
            <a:off x="4097655" y="2193925"/>
            <a:ext cx="1587500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7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决定</a:t>
            </a:r>
            <a:endParaRPr lang="zh-CN" altLang="en-US" sz="27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47700" y="1193165"/>
            <a:ext cx="953262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0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阅读下面的短文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结合课文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写一段文字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谈谈你对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人才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问题的看法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不少于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7700" y="2280285"/>
            <a:ext cx="953325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812800" algn="just">
              <a:lnSpc>
                <a:spcPct val="100000"/>
              </a:lnSpc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令封德彝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举贤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久无所举。上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诘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③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对曰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非不尽心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于今未有奇才耳！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”上曰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“君子用人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如器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④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各取所长。古之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致治者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⑤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岂借才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于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⑥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异代乎？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正患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⑦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己不能知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安可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诬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⑧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一世之人！”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德彝惭而退。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6600" y="4416425"/>
            <a:ext cx="936434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【注释】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①上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皇上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指唐太宗。②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举贤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</a:rPr>
              <a:t>推荐有才能的人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。③诘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责问。④如器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好像使用器物。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⑤致治者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使国家达到大治的人。⑥于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向。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⑦正患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只怕。正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只；患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担心。⑧诬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冤枉、贬低。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5462983" y="1125340"/>
            <a:ext cx="2352548" cy="63119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endParaRPr lang="zh-CN" altLang="en-US" sz="351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00" name="picture 1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04513" y="394966"/>
            <a:ext cx="3308323" cy="730268"/>
          </a:xfrm>
          <a:prstGeom prst="rect">
            <a:avLst/>
          </a:prstGeom>
        </p:spPr>
      </p:pic>
      <p:sp>
        <p:nvSpPr>
          <p:cNvPr id="5" name="textbox 106"/>
          <p:cNvSpPr/>
          <p:nvPr/>
        </p:nvSpPr>
        <p:spPr>
          <a:xfrm>
            <a:off x="737235" y="527685"/>
            <a:ext cx="1677670" cy="4654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lang="zh-CN" altLang="en-US" sz="3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拓展阅读</a:t>
            </a:r>
            <a:endParaRPr lang="zh-CN" altLang="en-US" sz="30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文本占位符 49153"/>
          <p:cNvSpPr>
            <a:spLocks noGrp="1"/>
          </p:cNvSpPr>
          <p:nvPr>
            <p:ph idx="4294967295"/>
            <p:custDataLst>
              <p:tags r:id="rId1"/>
            </p:custDataLst>
          </p:nvPr>
        </p:nvSpPr>
        <p:spPr>
          <a:xfrm>
            <a:off x="501650" y="1232535"/>
            <a:ext cx="9613900" cy="4230370"/>
          </a:xfrm>
        </p:spPr>
        <p:txBody>
          <a:bodyPr vert="horz" wrap="square" lIns="80200" tIns="40100" rIns="80200" bIns="40100" anchor="t">
            <a:normAutofit fontScale="25000"/>
          </a:bodyPr>
          <a:lstStyle/>
          <a:p>
            <a:pPr marL="0" indent="0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28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12800" b="1">
                <a:latin typeface="楷体" panose="02010609060101010101" charset="-122"/>
                <a:ea typeface="楷体" panose="02010609060101010101" charset="-122"/>
              </a:rPr>
              <a:t>唐太宗让封德彝</a:t>
            </a:r>
            <a:r>
              <a:rPr lang="zh-CN" altLang="en-US" sz="1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推荐有才能的人</a:t>
            </a:r>
            <a:r>
              <a:rPr lang="zh-CN" altLang="zh-CN" sz="1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1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12800" b="1">
                <a:latin typeface="楷体" panose="02010609060101010101" charset="-122"/>
                <a:ea typeface="楷体" panose="02010609060101010101" charset="-122"/>
              </a:rPr>
              <a:t>可是他</a:t>
            </a:r>
            <a:r>
              <a:rPr lang="en-US" altLang="zh-CN" sz="1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12800" b="1">
                <a:latin typeface="楷体" panose="02010609060101010101" charset="-122"/>
                <a:ea typeface="楷体" panose="02010609060101010101" charset="-122"/>
              </a:rPr>
              <a:t>过了好久也没有推荐</a:t>
            </a:r>
            <a:r>
              <a:rPr lang="en-US" altLang="zh-CN" sz="1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12800" b="1">
                <a:latin typeface="楷体" panose="02010609060101010101" charset="-122"/>
                <a:ea typeface="楷体" panose="02010609060101010101" charset="-122"/>
              </a:rPr>
              <a:t>一个人</a:t>
            </a:r>
            <a:r>
              <a:rPr lang="en-US" altLang="zh-CN" sz="1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12800" b="1">
                <a:latin typeface="楷体" panose="02010609060101010101" charset="-122"/>
                <a:ea typeface="楷体" panose="02010609060101010101" charset="-122"/>
              </a:rPr>
              <a:t>。太宗</a:t>
            </a:r>
            <a:r>
              <a:rPr lang="zh-CN" altLang="en-US" sz="1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责问</a:t>
            </a:r>
            <a:r>
              <a:rPr lang="zh-CN" altLang="en-US" sz="12800" b="1">
                <a:latin typeface="楷体" panose="02010609060101010101" charset="-122"/>
                <a:ea typeface="楷体" panose="02010609060101010101" charset="-122"/>
              </a:rPr>
              <a:t>他</a:t>
            </a:r>
            <a:r>
              <a:rPr lang="zh-CN" altLang="zh-CN" sz="1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12800" b="1">
                <a:latin typeface="楷体" panose="02010609060101010101" charset="-122"/>
                <a:ea typeface="楷体" panose="02010609060101010101" charset="-122"/>
              </a:rPr>
              <a:t>他回答说</a:t>
            </a:r>
            <a:r>
              <a:rPr lang="zh-CN" altLang="en-US" sz="128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12800" b="1"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12800" b="1">
                <a:latin typeface="楷体" panose="02010609060101010101" charset="-122"/>
                <a:ea typeface="楷体" panose="02010609060101010101" charset="-122"/>
              </a:rPr>
              <a:t>不是</a:t>
            </a:r>
            <a:r>
              <a:rPr lang="en-US" altLang="zh-CN" sz="1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12800" b="1">
                <a:latin typeface="楷体" panose="02010609060101010101" charset="-122"/>
                <a:ea typeface="楷体" panose="02010609060101010101" charset="-122"/>
              </a:rPr>
              <a:t>我</a:t>
            </a:r>
            <a:r>
              <a:rPr lang="en-US" altLang="zh-CN" sz="1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12800" b="1">
                <a:latin typeface="楷体" panose="02010609060101010101" charset="-122"/>
                <a:ea typeface="楷体" panose="02010609060101010101" charset="-122"/>
              </a:rPr>
              <a:t>不尽心</a:t>
            </a:r>
            <a:r>
              <a:rPr lang="en-US" altLang="zh-CN" sz="1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12800" b="1">
                <a:latin typeface="楷体" panose="02010609060101010101" charset="-122"/>
                <a:ea typeface="楷体" panose="02010609060101010101" charset="-122"/>
              </a:rPr>
              <a:t>去找</a:t>
            </a:r>
            <a:r>
              <a:rPr lang="en-US" altLang="zh-CN" sz="1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1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128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只是</a:t>
            </a:r>
            <a:r>
              <a:rPr lang="zh-CN" altLang="en-US" sz="12800" b="1">
                <a:latin typeface="楷体" panose="02010609060101010101" charset="-122"/>
                <a:ea typeface="楷体" panose="02010609060101010101" charset="-122"/>
              </a:rPr>
              <a:t>当今没有杰出的人才啊！</a:t>
            </a:r>
            <a:r>
              <a:rPr lang="zh-CN" altLang="en-US" sz="12800" b="1"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en-US" sz="12800" b="1">
                <a:latin typeface="楷体" panose="02010609060101010101" charset="-122"/>
                <a:ea typeface="楷体" panose="02010609060101010101" charset="-122"/>
              </a:rPr>
              <a:t>太宗说</a:t>
            </a:r>
            <a:r>
              <a:rPr lang="zh-CN" altLang="en-US" sz="128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12800" b="1"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12800" b="1">
                <a:latin typeface="楷体" panose="02010609060101010101" charset="-122"/>
                <a:ea typeface="楷体" panose="02010609060101010101" charset="-122"/>
              </a:rPr>
              <a:t>君子用人</a:t>
            </a:r>
            <a:r>
              <a:rPr lang="zh-CN" altLang="en-US" sz="1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跟用器物一样</a:t>
            </a:r>
            <a:r>
              <a:rPr lang="zh-CN" altLang="zh-CN" sz="1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12800" b="1">
                <a:latin typeface="楷体" panose="02010609060101010101" charset="-122"/>
                <a:ea typeface="楷体" panose="02010609060101010101" charset="-122"/>
              </a:rPr>
              <a:t>各自选用</a:t>
            </a:r>
            <a:r>
              <a:rPr lang="en-US" altLang="zh-CN" sz="1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12800" b="1">
                <a:latin typeface="楷体" panose="02010609060101010101" charset="-122"/>
                <a:ea typeface="楷体" panose="02010609060101010101" charset="-122"/>
              </a:rPr>
              <a:t>它的</a:t>
            </a:r>
            <a:r>
              <a:rPr lang="en-US" altLang="zh-CN" sz="1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12800" b="1">
                <a:latin typeface="楷体" panose="02010609060101010101" charset="-122"/>
                <a:ea typeface="楷体" panose="02010609060101010101" charset="-122"/>
              </a:rPr>
              <a:t>长处。古来能使国家达到大治的人</a:t>
            </a:r>
            <a:r>
              <a:rPr lang="zh-CN" altLang="zh-CN" sz="1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12800" b="1">
                <a:latin typeface="楷体" panose="02010609060101010101" charset="-122"/>
                <a:ea typeface="楷体" panose="02010609060101010101" charset="-122"/>
              </a:rPr>
              <a:t>难道是</a:t>
            </a:r>
            <a:r>
              <a:rPr lang="zh-CN" altLang="en-US" sz="1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向</a:t>
            </a:r>
            <a:r>
              <a:rPr lang="zh-CN" altLang="en-US" sz="12800" b="1">
                <a:latin typeface="楷体" panose="02010609060101010101" charset="-122"/>
                <a:ea typeface="楷体" panose="02010609060101010101" charset="-122"/>
              </a:rPr>
              <a:t>别的朝代去借人才来用的吗？</a:t>
            </a:r>
            <a:r>
              <a:rPr lang="en-US" altLang="zh-CN" sz="1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12800" b="1">
                <a:latin typeface="楷体" panose="02010609060101010101" charset="-122"/>
                <a:ea typeface="楷体" panose="02010609060101010101" charset="-122"/>
              </a:rPr>
              <a:t>我们</a:t>
            </a:r>
            <a:r>
              <a:rPr lang="en-US" altLang="zh-CN" sz="1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1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只是担心</a:t>
            </a:r>
            <a:r>
              <a:rPr lang="zh-CN" altLang="en-US" sz="12800" b="1">
                <a:latin typeface="楷体" panose="02010609060101010101" charset="-122"/>
                <a:ea typeface="楷体" panose="02010609060101010101" charset="-122"/>
              </a:rPr>
              <a:t>自己不能识别人才</a:t>
            </a:r>
            <a:r>
              <a:rPr lang="zh-CN" altLang="zh-CN" sz="1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12800" b="1">
                <a:latin typeface="楷体" panose="02010609060101010101" charset="-122"/>
                <a:ea typeface="楷体" panose="02010609060101010101" charset="-122"/>
              </a:rPr>
              <a:t>怎么可以</a:t>
            </a:r>
            <a:r>
              <a:rPr lang="zh-CN" altLang="en-US" sz="1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冤枉</a:t>
            </a:r>
            <a:r>
              <a:rPr lang="zh-CN" altLang="en-US" sz="12800" b="1">
                <a:latin typeface="楷体" panose="02010609060101010101" charset="-122"/>
                <a:ea typeface="楷体" panose="02010609060101010101" charset="-122"/>
              </a:rPr>
              <a:t>当今一世的人呢？</a:t>
            </a:r>
            <a:r>
              <a:rPr lang="zh-CN" altLang="en-US" sz="12800" b="1"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en-US" sz="12800" b="1">
                <a:latin typeface="楷体" panose="02010609060101010101" charset="-122"/>
                <a:ea typeface="楷体" panose="02010609060101010101" charset="-122"/>
                <a:sym typeface="+mn-ea"/>
              </a:rPr>
              <a:t>封</a:t>
            </a:r>
            <a:r>
              <a:rPr lang="zh-CN" altLang="en-US" sz="12800" b="1">
                <a:latin typeface="楷体" panose="02010609060101010101" charset="-122"/>
                <a:ea typeface="楷体" panose="02010609060101010101" charset="-122"/>
              </a:rPr>
              <a:t>德彝惭愧地退下。</a:t>
            </a:r>
            <a:endParaRPr lang="zh-CN" altLang="en-US" sz="128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0406" y="589277"/>
            <a:ext cx="10145363" cy="65544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711200" algn="ctr">
              <a:lnSpc>
                <a:spcPct val="100000"/>
              </a:lnSpc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发现人才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  <a:p>
            <a:pPr indent="711200">
              <a:lnSpc>
                <a:spcPct val="100000"/>
              </a:lnSpc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altLang="en-US" sz="28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世界上不是缺少美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而是缺少对美的发现。同样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世界上不是缺少人才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而是缺少对人才的发现。</a:t>
            </a:r>
            <a:endParaRPr lang="zh-CN" altLang="en-US" sz="2800" b="1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  <a:p>
            <a:pPr indent="711200">
              <a:lnSpc>
                <a:spcPct val="100000"/>
              </a:lnSpc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altLang="en-US" sz="28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翻开历史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你会听到辛弃疾“凭谁问：廉颇老矣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尚能饭否？”的无奈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王勃“屈贾谊于长沙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非无圣主；窜梁鸿于海曲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岂乏明时”的哀叹。</a:t>
            </a:r>
            <a:endParaRPr lang="zh-CN" altLang="en-US" sz="2800" b="1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  <a:p>
            <a:pPr indent="711200">
              <a:lnSpc>
                <a:spcPct val="100000"/>
              </a:lnSpc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altLang="en-US" sz="28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“世有伯乐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然后有千里马。千里马常有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而伯乐不常有。”有人说：现代社会的竞争是人才的竞争。我想倒不如说是“人才发现的竞争”。现在的中国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虽然给我们带来了许多机遇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但是也潜伏着不少的危机与挑战。想要在竞争中获胜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就需要那些有能力、能实干的人才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需要发现真正的人才。</a:t>
            </a:r>
            <a:endParaRPr lang="zh-CN" altLang="en-US" sz="2800" b="1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  <a:p>
            <a:pPr indent="711200">
              <a:lnSpc>
                <a:spcPct val="100000"/>
              </a:lnSpc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altLang="en-US" sz="28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“横看成岭侧成峰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远近高低各不同。”其实每个人都有他的特长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就看你能否从不同的角度发现它罢了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请别再埋怨你周围没有人才。其实只要真正睁开眼睛看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真正用心观察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何处不能发现人才呢？</a:t>
            </a:r>
            <a:endParaRPr lang="zh-CN" altLang="en-US" sz="2800" b="1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93" name="文本框 96258"/>
          <p:cNvSpPr txBox="1"/>
          <p:nvPr>
            <p:custDataLst>
              <p:tags r:id="rId1"/>
            </p:custDataLst>
          </p:nvPr>
        </p:nvSpPr>
        <p:spPr>
          <a:xfrm>
            <a:off x="585470" y="2103120"/>
            <a:ext cx="9469120" cy="30441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微软雅黑" panose="020B0503020204020204" charset="-122"/>
            </a:pPr>
            <a:r>
              <a:rPr lang="zh-CN" altLang="en-US" sz="2805">
                <a:solidFill>
                  <a:schemeClr val="tx1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   </a:t>
            </a:r>
            <a:r>
              <a:rPr lang="zh-CN" altLang="en-US" sz="2805" b="1">
                <a:solidFill>
                  <a:schemeClr val="tx1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珍惜当下美好生活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抓住机遇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努力奋斗</a:t>
            </a:r>
            <a:r>
              <a:rPr lang="zh-CN" altLang="en-US" sz="3200" b="1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实现自我人生目标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,发挥自己才干,</a:t>
            </a:r>
            <a:r>
              <a:rPr lang="zh-CN" altLang="en-US" sz="3200" b="1"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  <a:sym typeface="+mn-ea"/>
              </a:rPr>
              <a:t>展现自己魅力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  <a:sym typeface="+mn-ea"/>
              </a:rPr>
              <a:t>求得伯乐赏识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主动出击永远比坐以待毙要强</a:t>
            </a:r>
            <a:r>
              <a:rPr lang="zh-CN" altLang="en-US" sz="3200" b="1">
                <a:solidFill>
                  <a:schemeClr val="tx1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。同时面对人生的挫折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还有要韩愈那样屡战屡败却</a:t>
            </a:r>
            <a:r>
              <a:rPr lang="zh-CN" altLang="en-US" sz="3200" b="1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屡败屡战的决心和</a:t>
            </a:r>
            <a:r>
              <a:rPr lang="zh-CN" altLang="en-US" sz="3200" b="1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  <a:sym typeface="+mn-ea"/>
              </a:rPr>
              <a:t>实现自我人生价值的坚定信念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,那么我们将无惧风雨</a:t>
            </a:r>
            <a:r>
              <a:rPr lang="zh-CN" altLang="en-US" sz="3200" b="1">
                <a:solidFill>
                  <a:schemeClr val="tx1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。</a:t>
            </a:r>
            <a:endParaRPr lang="zh-CN" altLang="en-US" sz="3200" b="1">
              <a:solidFill>
                <a:schemeClr val="tx1"/>
              </a:solidFill>
              <a:latin typeface="Kaiti SC Regular" panose="02010600040101010101" charset="-122"/>
              <a:ea typeface="Kaiti SC Regular" panose="02010600040101010101" charset="-122"/>
              <a:cs typeface="Kaiti SC Regular" panose="02010600040101010101" charset="-122"/>
            </a:endParaRPr>
          </a:p>
        </p:txBody>
      </p:sp>
      <p:pic>
        <p:nvPicPr>
          <p:cNvPr id="100" name="picture 1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04513" y="394966"/>
            <a:ext cx="3308323" cy="730268"/>
          </a:xfrm>
          <a:prstGeom prst="rect">
            <a:avLst/>
          </a:prstGeom>
        </p:spPr>
      </p:pic>
      <p:sp>
        <p:nvSpPr>
          <p:cNvPr id="5" name="textbox 106"/>
          <p:cNvSpPr/>
          <p:nvPr/>
        </p:nvSpPr>
        <p:spPr>
          <a:xfrm>
            <a:off x="737235" y="527685"/>
            <a:ext cx="1677670" cy="4654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lang="zh-CN" altLang="en-US" sz="3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教师寄语</a:t>
            </a:r>
            <a:endParaRPr lang="zh-CN" altLang="en-US" sz="30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431799" y="933482"/>
            <a:ext cx="3295598" cy="3117784"/>
          </a:xfrm>
          <a:prstGeom prst="rect">
            <a:avLst/>
          </a:prstGeom>
        </p:spPr>
      </p:pic>
      <p:sp>
        <p:nvSpPr>
          <p:cNvPr id="34" name="rect 34"/>
          <p:cNvSpPr/>
          <p:nvPr/>
        </p:nvSpPr>
        <p:spPr>
          <a:xfrm>
            <a:off x="901341" y="1176461"/>
            <a:ext cx="1483761" cy="355244"/>
          </a:xfrm>
          <a:prstGeom prst="rect">
            <a:avLst/>
          </a:prstGeom>
          <a:solidFill>
            <a:srgbClr val="000000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aphicFrame>
        <p:nvGraphicFramePr>
          <p:cNvPr id="36" name="table 36"/>
          <p:cNvGraphicFramePr>
            <a:graphicFrameLocks noGrp="1"/>
          </p:cNvGraphicFramePr>
          <p:nvPr/>
        </p:nvGraphicFramePr>
        <p:xfrm>
          <a:off x="431798" y="1176460"/>
          <a:ext cx="9651365" cy="2616200"/>
        </p:xfrm>
        <a:graphic>
          <a:graphicData uri="http://schemas.openxmlformats.org/drawingml/2006/table">
            <a:tbl>
              <a:tblPr/>
              <a:tblGrid>
                <a:gridCol w="3349625"/>
                <a:gridCol w="6301740"/>
              </a:tblGrid>
              <a:tr h="104584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22000"/>
                        </a:lnSpc>
                      </a:pPr>
                      <a:endParaRPr sz="1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marL="487045" algn="l" rtl="0" eaLnBrk="0">
                        <a:lnSpc>
                          <a:spcPct val="95000"/>
                        </a:lnSpc>
                      </a:pPr>
                      <a:r>
                        <a:rPr sz="2800" b="1" kern="0" spc="6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文体知识</a:t>
                      </a:r>
                      <a:endParaRPr sz="2800" dirty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algn="l" rtl="0" eaLnBrk="0">
                        <a:lnSpc>
                          <a:spcPct val="106000"/>
                        </a:lnSpc>
                      </a:pPr>
                      <a:endParaRPr sz="11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marL="3041015" algn="l" rtl="0" eaLnBrk="0">
                        <a:lnSpc>
                          <a:spcPts val="3565"/>
                        </a:lnSpc>
                        <a:spcBef>
                          <a:spcPts val="0"/>
                        </a:spcBef>
                      </a:pPr>
                      <a:r>
                        <a:rPr sz="28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&gt;</a:t>
                      </a:r>
                      <a:endParaRPr sz="2800" dirty="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0000"/>
                        </a:lnSpc>
                      </a:pPr>
                      <a:endParaRPr sz="2800" b="1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algn="l" rtl="0" eaLnBrk="0">
                        <a:lnSpc>
                          <a:spcPct val="130000"/>
                        </a:lnSpc>
                      </a:pPr>
                      <a:endParaRPr sz="2800" b="1" kern="0" spc="-140" dirty="0">
                        <a:solidFill>
                          <a:schemeClr val="tx1">
                            <a:alpha val="100000"/>
                          </a:schemeClr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6578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6000"/>
                        </a:lnSpc>
                      </a:pPr>
                      <a:endParaRPr sz="5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marL="3041015" algn="l" rtl="0" eaLnBrk="0">
                        <a:lnSpc>
                          <a:spcPts val="3450"/>
                        </a:lnSpc>
                        <a:spcBef>
                          <a:spcPts val="0"/>
                        </a:spcBef>
                      </a:pPr>
                      <a:r>
                        <a:rPr sz="2700" kern="0" spc="-10" dirty="0">
                          <a:solidFill>
                            <a:srgbClr val="FA0000">
                              <a:alpha val="100000"/>
                            </a:srgbClr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&gt;</a:t>
                      </a:r>
                      <a:endParaRPr sz="2700" dirty="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53975" algn="l" rtl="0" eaLnBrk="0">
                        <a:lnSpc>
                          <a:spcPct val="130000"/>
                        </a:lnSpc>
                        <a:spcBef>
                          <a:spcPts val="5"/>
                        </a:spcBef>
                      </a:pPr>
                      <a:endParaRPr sz="2800" b="1" kern="0" spc="-40" dirty="0">
                        <a:solidFill>
                          <a:schemeClr val="tx1">
                            <a:alpha val="100000"/>
                          </a:schemeClr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0456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3000"/>
                        </a:lnSpc>
                      </a:pPr>
                      <a:endParaRPr sz="7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marL="3041015" algn="l" rtl="0" eaLnBrk="0">
                        <a:lnSpc>
                          <a:spcPts val="3450"/>
                        </a:lnSpc>
                      </a:pPr>
                      <a:r>
                        <a:rPr sz="2700" kern="0" spc="-10" dirty="0">
                          <a:solidFill>
                            <a:srgbClr val="FA0000">
                              <a:alpha val="100000"/>
                            </a:srgbClr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&gt;</a:t>
                      </a:r>
                      <a:endParaRPr sz="2700" dirty="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116840" indent="-25400" algn="l" rtl="0" eaLnBrk="0">
                        <a:lnSpc>
                          <a:spcPct val="130000"/>
                        </a:lnSpc>
                      </a:pPr>
                      <a:endParaRPr sz="2800" b="1" dirty="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8" name="textbox 38"/>
          <p:cNvSpPr/>
          <p:nvPr/>
        </p:nvSpPr>
        <p:spPr>
          <a:xfrm>
            <a:off x="695960" y="4399280"/>
            <a:ext cx="9542780" cy="19304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84150" algn="l" rtl="0" eaLnBrk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kern="0" spc="0" dirty="0">
                <a:solidFill>
                  <a:srgbClr val="F9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sz="3000" b="1" kern="0" spc="0" dirty="0">
                <a:solidFill>
                  <a:srgbClr val="F9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“马”</a:t>
            </a:r>
            <a:r>
              <a:rPr sz="3000" b="1" kern="0" spc="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交代了</a:t>
            </a:r>
            <a:r>
              <a:rPr sz="3000" b="1" kern="0" spc="0" dirty="0">
                <a:solidFill>
                  <a:srgbClr val="F9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议论的对象</a:t>
            </a:r>
            <a:r>
              <a:rPr sz="3000" b="1" kern="0" spc="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sz="3000" b="1" kern="0" spc="-80" dirty="0">
                <a:solidFill>
                  <a:srgbClr val="F9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“说”</a:t>
            </a:r>
            <a:r>
              <a:rPr sz="3000" b="1" kern="0" spc="-8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揭示了</a:t>
            </a:r>
            <a:r>
              <a:rPr sz="3000" b="1" kern="0" spc="-80" dirty="0">
                <a:solidFill>
                  <a:srgbClr val="F9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文体</a:t>
            </a:r>
            <a:r>
              <a:rPr sz="3000" b="1" kern="0" spc="-8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sz="3000" b="1" kern="0" spc="90" dirty="0">
                <a:solidFill>
                  <a:srgbClr val="F9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“马说”</a:t>
            </a:r>
            <a:r>
              <a:rPr sz="3000" kern="0" spc="-950" dirty="0">
                <a:solidFill>
                  <a:srgbClr val="F9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sz="3000" b="1" kern="0" spc="90" dirty="0">
                <a:solidFill>
                  <a:srgbClr val="F9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即“</a:t>
            </a:r>
            <a:r>
              <a:rPr sz="3000" b="1" kern="0" spc="80" dirty="0">
                <a:solidFill>
                  <a:srgbClr val="F9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说说千里马的问题”</a:t>
            </a:r>
            <a:r>
              <a:rPr sz="3000" b="1" kern="0" spc="8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sz="3000" b="1" kern="0" spc="80" dirty="0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184150" algn="l" rtl="0" eaLnBrk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 kern="0" spc="8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3000" b="1" kern="0" spc="8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sz="3000" b="1" kern="0" spc="8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课文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+mn-ea"/>
              </a:rPr>
              <a:t>采用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+mn-ea"/>
              </a:rPr>
              <a:t>托物寓意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+mn-ea"/>
              </a:rPr>
              <a:t>的写法</a:t>
            </a:r>
            <a:r>
              <a:rPr sz="3000" b="1" kern="0" spc="9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+mn-ea"/>
              </a:rPr>
              <a:t>以千里马不遇伯乐比喻</a:t>
            </a:r>
            <a:r>
              <a:rPr lang="zh-CN" altLang="en-US" sz="3000" b="1" u="sng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+mn-ea"/>
              </a:rPr>
              <a:t>贤才难遇明主</a:t>
            </a:r>
            <a:r>
              <a:rPr sz="3000" b="1" kern="0" spc="9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sz="3000" b="1" kern="0" spc="90" dirty="0">
                <a:solidFill>
                  <a:srgbClr val="F9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实谈</a:t>
            </a:r>
            <a:r>
              <a:rPr sz="3000" b="1" kern="0" spc="80" dirty="0">
                <a:solidFill>
                  <a:srgbClr val="F9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人才问题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sz="30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88410" y="1650365"/>
            <a:ext cx="53467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000" b="1" kern="0" spc="-14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是古代的一种</a:t>
            </a:r>
            <a:r>
              <a:rPr sz="3000" b="1" u="sng" kern="0" spc="-14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议论性</a:t>
            </a:r>
            <a:r>
              <a:rPr sz="3000" b="1" kern="0" spc="-140" dirty="0">
                <a:solidFill>
                  <a:srgbClr val="F9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文体</a:t>
            </a:r>
            <a:r>
              <a:rPr sz="3000" b="1" kern="0" spc="-140" dirty="0">
                <a:solidFill>
                  <a:schemeClr val="tx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3000" b="1" kern="0" spc="-140" dirty="0">
              <a:solidFill>
                <a:schemeClr val="tx1">
                  <a:alpha val="100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88410" y="2233930"/>
            <a:ext cx="683196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000" b="1" kern="0" spc="-40" dirty="0">
                <a:solidFill>
                  <a:schemeClr val="tx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用以</a:t>
            </a:r>
            <a:r>
              <a:rPr sz="3000" b="1" kern="0" spc="-40" dirty="0">
                <a:solidFill>
                  <a:srgbClr val="FA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陈述作者对社会上某些问题</a:t>
            </a:r>
            <a:r>
              <a:rPr sz="3000" b="1" kern="0" spc="-40" dirty="0">
                <a:solidFill>
                  <a:schemeClr val="tx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的观点</a:t>
            </a:r>
            <a:r>
              <a:rPr sz="3000" b="1" kern="0" spc="-140" dirty="0">
                <a:solidFill>
                  <a:schemeClr val="tx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3000" b="1" kern="0" spc="-140" dirty="0">
              <a:solidFill>
                <a:schemeClr val="tx1">
                  <a:alpha val="100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27450" y="2945130"/>
            <a:ext cx="676719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000" b="1" kern="0" spc="30" dirty="0">
                <a:solidFill>
                  <a:srgbClr val="FA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写法灵活</a:t>
            </a:r>
            <a:r>
              <a:rPr sz="3000" b="1" kern="0" spc="7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sz="3000" b="1" kern="0" spc="3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可以</a:t>
            </a:r>
            <a:r>
              <a:rPr sz="3000" b="1" kern="0" spc="30" dirty="0">
                <a:solidFill>
                  <a:srgbClr val="FA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先叙后议</a:t>
            </a:r>
            <a:r>
              <a:rPr sz="3000" b="1" kern="0" spc="7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sz="3000" b="1" kern="0" spc="2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也可以</a:t>
            </a:r>
            <a:r>
              <a:rPr sz="3000" b="1" kern="0" spc="20" dirty="0">
                <a:solidFill>
                  <a:srgbClr val="FA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夹叙</a:t>
            </a:r>
            <a:r>
              <a:rPr sz="3000" b="1" kern="0" spc="70" dirty="0">
                <a:solidFill>
                  <a:srgbClr val="FA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夹议</a:t>
            </a:r>
            <a:r>
              <a:rPr sz="3000" b="1" kern="0" spc="7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，跟现代的杂文大体相似。</a:t>
            </a:r>
            <a:endParaRPr lang="zh-CN" altLang="en-US" sz="3000" b="1" kern="0" spc="-140" dirty="0">
              <a:solidFill>
                <a:schemeClr val="tx1">
                  <a:alpha val="100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495318" y="2317787"/>
            <a:ext cx="2679658" cy="2476454"/>
          </a:xfrm>
          <a:prstGeom prst="rect">
            <a:avLst/>
          </a:prstGeom>
        </p:spPr>
      </p:pic>
      <p:sp>
        <p:nvSpPr>
          <p:cNvPr id="44" name="textbox 44"/>
          <p:cNvSpPr/>
          <p:nvPr/>
        </p:nvSpPr>
        <p:spPr>
          <a:xfrm>
            <a:off x="4008755" y="2776855"/>
            <a:ext cx="3487420" cy="25806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5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532130" indent="-519430" algn="l" rtl="0" eaLnBrk="0">
              <a:lnSpc>
                <a:spcPct val="139000"/>
              </a:lnSpc>
              <a:spcBef>
                <a:spcPts val="0"/>
              </a:spcBef>
            </a:pPr>
            <a:r>
              <a:rPr lang="en-US" sz="3000" b="1" kern="0" spc="-7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000" b="1" kern="0" spc="-7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A.《</a:t>
            </a:r>
            <a:r>
              <a:rPr sz="3000" b="1" kern="0" spc="-7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说说我自己》</a:t>
            </a:r>
            <a:r>
              <a:rPr sz="3000" kern="0" spc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sz="3000" kern="0" spc="0" dirty="0">
              <a:solidFill>
                <a:srgbClr val="00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532130" indent="-519430" algn="l" rtl="0" eaLnBrk="0">
              <a:lnSpc>
                <a:spcPct val="139000"/>
              </a:lnSpc>
              <a:spcBef>
                <a:spcPts val="0"/>
              </a:spcBef>
            </a:pPr>
            <a:r>
              <a:rPr lang="en-US" sz="3000" b="1" kern="0" spc="-7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B</a:t>
            </a:r>
            <a:r>
              <a:rPr sz="3000" b="1" kern="0" spc="-7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sz="3000" b="1" kern="0" spc="-1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《爱莲说》</a:t>
            </a:r>
            <a:endParaRPr sz="3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rtl="0" eaLnBrk="0">
              <a:lnSpc>
                <a:spcPct val="146000"/>
              </a:lnSpc>
            </a:pPr>
            <a:r>
              <a:rPr lang="en-US" sz="3000" b="1" kern="0" spc="-7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C</a:t>
            </a:r>
            <a:r>
              <a:rPr sz="3000" b="1" kern="0" spc="-7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sz="3000" b="1" kern="0" spc="-21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《师说》</a:t>
            </a:r>
            <a:endParaRPr sz="3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rtl="0" eaLnBrk="0">
              <a:lnSpc>
                <a:spcPct val="115000"/>
              </a:lnSpc>
            </a:pPr>
            <a:r>
              <a:rPr lang="en-US" sz="3000" b="1" kern="0" spc="-16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000" b="1" kern="0" spc="-16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D.《</a:t>
            </a:r>
            <a:r>
              <a:rPr sz="3000" b="1" kern="0" spc="-16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说勤》</a:t>
            </a:r>
            <a:endParaRPr sz="3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6" name="picture 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38108" y="1270029"/>
            <a:ext cx="3333774" cy="774662"/>
          </a:xfrm>
          <a:prstGeom prst="rect">
            <a:avLst/>
          </a:prstGeom>
        </p:spPr>
      </p:pic>
      <p:sp>
        <p:nvSpPr>
          <p:cNvPr id="48" name="textbox 48"/>
          <p:cNvSpPr/>
          <p:nvPr/>
        </p:nvSpPr>
        <p:spPr>
          <a:xfrm>
            <a:off x="3107690" y="1924685"/>
            <a:ext cx="7366635" cy="4076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4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3000" b="1" kern="0" spc="10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请选择与《马说》中的“说”相同的选</a:t>
            </a:r>
            <a:r>
              <a:rPr sz="3000" b="1" kern="0" spc="9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项。</a:t>
            </a:r>
            <a:endParaRPr sz="3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十字星 2"/>
          <p:cNvSpPr/>
          <p:nvPr/>
        </p:nvSpPr>
        <p:spPr>
          <a:xfrm>
            <a:off x="3609340" y="4090670"/>
            <a:ext cx="690245" cy="628015"/>
          </a:xfrm>
          <a:prstGeom prst="star4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十字星 3"/>
          <p:cNvSpPr/>
          <p:nvPr/>
        </p:nvSpPr>
        <p:spPr>
          <a:xfrm>
            <a:off x="3609340" y="3589655"/>
            <a:ext cx="690245" cy="628015"/>
          </a:xfrm>
          <a:prstGeom prst="star4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576695" y="3513455"/>
            <a:ext cx="2748915" cy="577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16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采用</a:t>
            </a:r>
            <a:r>
              <a:rPr lang="zh-CN" altLang="en-US" sz="316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托物言志</a:t>
            </a:r>
            <a:endParaRPr lang="zh-CN" altLang="en-US" sz="316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52"/>
          <p:cNvSpPr/>
          <p:nvPr/>
        </p:nvSpPr>
        <p:spPr>
          <a:xfrm>
            <a:off x="273027" y="1337477"/>
            <a:ext cx="9850119" cy="45205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3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429260" indent="-417195" algn="l" rtl="0" eaLnBrk="0">
              <a:lnSpc>
                <a:spcPct val="103000"/>
              </a:lnSpc>
            </a:pPr>
            <a:r>
              <a:rPr sz="2900" kern="0" spc="-8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·</a:t>
            </a:r>
            <a:r>
              <a:rPr sz="2900" kern="0" spc="-31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sz="3000" b="1" kern="0" spc="-8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《陋室</a:t>
            </a:r>
            <a:r>
              <a:rPr sz="3000" b="1" kern="0" spc="-80" dirty="0">
                <a:solidFill>
                  <a:srgbClr val="F9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铭</a:t>
            </a:r>
            <a:r>
              <a:rPr sz="3000" b="1" kern="0" spc="-8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》:古代刻在器物上</a:t>
            </a:r>
            <a:r>
              <a:rPr sz="3000" b="1" kern="0" spc="-8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用来警戒自己或者称述功德</a:t>
            </a:r>
            <a:r>
              <a:rPr sz="3000" kern="0" spc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sz="3000" b="1" kern="0" spc="9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的文字，叫做“铭”。</a:t>
            </a:r>
            <a:endParaRPr sz="3000" b="1" kern="0" spc="90" dirty="0">
              <a:solidFill>
                <a:srgbClr val="00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429260" indent="-417195" algn="l" rtl="0" eaLnBrk="0">
              <a:lnSpc>
                <a:spcPct val="103000"/>
              </a:lnSpc>
            </a:pPr>
            <a:endParaRPr sz="12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425450" indent="-412750" algn="l" rtl="0" eaLnBrk="0">
              <a:lnSpc>
                <a:spcPct val="99000"/>
              </a:lnSpc>
              <a:spcBef>
                <a:spcPts val="880"/>
              </a:spcBef>
            </a:pPr>
            <a:r>
              <a:rPr sz="3000" kern="0" spc="-9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·</a:t>
            </a:r>
            <a:r>
              <a:rPr sz="3000" b="1" kern="0" spc="-9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《小石潭</a:t>
            </a:r>
            <a:r>
              <a:rPr sz="3000" b="1" kern="0" spc="-90" dirty="0">
                <a:solidFill>
                  <a:srgbClr val="F9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记</a:t>
            </a:r>
            <a:r>
              <a:rPr sz="3000" b="1" kern="0" spc="-9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》:</a:t>
            </a:r>
            <a:r>
              <a:rPr sz="3000" b="1" kern="0" spc="-8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古代</a:t>
            </a:r>
            <a:r>
              <a:rPr lang="zh-CN" sz="3000" b="1" kern="0" spc="-8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</a:t>
            </a:r>
            <a:r>
              <a:rPr lang="zh-CN" sz="3000" b="1" kern="0" spc="-9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一种文体，可以</a:t>
            </a:r>
            <a:r>
              <a:rPr lang="zh-CN" sz="3000" b="1" kern="0" spc="-9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记叙描写，也可以</a:t>
            </a:r>
            <a:r>
              <a:rPr sz="3000" b="1" kern="0" spc="-9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抒情</a:t>
            </a:r>
            <a:r>
              <a:rPr lang="zh-CN" sz="3000" b="1" kern="0" spc="-9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议论</a:t>
            </a:r>
            <a:r>
              <a:rPr sz="3000" b="1" kern="0" spc="-9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sz="3000" b="1" kern="0" spc="-9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并通过</a:t>
            </a:r>
            <a:r>
              <a:rPr sz="3000" b="1" kern="0" spc="-9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记事</a:t>
            </a:r>
            <a:r>
              <a:rPr lang="zh-CN" sz="3000" b="1" kern="0" spc="-9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、记物、写景、</a:t>
            </a:r>
            <a:r>
              <a:rPr lang="zh-CN" altLang="en-US" sz="3000" b="1" kern="0" spc="-9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记人</a:t>
            </a:r>
            <a:r>
              <a:rPr lang="zh-CN" sz="3000" b="1" kern="0" spc="-9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来抒发作者的感情或见解，</a:t>
            </a:r>
            <a:r>
              <a:rPr sz="3000" b="1" kern="0" spc="-9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借景</a:t>
            </a:r>
            <a:r>
              <a:rPr sz="3000" b="1" kern="0" spc="-10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抒情、托物言志</a:t>
            </a:r>
            <a:r>
              <a:rPr sz="3000" b="1" kern="0" spc="-10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sz="3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rtl="0" eaLnBrk="0">
              <a:lnSpc>
                <a:spcPct val="141000"/>
              </a:lnSpc>
            </a:pPr>
            <a:endParaRPr sz="12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430530" indent="-417830" algn="l" rtl="0" eaLnBrk="0">
              <a:lnSpc>
                <a:spcPct val="95000"/>
              </a:lnSpc>
              <a:spcBef>
                <a:spcPts val="880"/>
              </a:spcBef>
            </a:pPr>
            <a:r>
              <a:rPr sz="3000" kern="0" spc="-70" dirty="0">
                <a:solidFill>
                  <a:schemeClr val="tx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·</a:t>
            </a:r>
            <a:r>
              <a:rPr sz="3000" kern="0" spc="-350" dirty="0">
                <a:solidFill>
                  <a:srgbClr val="E38035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sz="3000" b="1" kern="0" spc="-7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《与朱元思</a:t>
            </a:r>
            <a:r>
              <a:rPr sz="3000" b="1" kern="0" spc="-70" dirty="0">
                <a:solidFill>
                  <a:srgbClr val="F9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书</a:t>
            </a:r>
            <a:r>
              <a:rPr sz="3000" b="1" kern="0" spc="-7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》:即</a:t>
            </a:r>
            <a:r>
              <a:rPr sz="3000" b="1" kern="0" spc="-7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书信</a:t>
            </a:r>
            <a:r>
              <a:rPr sz="3000" b="1" kern="0" spc="-8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，一种</a:t>
            </a:r>
            <a:r>
              <a:rPr sz="3000" b="1" kern="0" spc="-8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应用性文体</a:t>
            </a:r>
            <a:r>
              <a:rPr sz="3000" b="1" kern="0" spc="-8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sz="3000" b="1" kern="0" spc="-8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多记事陈</a:t>
            </a:r>
            <a:r>
              <a:rPr sz="3000" b="1" kern="0" spc="-18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情</a:t>
            </a:r>
            <a:r>
              <a:rPr sz="3000" b="1" kern="0" spc="-18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sz="3000" b="1" kern="0" spc="-180" dirty="0">
              <a:solidFill>
                <a:srgbClr val="00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rtl="0" eaLnBrk="0">
              <a:lnSpc>
                <a:spcPct val="100000"/>
              </a:lnSpc>
            </a:pPr>
            <a:endParaRPr sz="12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2000"/>
              </a:lnSpc>
            </a:pPr>
            <a:endParaRPr sz="3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430530" indent="-417830" algn="l" rtl="0" eaLnBrk="0">
              <a:lnSpc>
                <a:spcPct val="99000"/>
              </a:lnSpc>
            </a:pPr>
            <a:r>
              <a:rPr sz="3000" kern="0" spc="-8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·</a:t>
            </a:r>
            <a:r>
              <a:rPr sz="3000" kern="0" spc="-108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sz="3000" b="1" kern="0" spc="-8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《送东阳马生</a:t>
            </a:r>
            <a:r>
              <a:rPr sz="3000" b="1" kern="0" spc="-80" dirty="0">
                <a:solidFill>
                  <a:srgbClr val="F9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序</a:t>
            </a:r>
            <a:r>
              <a:rPr sz="3000" b="1" kern="0" spc="-8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》:一般用以陈述创作主旨、创作经过等，这叫书序；唐初亲友离别赠</a:t>
            </a:r>
            <a:r>
              <a:rPr sz="3000" b="1" kern="0" spc="-80" dirty="0">
                <a:solidFill>
                  <a:srgbClr val="E38035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言</a:t>
            </a:r>
            <a:r>
              <a:rPr sz="3000" b="1" kern="0" spc="-8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规勉的序</a:t>
            </a:r>
            <a:r>
              <a:rPr sz="3000" b="1" kern="0" spc="-9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称为</a:t>
            </a:r>
            <a:r>
              <a:rPr sz="3000" b="1" kern="0" spc="-9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赠序</a:t>
            </a:r>
            <a:r>
              <a:rPr sz="3000" b="1" kern="0" spc="-90" dirty="0">
                <a:solidFill>
                  <a:srgbClr val="E38035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sz="3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4" name="picture 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425490" y="177829"/>
            <a:ext cx="3346392" cy="7492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extbox 98"/>
          <p:cNvSpPr/>
          <p:nvPr/>
        </p:nvSpPr>
        <p:spPr>
          <a:xfrm>
            <a:off x="423545" y="1541780"/>
            <a:ext cx="9881870" cy="42259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35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indent="577215" algn="l" rtl="0" eaLnBrk="0">
              <a:lnSpc>
                <a:spcPct val="100000"/>
              </a:lnSpc>
            </a:pPr>
            <a:r>
              <a:rPr lang="en-US" sz="3200" b="1" kern="0" spc="6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sz="3200" b="1" kern="0" spc="6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世</a:t>
            </a:r>
            <a:r>
              <a:rPr lang="en-US" altLang="zh-CN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sz="3200" b="1" kern="0" spc="6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有伯</a:t>
            </a:r>
            <a:r>
              <a:rPr sz="3200" b="1" kern="0" spc="60" dirty="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乐</a:t>
            </a:r>
            <a:r>
              <a:rPr sz="3200" kern="0" spc="60" dirty="0">
                <a:solidFill>
                  <a:srgbClr val="FF0000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lè</a:t>
            </a:r>
            <a:r>
              <a:rPr sz="3200" b="1" kern="0" spc="6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sz="3200" b="1" kern="0" spc="6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然后</a:t>
            </a:r>
            <a:r>
              <a:rPr lang="en-US" altLang="zh-CN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sz="3200" b="1" kern="0" spc="6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有千里马。千里马</a:t>
            </a:r>
            <a:r>
              <a:rPr lang="en-US" altLang="zh-CN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sz="3200" b="1" kern="0" spc="6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常有，而</a:t>
            </a:r>
            <a:r>
              <a:rPr lang="en-US" altLang="zh-CN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sz="3200" b="1" kern="0" spc="6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伯乐</a:t>
            </a:r>
            <a:r>
              <a:rPr lang="en-US" altLang="zh-CN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sz="3200" b="1" kern="0" spc="6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不常</a:t>
            </a:r>
            <a:r>
              <a:rPr sz="3200" b="1" kern="0" spc="5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有。</a:t>
            </a:r>
            <a:r>
              <a:rPr sz="3200" b="1" kern="0" spc="1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故</a:t>
            </a:r>
            <a:r>
              <a:rPr lang="en-US" altLang="zh-CN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sz="3200" b="1" kern="0" spc="1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虽有名马，</a:t>
            </a:r>
            <a:r>
              <a:rPr sz="3200" b="1" kern="0" spc="10" dirty="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祗</a:t>
            </a:r>
            <a:r>
              <a:rPr sz="3200" kern="0" spc="0" dirty="0">
                <a:solidFill>
                  <a:srgbClr val="FB0000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zh</a:t>
            </a:r>
            <a:r>
              <a:rPr sz="3200" kern="0" spc="10" dirty="0">
                <a:solidFill>
                  <a:srgbClr val="FB0000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ǐ</a:t>
            </a:r>
            <a:r>
              <a:rPr sz="3200" b="1" kern="0" spc="1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辱于</a:t>
            </a:r>
            <a:r>
              <a:rPr lang="en-US" altLang="zh-CN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sz="3200" b="1" kern="0" spc="1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奴隶人之手，</a:t>
            </a:r>
            <a:r>
              <a:rPr sz="3200" b="1" kern="0" spc="10" dirty="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骈</a:t>
            </a:r>
            <a:r>
              <a:rPr sz="3200" kern="0" spc="0" dirty="0">
                <a:solidFill>
                  <a:srgbClr val="FB0000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pi</a:t>
            </a:r>
            <a:r>
              <a:rPr sz="3200" b="1" kern="0" spc="10" dirty="0">
                <a:solidFill>
                  <a:srgbClr val="FB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</a:rPr>
              <a:t>á</a:t>
            </a:r>
            <a:r>
              <a:rPr sz="3200" kern="0" spc="10" dirty="0">
                <a:solidFill>
                  <a:srgbClr val="FB0000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n</a:t>
            </a:r>
            <a:r>
              <a:rPr sz="3200" b="1" kern="0" spc="1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死于</a:t>
            </a:r>
            <a:r>
              <a:rPr lang="en-US" altLang="zh-CN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sz="3200" b="1" kern="0" spc="10" dirty="0">
                <a:solidFill>
                  <a:srgbClr val="FB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槽</a:t>
            </a:r>
            <a:r>
              <a:rPr sz="3200" kern="0" spc="10" dirty="0">
                <a:solidFill>
                  <a:srgbClr val="FB0000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c</a:t>
            </a:r>
            <a:r>
              <a:rPr sz="3200" b="1" kern="0" spc="10" dirty="0">
                <a:solidFill>
                  <a:srgbClr val="FB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</a:rPr>
              <a:t>á</a:t>
            </a:r>
            <a:r>
              <a:rPr sz="3200" kern="0" spc="0" dirty="0">
                <a:solidFill>
                  <a:srgbClr val="FB0000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o</a:t>
            </a:r>
            <a:r>
              <a:rPr sz="3200" b="1" kern="0" spc="0" dirty="0">
                <a:solidFill>
                  <a:srgbClr val="FB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枥</a:t>
            </a:r>
            <a:r>
              <a:rPr sz="3200" kern="0" spc="0" dirty="0">
                <a:solidFill>
                  <a:srgbClr val="FB0000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lì</a:t>
            </a:r>
            <a:r>
              <a:rPr sz="3200" kern="0" spc="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之间</a:t>
            </a:r>
            <a:r>
              <a:rPr sz="3200" b="1" kern="0" spc="1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sz="3200" b="1" kern="0" spc="12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不以</a:t>
            </a:r>
            <a:r>
              <a:rPr lang="en-US" altLang="zh-CN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sz="3200" b="1" kern="0" spc="12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千里</a:t>
            </a:r>
            <a:r>
              <a:rPr lang="en-US" altLang="zh-CN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sz="3200" b="1" kern="0" spc="120" dirty="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称</a:t>
            </a:r>
            <a:r>
              <a:rPr sz="3200" kern="0" spc="0" dirty="0">
                <a:solidFill>
                  <a:srgbClr val="FF0000">
                    <a:alpha val="100000"/>
                  </a:srgbClr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ch</a:t>
            </a:r>
            <a:r>
              <a:rPr sz="3200" kern="0" spc="120" dirty="0">
                <a:solidFill>
                  <a:srgbClr val="FF0000">
                    <a:alpha val="100000"/>
                  </a:srgbClr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ē</a:t>
            </a:r>
            <a:r>
              <a:rPr sz="3200" kern="0" spc="0" dirty="0">
                <a:solidFill>
                  <a:srgbClr val="FF0000">
                    <a:alpha val="100000"/>
                  </a:srgbClr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ng</a:t>
            </a:r>
            <a:r>
              <a:rPr sz="3200" b="1" kern="0" spc="12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也。</a:t>
            </a:r>
            <a:endParaRPr sz="32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12700" indent="647065" algn="l" rtl="0" eaLnBrk="0">
              <a:lnSpc>
                <a:spcPct val="100000"/>
              </a:lnSpc>
              <a:spcBef>
                <a:spcPts val="110"/>
              </a:spcBef>
            </a:pPr>
            <a:r>
              <a:rPr lang="en-US" sz="3200" b="1" kern="0" spc="9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sz="3200" b="1" kern="0" spc="9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马之</a:t>
            </a:r>
            <a:r>
              <a:rPr lang="en-US" altLang="zh-CN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sz="3200" b="1" kern="0" spc="9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千里者，一</a:t>
            </a:r>
            <a:r>
              <a:rPr sz="3200" b="1" kern="0" spc="90" dirty="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食</a:t>
            </a:r>
            <a:r>
              <a:rPr sz="3200" kern="0" spc="0" dirty="0">
                <a:solidFill>
                  <a:srgbClr val="FF0000">
                    <a:alpha val="100000"/>
                  </a:srgbClr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sh</a:t>
            </a:r>
            <a:r>
              <a:rPr sz="3200" kern="0" spc="90" dirty="0">
                <a:solidFill>
                  <a:srgbClr val="FF0000">
                    <a:alpha val="100000"/>
                  </a:srgbClr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í</a:t>
            </a:r>
            <a:r>
              <a:rPr lang="en-US" altLang="zh-CN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sz="3200" b="1" kern="0" spc="9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或</a:t>
            </a:r>
            <a:r>
              <a:rPr lang="en-US" altLang="zh-CN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sz="3200" b="1" kern="0" spc="9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尽</a:t>
            </a:r>
            <a:r>
              <a:rPr sz="3200" b="1" kern="0" spc="90" dirty="0">
                <a:solidFill>
                  <a:srgbClr val="FA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粟</a:t>
            </a:r>
            <a:r>
              <a:rPr sz="3200" kern="0" spc="90" dirty="0">
                <a:solidFill>
                  <a:srgbClr val="FA0000">
                    <a:alpha val="100000"/>
                  </a:srgbClr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sù</a:t>
            </a:r>
            <a:r>
              <a:rPr sz="3200" b="1" kern="0" spc="9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</a:t>
            </a:r>
            <a:r>
              <a:rPr sz="3200" b="1" kern="0" spc="90" dirty="0">
                <a:solidFill>
                  <a:srgbClr val="FA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石</a:t>
            </a:r>
            <a:r>
              <a:rPr sz="3200" kern="0" spc="90" dirty="0">
                <a:solidFill>
                  <a:srgbClr val="FF0000">
                    <a:alpha val="100000"/>
                  </a:srgbClr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d</a:t>
            </a:r>
            <a:r>
              <a:rPr sz="3200" b="1" kern="0" spc="90" dirty="0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à</a:t>
            </a:r>
            <a:r>
              <a:rPr sz="3200" kern="0" spc="80" dirty="0">
                <a:solidFill>
                  <a:srgbClr val="FF0000">
                    <a:alpha val="100000"/>
                  </a:srgbClr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n</a:t>
            </a:r>
            <a:r>
              <a:rPr sz="3200" b="1" kern="0" spc="8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r>
              <a:rPr sz="3200" b="1" kern="0" spc="80" dirty="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食</a:t>
            </a:r>
            <a:r>
              <a:rPr lang="en-US" altLang="zh-CN" sz="3200" dirty="0" err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sì</a:t>
            </a:r>
            <a:r>
              <a:rPr sz="3200" b="1" kern="0" spc="8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马者</a:t>
            </a:r>
            <a:r>
              <a:rPr lang="en-US" altLang="zh-CN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sz="3200" b="1" kern="0" spc="8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不知其能千</a:t>
            </a:r>
            <a:r>
              <a:rPr sz="3200" b="1" kern="0" spc="13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里</a:t>
            </a:r>
            <a:r>
              <a:rPr lang="en-US" altLang="zh-CN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sz="3200" b="1" kern="0" spc="13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</a:t>
            </a:r>
            <a:r>
              <a:rPr sz="3200" b="1" kern="0" spc="130" dirty="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食</a:t>
            </a:r>
            <a:r>
              <a:rPr lang="en-US" altLang="zh-CN" sz="3200" dirty="0" err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sì</a:t>
            </a:r>
            <a:r>
              <a:rPr sz="3200" b="1" kern="0" spc="13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也。是马也，虽</a:t>
            </a:r>
            <a:r>
              <a:rPr lang="en-US" altLang="zh-CN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sz="3200" b="1" kern="0" spc="13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有千</a:t>
            </a:r>
            <a:r>
              <a:rPr sz="3200" b="1" kern="0" spc="12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里之能，</a:t>
            </a:r>
            <a:r>
              <a:rPr sz="3200" b="1" kern="0" spc="120" dirty="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食</a:t>
            </a:r>
            <a:r>
              <a:rPr sz="3200" kern="0" dirty="0">
                <a:solidFill>
                  <a:srgbClr val="FF0000">
                    <a:alpha val="100000"/>
                  </a:srgbClr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sh</a:t>
            </a:r>
            <a:r>
              <a:rPr sz="3200" kern="0" spc="90" dirty="0">
                <a:solidFill>
                  <a:srgbClr val="FF0000">
                    <a:alpha val="100000"/>
                  </a:srgbClr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í</a:t>
            </a:r>
            <a:r>
              <a:rPr lang="en-US" altLang="zh-CN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sz="3200" b="1" kern="0" spc="12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不饱，力</a:t>
            </a:r>
            <a:r>
              <a:rPr lang="en-US" altLang="zh-CN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sz="3200" b="1" kern="0" spc="12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不足</a:t>
            </a:r>
            <a:r>
              <a:rPr sz="3200" kern="0" spc="12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sz="3200" b="1" kern="0" spc="12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才美</a:t>
            </a:r>
            <a:r>
              <a:rPr lang="en-US" altLang="zh-CN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sz="3200" b="1" kern="0" spc="9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不外</a:t>
            </a:r>
            <a:r>
              <a:rPr sz="3200" b="1" kern="0" spc="90" dirty="0">
                <a:solidFill>
                  <a:srgbClr val="FA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见</a:t>
            </a:r>
            <a:r>
              <a:rPr sz="3200" kern="0" spc="0" dirty="0">
                <a:solidFill>
                  <a:srgbClr val="FA0000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xi</a:t>
            </a:r>
            <a:r>
              <a:rPr sz="3200" b="1" kern="0" spc="90" dirty="0">
                <a:solidFill>
                  <a:srgbClr val="FA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</a:rPr>
              <a:t>à</a:t>
            </a:r>
            <a:r>
              <a:rPr sz="3200" kern="0" spc="90" dirty="0">
                <a:solidFill>
                  <a:srgbClr val="FA0000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n</a:t>
            </a:r>
            <a:r>
              <a:rPr sz="3200" b="1" kern="0" spc="9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sz="3200" b="1" kern="0" spc="9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且</a:t>
            </a:r>
            <a:r>
              <a:rPr lang="en-US" altLang="zh-CN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sz="3200" b="1" kern="0" spc="9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欲与常马等</a:t>
            </a:r>
            <a:r>
              <a:rPr lang="en-US" altLang="zh-CN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sz="3200" b="1" kern="0" spc="9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不可得，安求</a:t>
            </a:r>
            <a:r>
              <a:rPr lang="en-US" altLang="zh-CN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sz="3200" b="1" kern="0" spc="9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其能</a:t>
            </a:r>
            <a:r>
              <a:rPr sz="3200" b="1" kern="0" spc="8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千里也?</a:t>
            </a:r>
            <a:endParaRPr sz="32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indent="640715" algn="l" rtl="0" eaLnBrk="0">
              <a:lnSpc>
                <a:spcPct val="100000"/>
              </a:lnSpc>
              <a:spcBef>
                <a:spcPts val="5"/>
              </a:spcBef>
            </a:pPr>
            <a:r>
              <a:rPr lang="en-US" sz="3200" b="1" kern="0" spc="11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sz="3200" b="1" kern="0" spc="11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策之</a:t>
            </a:r>
            <a:r>
              <a:rPr lang="en-US" altLang="zh-CN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sz="3200" b="1" kern="0" spc="11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不以其道，</a:t>
            </a:r>
            <a:r>
              <a:rPr sz="3200" b="1" kern="0" spc="80" dirty="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食</a:t>
            </a:r>
            <a:r>
              <a:rPr lang="en-US" altLang="zh-CN" sz="3200" dirty="0" err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sì</a:t>
            </a:r>
            <a:r>
              <a:rPr sz="3200" b="1" kern="0" spc="11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</a:t>
            </a:r>
            <a:r>
              <a:rPr lang="en-US" altLang="zh-CN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sz="3200" b="1" kern="0" spc="11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不能尽其材，鸣之</a:t>
            </a:r>
            <a:r>
              <a:rPr lang="en-US" altLang="zh-CN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sz="3200" b="1" kern="0" spc="11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而不能通其意</a:t>
            </a:r>
            <a:r>
              <a:rPr sz="3200" kern="0" spc="11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sz="3200" b="1" kern="0" spc="11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执策</a:t>
            </a:r>
            <a:r>
              <a:rPr lang="en-US" altLang="zh-CN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sz="3200" b="1" kern="0" spc="15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而临之，曰</a:t>
            </a:r>
            <a:r>
              <a:rPr lang="zh-CN" sz="3200" b="1" kern="0" spc="15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r>
              <a:rPr sz="3200" b="1" kern="0" spc="15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“天下</a:t>
            </a:r>
            <a:r>
              <a:rPr lang="en-US" altLang="zh-CN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sz="3200" b="1" kern="0" spc="15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无马!”呜呼!其</a:t>
            </a:r>
            <a:r>
              <a:rPr lang="en-US" altLang="zh-CN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sz="3200" b="1" kern="0" spc="14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真无马</a:t>
            </a:r>
            <a:r>
              <a:rPr sz="3200" b="1" kern="0" spc="140" dirty="0">
                <a:solidFill>
                  <a:srgbClr val="FD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邪</a:t>
            </a:r>
            <a:r>
              <a:rPr sz="3200" kern="0" spc="140" dirty="0">
                <a:solidFill>
                  <a:srgbClr val="FD0000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yé</a:t>
            </a:r>
            <a:r>
              <a:rPr sz="3200" b="1" kern="0" spc="14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?</a:t>
            </a:r>
            <a:r>
              <a:rPr sz="3200" kern="0" spc="7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sz="3200" b="1" kern="0" spc="14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</a:t>
            </a:r>
            <a:r>
              <a:rPr lang="en-US" altLang="zh-CN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sz="3200" b="1" kern="0" spc="14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真不知马也!</a:t>
            </a:r>
            <a:r>
              <a:rPr lang="en-US" sz="3200" b="1" kern="0" spc="14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endParaRPr lang="en-US" sz="3200" b="1" kern="0" spc="140" dirty="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00" name="picture 1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423563" y="-4"/>
            <a:ext cx="3308323" cy="730268"/>
          </a:xfrm>
          <a:prstGeom prst="rect">
            <a:avLst/>
          </a:prstGeom>
        </p:spPr>
      </p:pic>
      <p:sp>
        <p:nvSpPr>
          <p:cNvPr id="102" name="textbox 102"/>
          <p:cNvSpPr/>
          <p:nvPr/>
        </p:nvSpPr>
        <p:spPr>
          <a:xfrm>
            <a:off x="4711065" y="730250"/>
            <a:ext cx="1057275" cy="5441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8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3600" b="1" kern="0" spc="34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马说</a:t>
            </a:r>
            <a:endParaRPr sz="30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 rtl="0" eaLnBrk="0">
              <a:lnSpc>
                <a:spcPct val="100000"/>
              </a:lnSpc>
            </a:pPr>
            <a:endParaRPr sz="8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r" rtl="0" eaLnBrk="0">
              <a:lnSpc>
                <a:spcPct val="96000"/>
              </a:lnSpc>
              <a:spcBef>
                <a:spcPts val="0"/>
              </a:spcBef>
            </a:pPr>
            <a:endParaRPr sz="21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6" name="textbox 106"/>
          <p:cNvSpPr/>
          <p:nvPr/>
        </p:nvSpPr>
        <p:spPr>
          <a:xfrm>
            <a:off x="747395" y="132080"/>
            <a:ext cx="1934210" cy="4654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lang="zh-CN" altLang="en-US" sz="3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诵读课文</a:t>
            </a:r>
            <a:endParaRPr lang="zh-CN" altLang="en-US" sz="30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textbox 126"/>
          <p:cNvSpPr/>
          <p:nvPr/>
        </p:nvSpPr>
        <p:spPr>
          <a:xfrm>
            <a:off x="495300" y="4292600"/>
            <a:ext cx="9737725" cy="15227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30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102000"/>
              </a:lnSpc>
              <a:tabLst>
                <a:tab pos="191770" algn="l"/>
              </a:tabLst>
            </a:pPr>
            <a:r>
              <a:rPr lang="en-US" sz="2700" b="1" kern="0" spc="1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sz="3200" b="1" kern="0" spc="1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世</a:t>
            </a:r>
            <a:r>
              <a:rPr lang="zh-CN" sz="3200" b="1" kern="0" spc="1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上先</a:t>
            </a:r>
            <a:r>
              <a:rPr sz="3200" b="1" kern="0" spc="1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有伯乐，然后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sz="3200" b="1" kern="0" spc="1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才会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sz="3200" b="1" kern="0" spc="1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有千里马。千</a:t>
            </a:r>
            <a:r>
              <a:rPr sz="3200" b="1" kern="0" spc="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里马经常有，</a:t>
            </a:r>
            <a:r>
              <a:rPr lang="zh-CN" altLang="en-US" sz="3200" b="1" kern="0" spc="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但是</a:t>
            </a:r>
            <a:r>
              <a:rPr sz="3200" b="1" kern="0" spc="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伯乐</a:t>
            </a:r>
            <a:r>
              <a:rPr sz="3200" b="1" kern="0" spc="-4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不常有。</a:t>
            </a:r>
            <a:r>
              <a:rPr sz="3200" b="1" kern="0" spc="-4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因此</a:t>
            </a:r>
            <a:r>
              <a:rPr lang="zh-CN" altLang="en-US" sz="3200" b="1" kern="0" spc="-4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即使</a:t>
            </a:r>
            <a:r>
              <a:rPr sz="3200" b="1" kern="0" spc="-4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有名贵的马，也只能在奴仆的</a:t>
            </a:r>
            <a:r>
              <a:rPr sz="3200" b="1" kern="0" spc="-5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手</a:t>
            </a:r>
            <a:r>
              <a:rPr lang="zh-CN" sz="3200" b="1" kern="0" spc="-5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里</a:t>
            </a:r>
            <a:r>
              <a:rPr sz="3200" b="1" kern="0" spc="-5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受到屈</a:t>
            </a:r>
            <a:r>
              <a:rPr sz="3200" kern="0" spc="-5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辱，</a:t>
            </a:r>
            <a:r>
              <a:rPr lang="en-US" altLang="zh-CN" sz="32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sz="3200" b="1" kern="0" spc="34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sz="3200" b="1" kern="0" spc="34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普通马</a:t>
            </a:r>
            <a:r>
              <a:rPr lang="en-US" altLang="zh-CN" sz="32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sz="3200" b="1" kern="0" spc="34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</a:t>
            </a:r>
            <a:r>
              <a:rPr lang="zh-CN" sz="3200" b="1" kern="0" spc="34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同</a:t>
            </a:r>
            <a:r>
              <a:rPr sz="3200" b="1" kern="0" spc="340" dirty="0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死在马槽里，不以千里马而著称。</a:t>
            </a:r>
            <a:endParaRPr sz="3200" b="1" kern="0" spc="340" dirty="0">
              <a:solidFill>
                <a:schemeClr val="tx1">
                  <a:alpha val="10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00" name="picture 1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404513" y="88261"/>
            <a:ext cx="3308323" cy="730268"/>
          </a:xfrm>
          <a:prstGeom prst="rect">
            <a:avLst/>
          </a:prstGeom>
        </p:spPr>
      </p:pic>
      <p:sp>
        <p:nvSpPr>
          <p:cNvPr id="3" name="textbox 106"/>
          <p:cNvSpPr/>
          <p:nvPr/>
        </p:nvSpPr>
        <p:spPr>
          <a:xfrm>
            <a:off x="778510" y="220345"/>
            <a:ext cx="1677670" cy="4654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lang="zh-CN" altLang="en-US" sz="3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疏通文意</a:t>
            </a:r>
            <a:endParaRPr lang="zh-CN" altLang="en-US" sz="30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4495" y="1667510"/>
            <a:ext cx="965517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 noProof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en-US" sz="3200" b="1" noProof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世有伯乐，</a:t>
            </a:r>
            <a:r>
              <a:rPr lang="zh-CN" altLang="en-US" sz="3200" b="1" noProof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然</a:t>
            </a:r>
            <a:r>
              <a:rPr lang="zh-CN" altLang="en-US" sz="3200" b="1" noProof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后有千里马。千里马常有，</a:t>
            </a:r>
            <a:r>
              <a:rPr lang="zh-CN" altLang="en-US" sz="3200" b="1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而</a:t>
            </a:r>
            <a:r>
              <a:rPr lang="zh-CN" altLang="en-US" sz="3200" b="1" noProof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伯乐</a:t>
            </a:r>
            <a:endParaRPr lang="zh-CN" altLang="en-US" sz="3200" b="1" noProof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endParaRPr lang="zh-CN" altLang="en-US" sz="3200" b="1" noProof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r>
              <a:rPr lang="zh-CN" altLang="en-US" sz="3200" b="1" noProof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不常有。</a:t>
            </a:r>
            <a:r>
              <a:rPr lang="zh-CN" altLang="en-US" sz="3200" b="1" noProof="0">
                <a:solidFill>
                  <a:srgbClr val="1717E7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故</a:t>
            </a:r>
            <a:r>
              <a:rPr lang="en-US" altLang="zh-CN" sz="3200" b="1" noProof="0">
                <a:solidFill>
                  <a:srgbClr val="1717E7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3200" b="1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虽</a:t>
            </a:r>
            <a:r>
              <a:rPr lang="zh-CN" altLang="en-US" sz="3200" b="1" noProof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有名马</a:t>
            </a:r>
            <a:r>
              <a:rPr lang="en-US" sz="3200" b="1" noProof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</a:t>
            </a:r>
            <a:r>
              <a:rPr lang="zh-CN" altLang="en-US" sz="3200" b="1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祗</a:t>
            </a:r>
            <a:r>
              <a:rPr lang="en-US" altLang="zh-CN" sz="3200" b="1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sz="3200" b="1" noProof="0">
                <a:solidFill>
                  <a:srgbClr val="0000FF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辱</a:t>
            </a:r>
            <a:r>
              <a:rPr lang="zh-CN" altLang="en-US" sz="3200" b="1" noProof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于奴隶人之手</a:t>
            </a:r>
            <a:r>
              <a:rPr lang="en-US" sz="3200" b="1" noProof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</a:t>
            </a:r>
            <a:r>
              <a:rPr lang="zh-CN" altLang="en-US" sz="3200" b="1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骈</a:t>
            </a:r>
            <a:r>
              <a:rPr lang="zh-CN" altLang="en-US" sz="3200" b="1" noProof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死于</a:t>
            </a:r>
            <a:endParaRPr lang="zh-CN" altLang="en-US" sz="3200" b="1" noProof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endParaRPr lang="zh-CN" altLang="en-US" sz="3200" b="1" noProof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r>
              <a:rPr lang="zh-CN" altLang="en-US" sz="3200" b="1" noProof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槽枥之间，不</a:t>
            </a:r>
            <a:r>
              <a:rPr lang="zh-CN" altLang="en-US" sz="3200" b="1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以</a:t>
            </a:r>
            <a:r>
              <a:rPr lang="zh-CN" altLang="en-US" sz="3200" b="1" noProof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千里</a:t>
            </a:r>
            <a:r>
              <a:rPr lang="zh-CN" altLang="en-US" sz="3200" b="1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称</a:t>
            </a:r>
            <a:r>
              <a:rPr lang="zh-CN" altLang="en-US" sz="3200" b="1" noProof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也</a:t>
            </a:r>
            <a:r>
              <a:rPr lang="zh-CN" altLang="en-US" sz="3200" b="1" noProof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200" b="1" noProof="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32108" name="Text Box 12"/>
          <p:cNvSpPr txBox="1"/>
          <p:nvPr/>
        </p:nvSpPr>
        <p:spPr>
          <a:xfrm>
            <a:off x="7794625" y="1265555"/>
            <a:ext cx="257111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表转折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但是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2109" name="Text Box 13"/>
          <p:cNvSpPr txBox="1"/>
          <p:nvPr/>
        </p:nvSpPr>
        <p:spPr>
          <a:xfrm>
            <a:off x="1537970" y="2263775"/>
            <a:ext cx="102044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所以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2113" name="Text Box 17"/>
          <p:cNvSpPr txBox="1"/>
          <p:nvPr/>
        </p:nvSpPr>
        <p:spPr>
          <a:xfrm>
            <a:off x="2588260" y="2263458"/>
            <a:ext cx="1008063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即使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3499" name="Text Box 7"/>
          <p:cNvSpPr txBox="1"/>
          <p:nvPr/>
        </p:nvSpPr>
        <p:spPr>
          <a:xfrm>
            <a:off x="4108450" y="2251710"/>
            <a:ext cx="37223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同</a:t>
            </a:r>
            <a:r>
              <a:rPr lang="en-US" altLang="zh-CN" sz="30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衹</a:t>
            </a:r>
            <a:r>
              <a:rPr lang="en-US" altLang="zh-CN" sz="30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”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只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仅</a:t>
            </a:r>
            <a:endParaRPr lang="zh-CN" altLang="en-US" sz="3000" b="1" dirty="0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  <p:sp>
        <p:nvSpPr>
          <p:cNvPr id="2" name="Text Box 12"/>
          <p:cNvSpPr txBox="1"/>
          <p:nvPr/>
        </p:nvSpPr>
        <p:spPr>
          <a:xfrm>
            <a:off x="5208905" y="3056890"/>
            <a:ext cx="314071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形作动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受屈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辱</a:t>
            </a:r>
            <a:endParaRPr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2105" name="Text Box 9"/>
          <p:cNvSpPr txBox="1"/>
          <p:nvPr/>
        </p:nvSpPr>
        <p:spPr>
          <a:xfrm>
            <a:off x="8154670" y="2251710"/>
            <a:ext cx="113665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并列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2112" name="Text Box 16"/>
          <p:cNvSpPr txBox="1"/>
          <p:nvPr/>
        </p:nvSpPr>
        <p:spPr>
          <a:xfrm>
            <a:off x="2846705" y="3236913"/>
            <a:ext cx="614363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2106" name="Text Box 10"/>
          <p:cNvSpPr txBox="1"/>
          <p:nvPr/>
        </p:nvSpPr>
        <p:spPr>
          <a:xfrm>
            <a:off x="3885883" y="3236913"/>
            <a:ext cx="1006475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著称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2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2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2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2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2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2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3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2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2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2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2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2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2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8" grpId="0"/>
      <p:bldP spid="132109" grpId="0"/>
      <p:bldP spid="132113" grpId="0"/>
      <p:bldP spid="2" grpId="0"/>
      <p:bldP spid="132105" grpId="0"/>
      <p:bldP spid="132112" grpId="0"/>
      <p:bldP spid="132106" grpId="0"/>
      <p:bldP spid="126" grpId="0"/>
      <p:bldP spid="63499" grpId="1"/>
    </p:bldLst>
  </p:timing>
</p:sld>
</file>

<file path=ppt/tags/tag1.xml><?xml version="1.0" encoding="utf-8"?>
<p:tagLst xmlns:p="http://schemas.openxmlformats.org/presentationml/2006/main">
  <p:tag name="AS_UNIQUEID" val="955"/>
</p:tagLst>
</file>

<file path=ppt/tags/tag10.xml><?xml version="1.0" encoding="utf-8"?>
<p:tagLst xmlns:p="http://schemas.openxmlformats.org/presentationml/2006/main">
  <p:tag name="AS_UNIQUEID" val="579"/>
</p:tagLst>
</file>

<file path=ppt/tags/tag11.xml><?xml version="1.0" encoding="utf-8"?>
<p:tagLst xmlns:p="http://schemas.openxmlformats.org/presentationml/2006/main">
  <p:tag name="AS_UNIQUEID" val="580"/>
</p:tagLst>
</file>

<file path=ppt/tags/tag12.xml><?xml version="1.0" encoding="utf-8"?>
<p:tagLst xmlns:p="http://schemas.openxmlformats.org/presentationml/2006/main">
  <p:tag name="AS_UNIQUEID" val="570"/>
</p:tagLst>
</file>

<file path=ppt/tags/tag13.xml><?xml version="1.0" encoding="utf-8"?>
<p:tagLst xmlns:p="http://schemas.openxmlformats.org/presentationml/2006/main">
  <p:tag name="AS_UNIQUEID" val="579"/>
</p:tagLst>
</file>

<file path=ppt/tags/tag14.xml><?xml version="1.0" encoding="utf-8"?>
<p:tagLst xmlns:p="http://schemas.openxmlformats.org/presentationml/2006/main">
  <p:tag name="AS_UNIQUEID" val="580"/>
</p:tagLst>
</file>

<file path=ppt/tags/tag15.xml><?xml version="1.0" encoding="utf-8"?>
<p:tagLst xmlns:p="http://schemas.openxmlformats.org/presentationml/2006/main">
  <p:tag name="AS_UNIQUEID" val="570"/>
</p:tagLst>
</file>

<file path=ppt/tags/tag16.xml><?xml version="1.0" encoding="utf-8"?>
<p:tagLst xmlns:p="http://schemas.openxmlformats.org/presentationml/2006/main">
  <p:tag name="AS_UNIQUEID" val="580"/>
</p:tagLst>
</file>

<file path=ppt/tags/tag17.xml><?xml version="1.0" encoding="utf-8"?>
<p:tagLst xmlns:p="http://schemas.openxmlformats.org/presentationml/2006/main">
  <p:tag name="AS_UNIQUEID" val="580"/>
</p:tagLst>
</file>

<file path=ppt/tags/tag18.xml><?xml version="1.0" encoding="utf-8"?>
<p:tagLst xmlns:p="http://schemas.openxmlformats.org/presentationml/2006/main">
  <p:tag name="AS_UNIQUEID" val="580"/>
</p:tagLst>
</file>

<file path=ppt/tags/tag19.xml><?xml version="1.0" encoding="utf-8"?>
<p:tagLst xmlns:p="http://schemas.openxmlformats.org/presentationml/2006/main">
  <p:tag name="AS_UNIQUEID" val="580"/>
</p:tagLst>
</file>

<file path=ppt/tags/tag2.xml><?xml version="1.0" encoding="utf-8"?>
<p:tagLst xmlns:p="http://schemas.openxmlformats.org/presentationml/2006/main">
  <p:tag name="AS_UNIQUEID" val="956"/>
</p:tagLst>
</file>

<file path=ppt/tags/tag20.xml><?xml version="1.0" encoding="utf-8"?>
<p:tagLst xmlns:p="http://schemas.openxmlformats.org/presentationml/2006/main">
  <p:tag name="AS_UNIQUEID" val="580"/>
</p:tagLst>
</file>

<file path=ppt/tags/tag21.xml><?xml version="1.0" encoding="utf-8"?>
<p:tagLst xmlns:p="http://schemas.openxmlformats.org/presentationml/2006/main">
  <p:tag name="AS_UNIQUEID" val="580"/>
</p:tagLst>
</file>

<file path=ppt/tags/tag22.xml><?xml version="1.0" encoding="utf-8"?>
<p:tagLst xmlns:p="http://schemas.openxmlformats.org/presentationml/2006/main">
  <p:tag name="AS_UNIQUEID" val="580"/>
</p:tagLst>
</file>

<file path=ppt/tags/tag23.xml><?xml version="1.0" encoding="utf-8"?>
<p:tagLst xmlns:p="http://schemas.openxmlformats.org/presentationml/2006/main">
  <p:tag name="AS_UNIQUEID" val="580"/>
</p:tagLst>
</file>

<file path=ppt/tags/tag24.xml><?xml version="1.0" encoding="utf-8"?>
<p:tagLst xmlns:p="http://schemas.openxmlformats.org/presentationml/2006/main">
  <p:tag name="AS_UNIQUEID" val="580"/>
</p:tagLst>
</file>

<file path=ppt/tags/tag25.xml><?xml version="1.0" encoding="utf-8"?>
<p:tagLst xmlns:p="http://schemas.openxmlformats.org/presentationml/2006/main">
  <p:tag name="AS_UNIQUEID" val="580"/>
</p:tagLst>
</file>

<file path=ppt/tags/tag26.xml><?xml version="1.0" encoding="utf-8"?>
<p:tagLst xmlns:p="http://schemas.openxmlformats.org/presentationml/2006/main">
  <p:tag name="AS_UNIQUEID" val="580"/>
</p:tagLst>
</file>

<file path=ppt/tags/tag27.xml><?xml version="1.0" encoding="utf-8"?>
<p:tagLst xmlns:p="http://schemas.openxmlformats.org/presentationml/2006/main">
  <p:tag name="AS_UNIQUEID" val="580"/>
</p:tagLst>
</file>

<file path=ppt/tags/tag28.xml><?xml version="1.0" encoding="utf-8"?>
<p:tagLst xmlns:p="http://schemas.openxmlformats.org/presentationml/2006/main">
  <p:tag name="AS_UNIQUEID" val="580"/>
</p:tagLst>
</file>

<file path=ppt/tags/tag29.xml><?xml version="1.0" encoding="utf-8"?>
<p:tagLst xmlns:p="http://schemas.openxmlformats.org/presentationml/2006/main">
  <p:tag name="TABLE_ENDDRAG_ORIGIN_RECT" val="440*198"/>
  <p:tag name="TABLE_ENDDRAG_RECT" val="55*362*441*198"/>
</p:tagLst>
</file>

<file path=ppt/tags/tag3.xml><?xml version="1.0" encoding="utf-8"?>
<p:tagLst xmlns:p="http://schemas.openxmlformats.org/presentationml/2006/main">
  <p:tag name="AS_UNIQUEID" val="957"/>
</p:tagLst>
</file>

<file path=ppt/tags/tag30.xml><?xml version="1.0" encoding="utf-8"?>
<p:tagLst xmlns:p="http://schemas.openxmlformats.org/presentationml/2006/main">
  <p:tag name="KSO_WM_DIAGRAM_VIRTUALLY_FRAME" val="{&quot;height&quot;:121.64952755905514,&quot;left&quot;:42.00086614173229,&quot;top&quot;:356.5486614173228,&quot;width&quot;:179.55}"/>
</p:tagLst>
</file>

<file path=ppt/tags/tag31.xml><?xml version="1.0" encoding="utf-8"?>
<p:tagLst xmlns:p="http://schemas.openxmlformats.org/presentationml/2006/main">
  <p:tag name="KSO_WM_DIAGRAM_VIRTUALLY_FRAME" val="{&quot;height&quot;:121.64952755905514,&quot;left&quot;:42.00086614173229,&quot;top&quot;:356.5486614173228,&quot;width&quot;:179.55}"/>
</p:tagLst>
</file>

<file path=ppt/tags/tag32.xml><?xml version="1.0" encoding="utf-8"?>
<p:tagLst xmlns:p="http://schemas.openxmlformats.org/presentationml/2006/main">
  <p:tag name="KSO_WM_DIAGRAM_VIRTUALLY_FRAME" val="{&quot;height&quot;:121.64952755905514,&quot;left&quot;:42.00086614173229,&quot;top&quot;:356.5486614173228,&quot;width&quot;:179.55}"/>
</p:tagLst>
</file>

<file path=ppt/tags/tag33.xml><?xml version="1.0" encoding="utf-8"?>
<p:tagLst xmlns:p="http://schemas.openxmlformats.org/presentationml/2006/main">
  <p:tag name="KSO_WM_DIAGRAM_VIRTUALLY_FRAME" val="{&quot;height&quot;:121.64952755905514,&quot;left&quot;:42.00086614173229,&quot;top&quot;:356.5486614173228,&quot;width&quot;:179.55}"/>
</p:tagLst>
</file>

<file path=ppt/tags/tag34.xml><?xml version="1.0" encoding="utf-8"?>
<p:tagLst xmlns:p="http://schemas.openxmlformats.org/presentationml/2006/main">
  <p:tag name="KSO_WM_DIAGRAM_VIRTUALLY_FRAME" val="{&quot;height&quot;:121.64952755905514,&quot;left&quot;:42.00086614173229,&quot;top&quot;:356.5486614173228,&quot;width&quot;:179.55}"/>
</p:tagLst>
</file>

<file path=ppt/tags/tag35.xml><?xml version="1.0" encoding="utf-8"?>
<p:tagLst xmlns:p="http://schemas.openxmlformats.org/presentationml/2006/main">
  <p:tag name="KSO_WM_DIAGRAM_VIRTUALLY_FRAME" val="{&quot;height&quot;:121.64952755905514,&quot;left&quot;:42.00086614173229,&quot;top&quot;:356.5486614173228,&quot;width&quot;:179.55}"/>
</p:tagLst>
</file>

<file path=ppt/tags/tag36.xml><?xml version="1.0" encoding="utf-8"?>
<p:tagLst xmlns:p="http://schemas.openxmlformats.org/presentationml/2006/main">
  <p:tag name="KSO_WM_DIAGRAM_VIRTUALLY_FRAME" val="{&quot;height&quot;:529.4223622047244,&quot;left&quot;:37.40763779527559,&quot;top&quot;:28.85,&quot;width&quot;:889.8923622047245}"/>
</p:tagLst>
</file>

<file path=ppt/tags/tag37.xml><?xml version="1.0" encoding="utf-8"?>
<p:tagLst xmlns:p="http://schemas.openxmlformats.org/presentationml/2006/main">
  <p:tag name="KSO_WM_DIAGRAM_VIRTUALLY_FRAME" val="{&quot;height&quot;:529.4223622047244,&quot;left&quot;:37.40763779527559,&quot;top&quot;:28.85,&quot;width&quot;:889.8923622047245}"/>
</p:tagLst>
</file>

<file path=ppt/tags/tag38.xml><?xml version="1.0" encoding="utf-8"?>
<p:tagLst xmlns:p="http://schemas.openxmlformats.org/presentationml/2006/main">
  <p:tag name="KSO_WM_DIAGRAM_VIRTUALLY_FRAME" val="{&quot;height&quot;:529.4223622047244,&quot;left&quot;:37.40763779527559,&quot;top&quot;:28.85,&quot;width&quot;:889.8923622047245}"/>
</p:tagLst>
</file>

<file path=ppt/tags/tag39.xml><?xml version="1.0" encoding="utf-8"?>
<p:tagLst xmlns:p="http://schemas.openxmlformats.org/presentationml/2006/main">
  <p:tag name="KSO_WM_DIAGRAM_VIRTUALLY_FRAME" val="{&quot;height&quot;:529.4223622047244,&quot;left&quot;:37.40763779527559,&quot;top&quot;:28.85,&quot;width&quot;:889.8923622047245}"/>
</p:tagLst>
</file>

<file path=ppt/tags/tag4.xml><?xml version="1.0" encoding="utf-8"?>
<p:tagLst xmlns:p="http://schemas.openxmlformats.org/presentationml/2006/main">
  <p:tag name="AS_UNIQUEID" val="922"/>
</p:tagLst>
</file>

<file path=ppt/tags/tag40.xml><?xml version="1.0" encoding="utf-8"?>
<p:tagLst xmlns:p="http://schemas.openxmlformats.org/presentationml/2006/main">
  <p:tag name="KSO_WM_DIAGRAM_VIRTUALLY_FRAME" val="{&quot;height&quot;:529.4223622047244,&quot;left&quot;:37.40763779527559,&quot;top&quot;:28.85,&quot;width&quot;:889.8923622047245}"/>
</p:tagLst>
</file>

<file path=ppt/tags/tag41.xml><?xml version="1.0" encoding="utf-8"?>
<p:tagLst xmlns:p="http://schemas.openxmlformats.org/presentationml/2006/main">
  <p:tag name="KSO_WM_DIAGRAM_VIRTUALLY_FRAME" val="{&quot;height&quot;:529.4223622047244,&quot;left&quot;:37.40763779527559,&quot;top&quot;:28.85,&quot;width&quot;:889.8923622047245}"/>
</p:tagLst>
</file>

<file path=ppt/tags/tag42.xml><?xml version="1.0" encoding="utf-8"?>
<p:tagLst xmlns:p="http://schemas.openxmlformats.org/presentationml/2006/main">
  <p:tag name="KSO_WM_DIAGRAM_VIRTUALLY_FRAME" val="{&quot;height&quot;:529.4223622047244,&quot;left&quot;:37.40763779527559,&quot;top&quot;:28.85,&quot;width&quot;:889.8923622047245}"/>
</p:tagLst>
</file>

<file path=ppt/tags/tag43.xml><?xml version="1.0" encoding="utf-8"?>
<p:tagLst xmlns:p="http://schemas.openxmlformats.org/presentationml/2006/main">
  <p:tag name="KSO_WM_DIAGRAM_VIRTUALLY_FRAME" val="{&quot;height&quot;:529.4223622047244,&quot;left&quot;:37.40763779527559,&quot;top&quot;:28.85,&quot;width&quot;:889.8923622047245}"/>
</p:tagLst>
</file>

<file path=ppt/tags/tag44.xml><?xml version="1.0" encoding="utf-8"?>
<p:tagLst xmlns:p="http://schemas.openxmlformats.org/presentationml/2006/main">
  <p:tag name="KSO_WM_DIAGRAM_VIRTUALLY_FRAME" val="{&quot;height&quot;:450.0753268153356,&quot;left&quot;:53.15,&quot;top&quot;:28.85,&quot;width&quot;:870.25}"/>
</p:tagLst>
</file>

<file path=ppt/tags/tag45.xml><?xml version="1.0" encoding="utf-8"?>
<p:tagLst xmlns:p="http://schemas.openxmlformats.org/presentationml/2006/main">
  <p:tag name="KSO_WM_DIAGRAM_VIRTUALLY_FRAME" val="{&quot;height&quot;:450.0753268153356,&quot;left&quot;:53.15,&quot;top&quot;:28.85,&quot;width&quot;:870.25}"/>
</p:tagLst>
</file>

<file path=ppt/tags/tag46.xml><?xml version="1.0" encoding="utf-8"?>
<p:tagLst xmlns:p="http://schemas.openxmlformats.org/presentationml/2006/main">
  <p:tag name="KSO_WM_DIAGRAM_VIRTUALLY_FRAME" val="{&quot;height&quot;:450.0753268153356,&quot;left&quot;:53.15,&quot;top&quot;:28.85,&quot;width&quot;:870.25}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TABLE_ENDDRAG_ORIGIN_RECT" val="959*319"/>
  <p:tag name="TABLE_ENDDRAG_RECT" val="0*71*959*319"/>
</p:tagLst>
</file>

<file path=ppt/tags/tag49.xml><?xml version="1.0" encoding="utf-8"?>
<p:tagLst xmlns:p="http://schemas.openxmlformats.org/presentationml/2006/main">
  <p:tag name="TABLE_ENDDRAG_ORIGIN_RECT" val="953*266"/>
  <p:tag name="TABLE_ENDDRAG_RECT" val="6*137*953*266"/>
</p:tagLst>
</file>

<file path=ppt/tags/tag5.xml><?xml version="1.0" encoding="utf-8"?>
<p:tagLst xmlns:p="http://schemas.openxmlformats.org/presentationml/2006/main">
  <p:tag name="AS_UNIQUEID" val="923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AS_UNIQUEID" val="1205"/>
</p:tagLst>
</file>

<file path=ppt/tags/tag52.xml><?xml version="1.0" encoding="utf-8"?>
<p:tagLst xmlns:p="http://schemas.openxmlformats.org/presentationml/2006/main">
  <p:tag name="AS_UNIQUEID" val="1195"/>
</p:tagLst>
</file>

<file path=ppt/tags/tag53.xml><?xml version="1.0" encoding="utf-8"?>
<p:tagLst xmlns:p="http://schemas.openxmlformats.org/presentationml/2006/main">
  <p:tag name="AS_UNIQUEID" val="1191"/>
</p:tagLst>
</file>

<file path=ppt/tags/tag54.xml><?xml version="1.0" encoding="utf-8"?>
<p:tagLst xmlns:p="http://schemas.openxmlformats.org/presentationml/2006/main">
  <p:tag name="AS_UNIQUEID" val="1192"/>
</p:tagLst>
</file>

<file path=ppt/tags/tag55.xml><?xml version="1.0" encoding="utf-8"?>
<p:tagLst xmlns:p="http://schemas.openxmlformats.org/presentationml/2006/main">
  <p:tag name="AS_UNIQUEID" val="1193"/>
</p:tagLst>
</file>

<file path=ppt/tags/tag6.xml><?xml version="1.0" encoding="utf-8"?>
<p:tagLst xmlns:p="http://schemas.openxmlformats.org/presentationml/2006/main">
  <p:tag name="AS_UNIQUEID" val="924"/>
</p:tagLst>
</file>

<file path=ppt/tags/tag7.xml><?xml version="1.0" encoding="utf-8"?>
<p:tagLst xmlns:p="http://schemas.openxmlformats.org/presentationml/2006/main">
  <p:tag name="AS_UNIQUEID" val="925"/>
</p:tagLst>
</file>

<file path=ppt/tags/tag8.xml><?xml version="1.0" encoding="utf-8"?>
<p:tagLst xmlns:p="http://schemas.openxmlformats.org/presentationml/2006/main">
  <p:tag name="AS_UNIQUEID" val="926"/>
</p:tagLst>
</file>

<file path=ppt/tags/tag9.xml><?xml version="1.0" encoding="utf-8"?>
<p:tagLst xmlns:p="http://schemas.openxmlformats.org/presentationml/2006/main">
  <p:tag name="TABLE_ENDDRAG_ORIGIN_RECT" val="770*327"/>
  <p:tag name="TABLE_ENDDRAG_RECT" val="40*96*770*327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7935</Words>
  <Application>WPS 演示</Application>
  <PresentationFormat/>
  <Paragraphs>843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64" baseType="lpstr">
      <vt:lpstr>Arial</vt:lpstr>
      <vt:lpstr>宋体</vt:lpstr>
      <vt:lpstr>Wingdings</vt:lpstr>
      <vt:lpstr>Calibri</vt:lpstr>
      <vt:lpstr>黑体</vt:lpstr>
      <vt:lpstr>Arial</vt:lpstr>
      <vt:lpstr>楷体</vt:lpstr>
      <vt:lpstr>方正楷体_GBK</vt:lpstr>
      <vt:lpstr>微软雅黑</vt:lpstr>
      <vt:lpstr>方正粗黑宋简体</vt:lpstr>
      <vt:lpstr>SimSun-ExtB</vt:lpstr>
      <vt:lpstr>Arial Unicode MS</vt:lpstr>
      <vt:lpstr>华文行楷</vt:lpstr>
      <vt:lpstr>Kaiti SC Regular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黄红政</cp:lastModifiedBy>
  <cp:revision>1</cp:revision>
  <dcterms:created xsi:type="dcterms:W3CDTF">2025-04-20T23:54:29Z</dcterms:created>
  <dcterms:modified xsi:type="dcterms:W3CDTF">2025-04-20T23:54:29Z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O">
    <vt:lpwstr>wqlLaW5nc29mdCBQREYgdG8gV1BTIDExMEI</vt:lpwstr>
  </property>
  <property fmtid="{D5CDD505-2E9C-101B-9397-08002B2CF9AE}" pid="3" name="Created">
    <vt:filetime>1900-01-01T08:00:00Z</vt:filetime>
  </property>
  <property fmtid="{D5CDD505-2E9C-101B-9397-08002B2CF9AE}" pid="4" name="UsrData">
    <vt:lpwstr>67e523eada9aad0020510c8cwl</vt:lpwstr>
  </property>
  <property fmtid="{D5CDD505-2E9C-101B-9397-08002B2CF9AE}" pid="5" name="ICV">
    <vt:lpwstr>6EA5C42BF92C4052A6F6788A1349699C_12</vt:lpwstr>
  </property>
  <property fmtid="{D5CDD505-2E9C-101B-9397-08002B2CF9AE}" pid="6" name="KSOProductBuildVer">
    <vt:lpwstr>2052-12.1.0.20784</vt:lpwstr>
  </property>
</Properties>
</file>