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258" r:id="rId2"/>
    <p:sldId id="269" r:id="rId3"/>
    <p:sldId id="263" r:id="rId4"/>
    <p:sldId id="262" r:id="rId5"/>
    <p:sldId id="259" r:id="rId6"/>
    <p:sldId id="260" r:id="rId7"/>
    <p:sldId id="261" r:id="rId8"/>
    <p:sldId id="306" r:id="rId9"/>
    <p:sldId id="302" r:id="rId10"/>
    <p:sldId id="307" r:id="rId11"/>
    <p:sldId id="292" r:id="rId12"/>
    <p:sldId id="275" r:id="rId13"/>
    <p:sldId id="297" r:id="rId14"/>
    <p:sldId id="268" r:id="rId15"/>
    <p:sldId id="296" r:id="rId16"/>
    <p:sldId id="309" r:id="rId17"/>
    <p:sldId id="273" r:id="rId18"/>
    <p:sldId id="272" r:id="rId19"/>
    <p:sldId id="274" r:id="rId20"/>
    <p:sldId id="319" r:id="rId21"/>
    <p:sldId id="278" r:id="rId22"/>
    <p:sldId id="308" r:id="rId23"/>
    <p:sldId id="287" r:id="rId24"/>
    <p:sldId id="271" r:id="rId25"/>
    <p:sldId id="303" r:id="rId26"/>
    <p:sldId id="318" r:id="rId27"/>
    <p:sldId id="298" r:id="rId28"/>
    <p:sldId id="295" r:id="rId29"/>
    <p:sldId id="280" r:id="rId30"/>
    <p:sldId id="267" r:id="rId31"/>
    <p:sldId id="288" r:id="rId32"/>
    <p:sldId id="279" r:id="rId33"/>
    <p:sldId id="300" r:id="rId34"/>
    <p:sldId id="299" r:id="rId35"/>
    <p:sldId id="282" r:id="rId36"/>
    <p:sldId id="285" r:id="rId37"/>
    <p:sldId id="281" r:id="rId38"/>
    <p:sldId id="289" r:id="rId39"/>
    <p:sldId id="305" r:id="rId40"/>
    <p:sldId id="286" r:id="rId41"/>
    <p:sldId id="264" r:id="rId42"/>
    <p:sldId id="290" r:id="rId43"/>
    <p:sldId id="337" r:id="rId44"/>
    <p:sldId id="301" r:id="rId45"/>
    <p:sldId id="294" r:id="rId46"/>
    <p:sldId id="324" r:id="rId47"/>
    <p:sldId id="313" r:id="rId48"/>
    <p:sldId id="284" r:id="rId49"/>
    <p:sldId id="310" r:id="rId50"/>
    <p:sldId id="320" r:id="rId51"/>
    <p:sldId id="314" r:id="rId52"/>
    <p:sldId id="322" r:id="rId53"/>
    <p:sldId id="316" r:id="rId54"/>
    <p:sldId id="311" r:id="rId55"/>
    <p:sldId id="312" r:id="rId56"/>
    <p:sldId id="325" r:id="rId57"/>
    <p:sldId id="329" r:id="rId58"/>
    <p:sldId id="330" r:id="rId59"/>
    <p:sldId id="323" r:id="rId60"/>
    <p:sldId id="328" r:id="rId61"/>
    <p:sldId id="327" r:id="rId62"/>
    <p:sldId id="326" r:id="rId63"/>
    <p:sldId id="332" r:id="rId64"/>
    <p:sldId id="293" r:id="rId65"/>
    <p:sldId id="317" r:id="rId66"/>
    <p:sldId id="315" r:id="rId67"/>
    <p:sldId id="331" r:id="rId68"/>
    <p:sldId id="344" r:id="rId69"/>
    <p:sldId id="334" r:id="rId70"/>
    <p:sldId id="340" r:id="rId71"/>
    <p:sldId id="342" r:id="rId72"/>
    <p:sldId id="345" r:id="rId73"/>
    <p:sldId id="346" r:id="rId74"/>
    <p:sldId id="341" r:id="rId75"/>
    <p:sldId id="349" r:id="rId76"/>
    <p:sldId id="338" r:id="rId77"/>
    <p:sldId id="339" r:id="rId78"/>
    <p:sldId id="358" r:id="rId79"/>
    <p:sldId id="348" r:id="rId80"/>
    <p:sldId id="350" r:id="rId81"/>
    <p:sldId id="351" r:id="rId82"/>
    <p:sldId id="352" r:id="rId83"/>
    <p:sldId id="353" r:id="rId84"/>
    <p:sldId id="354" r:id="rId85"/>
    <p:sldId id="355" r:id="rId86"/>
    <p:sldId id="356" r:id="rId87"/>
    <p:sldId id="347" r:id="rId88"/>
    <p:sldId id="357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D83018F-4D2B-4411-B108-B3E59546EC83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F507A3A-94F7-4352-A3E8-8691E6ACAF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8C%97%E5%AE%8B" TargetMode="External"/><Relationship Id="rId2" Type="http://schemas.openxmlformats.org/officeDocument/2006/relationships/hyperlink" Target="https://baike.baidu.com/item/%E5%90%B4%E5%8E%B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s://baike.baidu.com/item/%E8%8C%83%E6%96%87%E6%AD%A3%E5%85%AC%E6%96%87%E9%9B%86" TargetMode="External"/><Relationship Id="rId4" Type="http://schemas.openxmlformats.org/officeDocument/2006/relationships/hyperlink" Target="https://baike.baidu.com/item/%E5%85%88%E5%A4%A9%E4%B8%8B%E4%B9%8B%E5%BF%A7%E8%80%8C%E5%BF%A7%EF%BC%8C%E5%90%8E%E5%A4%A9%E4%B8%8B%E4%B9%8B%E4%B9%90%E8%80%8C%E4%B9%90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o.gushiwen.org/author_510.aspx" TargetMode="External"/><Relationship Id="rId2" Type="http://schemas.openxmlformats.org/officeDocument/2006/relationships/hyperlink" Target="http://pic.baike.soso.com/ugc/baikepic2/0/20170825233838-209366030_jpg_351_280_20097.jpg/800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7%BE%8C%E6%97%8F" TargetMode="External"/><Relationship Id="rId3" Type="http://schemas.openxmlformats.org/officeDocument/2006/relationships/hyperlink" Target="https://baike.baidu.com/item/%E6%9D%AD%E7%88%B1%E5%B1%B1" TargetMode="External"/><Relationship Id="rId7" Type="http://schemas.openxmlformats.org/officeDocument/2006/relationships/hyperlink" Target="https://baike.baidu.com/item/%E7%BE%8C%E7%AC%9B" TargetMode="External"/><Relationship Id="rId2" Type="http://schemas.openxmlformats.org/officeDocument/2006/relationships/hyperlink" Target="https://baike.baidu.com/item/%E6%B8%94%E5%AE%B6%E5%82%B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7%87%95%E7%84%B6%E5%B1%B1" TargetMode="External"/><Relationship Id="rId5" Type="http://schemas.openxmlformats.org/officeDocument/2006/relationships/hyperlink" Target="https://baike.baidu.com/item/%E7%AA%A6%E5%AE%AA" TargetMode="External"/><Relationship Id="rId4" Type="http://schemas.openxmlformats.org/officeDocument/2006/relationships/hyperlink" Target="https://baike.baidu.com/item/%E5%90%8E%E6%B1%89%E4%B9%A6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8B%8F%E8%BD%BC" TargetMode="External"/><Relationship Id="rId2" Type="http://schemas.openxmlformats.org/officeDocument/2006/relationships/hyperlink" Target="https://baike.baidu.com/item/%E6%B1%9F%E5%9F%8E%E5%AD%9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https://baike.baidu.com/item/%E5%AF%86%E5%B7%9E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A5%BF%E5%A4%8F" TargetMode="External"/><Relationship Id="rId2" Type="http://schemas.openxmlformats.org/officeDocument/2006/relationships/hyperlink" Target="https://baike.baidu.com/item/%E9%AC%93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6%B8%A9%E9%9F%A6" TargetMode="External"/><Relationship Id="rId3" Type="http://schemas.openxmlformats.org/officeDocument/2006/relationships/hyperlink" Target="https://baike.baidu.com/item/%E6%B8%A9%E5%85%AB%E5%8F%89" TargetMode="External"/><Relationship Id="rId7" Type="http://schemas.openxmlformats.org/officeDocument/2006/relationships/hyperlink" Target="https://baike.baidu.com/item/%E9%9F%A6%E5%BA%8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8%8A%B1%E9%97%B4%E6%B4%BE" TargetMode="External"/><Relationship Id="rId5" Type="http://schemas.openxmlformats.org/officeDocument/2006/relationships/hyperlink" Target="https://baike.baidu.com/item/%E6%B8%A9%E6%9D%8E" TargetMode="External"/><Relationship Id="rId4" Type="http://schemas.openxmlformats.org/officeDocument/2006/relationships/hyperlink" Target="https://baike.baidu.com/item/%E6%9D%8E%E5%95%86%E9%9A%90" TargetMode="External"/><Relationship Id="rId9" Type="http://schemas.openxmlformats.org/officeDocument/2006/relationships/hyperlink" Target="https://baike.baidu.com/item/%E6%B8%A9%E9%A3%9E%E5%8D%BF%E9%9B%86%E7%AC%BA%E6%B3%A8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8%AF%8D%E7%89%8C%E5%90%8D" TargetMode="Externa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9%99%88%E4%BA%AE/11999960" TargetMode="External"/><Relationship Id="rId2" Type="http://schemas.openxmlformats.org/officeDocument/2006/relationships/hyperlink" Target="https://baike.baidu.com/item/%E8%AF%8D%E7%89%8C%E5%90%8D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5%B9%B2%E5%8F%8B%E4%BA%BA%E8%AF%97" TargetMode="External"/><Relationship Id="rId4" Type="http://schemas.openxmlformats.org/officeDocument/2006/relationships/hyperlink" Target="https://baike.baidu.com/item/%E5%88%98%E6%96%A7" TargetMode="Externa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5%8D%97%E5%8F%B2" TargetMode="Externa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420888"/>
            <a:ext cx="540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24</a:t>
            </a:r>
            <a:r>
              <a:rPr lang="zh-CN" altLang="en-US" sz="6600" dirty="0" smtClean="0"/>
              <a:t>、词五首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               望江南     </a:t>
            </a:r>
            <a:endParaRPr lang="en-US" altLang="zh-CN" sz="4800" b="1" dirty="0" smtClean="0"/>
          </a:p>
          <a:p>
            <a:r>
              <a:rPr lang="en-US" altLang="zh-CN" sz="4800" b="1" dirty="0"/>
              <a:t> </a:t>
            </a:r>
            <a:r>
              <a:rPr lang="en-US" altLang="zh-CN" sz="4800" b="1" dirty="0" smtClean="0"/>
              <a:t>                   </a:t>
            </a:r>
            <a:r>
              <a:rPr lang="zh-CN" altLang="en-US" sz="4800" b="1" dirty="0" smtClean="0"/>
              <a:t>（唐）温庭筠</a:t>
            </a:r>
            <a:endParaRPr lang="zh-CN" altLang="en-US" sz="4800" dirty="0"/>
          </a:p>
          <a:p>
            <a:r>
              <a:rPr lang="zh-CN" altLang="en-US" sz="4800" dirty="0" smtClean="0"/>
              <a:t>    梳洗罢，</a:t>
            </a:r>
            <a:r>
              <a:rPr lang="zh-CN" altLang="en-US" sz="4800" dirty="0"/>
              <a:t>独倚望江</a:t>
            </a:r>
            <a:r>
              <a:rPr lang="zh-CN" altLang="en-US" sz="4800" dirty="0" smtClean="0"/>
              <a:t>楼。</a:t>
            </a:r>
            <a:r>
              <a:rPr lang="zh-CN" altLang="en-US" sz="4800" dirty="0"/>
              <a:t>过尽千帆皆</a:t>
            </a:r>
            <a:r>
              <a:rPr lang="zh-CN" altLang="en-US" sz="4800" dirty="0" smtClean="0"/>
              <a:t>不是，</a:t>
            </a:r>
            <a:r>
              <a:rPr lang="zh-CN" altLang="en-US" sz="4800" dirty="0"/>
              <a:t>斜晖脉脉水</a:t>
            </a:r>
            <a:r>
              <a:rPr lang="zh-CN" altLang="en-US" sz="4800" dirty="0" smtClean="0"/>
              <a:t>悠悠。</a:t>
            </a:r>
            <a:r>
              <a:rPr lang="zh-CN" altLang="en-US" sz="4800" dirty="0"/>
              <a:t>肠断白蘋</a:t>
            </a:r>
            <a:r>
              <a:rPr lang="zh-CN" altLang="en-US" sz="4800" dirty="0" smtClean="0"/>
              <a:t>洲。 </a:t>
            </a:r>
            <a:endParaRPr lang="zh-CN" altLang="en-US" sz="4800" dirty="0"/>
          </a:p>
        </p:txBody>
      </p:sp>
      <p:pic>
        <p:nvPicPr>
          <p:cNvPr id="4" name="Picture 2" descr="http://star.kuwo.cn/star/cafe/upload/9/76/1273224047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21088"/>
            <a:ext cx="6120680" cy="220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3928" y="1916832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2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gss2.bdstatic.com/9fo3dSag_xI4khGkpoWK1HF6hhy/baike/crop%3D0%2C49%2C1080%2C712%3Bc0%3Dbaike150%2C5%2C5%2C150%2C50/sign=8a029d939dcad1c8c4f4a667420e4b3d/2fdda3cc7cd98d10bba5818d293fb80e7bec90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191921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851920" y="867489"/>
            <a:ext cx="4968552" cy="48320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范仲淹（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989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年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8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29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日－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1052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年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20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日），字希文，汉族。苏州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  <a:hlinkClick r:id="rId2"/>
              </a:rPr>
              <a:t>吴县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人。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  <a:hlinkClick r:id="rId3"/>
              </a:rPr>
              <a:t>北宋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杰出的思想家、政治家、文学家。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范仲淹政绩卓著，文学成就突出。他倡导的“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  <a:hlinkClick r:id="rId4"/>
              </a:rPr>
              <a:t>先天下之忧而忧，后天下之乐而乐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”思想和仁人志士节操，对后世影响深远</a:t>
            </a:r>
            <a:r>
              <a:rPr kumimoji="0" lang="zh-CN" altLang="zh-CN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[2]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。有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  <a:hlinkClick r:id="rId5"/>
              </a:rPr>
              <a:t>范文正公文集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传世。</a:t>
            </a:r>
          </a:p>
        </p:txBody>
      </p:sp>
      <p:pic>
        <p:nvPicPr>
          <p:cNvPr id="52227" name="Picture 3" descr="https://gss2.bdstatic.com/9fo3dSag_xI4khGkpoWK1HF6hhy/baike/c0%3Dbaike150%2C5%2C5%2C150%2C50/sign=8f8dfbcf9a25bc313f5009ca3fb6e6d4/6609c93d70cf3bc73d45e3edd200baa1cd112a6d.jpg"/>
          <p:cNvPicPr>
            <a:picLocks noChangeAspect="1" noChangeArrowheads="1"/>
          </p:cNvPicPr>
          <p:nvPr/>
        </p:nvPicPr>
        <p:blipFill>
          <a:blip r:embed="rId6" cstate="print"/>
          <a:srcRect t="12164"/>
          <a:stretch>
            <a:fillRect/>
          </a:stretch>
        </p:blipFill>
        <p:spPr bwMode="auto">
          <a:xfrm>
            <a:off x="467544" y="1556792"/>
            <a:ext cx="2942720" cy="3527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gss0.bdstatic.com/94o3dSag_xI4khGkpoWK1HF6hhy/baike/c0%3Dbaike92%2C5%2C5%2C92%2C30/sign=be0b58d73e6d55fbd1cb7e740c4b242f/9825bc315c6034a8c6438c88c813495409237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920880" cy="600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                 渔家傲</a:t>
            </a:r>
            <a:r>
              <a:rPr lang="en-US" altLang="zh-CN" sz="4000" b="1" dirty="0" smtClean="0"/>
              <a:t>· </a:t>
            </a:r>
            <a:r>
              <a:rPr lang="zh-CN" altLang="en-US" sz="4000" b="1" dirty="0"/>
              <a:t>秋</a:t>
            </a:r>
            <a:r>
              <a:rPr lang="zh-CN" altLang="en-US" sz="4000" b="1" dirty="0" smtClean="0"/>
              <a:t>思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                                （北宋）范仲淹</a:t>
            </a:r>
            <a:endParaRPr lang="zh-CN" altLang="en-US" sz="4000" dirty="0"/>
          </a:p>
          <a:p>
            <a:r>
              <a:rPr lang="zh-CN" altLang="en-US" sz="4000" dirty="0" smtClean="0"/>
              <a:t>塞下</a:t>
            </a:r>
            <a:r>
              <a:rPr lang="zh-CN" altLang="en-US" sz="4000" dirty="0"/>
              <a:t>秋来风景异，衡阳雁</a:t>
            </a:r>
            <a:r>
              <a:rPr lang="zh-CN" altLang="en-US" sz="4000" dirty="0" smtClean="0"/>
              <a:t>去无</a:t>
            </a:r>
            <a:r>
              <a:rPr lang="zh-CN" altLang="en-US" sz="4000" dirty="0"/>
              <a:t>留意。四面边声连角起。千嶂里，长烟落日孤城闭。</a:t>
            </a:r>
          </a:p>
          <a:p>
            <a:r>
              <a:rPr lang="zh-CN" altLang="en-US" sz="4000" dirty="0"/>
              <a:t>浊酒一杯家万里，燕然未勒归无计。羌管悠悠霜满地。人不寐 ，将军白发征夫泪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 descr="http://pic.baike.soso.com/ugc/baikepic2/0/20170825233838-209366030_jpg_351_280_20097.jpg/800">
            <a:hlinkClick r:id="rId2" tooltip="点击查看原图"/>
          </p:cNvPr>
          <p:cNvSpPr>
            <a:spLocks noChangeAspect="1" noChangeArrowheads="1"/>
          </p:cNvSpPr>
          <p:nvPr/>
        </p:nvSpPr>
        <p:spPr bwMode="auto">
          <a:xfrm>
            <a:off x="155575" y="-1279525"/>
            <a:ext cx="3343275" cy="2667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4" name="AutoShape 4" descr="http://pic.baike.soso.com/ugc/baikepic2/0/20170825233838-209366030_jpg_351_280_20097.jpg/800">
            <a:hlinkClick r:id="rId2" tooltip="点击查看原图"/>
          </p:cNvPr>
          <p:cNvSpPr>
            <a:spLocks noChangeAspect="1" noChangeArrowheads="1"/>
          </p:cNvSpPr>
          <p:nvPr/>
        </p:nvSpPr>
        <p:spPr bwMode="auto">
          <a:xfrm>
            <a:off x="155575" y="-1279525"/>
            <a:ext cx="3343275" cy="2667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6" name="AutoShape 6" descr="http://pic.baike.soso.com/ugc/baikepic2/0/20170825233838-209366030_jpg_351_280_20097.jpg/800">
            <a:hlinkClick r:id="rId2" tooltip="点击查看原图"/>
          </p:cNvPr>
          <p:cNvSpPr>
            <a:spLocks noChangeAspect="1" noChangeArrowheads="1"/>
          </p:cNvSpPr>
          <p:nvPr/>
        </p:nvSpPr>
        <p:spPr bwMode="auto">
          <a:xfrm>
            <a:off x="155575" y="-1279525"/>
            <a:ext cx="3343275" cy="2667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60" y="620688"/>
            <a:ext cx="82089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+mn-ea"/>
              </a:rPr>
              <a:t>        背    景：</a:t>
            </a:r>
            <a:endParaRPr lang="en-US" altLang="zh-CN" sz="4400" b="1" dirty="0" smtClean="0">
              <a:latin typeface="+mn-ea"/>
            </a:endParaRPr>
          </a:p>
          <a:p>
            <a:endParaRPr lang="en-US" altLang="zh-CN" sz="4400" b="1" dirty="0" smtClean="0">
              <a:latin typeface="+mn-ea"/>
            </a:endParaRPr>
          </a:p>
          <a:p>
            <a:r>
              <a:rPr lang="zh-CN" altLang="en-US" sz="3600" b="1" dirty="0" smtClean="0">
                <a:latin typeface="+mn-ea"/>
              </a:rPr>
              <a:t>    宋仁宗时期，西夏是从西北方面侵扰中原的强大敌人。公元</a:t>
            </a:r>
            <a:r>
              <a:rPr lang="en-US" altLang="zh-CN" sz="3600" b="1" dirty="0" smtClean="0">
                <a:latin typeface="+mn-ea"/>
              </a:rPr>
              <a:t>1040</a:t>
            </a:r>
            <a:r>
              <a:rPr lang="zh-CN" altLang="en-US" sz="3600" b="1" dirty="0" smtClean="0">
                <a:latin typeface="+mn-ea"/>
              </a:rPr>
              <a:t>年，</a:t>
            </a:r>
            <a:r>
              <a:rPr lang="zh-CN" altLang="en-US" sz="3600" b="1" dirty="0" smtClean="0">
                <a:latin typeface="+mn-ea"/>
                <a:hlinkClick r:id="rId3"/>
              </a:rPr>
              <a:t>范仲淹</a:t>
            </a:r>
            <a:r>
              <a:rPr lang="zh-CN" altLang="en-US" sz="3600" b="1" dirty="0" smtClean="0">
                <a:latin typeface="+mn-ea"/>
              </a:rPr>
              <a:t>任陕西经略副使兼知延州（陕西延安），在边城的防御上起了很大的作用；但朝廷腐败，败多胜少，只能坚守以稳定大局。本词即作于此时。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0688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作品注释</a:t>
            </a:r>
          </a:p>
          <a:p>
            <a:r>
              <a:rPr lang="zh-CN" altLang="en-US" sz="2400" b="1" dirty="0"/>
              <a:t>①</a:t>
            </a:r>
            <a:r>
              <a:rPr lang="zh-CN" altLang="en-US" sz="2400" b="1" dirty="0">
                <a:hlinkClick r:id="rId2"/>
              </a:rPr>
              <a:t>渔家傲</a:t>
            </a:r>
            <a:r>
              <a:rPr lang="zh-CN" altLang="en-US" sz="2400" b="1" dirty="0" smtClean="0"/>
              <a:t>：</a:t>
            </a:r>
            <a:r>
              <a:rPr lang="zh-CN" altLang="en-US" sz="2400" b="1" dirty="0"/>
              <a:t>词牌</a:t>
            </a:r>
            <a:r>
              <a:rPr lang="zh-CN" altLang="en-US" sz="2400" b="1" dirty="0" smtClean="0"/>
              <a:t>名。</a:t>
            </a:r>
            <a:endParaRPr lang="zh-CN" altLang="en-US" sz="2400" b="1" dirty="0"/>
          </a:p>
          <a:p>
            <a:r>
              <a:rPr lang="zh-CN" altLang="en-US" sz="2400" b="1" dirty="0"/>
              <a:t>②塞：边界要塞之地，这里指西北边疆。</a:t>
            </a:r>
          </a:p>
          <a:p>
            <a:r>
              <a:rPr lang="zh-CN" altLang="en-US" sz="2400" b="1" dirty="0"/>
              <a:t>③衡阳雁去：传说秋天北雁南飞，至湖南衡阳回雁峰而止，不再南飞。</a:t>
            </a:r>
          </a:p>
          <a:p>
            <a:r>
              <a:rPr lang="zh-CN" altLang="en-US" sz="2400" b="1" dirty="0"/>
              <a:t>④边声：边塞特有的声音，如大风、号角、羌笛、马啸的声音。</a:t>
            </a:r>
          </a:p>
          <a:p>
            <a:r>
              <a:rPr lang="zh-CN" altLang="en-US" sz="2400" b="1" dirty="0"/>
              <a:t>⑤千嶂：绵延而峻峭的山峰；崇山峻岭。</a:t>
            </a:r>
          </a:p>
          <a:p>
            <a:r>
              <a:rPr lang="zh-CN" altLang="en-US" sz="2400" b="1" dirty="0"/>
              <a:t>⑥燕然未勒：指战事未平，功名未立。燕然：即燕然山，今名</a:t>
            </a:r>
            <a:r>
              <a:rPr lang="zh-CN" altLang="en-US" sz="2400" b="1" dirty="0">
                <a:hlinkClick r:id="rId3"/>
              </a:rPr>
              <a:t>杭爱山</a:t>
            </a:r>
            <a:r>
              <a:rPr lang="zh-CN" altLang="en-US" sz="2400" b="1" dirty="0"/>
              <a:t>，在今蒙古国境内。据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4"/>
              </a:rPr>
              <a:t>后汉书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窦宪传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记载，东汉</a:t>
            </a:r>
            <a:r>
              <a:rPr lang="zh-CN" altLang="en-US" sz="2400" b="1" dirty="0">
                <a:hlinkClick r:id="rId5"/>
              </a:rPr>
              <a:t>窦宪</a:t>
            </a:r>
            <a:r>
              <a:rPr lang="zh-CN" altLang="en-US" sz="2400" b="1" dirty="0"/>
              <a:t>率兵追击匈奴单于，去塞三千余里，登</a:t>
            </a:r>
            <a:r>
              <a:rPr lang="zh-CN" altLang="en-US" sz="2400" b="1" dirty="0">
                <a:hlinkClick r:id="rId6"/>
              </a:rPr>
              <a:t>燕然山</a:t>
            </a:r>
            <a:r>
              <a:rPr lang="zh-CN" altLang="en-US" sz="2400" b="1" dirty="0"/>
              <a:t>，刻石勒功而还。</a:t>
            </a:r>
          </a:p>
          <a:p>
            <a:r>
              <a:rPr lang="zh-CN" altLang="en-US" sz="2400" b="1" dirty="0"/>
              <a:t>⑦羌管：即</a:t>
            </a:r>
            <a:r>
              <a:rPr lang="zh-CN" altLang="en-US" sz="2400" b="1" dirty="0">
                <a:hlinkClick r:id="rId7"/>
              </a:rPr>
              <a:t>羌笛</a:t>
            </a:r>
            <a:r>
              <a:rPr lang="zh-CN" altLang="en-US" sz="2400" b="1" dirty="0"/>
              <a:t>，出自古代西部</a:t>
            </a:r>
            <a:r>
              <a:rPr lang="zh-CN" altLang="en-US" sz="2400" b="1" dirty="0">
                <a:hlinkClick r:id="rId8"/>
              </a:rPr>
              <a:t>羌族</a:t>
            </a:r>
            <a:r>
              <a:rPr lang="zh-CN" altLang="en-US" sz="2400" b="1" dirty="0"/>
              <a:t>的一种乐器。</a:t>
            </a:r>
          </a:p>
          <a:p>
            <a:r>
              <a:rPr lang="zh-CN" altLang="en-US" sz="2400" b="1" dirty="0"/>
              <a:t>⑧悠悠：形容声音飘忽不定。</a:t>
            </a:r>
          </a:p>
          <a:p>
            <a:r>
              <a:rPr lang="zh-CN" altLang="en-US" sz="2400" b="1" dirty="0"/>
              <a:t>⑨寐：睡，不寐就是睡不着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564904"/>
            <a:ext cx="8352928" cy="3785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白话理解：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秋天到了，西北边塞的风光和江南不同。大雁又飞去衡阳了，一点也没有停留在这里的意思。黄昏时，军中号角一吹，周围的边声也随之而起。层峦叠嶂里，暮霭沉沉，山衔落日，孤零零的城门紧闭。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饮一杯浊酒，不由得想起万里之外的家乡，未能像窦宪那样战胜敌人，刻石燕然，所以还不能考虑回家。悠扬的羌笛响起来了，天气寒冷，霜雪满地。夜深了，将士们都不能安睡：将军为操持军事，须发都变白了；战士们久戍边塞，也流下了伤心的眼泪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404664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塞下秋来风景异，衡阳雁去无留意。四面边声连角起。千嶂里，长烟落日孤城闭。</a:t>
            </a:r>
          </a:p>
          <a:p>
            <a:r>
              <a:rPr lang="zh-CN" altLang="en-US" sz="2800" b="1" dirty="0" smtClean="0">
                <a:solidFill>
                  <a:srgbClr val="FFFF00"/>
                </a:solidFill>
              </a:rPr>
              <a:t>浊酒一杯家万里，燕然未勒归无计。羌管悠悠霜满地。人不寐 ，将军白发征夫泪。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FFFF"/>
                </a:solidFill>
              </a:rPr>
              <a:t>赏析：</a:t>
            </a:r>
            <a:endParaRPr lang="en-US" altLang="zh-CN" sz="32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solidFill>
                  <a:srgbClr val="FFFFFF"/>
                </a:solidFill>
              </a:rPr>
              <a:t>（</a:t>
            </a:r>
            <a:r>
              <a:rPr lang="en-US" altLang="zh-CN" sz="3200" b="1" u="sng" dirty="0" smtClean="0">
                <a:solidFill>
                  <a:srgbClr val="FFFFFF"/>
                </a:solidFill>
              </a:rPr>
              <a:t>1</a:t>
            </a:r>
            <a:r>
              <a:rPr lang="zh-CN" altLang="en-US" sz="3200" b="1" u="sng" dirty="0" smtClean="0">
                <a:solidFill>
                  <a:srgbClr val="FFFFFF"/>
                </a:solidFill>
              </a:rPr>
              <a:t>）词</a:t>
            </a:r>
            <a:r>
              <a:rPr lang="zh-CN" altLang="en-US" sz="3200" b="1" u="sng" dirty="0">
                <a:solidFill>
                  <a:srgbClr val="FFFFFF"/>
                </a:solidFill>
              </a:rPr>
              <a:t>的</a:t>
            </a:r>
            <a:r>
              <a:rPr lang="zh-CN" altLang="en-US" sz="3200" b="1" u="sng" dirty="0" smtClean="0">
                <a:solidFill>
                  <a:srgbClr val="FFFFFF"/>
                </a:solidFill>
              </a:rPr>
              <a:t>上片：侧重</a:t>
            </a:r>
            <a:r>
              <a:rPr lang="zh-CN" altLang="en-US" sz="3200" b="1" u="sng" dirty="0">
                <a:solidFill>
                  <a:srgbClr val="FFFFFF"/>
                </a:solidFill>
              </a:rPr>
              <a:t>写景</a:t>
            </a:r>
            <a:r>
              <a:rPr lang="zh-CN" altLang="en-US" sz="3200" b="1" u="sng" dirty="0" smtClean="0">
                <a:solidFill>
                  <a:srgbClr val="FFFFFF"/>
                </a:solidFill>
              </a:rPr>
              <a:t>。</a:t>
            </a:r>
            <a:endParaRPr lang="en-US" altLang="zh-CN" sz="3200" b="1" u="sng" dirty="0" smtClean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212976"/>
            <a:ext cx="8424936" cy="2959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>
                    <a:lumMod val="10000"/>
                  </a:schemeClr>
                </a:solidFill>
              </a:rPr>
              <a:t>塞下秋来风景异，衡阳雁去无留意。四面边声连角起。千嶂里，长烟落日孤城闭。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>
                    <a:lumMod val="10000"/>
                  </a:schemeClr>
                </a:solidFill>
              </a:rPr>
              <a:t>浊酒一杯家万里，燕然未勒归无计。羌管悠悠霜满地。人不寐 ，将军白发征夫泪。</a:t>
            </a:r>
            <a:endParaRPr lang="zh-CN" altLang="en-US" sz="32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77281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）</a:t>
            </a:r>
            <a:r>
              <a:rPr lang="zh-CN" altLang="en-US" sz="3200" b="1" u="sng" dirty="0" smtClean="0"/>
              <a:t>下片抒情：戍边将士思归</a:t>
            </a:r>
            <a:r>
              <a:rPr lang="zh-CN" altLang="en-US" sz="3200" b="1" u="sng" dirty="0"/>
              <a:t>的心情</a:t>
            </a:r>
            <a:r>
              <a:rPr lang="zh-CN" altLang="en-US" sz="3200" b="1" u="sng" dirty="0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184482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a0.att.hudong.com/71/21/01200000032098136353215258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640960" cy="576064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79912" y="5085184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衡阳雁去无留意</a:t>
            </a:r>
            <a:endParaRPr lang="zh-CN" altLang="en-US" sz="4000" dirty="0">
              <a:solidFill>
                <a:srgbClr val="FFFF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2276872"/>
            <a:ext cx="8136904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</a:rPr>
              <a:t>用典。</a:t>
            </a:r>
            <a:r>
              <a:rPr lang="zh-CN" altLang="en-US" sz="3600" dirty="0" smtClean="0"/>
              <a:t>“燕然未勒”指东汉大将窦宪追击北匈奴，出塞三千里，至燕然山刻石记功而还。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、拟人。</a:t>
            </a:r>
            <a:r>
              <a:rPr lang="zh-CN" altLang="en-US" sz="3600" dirty="0" smtClean="0"/>
              <a:t>“衡阳雁去无留意”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908720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表现手法：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3789040"/>
            <a:ext cx="806489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“衡阳雁去无留意”：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、拟人修辞手法；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、突出（反衬）边地的苦寒，雁子尚要飞走，何况将士？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a0.att.hudong.com/71/21/01200000032098136353215258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28092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ss.p.t262.com/cpic/c4/b3/e57541b7991bce284a0a73f7968db3c4.jpg"/>
          <p:cNvPicPr>
            <a:picLocks noChangeAspect="1" noChangeArrowheads="1"/>
          </p:cNvPicPr>
          <p:nvPr/>
        </p:nvPicPr>
        <p:blipFill>
          <a:blip r:embed="rId2" cstate="print"/>
          <a:srcRect b="77600"/>
          <a:stretch>
            <a:fillRect/>
          </a:stretch>
        </p:blipFill>
        <p:spPr bwMode="auto">
          <a:xfrm>
            <a:off x="323528" y="1484784"/>
            <a:ext cx="8572500" cy="1440160"/>
          </a:xfrm>
          <a:prstGeom prst="rect">
            <a:avLst/>
          </a:prstGeom>
          <a:noFill/>
        </p:spPr>
      </p:pic>
      <p:pic>
        <p:nvPicPr>
          <p:cNvPr id="3" name="Picture 2" descr="http://oss.p.t262.com/cpic/c4/b3/e57541b7991bce284a0a73f7968db3c4.jpg"/>
          <p:cNvPicPr>
            <a:picLocks noChangeAspect="1" noChangeArrowheads="1"/>
          </p:cNvPicPr>
          <p:nvPr/>
        </p:nvPicPr>
        <p:blipFill>
          <a:blip r:embed="rId2" cstate="print"/>
          <a:srcRect t="19600" b="42601"/>
          <a:stretch>
            <a:fillRect/>
          </a:stretch>
        </p:blipFill>
        <p:spPr bwMode="auto">
          <a:xfrm>
            <a:off x="395536" y="3284984"/>
            <a:ext cx="8424936" cy="2952328"/>
          </a:xfrm>
          <a:prstGeom prst="rect">
            <a:avLst/>
          </a:prstGeom>
          <a:noFill/>
        </p:spPr>
      </p:pic>
      <p:pic>
        <p:nvPicPr>
          <p:cNvPr id="4" name="Picture 4" descr="http://oss.p.t262.com/cpic/23/8a/b555da94a0f6d6e871e7f0328d448a23.jpg"/>
          <p:cNvPicPr>
            <a:picLocks noChangeAspect="1" noChangeArrowheads="1"/>
          </p:cNvPicPr>
          <p:nvPr/>
        </p:nvPicPr>
        <p:blipFill>
          <a:blip r:embed="rId3" cstate="print"/>
          <a:srcRect r="64957" b="87729"/>
          <a:stretch>
            <a:fillRect/>
          </a:stretch>
        </p:blipFill>
        <p:spPr bwMode="auto">
          <a:xfrm>
            <a:off x="2771800" y="260648"/>
            <a:ext cx="295232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oss.p.t262.com/cpic/23/8a/b555da94a0f6d6e871e7f0328d448a23.jpg"/>
          <p:cNvPicPr>
            <a:picLocks noChangeAspect="1" noChangeArrowheads="1"/>
          </p:cNvPicPr>
          <p:nvPr/>
        </p:nvPicPr>
        <p:blipFill>
          <a:blip r:embed="rId2" cstate="print"/>
          <a:srcRect b="38643"/>
          <a:stretch>
            <a:fillRect/>
          </a:stretch>
        </p:blipFill>
        <p:spPr bwMode="auto">
          <a:xfrm>
            <a:off x="323528" y="836712"/>
            <a:ext cx="8424936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oss.p.t262.com/cpic/89/93/9815b2f181c9c290557b4f801bb293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52928" cy="6264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ss.p.t262.com/cpic/23/8a/b555da94a0f6d6e871e7f0328d448a23.jpg"/>
          <p:cNvPicPr>
            <a:picLocks noChangeAspect="1" noChangeArrowheads="1"/>
          </p:cNvPicPr>
          <p:nvPr/>
        </p:nvPicPr>
        <p:blipFill>
          <a:blip r:embed="rId2" cstate="print"/>
          <a:srcRect t="61357" b="23304"/>
          <a:stretch>
            <a:fillRect/>
          </a:stretch>
        </p:blipFill>
        <p:spPr bwMode="auto">
          <a:xfrm>
            <a:off x="395536" y="476672"/>
            <a:ext cx="8424936" cy="1224136"/>
          </a:xfrm>
          <a:prstGeom prst="rect">
            <a:avLst/>
          </a:prstGeom>
          <a:noFill/>
        </p:spPr>
      </p:pic>
      <p:pic>
        <p:nvPicPr>
          <p:cNvPr id="3" name="Picture 4" descr="http://oss.p.t262.com/cpic/23/8a/b555da94a0f6d6e871e7f0328d448a23.jpg"/>
          <p:cNvPicPr>
            <a:picLocks noChangeAspect="1" noChangeArrowheads="1"/>
          </p:cNvPicPr>
          <p:nvPr/>
        </p:nvPicPr>
        <p:blipFill>
          <a:blip r:embed="rId2" cstate="print"/>
          <a:srcRect t="75516" b="6785"/>
          <a:stretch>
            <a:fillRect/>
          </a:stretch>
        </p:blipFill>
        <p:spPr bwMode="auto">
          <a:xfrm>
            <a:off x="395536" y="2132856"/>
            <a:ext cx="8424936" cy="1296144"/>
          </a:xfrm>
          <a:prstGeom prst="rect">
            <a:avLst/>
          </a:prstGeom>
          <a:noFill/>
        </p:spPr>
      </p:pic>
      <p:pic>
        <p:nvPicPr>
          <p:cNvPr id="62466" name="Picture 2" descr="http://ww1.sinaimg.cn/orj480/0068r9SQgw1f7d72b7859j30cb0cu3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89040"/>
            <a:ext cx="2520280" cy="26283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                 渔家傲</a:t>
            </a:r>
            <a:r>
              <a:rPr lang="en-US" altLang="zh-CN" sz="4000" b="1" dirty="0" smtClean="0"/>
              <a:t>· </a:t>
            </a:r>
            <a:r>
              <a:rPr lang="zh-CN" altLang="en-US" sz="4000" b="1" dirty="0"/>
              <a:t>秋</a:t>
            </a:r>
            <a:r>
              <a:rPr lang="zh-CN" altLang="en-US" sz="4000" b="1" dirty="0" smtClean="0"/>
              <a:t>思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                             （北宋）范仲淹</a:t>
            </a:r>
            <a:endParaRPr lang="zh-CN" altLang="en-US" sz="4000" b="1" dirty="0"/>
          </a:p>
          <a:p>
            <a:r>
              <a:rPr lang="zh-CN" altLang="en-US" sz="4000" b="1" dirty="0" smtClean="0"/>
              <a:t>塞下</a:t>
            </a:r>
            <a:r>
              <a:rPr lang="zh-CN" altLang="en-US" sz="4000" b="1" dirty="0"/>
              <a:t>秋来风景异，衡阳雁</a:t>
            </a:r>
            <a:r>
              <a:rPr lang="zh-CN" altLang="en-US" sz="4000" b="1" dirty="0" smtClean="0"/>
              <a:t>去无</a:t>
            </a:r>
            <a:r>
              <a:rPr lang="zh-CN" altLang="en-US" sz="4000" b="1" dirty="0"/>
              <a:t>留意。四面边声连角起。千嶂里，长烟落日孤城闭。</a:t>
            </a:r>
          </a:p>
          <a:p>
            <a:r>
              <a:rPr lang="zh-CN" altLang="en-US" sz="4000" b="1" dirty="0"/>
              <a:t>浊酒一杯家万里，燕然未勒归无计。羌管悠悠霜满地。人不寐 ，将军白发征夫泪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184482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3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gss2.bdstatic.com/9fo3dSag_xI4khGkpoWK1HF6hhy/baike/c0%3Dbaike80%2C5%2C5%2C80%2C26/sign=c4f8568d9c510fb36c147fc5b85aa3f0/d8f9d72a6059252df61f0530369b033b5bb5b9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704856" cy="562388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971600" y="4509120"/>
            <a:ext cx="1946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密州出猎</a:t>
            </a:r>
            <a:r>
              <a:rPr lang="en-US" altLang="zh-CN" sz="3200" b="1" dirty="0" smtClean="0">
                <a:solidFill>
                  <a:srgbClr val="C0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gss1.bdstatic.com/9vo3dSag_xI4khGkpoWK1HF6hhy/baike/c0%3Dbaike80%2C5%2C5%2C80%2C26/sign=7e7d43b3cafcc3cea0cdc161f32cbded/279759ee3d6d55fb8b96b9b76f224f4a21a4dd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4392488" cy="6226144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292080" y="1772816"/>
            <a:ext cx="3635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梳洗罢，独倚望江楼。过尽千帆皆不是，斜晖脉脉水悠悠</a:t>
            </a:r>
            <a:r>
              <a:rPr lang="en-US" altLang="zh-CN" sz="3600" dirty="0" smtClean="0"/>
              <a:t>…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4" y="284855"/>
            <a:ext cx="8352928" cy="601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53958" rIns="39675" bIns="5395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江城子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·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密州出猎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苏轼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酒酣胸胆尚开张，鬓微霜，又何妨？持节云中，何日遣冯唐？会挽雕弓如满月，西北望，射天狼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103.img.lizhi.fm/audio_cover/2016/06/15/29254734349603463_320x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6552728" cy="58326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380312" y="1844824"/>
            <a:ext cx="923330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800" b="1" dirty="0" smtClean="0">
                <a:solidFill>
                  <a:srgbClr val="FFC000"/>
                </a:solidFill>
                <a:latin typeface="+mj-ea"/>
                <a:ea typeface="+mj-ea"/>
                <a:cs typeface="宋体" pitchFamily="2" charset="-122"/>
              </a:rPr>
              <a:t>密州出猎</a:t>
            </a:r>
            <a:r>
              <a:rPr lang="en-US" altLang="zh-CN" sz="4800" b="1" dirty="0" smtClean="0">
                <a:solidFill>
                  <a:srgbClr val="FFC000"/>
                </a:solidFill>
                <a:latin typeface="+mj-ea"/>
                <a:ea typeface="+mj-ea"/>
                <a:cs typeface="宋体" pitchFamily="2" charset="-122"/>
              </a:rPr>
              <a:t> </a:t>
            </a:r>
            <a:endParaRPr lang="zh-CN" altLang="en-US" sz="4800" dirty="0">
              <a:solidFill>
                <a:srgbClr val="FFC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背景：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>
                <a:hlinkClick r:id="rId2"/>
              </a:rPr>
              <a:t>江城子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密州出猎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是宋代文学家</a:t>
            </a:r>
            <a:r>
              <a:rPr lang="zh-CN" altLang="en-US" sz="2800" b="1" dirty="0" smtClean="0">
                <a:hlinkClick r:id="rId3"/>
              </a:rPr>
              <a:t>苏轼</a:t>
            </a:r>
            <a:r>
              <a:rPr lang="zh-CN" altLang="en-US" sz="2800" b="1" dirty="0" smtClean="0"/>
              <a:t>于</a:t>
            </a:r>
            <a:r>
              <a:rPr lang="zh-CN" altLang="en-US" sz="2800" b="1" dirty="0" smtClean="0">
                <a:hlinkClick r:id="rId4"/>
              </a:rPr>
              <a:t>密州</a:t>
            </a:r>
            <a:r>
              <a:rPr lang="zh-CN" altLang="en-US" sz="2800" b="1" dirty="0" smtClean="0"/>
              <a:t>知州任上（</a:t>
            </a:r>
            <a:r>
              <a:rPr lang="en-US" altLang="zh-CN" sz="2800" b="1" dirty="0" smtClean="0"/>
              <a:t>40</a:t>
            </a:r>
            <a:r>
              <a:rPr lang="zh-CN" altLang="en-US" sz="2800" b="1" dirty="0" smtClean="0"/>
              <a:t>岁）所作的一首词。此词表达了强国抗敌的政治主张，抒写了渴望报效朝廷的壮志豪情。</a:t>
            </a:r>
            <a:endParaRPr lang="zh-CN" altLang="en-US" sz="2800" b="1" dirty="0"/>
          </a:p>
        </p:txBody>
      </p:sp>
      <p:pic>
        <p:nvPicPr>
          <p:cNvPr id="3" name="Picture 2" descr="https://gss2.bdstatic.com/9fo3dSag_xI4khGkpoWK1HF6hhy/baike/c0%3Dbaike80%2C5%2C5%2C80%2C26/sign=c4f8568d9c510fb36c147fc5b85aa3f0/d8f9d72a6059252df61f0530369b033b5bb5b9f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212976"/>
            <a:ext cx="3960440" cy="2890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词句注释：</a:t>
            </a:r>
          </a:p>
          <a:p>
            <a:r>
              <a:rPr lang="zh-CN" altLang="en-US" sz="2800" b="1" dirty="0" smtClean="0"/>
              <a:t>⑴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江城子：词牌名。</a:t>
            </a:r>
          </a:p>
          <a:p>
            <a:r>
              <a:rPr lang="zh-CN" altLang="en-US" sz="2800" b="1" dirty="0" smtClean="0"/>
              <a:t>⑵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密州：在今山东省诸城市。</a:t>
            </a:r>
          </a:p>
          <a:p>
            <a:r>
              <a:rPr lang="zh-CN" altLang="en-US" sz="2800" b="1" dirty="0" smtClean="0"/>
              <a:t>⑶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老夫：作者自称，时年四十。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聊：姑且，暂且</a:t>
            </a:r>
            <a:r>
              <a:rPr lang="zh-CN" altLang="en-US" sz="2800" b="1" dirty="0" smtClean="0"/>
              <a:t>。狂：狂妄。</a:t>
            </a:r>
          </a:p>
          <a:p>
            <a:r>
              <a:rPr lang="zh-CN" altLang="en-US" sz="2800" b="1" dirty="0" smtClean="0"/>
              <a:t>⑷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左牵黄，右擎苍：左手牵着黄狗，右臂托起苍鹰，形容围猎时用以追捕猎物的架势。</a:t>
            </a:r>
          </a:p>
          <a:p>
            <a:r>
              <a:rPr lang="zh-CN" altLang="en-US" sz="2800" b="1" dirty="0" smtClean="0"/>
              <a:t>⑸</a:t>
            </a:r>
            <a:r>
              <a:rPr lang="en-US" altLang="zh-CN" sz="2800" b="1" dirty="0" smtClean="0"/>
              <a:t>.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锦帽貂裘：名词作动词</a:t>
            </a:r>
            <a:r>
              <a:rPr lang="zh-CN" altLang="en-US" sz="2800" b="1" dirty="0" smtClean="0"/>
              <a:t>，头戴着华美鲜艳的帽子。貂裘，身穿貂鼠皮衣。这是汉羽林军穿的服装。</a:t>
            </a:r>
          </a:p>
          <a:p>
            <a:r>
              <a:rPr lang="zh-CN" altLang="en-US" sz="2800" b="1" dirty="0" smtClean="0"/>
              <a:t>⑹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千骑卷平冈：形容马多尘土飞扬，把山岗像卷席子一般掠过。千骑（</a:t>
            </a:r>
            <a:r>
              <a:rPr lang="en-US" altLang="zh-CN" sz="2800" b="1" dirty="0" err="1" smtClean="0"/>
              <a:t>jì</a:t>
            </a:r>
            <a:r>
              <a:rPr lang="zh-CN" altLang="en-US" sz="2800" b="1" dirty="0" smtClean="0"/>
              <a:t>）：形容从骑之多。平冈：指山脊平坦处。</a:t>
            </a:r>
          </a:p>
          <a:p>
            <a:r>
              <a:rPr lang="zh-CN" altLang="en-US" sz="2800" b="1" dirty="0" smtClean="0"/>
              <a:t>⑺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为报：为了报答。太守：古代州府的行政长官。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2656"/>
            <a:ext cx="8496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⑻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孙郎：三国时期东吴的孙权，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这里作者自喻。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三国志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吴志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孙权传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载：“二十三年十月，权将如吴，亲乘马射虎于凌亭，马为虎伤。权投以双戟，虎却废。常从张世，击以戈、获之。”</a:t>
            </a:r>
          </a:p>
          <a:p>
            <a:r>
              <a:rPr lang="zh-CN" altLang="en-US" sz="2800" b="1" dirty="0" smtClean="0"/>
              <a:t>⑼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酒酣胸胆尚开张：尽情畅饮，胸怀开阔，胆气豪壮。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尚：更</a:t>
            </a:r>
            <a:r>
              <a:rPr lang="zh-CN" altLang="en-US" sz="2800" b="1" dirty="0" smtClean="0"/>
              <a:t>。</a:t>
            </a:r>
          </a:p>
          <a:p>
            <a:r>
              <a:rPr lang="zh-CN" altLang="en-US" sz="2800" b="1" dirty="0" smtClean="0"/>
              <a:t>⑽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>
                <a:hlinkClick r:id="rId2"/>
              </a:rPr>
              <a:t>鬓</a:t>
            </a:r>
            <a:r>
              <a:rPr lang="en-US" altLang="zh-CN" sz="2800" b="1" dirty="0" smtClean="0"/>
              <a:t>bin(</a:t>
            </a:r>
            <a:r>
              <a:rPr lang="zh-CN" altLang="en-US" sz="2800" b="1" dirty="0" smtClean="0"/>
              <a:t>四声）：额角边的头发。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霜：白。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r>
              <a:rPr lang="zh-CN" altLang="en-US" sz="2800" b="1" dirty="0" smtClean="0"/>
              <a:t>⑿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会挽雕弓如满月：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会，定将</a:t>
            </a:r>
            <a:r>
              <a:rPr lang="zh-CN" altLang="en-US" sz="2800" b="1" dirty="0" smtClean="0"/>
              <a:t>。挽，拉。雕弓，弓背上有雕花的弓。满月：圆月。</a:t>
            </a:r>
          </a:p>
          <a:p>
            <a:r>
              <a:rPr lang="zh-CN" altLang="en-US" sz="2800" b="1" dirty="0" smtClean="0"/>
              <a:t>⒀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天狼：星名，</a:t>
            </a:r>
            <a:r>
              <a:rPr lang="zh-CN" altLang="en-US" sz="2800" b="1" dirty="0" smtClean="0"/>
              <a:t>一称犬星，旧说指侵掠，这里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代指</a:t>
            </a:r>
            <a:r>
              <a:rPr lang="zh-CN" altLang="en-US" sz="2800" b="1" dirty="0" smtClean="0">
                <a:solidFill>
                  <a:srgbClr val="FFFF00"/>
                </a:solidFill>
                <a:hlinkClick r:id="rId3"/>
              </a:rPr>
              <a:t>西</a:t>
            </a:r>
            <a:r>
              <a:rPr lang="zh-CN" altLang="en-US" sz="2800" b="1" dirty="0" smtClean="0">
                <a:hlinkClick r:id="rId3"/>
              </a:rPr>
              <a:t>夏</a:t>
            </a:r>
            <a:r>
              <a:rPr lang="zh-CN" altLang="en-US" sz="2800" b="1" dirty="0" smtClean="0"/>
              <a:t>。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楚辞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九歌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东君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：“长矢兮射天狼。”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晋书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天文志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云：“狼一星在东井南，为野将，好侵掠。”词中以之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隐喻</a:t>
            </a:r>
            <a:r>
              <a:rPr lang="zh-CN" altLang="en-US" sz="2800" b="1" dirty="0" smtClean="0"/>
              <a:t>侵犯北宋边境的辽国与西夏。</a:t>
            </a:r>
          </a:p>
          <a:p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2656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⑾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持节云中，何日遣冯唐：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用典：</a:t>
            </a:r>
            <a:r>
              <a:rPr lang="zh-CN" altLang="en-US" sz="2800" b="1" dirty="0" smtClean="0"/>
              <a:t>朝廷何日派遣冯唐去云中郡赦免魏尚的罪呢？苏轼此时因政治上处境不好，调密州太守，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故以魏尚自许，希望能得到朝廷的信任。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典出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史记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冯唐列传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。汉文帝时，魏尚为云中太守。他爱惜士卒，优待军吏，匈奴远避。匈奴曾一度来犯，魏尚亲率车骑出击，所杀甚众。后因报功文书上所载杀敌的数字与实际不合（虚报了六个），被削职。经冯唐代为辨白后，认为判的过重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文帝就派冯唐“持节”（带着传达圣旨的符节）去赦免魏尚的罪，让魏尚仍然担任云中郡太守。</a:t>
            </a:r>
            <a:r>
              <a:rPr lang="zh-CN" altLang="en-US" sz="2800" b="1" dirty="0" smtClean="0"/>
              <a:t>节：兵符，带着传达命令的符节。持节：是奉有朝廷重大使命。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.ziyuanku.com/upload/article/2016/201608/1ee687be2e694af2aab6ba5d802c3f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6768752" cy="446449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63888" y="5517232"/>
            <a:ext cx="1946367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密州出猎</a:t>
            </a:r>
            <a:r>
              <a:rPr lang="en-US" altLang="zh-CN" sz="3200" b="1" dirty="0" smtClean="0"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348880"/>
            <a:ext cx="8424936" cy="37856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译文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姑且抒发一下少年人的狂傲之气，左手牵着黄狗，右手托着苍鹰。随从的将士们头戴华美艳丽的帽子，身穿貂皮做的衣服，浩浩荡荡的大部队像疾风一样，席卷平坦的山冈。为报答全城的百姓都来追随我，我一定要像孙权一样射杀一头老虎给大家看看。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喝酒喝到正高兴时，我的胸怀更加开阔，我的胆气更加张扬。即使头发微白，又有什么关系呢？朝廷什么时候才能派人拿着符节来密州赦免我的罪呢？那时我定当拉开弓箭，使之呈现满月的形状，瞄准西北，把代表西夏的天狼星射下来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88640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FF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2800" b="1" dirty="0" smtClean="0">
                <a:solidFill>
                  <a:srgbClr val="FFFF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FF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    </a:t>
            </a:r>
            <a:r>
              <a:rPr lang="zh-CN" altLang="zh-CN" sz="2800" b="1" dirty="0" smtClean="0">
                <a:solidFill>
                  <a:srgbClr val="FFFF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酒酣胸胆尚开张，鬓微霜，又何妨？持节云中，何日遣冯唐？会挽雕弓如满月，西北望，射天狼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d.pmume.com/file/m/2016-11/5c4012f5eb19549d4887baf222b527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8680"/>
            <a:ext cx="6768752" cy="55803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772816"/>
            <a:ext cx="923330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800" b="1" dirty="0" smtClean="0">
                <a:solidFill>
                  <a:srgbClr val="FFC000"/>
                </a:solidFill>
                <a:latin typeface="+mj-ea"/>
                <a:ea typeface="+mj-ea"/>
                <a:cs typeface="宋体" pitchFamily="2" charset="-122"/>
              </a:rPr>
              <a:t>密州出猎</a:t>
            </a:r>
            <a:r>
              <a:rPr lang="en-US" altLang="zh-CN" sz="4800" b="1" dirty="0" smtClean="0">
                <a:solidFill>
                  <a:srgbClr val="FFC000"/>
                </a:solidFill>
                <a:latin typeface="+mj-ea"/>
                <a:ea typeface="+mj-ea"/>
                <a:cs typeface="宋体" pitchFamily="2" charset="-122"/>
              </a:rPr>
              <a:t> </a:t>
            </a:r>
            <a:endParaRPr lang="zh-CN" altLang="en-US" sz="4800" dirty="0">
              <a:solidFill>
                <a:srgbClr val="FFC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05273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FF00"/>
                </a:solidFill>
              </a:rPr>
              <a:t>你看到了哪一个字？</a:t>
            </a:r>
            <a:endParaRPr lang="zh-CN" altLang="en-US" sz="72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99695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i="1" dirty="0" smtClean="0">
                <a:latin typeface="+mn-ea"/>
              </a:rPr>
              <a:t>狂！</a:t>
            </a:r>
            <a:endParaRPr lang="zh-CN" altLang="en-US" sz="9600" i="1" dirty="0">
              <a:latin typeface="+mn-ea"/>
            </a:endParaRPr>
          </a:p>
        </p:txBody>
      </p:sp>
      <p:pic>
        <p:nvPicPr>
          <p:cNvPr id="4" name="Picture 2" descr="https://gss2.bdstatic.com/9fo3dSag_xI4khGkpoWK1HF6hhy/baike/c0%3Dbaike80%2C5%2C5%2C80%2C26/sign=c4f8568d9c510fb36c147fc5b85aa3f0/d8f9d72a6059252df61f0530369b033b5bb5b9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636912"/>
            <a:ext cx="4464496" cy="3258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ss0.bdstatic.com/94o3dSag_xI4khGkpoWK1HF6hhy/baike/c0%3Dbaike80%2C5%2C5%2C80%2C26/sign=4d45a023b0b7d0a26fc40ccfaa861d6c/50da81cb39dbb6fdb21729b70b24ab18962b37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3371850" cy="551497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355976" y="404664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u="sng" dirty="0">
                <a:solidFill>
                  <a:srgbClr val="FFFF00"/>
                </a:solidFill>
              </a:rPr>
              <a:t>温庭筠，唐代诗人、词人。</a:t>
            </a:r>
            <a:r>
              <a:rPr lang="zh-CN" altLang="en-US" sz="2400" dirty="0"/>
              <a:t>本名岐，字飞卿，太原祁（今山西祁县东南）人。富有天才，文思敏捷，每入试，押官韵，八叉手而成八韵，故有“</a:t>
            </a:r>
            <a:r>
              <a:rPr lang="zh-CN" altLang="en-US" sz="2400" dirty="0">
                <a:hlinkClick r:id="rId3"/>
              </a:rPr>
              <a:t>温八叉</a:t>
            </a:r>
            <a:r>
              <a:rPr lang="zh-CN" altLang="en-US" sz="2400" dirty="0"/>
              <a:t>”“温八吟”之称。然恃才不羁，又好讥刺权贵，多犯忌讳，取憎于时，故屡举进士不第，长被贬抑，终生不得志</a:t>
            </a:r>
            <a:r>
              <a:rPr lang="zh-CN" altLang="en-US" sz="2400" dirty="0" smtClean="0"/>
              <a:t>。诗</a:t>
            </a:r>
            <a:r>
              <a:rPr lang="zh-CN" altLang="en-US" sz="2400" dirty="0"/>
              <a:t>与</a:t>
            </a:r>
            <a:r>
              <a:rPr lang="zh-CN" altLang="en-US" sz="2400" dirty="0">
                <a:hlinkClick r:id="rId4"/>
              </a:rPr>
              <a:t>李商隐</a:t>
            </a:r>
            <a:r>
              <a:rPr lang="zh-CN" altLang="en-US" sz="2400" dirty="0"/>
              <a:t>齐名，时称“</a:t>
            </a:r>
            <a:r>
              <a:rPr lang="zh-CN" altLang="en-US" sz="2400" dirty="0">
                <a:hlinkClick r:id="rId5"/>
              </a:rPr>
              <a:t>温李</a:t>
            </a:r>
            <a:r>
              <a:rPr lang="zh-CN" altLang="en-US" sz="2400" dirty="0"/>
              <a:t>”。其诗辞藻华丽，秾艳精致。其词艺术成就在晚唐诸词人之上，为“</a:t>
            </a:r>
            <a:r>
              <a:rPr lang="zh-CN" altLang="en-US" sz="2400" dirty="0">
                <a:hlinkClick r:id="rId6"/>
              </a:rPr>
              <a:t>花间派</a:t>
            </a:r>
            <a:r>
              <a:rPr lang="zh-CN" altLang="en-US" sz="2400" dirty="0"/>
              <a:t>”首要词人，对词的发展影响较大。在词史上，与</a:t>
            </a:r>
            <a:r>
              <a:rPr lang="zh-CN" altLang="en-US" sz="2400" dirty="0">
                <a:hlinkClick r:id="rId7"/>
              </a:rPr>
              <a:t>韦庄</a:t>
            </a:r>
            <a:r>
              <a:rPr lang="zh-CN" altLang="en-US" sz="2400" dirty="0"/>
              <a:t>并称“</a:t>
            </a:r>
            <a:r>
              <a:rPr lang="zh-CN" altLang="en-US" sz="2400" dirty="0">
                <a:hlinkClick r:id="rId8"/>
              </a:rPr>
              <a:t>温韦</a:t>
            </a:r>
            <a:r>
              <a:rPr lang="zh-CN" altLang="en-US" sz="2400" dirty="0"/>
              <a:t>”。现存诗三百多首，词七十余首。后人辑有</a:t>
            </a:r>
            <a:r>
              <a:rPr lang="en-US" altLang="zh-CN" sz="2400" dirty="0"/>
              <a:t>《</a:t>
            </a:r>
            <a:r>
              <a:rPr lang="zh-CN" altLang="en-US" sz="2400" dirty="0">
                <a:hlinkClick r:id="rId9"/>
              </a:rPr>
              <a:t>温飞卿集笺注</a:t>
            </a:r>
            <a:r>
              <a:rPr lang="en-US" altLang="zh-CN" sz="2400" dirty="0"/>
              <a:t>》</a:t>
            </a:r>
            <a:r>
              <a:rPr lang="zh-CN" altLang="en-US" sz="2400" dirty="0"/>
              <a:t>等</a:t>
            </a:r>
            <a:r>
              <a:rPr lang="zh-CN" altLang="en-US" sz="2400" dirty="0" smtClean="0"/>
              <a:t>。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赏析：</a:t>
            </a:r>
            <a:endParaRPr lang="en-US" altLang="zh-CN" sz="2800" b="1" dirty="0" smtClean="0">
              <a:solidFill>
                <a:srgbClr val="FFFF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）此词开篇“老夫聊发少年狂”，出手不凡。这首词通篇纵情放笔，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气概豪迈，一个“狂”字贯穿全篇。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接下去的四句写出猎的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雄壮场面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，表现了猎者威武豪迈的气概：词人左手牵黄犬，右臂驾苍鹰，好一副出猎的雄姿！随从武士个个也是“锦帽貂裘”，打猎装束。千骑奔驰，腾空越野，好一幅壮观的出猎场面！为报全城士民盛意，词人也要像当年孙权射虎一样，一显身手。作者以少年英主孙权自比，更是显出东坡“狂”劲和豪兴来。</a:t>
            </a:r>
            <a:endParaRPr lang="zh-CN" altLang="en-US" sz="2800" b="1" dirty="0">
              <a:solidFill>
                <a:srgbClr val="FFFF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5013176"/>
            <a:ext cx="8352928" cy="13091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赏析（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）：上片写“出猎”这一特殊场合下表现出来的词人举止神态之“狂”，下片更由实而虚，进一步写词人“少年狂”的胸怀，抒发由打猎激发起来的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壮志豪情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。“酒酣胸胆尚开张”，东坡为人本来就豪放不羁，再加上“酒酣”，就更加豪情洋溢了。接下来，作者倾诉了自己的雄心壮志：年事虽高，鬓发虽白，却仍希望朝廷能像汉文帝派冯唐持节赦免魏尚一样，对自己委以重任，赴边疆抗敌。那时，他将挽弓如满月，狠狠抗击西夏和辽的侵扰。</a:t>
            </a:r>
            <a:endParaRPr lang="zh-CN" altLang="en-US" sz="2800" b="1" dirty="0">
              <a:solidFill>
                <a:srgbClr val="FFFF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869160"/>
            <a:ext cx="8424936" cy="13091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28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酒酣胸胆尚开张，鬓微霜，又何妨？持节云中，何日遣冯唐？会挽雕弓如满月，西北望，射天狼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470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                        小   结</a:t>
            </a:r>
            <a:endParaRPr lang="en-US" altLang="zh-CN" sz="32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江城子</a:t>
            </a: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密州出猎</a:t>
            </a: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是宋代文学家苏轼于密州知州任上所作的一首词。此词表达了强国抗敌的政治主张，抒写了渴望</a:t>
            </a:r>
            <a:r>
              <a:rPr lang="zh-CN" altLang="en-US" sz="3200" u="sng" dirty="0" smtClean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报效朝廷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3200" u="sng" dirty="0" smtClean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壮志豪情。</a:t>
            </a:r>
            <a:endParaRPr lang="en-US" altLang="zh-CN" sz="3200" u="sng" dirty="0" smtClean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                                    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2" descr="http://cdn103.img.lizhi.fm/audio_cover/2016/06/15/29254734349603463_320x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93096"/>
            <a:ext cx="2304256" cy="2051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8496944" cy="181588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lang="zh-CN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遣冯唐？会挽雕弓如满月，西北望，射天狼</a:t>
            </a:r>
            <a:r>
              <a:rPr lang="zh-CN" altLang="en-US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564904"/>
            <a:ext cx="835292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                        表现手法？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21297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800" b="1" dirty="0" smtClean="0">
              <a:solidFill>
                <a:srgbClr val="FFFFFF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endParaRPr lang="en-US" altLang="zh-CN" sz="2800" b="1" dirty="0" smtClean="0">
              <a:solidFill>
                <a:srgbClr val="FFFFFF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r>
              <a:rPr lang="en-US" altLang="zh-CN" sz="28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           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467544" y="3573016"/>
            <a:ext cx="8352928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、用典：</a:t>
            </a:r>
            <a:r>
              <a:rPr lang="zh-CN" altLang="en-US" sz="2400" b="1" dirty="0" smtClean="0">
                <a:solidFill>
                  <a:schemeClr val="bg1"/>
                </a:solidFill>
                <a:sym typeface="Wingdings" pitchFamily="2" charset="2"/>
              </a:rPr>
              <a:t>（</a:t>
            </a:r>
            <a:r>
              <a:rPr lang="en-US" altLang="zh-CN" sz="2400" b="1" dirty="0" smtClean="0">
                <a:solidFill>
                  <a:schemeClr val="bg1"/>
                </a:solidFill>
                <a:sym typeface="Wingdings" pitchFamily="2" charset="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sym typeface="Wingdings" pitchFamily="2" charset="2"/>
              </a:rPr>
              <a:t>）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亲射虎，看孙郎。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持节云中，何日</a:t>
            </a: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遣冯唐？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、借代：   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西北望，射天狼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。天狼，指敌人。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3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、夸张： 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千骑卷平冈。为报倾城随太守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4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、比喻：</a:t>
            </a:r>
            <a:r>
              <a:rPr lang="zh-CN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会挽雕弓如满月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4" y="284855"/>
            <a:ext cx="8352928" cy="601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53958" rIns="39675" bIns="5395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江城子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·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密州出猎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苏轼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酒酣胸胆尚开张，鬓微霜，又何妨？持节云中，何日遣冯唐？会挽雕弓如满月，西北望，射天狼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184482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4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gss1.bdstatic.com/9vo3dSag_xI4khGkpoWK1HF6hhy/baike/c0%3Dbaike92%2C5%2C5%2C92%2C30/sign=00d9600876094b36cf9f13bfc2a517bc/80cb39dbb6fd5266e162a2c3ab18972bd50736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48680"/>
            <a:ext cx="3240360" cy="43204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5301208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一代才女</a:t>
            </a:r>
            <a:r>
              <a:rPr lang="en-US" altLang="zh-CN" sz="4800" dirty="0" smtClean="0">
                <a:solidFill>
                  <a:srgbClr val="FFFF00"/>
                </a:solidFill>
              </a:rPr>
              <a:t>-----</a:t>
            </a:r>
            <a:r>
              <a:rPr lang="zh-CN" altLang="en-US" sz="4800" dirty="0" smtClean="0">
                <a:solidFill>
                  <a:srgbClr val="FFFF00"/>
                </a:solidFill>
              </a:rPr>
              <a:t>李清照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505218209072&amp;di=fe532d2e067ced3d324bbe0a7862c8df&amp;imgtype=0&amp;src=http%3A%2F%2Fimg9.5sing.kgimg.com%2Fm%2FT1ynVLByxT1RXrhCrK_500_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6347810" cy="4608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5445224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一代才女</a:t>
            </a:r>
            <a:r>
              <a:rPr lang="en-US" altLang="zh-CN" sz="4800" dirty="0" smtClean="0">
                <a:solidFill>
                  <a:srgbClr val="FFFF00"/>
                </a:solidFill>
              </a:rPr>
              <a:t>-----</a:t>
            </a:r>
            <a:r>
              <a:rPr lang="zh-CN" altLang="en-US" sz="4800" dirty="0" smtClean="0">
                <a:solidFill>
                  <a:srgbClr val="FFFF00"/>
                </a:solidFill>
              </a:rPr>
              <a:t>李清照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1874.img.pp.sohu.com.cn/images/blog/2011/1/12/5/27/u132108261_12e2eb829c4g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6672"/>
            <a:ext cx="4320480" cy="58036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99140" y="548680"/>
            <a:ext cx="1015663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</a:rPr>
              <a:t>一代才女</a:t>
            </a:r>
            <a:r>
              <a:rPr lang="en-US" altLang="zh-CN" sz="5400" dirty="0" smtClean="0">
                <a:solidFill>
                  <a:srgbClr val="FFFF00"/>
                </a:solidFill>
              </a:rPr>
              <a:t>-----</a:t>
            </a:r>
            <a:r>
              <a:rPr lang="zh-CN" altLang="en-US" sz="5400" dirty="0" smtClean="0">
                <a:solidFill>
                  <a:srgbClr val="FFFF00"/>
                </a:solidFill>
              </a:rPr>
              <a:t>李清照</a:t>
            </a:r>
            <a:endParaRPr lang="zh-CN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timgsa.baidu.com/timg?image&amp;quality=80&amp;size=b9999_10000&amp;sec=1505217919428&amp;di=c14364968150307d6f12b09da32eac68&amp;imgtype=0&amp;src=http%3A%2F%2Fi8.qhimg.com%2Fdr%2F270_500_%2Ft017f0a5bedc872276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4638829" cy="48965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699140" y="548680"/>
            <a:ext cx="1015663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</a:rPr>
              <a:t>一代才女</a:t>
            </a:r>
            <a:r>
              <a:rPr lang="en-US" altLang="zh-CN" sz="5400" dirty="0" smtClean="0">
                <a:solidFill>
                  <a:srgbClr val="FFFF00"/>
                </a:solidFill>
              </a:rPr>
              <a:t>-----</a:t>
            </a:r>
            <a:r>
              <a:rPr lang="zh-CN" altLang="en-US" sz="5400" dirty="0" smtClean="0">
                <a:solidFill>
                  <a:srgbClr val="FFFF00"/>
                </a:solidFill>
              </a:rPr>
              <a:t>李清照</a:t>
            </a:r>
            <a:endParaRPr lang="zh-CN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               望江南     </a:t>
            </a:r>
            <a:endParaRPr lang="en-US" altLang="zh-CN" sz="4800" b="1" dirty="0" smtClean="0"/>
          </a:p>
          <a:p>
            <a:r>
              <a:rPr lang="en-US" altLang="zh-CN" sz="4800" b="1" dirty="0"/>
              <a:t> </a:t>
            </a:r>
            <a:r>
              <a:rPr lang="en-US" altLang="zh-CN" sz="4800" b="1" dirty="0" smtClean="0"/>
              <a:t>                   </a:t>
            </a:r>
            <a:r>
              <a:rPr lang="zh-CN" altLang="en-US" sz="4800" b="1" dirty="0" smtClean="0"/>
              <a:t>（唐）温庭筠</a:t>
            </a:r>
            <a:endParaRPr lang="zh-CN" altLang="en-US" sz="4800" dirty="0"/>
          </a:p>
          <a:p>
            <a:r>
              <a:rPr lang="zh-CN" altLang="en-US" sz="4800" dirty="0" smtClean="0"/>
              <a:t>    梳洗罢，</a:t>
            </a:r>
            <a:r>
              <a:rPr lang="zh-CN" altLang="en-US" sz="4800" dirty="0"/>
              <a:t>独倚望江</a:t>
            </a:r>
            <a:r>
              <a:rPr lang="zh-CN" altLang="en-US" sz="4800" dirty="0" smtClean="0"/>
              <a:t>楼。</a:t>
            </a:r>
            <a:r>
              <a:rPr lang="zh-CN" altLang="en-US" sz="4800" dirty="0"/>
              <a:t>过尽千帆皆</a:t>
            </a:r>
            <a:r>
              <a:rPr lang="zh-CN" altLang="en-US" sz="4800" dirty="0" smtClean="0"/>
              <a:t>不是，</a:t>
            </a:r>
            <a:r>
              <a:rPr lang="zh-CN" altLang="en-US" sz="4800" dirty="0"/>
              <a:t>斜晖脉脉水</a:t>
            </a:r>
            <a:r>
              <a:rPr lang="zh-CN" altLang="en-US" sz="4800" dirty="0" smtClean="0"/>
              <a:t>悠悠。</a:t>
            </a:r>
            <a:r>
              <a:rPr lang="zh-CN" altLang="en-US" sz="4800" dirty="0"/>
              <a:t>肠断白蘋</a:t>
            </a:r>
            <a:r>
              <a:rPr lang="zh-CN" altLang="en-US" sz="4800" dirty="0" smtClean="0"/>
              <a:t>洲。 </a:t>
            </a:r>
            <a:endParaRPr lang="zh-CN" altLang="en-US" sz="4800" dirty="0"/>
          </a:p>
        </p:txBody>
      </p:sp>
      <p:pic>
        <p:nvPicPr>
          <p:cNvPr id="4" name="Picture 2" descr="http://star.kuwo.cn/star/cafe/upload/9/76/1273224047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21088"/>
            <a:ext cx="6120680" cy="220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s://timgsa.baidu.com/timg?image&amp;quality=80&amp;size=b9999_10000&amp;sec=1505217919433&amp;di=8832f8c74e5806c72ca7c5c3f2c599b6&amp;imgtype=0&amp;src=http%3A%2F%2Fww1.sinaimg.cn%2Fmw600%2F6e421d5fgw1eeqvr3znnsj20ay0hm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3752850" cy="60388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99140" y="548680"/>
            <a:ext cx="1015663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</a:rPr>
              <a:t>一代才女</a:t>
            </a:r>
            <a:r>
              <a:rPr lang="en-US" altLang="zh-CN" sz="5400" dirty="0" smtClean="0">
                <a:solidFill>
                  <a:srgbClr val="FFFF00"/>
                </a:solidFill>
              </a:rPr>
              <a:t>-----</a:t>
            </a:r>
            <a:r>
              <a:rPr lang="zh-CN" altLang="en-US" sz="5400" dirty="0" smtClean="0">
                <a:solidFill>
                  <a:srgbClr val="FFFF00"/>
                </a:solidFill>
              </a:rPr>
              <a:t>李清照</a:t>
            </a:r>
            <a:endParaRPr lang="zh-CN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052736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华文仿宋" pitchFamily="2" charset="-122"/>
                <a:ea typeface="华文仿宋" pitchFamily="2" charset="-122"/>
              </a:rPr>
              <a:t>我们学过李清照的哪些词？</a:t>
            </a:r>
            <a:endParaRPr lang="zh-CN" altLang="en-US" sz="4800" b="1" dirty="0">
              <a:solidFill>
                <a:srgbClr val="FFFF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66562" name="Picture 2" descr="https://timgsa.baidu.com/timg?image&amp;quality=80&amp;size=b9999_10000&amp;sec=1505218674348&amp;di=21d928775256804bad50c3ac07caf722&amp;imgtype=0&amp;src=http%3A%2F%2Fvpic.video.qq.com%2F60847511%2Fv03450hmhu3_ori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04864"/>
            <a:ext cx="5112568" cy="3754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5576" y="404664"/>
            <a:ext cx="583264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如梦令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常记溪亭日暮</a:t>
            </a:r>
          </a:p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宋代：李清照</a:t>
            </a:r>
          </a:p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常记溪亭日暮，沉醉不知归路。</a:t>
            </a:r>
            <a:b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兴尽晚回舟，误入藕花深处。</a:t>
            </a:r>
            <a:b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争渡，争渡，惊起一滩鸥鹭。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924944"/>
            <a:ext cx="8352928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                       声声慢      李清照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寻寻觅觅，冷冷清清，凄凄惨惨戚戚。乍暖还寒时候，最难将息。三杯两盏淡酒，怎敌他晓来风急？雁过也，正伤心，却是旧时相识。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满地黄花堆积。憔悴损，如今有谁堪摘？守著窗儿独自，怎生得黑？梧桐更兼细雨，到黄昏、点点滴滴。这次第，怎一个愁字了得！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532440" cy="563231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李清照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1084</a:t>
            </a:r>
            <a:r>
              <a:rPr lang="zh-CN" altLang="en-US" sz="2400" b="1" dirty="0" smtClean="0"/>
              <a:t>年</a:t>
            </a: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月</a:t>
            </a:r>
            <a:r>
              <a:rPr lang="en-US" altLang="zh-CN" sz="2400" b="1" dirty="0" smtClean="0"/>
              <a:t>13</a:t>
            </a:r>
            <a:r>
              <a:rPr lang="zh-CN" altLang="en-US" sz="2400" b="1" dirty="0" smtClean="0"/>
              <a:t>日</a:t>
            </a:r>
            <a:r>
              <a:rPr lang="en-US" altLang="zh-CN" sz="2400" b="1" dirty="0" smtClean="0"/>
              <a:t>—1155</a:t>
            </a:r>
            <a:r>
              <a:rPr lang="zh-CN" altLang="en-US" sz="2400" b="1" dirty="0" smtClean="0"/>
              <a:t>年？），号易安居士，汉族，齐州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济南</a:t>
            </a:r>
            <a:r>
              <a:rPr lang="zh-CN" altLang="en-US" sz="2400" b="1" dirty="0" smtClean="0"/>
              <a:t>（今山东省济南市章丘区）人。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宋代女词人，婉约词派代表，有“千古第一才女”之称。</a:t>
            </a:r>
          </a:p>
          <a:p>
            <a:r>
              <a:rPr lang="zh-CN" altLang="en-US" sz="2400" b="1" dirty="0" smtClean="0"/>
              <a:t>李清照出生于书香门第，早期生活优裕，其父李格非藏书甚富，她小时候就在良好的家庭环境中打下文学基础。出嫁后与夫赵明诚共同致力于书画金石的搜集整理。金兵入据中原时，流寓南方，境遇孤苦。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所作词，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前期多写其悠闲生活，后期多悲叹身世，情调感伤。</a:t>
            </a:r>
            <a:r>
              <a:rPr lang="zh-CN" altLang="en-US" sz="2400" b="1" dirty="0" smtClean="0"/>
              <a:t>形式上善用白描手法，自辟途径，语言清丽。论词强调协律，崇尚典雅，提出词“别是一家”之说，反对以作诗文之法作词。能诗，留存不多，部分篇章感时咏史，情辞慷慨，与其词风不同。</a:t>
            </a:r>
          </a:p>
          <a:p>
            <a:r>
              <a:rPr lang="zh-CN" altLang="en-US" sz="2400" b="1" dirty="0" smtClean="0"/>
              <a:t>有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易安居士文集</a:t>
            </a:r>
            <a:r>
              <a:rPr lang="en-US" altLang="zh-CN" sz="2400" b="1" dirty="0" smtClean="0"/>
              <a:t>》《</a:t>
            </a:r>
            <a:r>
              <a:rPr lang="zh-CN" altLang="en-US" sz="2400" b="1" dirty="0" smtClean="0"/>
              <a:t>易安词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，已散佚。后人有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漱玉词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辑本。今有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李清照集校注</a:t>
            </a:r>
            <a:r>
              <a:rPr lang="en-US" altLang="zh-CN" sz="2400" b="1" dirty="0" smtClean="0"/>
              <a:t>》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timgsa.baidu.com/timg?image&amp;quality=80&amp;size=b9999_10000&amp;sec=1505217919436&amp;di=2ebff7b29c26ca1b27bbf36c22b44ce2&amp;imgtype=0&amp;src=http%3A%2F%2Fs4.sinaimg.cn%2Fmiddle%2F4168a561h90b0c64b29f3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31106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timgsa.baidu.com/timg?image&amp;quality=80&amp;size=b9999_10000&amp;sec=1505217919436&amp;di=f60b06e2284972982c42776e0ddbef8a&amp;imgtype=0&amp;src=http%3A%2F%2Fa1.att.hudong.com%2F32%2F74%2F16200000030412133767742222307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848872" cy="5886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武陵春    </a:t>
            </a: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（ 宋）李清照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风住尘香花已尽，日晚倦梳头。物是人非事事休，欲语泪先流。</a:t>
            </a:r>
            <a:b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闻说双溪春尚好，也拟泛轻舟。只恐双溪舴艋舟，载不动许多愁。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504" y="1556792"/>
            <a:ext cx="3852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创作背景</a:t>
            </a:r>
          </a:p>
          <a:p>
            <a:r>
              <a:rPr lang="zh-CN" altLang="en-US" sz="3600" dirty="0" smtClean="0"/>
              <a:t>这首词是公元</a:t>
            </a:r>
            <a:r>
              <a:rPr lang="en-US" altLang="zh-CN" sz="3600" dirty="0" smtClean="0"/>
              <a:t>1135</a:t>
            </a:r>
            <a:r>
              <a:rPr lang="zh-CN" altLang="en-US" sz="3600" dirty="0" smtClean="0"/>
              <a:t>年（宋高宗绍兴五年）李清照避难浙江金华时所作。</a:t>
            </a:r>
            <a:endParaRPr lang="en-US" altLang="zh-CN" sz="3600" dirty="0" smtClean="0"/>
          </a:p>
          <a:p>
            <a:r>
              <a:rPr lang="zh-CN" altLang="en-US" sz="3600" dirty="0" smtClean="0"/>
              <a:t>属于后期作品。</a:t>
            </a:r>
            <a:endParaRPr lang="zh-CN" altLang="en-US" sz="3600" dirty="0"/>
          </a:p>
        </p:txBody>
      </p:sp>
      <p:pic>
        <p:nvPicPr>
          <p:cNvPr id="3" name="Picture 2" descr="https://timgsa.baidu.com/timg?image&amp;quality=80&amp;size=b9999_10000&amp;sec=1505217919433&amp;di=8832f8c74e5806c72ca7c5c3f2c599b6&amp;imgtype=0&amp;src=http%3A%2F%2Fww1.sinaimg.cn%2Fmw600%2F6e421d5fgw1eeqvr3znnsj20ay0hm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3752850" cy="603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36912"/>
            <a:ext cx="8352928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白话理解：</a:t>
            </a:r>
            <a:b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风雨停歇了，枝头的花朵落尽了，只有尘土犹自散发出微微的香气。日头已高，却仍无心梳洗打扮。春去夏来，花开花谢，景物还在，人事已变。还没有开口我就泪如雨下。</a:t>
            </a:r>
            <a:b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听人说双溪的春色还不错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，我也打算去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那里划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划船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只是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担心，双溪那叶单薄的小船，怕是载不动我内心沉重的忧愁啊！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332656"/>
            <a:ext cx="8280920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风住尘香花已尽，日晚倦梳头。物是人非事事休，欲语泪先流。   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闻说双溪春尚好，也拟泛轻舟。只恐双溪舴艋舟，载不动许多愁。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268760"/>
            <a:ext cx="8064896" cy="14972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风住尘香花已尽，日晚倦梳头。物是人非事事休，欲语泪先流。 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260648"/>
            <a:ext cx="1440160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赏析：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https://timgsa.baidu.com/timg?image&amp;quality=80&amp;size=b9999_10000&amp;sec=1505217919436&amp;di=f60b06e2284972982c42776e0ddbef8a&amp;imgtype=0&amp;src=http%3A%2F%2Fa1.att.hudong.com%2F32%2F74%2F16200000030412133767742222307_s.jpg"/>
          <p:cNvPicPr>
            <a:picLocks noChangeAspect="1" noChangeArrowheads="1"/>
          </p:cNvPicPr>
          <p:nvPr/>
        </p:nvPicPr>
        <p:blipFill>
          <a:blip r:embed="rId2" cstate="print"/>
          <a:srcRect r="32078"/>
          <a:stretch>
            <a:fillRect/>
          </a:stretch>
        </p:blipFill>
        <p:spPr bwMode="auto">
          <a:xfrm>
            <a:off x="4716016" y="3212976"/>
            <a:ext cx="2808312" cy="310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60648"/>
            <a:ext cx="8496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字词</a:t>
            </a:r>
            <a:r>
              <a:rPr lang="zh-CN" altLang="en-US" sz="2800" b="1" dirty="0" smtClean="0"/>
              <a:t>注释：</a:t>
            </a:r>
            <a:endParaRPr lang="zh-CN" altLang="en-US" sz="2800" b="1" dirty="0"/>
          </a:p>
          <a:p>
            <a:r>
              <a:rPr lang="zh-CN" altLang="en-US" sz="2800" b="1" dirty="0"/>
              <a:t>⑴望江南：又名“梦江南”“忆江南”，原唐教坊曲名，后用为</a:t>
            </a:r>
            <a:r>
              <a:rPr lang="zh-CN" altLang="en-US" sz="2800" b="1" dirty="0">
                <a:hlinkClick r:id="rId2"/>
              </a:rPr>
              <a:t>词牌名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  <a:p>
            <a:r>
              <a:rPr lang="zh-CN" altLang="en-US" sz="2800" b="1" dirty="0"/>
              <a:t>⑵梳洗：梳头、洗脸、化妆等妇女的生活内容。</a:t>
            </a:r>
          </a:p>
          <a:p>
            <a:r>
              <a:rPr lang="zh-CN" altLang="en-US" sz="2800" b="1" dirty="0"/>
              <a:t>⑶独：独自，单一。望江楼：楼名，因临江而得名。</a:t>
            </a:r>
          </a:p>
          <a:p>
            <a:r>
              <a:rPr lang="zh-CN" altLang="en-US" sz="2800" b="1" dirty="0"/>
              <a:t>⑷千帆：上千只帆船。帆：船上使用风力的布蓬，又作船的</a:t>
            </a:r>
            <a:r>
              <a:rPr lang="zh-CN" altLang="en-US" sz="2800" b="1" dirty="0" smtClean="0"/>
              <a:t>代名词；借代修辞手法。皆</a:t>
            </a:r>
            <a:r>
              <a:rPr lang="zh-CN" altLang="en-US" sz="2800" b="1" dirty="0"/>
              <a:t>：副词，都。</a:t>
            </a:r>
          </a:p>
          <a:p>
            <a:r>
              <a:rPr lang="zh-CN" altLang="en-US" sz="2800" b="1" dirty="0"/>
              <a:t>⑸斜晖：日落前的日光。晖：阳光。脉脉：含情凝视，情意绵绵的样子。这里形容阳光微弱。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古诗十九首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有“盈盈一水间，脉脉不得语”。后多用以示含情欲吐之意。</a:t>
            </a:r>
          </a:p>
          <a:p>
            <a:r>
              <a:rPr lang="zh-CN" altLang="en-US" sz="2800" b="1" dirty="0"/>
              <a:t>⑹肠断：形容极度悲伤愁苦。白蘋（</a:t>
            </a:r>
            <a:r>
              <a:rPr lang="en-US" altLang="zh-CN" sz="2800" b="1" dirty="0" err="1"/>
              <a:t>pín</a:t>
            </a:r>
            <a:r>
              <a:rPr lang="zh-CN" altLang="en-US" sz="2800" b="1" dirty="0"/>
              <a:t>）：水中浮草，色白。古时男女常采蘋花赠别。洲：水中的陆地。</a:t>
            </a:r>
            <a:r>
              <a:rPr lang="en-US" altLang="zh-CN" sz="2800" b="1" baseline="30000" dirty="0"/>
              <a:t>[2-4]</a:t>
            </a:r>
            <a:r>
              <a:rPr lang="zh-CN" altLang="en-US" sz="2800" b="1" dirty="0"/>
              <a:t>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2089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赏析：</a:t>
            </a:r>
            <a:endParaRPr lang="en-US" altLang="zh-CN" sz="28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上阕侧重于外形，下阕多偏重于内心。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（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1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）“日晚倦梳头”、“欲语泪先流”是描摹人物的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外部动作和神态。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这时她因金人南下，几经丧乱，志同道合的丈夫赵明诚已去世，自己只身流落金华，眼前所见的是一年一度的春景，睹物思人，物是人非，不禁悲从中来，感到万事皆休。“欲语泪先流”，把那种难以控制的悲苦、忧愁一下子倾泻出来，感人肺腑。　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4664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赏析（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2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）：词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的下阕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着重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表现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内心愁苦之情。</a:t>
            </a:r>
            <a:endParaRPr lang="en-US" altLang="zh-CN" sz="28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她首先连用了“闻说”、“也拟”、“只恐”三组虚字，一波三折，感人至深。为下文的愁重作了很好的铺垫和烘托，表达了词人深重的愁苦。　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3284984"/>
            <a:ext cx="8064896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闻说双溪春尚好，也拟泛轻舟。只恐双溪舴艋舟，载不动许多愁。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" name="Picture 2" descr="https://timgsa.baidu.com/timg?image&amp;quality=80&amp;size=b9999_10000&amp;sec=1505217919436&amp;di=f60b06e2284972982c42776e0ddbef8a&amp;imgtype=0&amp;src=http%3A%2F%2Fa1.att.hudong.com%2F32%2F74%2F16200000030412133767742222307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25144"/>
            <a:ext cx="2376489" cy="1782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表现手法？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484784"/>
            <a:ext cx="7879080" cy="9251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只恐双溪舴艋舟，载不动许多愁。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3284984"/>
            <a:ext cx="3960440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、夸张；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、化虚为实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（化无形为有形）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2" descr="https://gss1.bdstatic.com/9vo3dSag_xI4khGkpoWK1HF6hhy/baike/c0%3Dbaike92%2C5%2C5%2C92%2C30/sign=00d9600876094b36cf9f13bfc2a517bc/80cb39dbb6fd5266e162a2c3ab18972bd50736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96952"/>
            <a:ext cx="2088232" cy="2784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武陵春    </a:t>
            </a: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（ 宋）李清照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风住尘香花已尽，日晚倦梳头。物是人非事事休，欲语泪先流。</a:t>
            </a:r>
            <a:b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闻说双溪春尚好，也拟泛轻舟。只恐双溪舴艋舟，载不动许多愁。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184482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5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http://img.weixinyidu.com/160325/f1ad5893.jpg"/>
          <p:cNvSpPr>
            <a:spLocks noChangeAspect="1" noChangeArrowheads="1"/>
          </p:cNvSpPr>
          <p:nvPr/>
        </p:nvSpPr>
        <p:spPr bwMode="auto">
          <a:xfrm>
            <a:off x="1246188" y="-1935163"/>
            <a:ext cx="5753100" cy="403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4" name="AutoShape 4" descr="http://img.weixinyidu.com/160325/f1ad5893.jpg"/>
          <p:cNvSpPr>
            <a:spLocks noChangeAspect="1" noChangeArrowheads="1"/>
          </p:cNvSpPr>
          <p:nvPr/>
        </p:nvSpPr>
        <p:spPr bwMode="auto">
          <a:xfrm>
            <a:off x="1246188" y="-1935163"/>
            <a:ext cx="5753100" cy="403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46" name="Picture 6" descr="http://a2.att.hudong.com/18/96/01300000921826141577969966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013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1.sinaimg.cn/mw600/6e421d5fgw1e9g5wuwrv3j20cq0g6g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764704"/>
            <a:ext cx="4036864" cy="51246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76256" y="1340768"/>
            <a:ext cx="800219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/>
              <a:t>醉里挑灯看剑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03.pic.sogou.com/ae87442fb879b5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20688"/>
            <a:ext cx="6103436" cy="424847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03848" y="5229200"/>
            <a:ext cx="3579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马作的卢飞快</a:t>
            </a:r>
            <a:endParaRPr lang="zh-CN" altLang="en-US" sz="4400" dirty="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800219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/>
              <a:t>刘备马跃檀溪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s://gss2.bdstatic.com/9fo3dSag_xI4khGkpoWK1HF6hhy/baike/c0%3Dbaike80%2C5%2C5%2C80%2C26/sign=f500f928272dd42a4b0409f9625230d0/a686c9177f3e6709eb17e9be39c79f3df8dc55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4680520" cy="547976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236296" y="260648"/>
            <a:ext cx="677108" cy="6336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破阵子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.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 为陈同甫赋壮词以寄之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》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3284984"/>
            <a:ext cx="615553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辛弃疾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FFFF"/>
                </a:solidFill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破阵子 为陈同甫赋壮词以寄之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00"/>
                </a:solidFill>
              </a:rPr>
              <a:t>                                 辛弃疾                                   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醉里挑灯看剑，梦回吹角连营。八百里分麾下炙，五十弦翻塞外声。沙场秋点兵。</a:t>
            </a:r>
            <a:endParaRPr lang="en-US" altLang="zh-CN" sz="36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马作的卢飞快，弓如霹雳弦惊。了却君王天下事，赢得生前身后名。可怜白发生！ 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645024"/>
            <a:ext cx="8280920" cy="224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白话译文：</a:t>
            </a: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梳洗完毕，独自一人登上望江楼，倚靠着楼柱凝望着滔滔江面。上千艘船过去了，所盼望的人都没有出现。太阳的余晖脉脉地洒在江面上，江水慢慢地流着，思念的柔肠萦绕在那片白蘋洲上，仿佛寸断。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404664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              望江南     </a:t>
            </a:r>
            <a:r>
              <a:rPr lang="en-US" altLang="zh-CN" sz="4000" b="1" dirty="0"/>
              <a:t> </a:t>
            </a:r>
            <a:r>
              <a:rPr lang="zh-CN" altLang="en-US" sz="3200" b="1" dirty="0" smtClean="0"/>
              <a:t>（唐）温庭筠</a:t>
            </a:r>
            <a:endParaRPr lang="zh-CN" altLang="en-US" sz="3200" dirty="0"/>
          </a:p>
          <a:p>
            <a:r>
              <a:rPr lang="zh-CN" altLang="en-US" sz="4000" dirty="0" smtClean="0"/>
              <a:t>    梳洗罢，</a:t>
            </a:r>
            <a:r>
              <a:rPr lang="zh-CN" altLang="en-US" sz="4000" dirty="0"/>
              <a:t>独倚望江</a:t>
            </a:r>
            <a:r>
              <a:rPr lang="zh-CN" altLang="en-US" sz="4000" dirty="0" smtClean="0"/>
              <a:t>楼。</a:t>
            </a:r>
            <a:r>
              <a:rPr lang="zh-CN" altLang="en-US" sz="4000" dirty="0"/>
              <a:t>过尽千帆皆</a:t>
            </a:r>
            <a:r>
              <a:rPr lang="zh-CN" altLang="en-US" sz="4000" dirty="0" smtClean="0"/>
              <a:t>不是，</a:t>
            </a:r>
            <a:r>
              <a:rPr lang="zh-CN" altLang="en-US" sz="4000" dirty="0"/>
              <a:t>斜晖脉脉水</a:t>
            </a:r>
            <a:r>
              <a:rPr lang="zh-CN" altLang="en-US" sz="4000" dirty="0" smtClean="0"/>
              <a:t>悠悠。</a:t>
            </a:r>
            <a:r>
              <a:rPr lang="zh-CN" altLang="en-US" sz="4000" dirty="0"/>
              <a:t>肠断白蘋</a:t>
            </a:r>
            <a:r>
              <a:rPr lang="zh-CN" altLang="en-US" sz="4000" dirty="0" smtClean="0"/>
              <a:t>洲。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                                写作背景 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     这首词约作于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1188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年。当时辛弃疾被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免官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闲居江西带湖。辛、陈（陈同甫，名亮）两人才气相若，抱负相同，都是力主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抗金复国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的志士，慷慨悲歌的词人。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1188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年，辛、陈鹅湖之会议论抗金大事，一时传为词坛佳话。这首词写于鹅湖之会分手之后。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抒写了他梦寐以求、终生不变的抗敌救国的理想，抒写了壮志不酬的悲愤心情。 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“壮词”意思是壮怀激烈之词。 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6712"/>
            <a:ext cx="84604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词句注释</a:t>
            </a:r>
            <a:r>
              <a:rPr lang="en-US" altLang="zh-CN" sz="2800" b="1" dirty="0" smtClean="0"/>
              <a:t>: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⑴破阵子：</a:t>
            </a:r>
            <a:r>
              <a:rPr lang="zh-CN" altLang="en-US" sz="2800" b="1" dirty="0" smtClean="0">
                <a:hlinkClick r:id="rId2"/>
              </a:rPr>
              <a:t>词牌名</a:t>
            </a:r>
            <a:r>
              <a:rPr lang="zh-CN" altLang="en-US" sz="2800" b="1" dirty="0" smtClean="0"/>
              <a:t>。</a:t>
            </a:r>
          </a:p>
          <a:p>
            <a:r>
              <a:rPr lang="zh-CN" altLang="en-US" sz="2800" b="1" dirty="0" smtClean="0"/>
              <a:t>⑵陈同甫：</a:t>
            </a:r>
            <a:r>
              <a:rPr lang="zh-CN" altLang="en-US" sz="2800" b="1" dirty="0" smtClean="0">
                <a:hlinkClick r:id="rId3"/>
              </a:rPr>
              <a:t>陈亮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1143—1194</a:t>
            </a:r>
            <a:r>
              <a:rPr lang="zh-CN" altLang="en-US" sz="2800" b="1" dirty="0" smtClean="0"/>
              <a:t>），字同甫，与辛弃疾志同道合，结为挚友</a:t>
            </a:r>
            <a:r>
              <a:rPr lang="zh-CN" altLang="en-US" sz="2800" b="1" dirty="0" smtClean="0"/>
              <a:t>。</a:t>
            </a:r>
            <a:endParaRPr lang="zh-CN" altLang="en-US" sz="2800" b="1" dirty="0" smtClean="0"/>
          </a:p>
          <a:p>
            <a:r>
              <a:rPr lang="zh-CN" altLang="en-US" sz="2800" b="1" u="sng" dirty="0" smtClean="0">
                <a:solidFill>
                  <a:srgbClr val="FFFF00"/>
                </a:solidFill>
              </a:rPr>
              <a:t>⑶挑灯：把灯芯挑亮。</a:t>
            </a:r>
            <a:r>
              <a:rPr lang="zh-CN" altLang="en-US" sz="2800" b="1" dirty="0" smtClean="0"/>
              <a:t>看剑：抽出宝剑来细看。</a:t>
            </a:r>
            <a:r>
              <a:rPr lang="zh-CN" altLang="en-US" sz="2800" b="1" dirty="0" smtClean="0">
                <a:hlinkClick r:id="rId4"/>
              </a:rPr>
              <a:t>刘斧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青锁高议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卷三载高言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>
                <a:hlinkClick r:id="rId5"/>
              </a:rPr>
              <a:t>干友人诗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：“男儿慷慨平生事，时复挑灯把剑看。</a:t>
            </a:r>
            <a:r>
              <a:rPr lang="zh-CN" altLang="en-US" sz="2800" b="1" dirty="0" smtClean="0"/>
              <a:t>”（化用诗句</a:t>
            </a:r>
            <a:r>
              <a:rPr lang="en-US" altLang="zh-CN" sz="2800" b="1" dirty="0" smtClean="0"/>
              <a:t>----</a:t>
            </a:r>
            <a:r>
              <a:rPr lang="zh-CN" altLang="en-US" sz="2800" b="1" dirty="0" smtClean="0"/>
              <a:t>用典）</a:t>
            </a:r>
            <a:endParaRPr lang="zh-CN" altLang="en-US" sz="2800" b="1" dirty="0" smtClean="0"/>
          </a:p>
          <a:p>
            <a:r>
              <a:rPr lang="zh-CN" altLang="en-US" sz="2800" b="1" u="sng" dirty="0" smtClean="0">
                <a:solidFill>
                  <a:srgbClr val="FFFF00"/>
                </a:solidFill>
              </a:rPr>
              <a:t>⑷梦回：梦里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遇见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；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r>
              <a:rPr lang="zh-CN" altLang="en-US" sz="2800" b="1" dirty="0" smtClean="0"/>
              <a:t>吹</a:t>
            </a:r>
            <a:r>
              <a:rPr lang="zh-CN" altLang="en-US" sz="2800" b="1" dirty="0" smtClean="0"/>
              <a:t>角连营：各个军营里接连不断地响起号角声。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角，军中乐器，其声哀厉高亢，闻之使人振奋。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460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u="sng" dirty="0" smtClean="0">
                <a:solidFill>
                  <a:srgbClr val="FFFF00"/>
                </a:solidFill>
              </a:rPr>
              <a:t>⑸八百里：牛名。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世说新语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汰侈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篇：“</a:t>
            </a:r>
            <a:r>
              <a:rPr lang="zh-CN" altLang="en-US" sz="2800" b="1" dirty="0" smtClean="0"/>
              <a:t>王君夫有</a:t>
            </a:r>
            <a:r>
              <a:rPr lang="zh-CN" altLang="en-US" sz="2800" b="1" dirty="0" smtClean="0"/>
              <a:t>牛，名八百里驳。韩愈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元和圣德诗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：</a:t>
            </a:r>
            <a:r>
              <a:rPr lang="zh-CN" altLang="en-US" sz="2800" b="1" dirty="0" smtClean="0"/>
              <a:t>“</a:t>
            </a:r>
            <a:r>
              <a:rPr lang="en-US" altLang="zh-CN" sz="2800" b="1" dirty="0" smtClean="0"/>
              <a:t>万(</a:t>
            </a:r>
            <a:r>
              <a:rPr lang="en-US" altLang="zh-CN" sz="2800" b="1" dirty="0" err="1" smtClean="0"/>
              <a:t>wàn</a:t>
            </a:r>
            <a:r>
              <a:rPr lang="en-US" altLang="zh-CN" sz="2800" b="1" dirty="0" smtClean="0"/>
              <a:t>)牛(</a:t>
            </a:r>
            <a:r>
              <a:rPr lang="en-US" altLang="zh-CN" sz="2800" b="1" dirty="0" err="1" smtClean="0"/>
              <a:t>niú</a:t>
            </a:r>
            <a:r>
              <a:rPr lang="en-US" altLang="zh-CN" sz="2800" b="1" dirty="0" smtClean="0"/>
              <a:t>)脔(</a:t>
            </a:r>
            <a:r>
              <a:rPr lang="en-US" altLang="zh-CN" sz="2800" b="1" dirty="0" err="1" smtClean="0"/>
              <a:t>luán</a:t>
            </a:r>
            <a:r>
              <a:rPr lang="en-US" altLang="zh-CN" sz="2800" b="1" dirty="0" smtClean="0"/>
              <a:t>)炙(</a:t>
            </a:r>
            <a:r>
              <a:rPr lang="en-US" altLang="zh-CN" sz="2800" b="1" dirty="0" err="1" smtClean="0"/>
              <a:t>zhì</a:t>
            </a:r>
            <a:r>
              <a:rPr lang="en-US" altLang="zh-CN" sz="2800" b="1" dirty="0" smtClean="0"/>
              <a:t>)</a:t>
            </a:r>
            <a:r>
              <a:rPr lang="zh-CN" altLang="zh-CN" sz="2800" b="1" dirty="0" smtClean="0"/>
              <a:t>，</a:t>
            </a:r>
            <a:r>
              <a:rPr lang="zh-CN" altLang="en-US" sz="2800" b="1" dirty="0" smtClean="0"/>
              <a:t>万</a:t>
            </a:r>
            <a:r>
              <a:rPr lang="zh-CN" altLang="en-US" sz="2800" b="1" dirty="0" smtClean="0"/>
              <a:t>瓮行酒。”苏轼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约公择饮是日大风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诗：“要当啖公八百里，豪气一洗儒生酸。”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分麾（</a:t>
            </a:r>
            <a:r>
              <a:rPr lang="en-US" altLang="zh-CN" sz="2800" b="1" u="sng" dirty="0" err="1" smtClean="0">
                <a:solidFill>
                  <a:srgbClr val="FFFF00"/>
                </a:solidFill>
              </a:rPr>
              <a:t>huī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）下炙（</a:t>
            </a:r>
            <a:r>
              <a:rPr lang="en-US" altLang="zh-CN" sz="2800" b="1" u="sng" dirty="0" err="1" smtClean="0">
                <a:solidFill>
                  <a:srgbClr val="FFFF00"/>
                </a:solidFill>
              </a:rPr>
              <a:t>zhì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）：把烤牛肉分赏给部下。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麾下，部下。麾，军中大旗。炙，切碎的熟肉</a:t>
            </a:r>
          </a:p>
        </p:txBody>
      </p:sp>
      <p:pic>
        <p:nvPicPr>
          <p:cNvPr id="3" name="Picture 2" descr="https://gss3.bdstatic.com/-Po3dSag_xI4khGkpoWK1HF6hhy/baike/c0%3Dbaike80%2C5%2C5%2C80%2C26/sign=729ebde56e81800a7ae8815cd05c589f/8601a18b87d6277f3de976522a381f30e824fc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293096"/>
            <a:ext cx="2088232" cy="2032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⑹五十弦：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原指瑟，此处泛指各种乐器。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r>
              <a:rPr lang="zh-CN" altLang="en-US" sz="2800" b="1" dirty="0" smtClean="0"/>
              <a:t>李商隐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锦瑟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诗：“锦瑟无端五十弦，一弦一柱思华年。”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翻：演奏。塞外声：指悲壮粗犷的战歌</a:t>
            </a:r>
          </a:p>
          <a:p>
            <a:r>
              <a:rPr lang="zh-CN" altLang="en-US" sz="2800" b="1" dirty="0" smtClean="0"/>
              <a:t>⑺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沙场：战场。秋：古代点兵用武，多在秋天。点兵：检阅军队。</a:t>
            </a:r>
          </a:p>
          <a:p>
            <a:r>
              <a:rPr lang="zh-CN" altLang="en-US" sz="2800" b="1" dirty="0" smtClean="0"/>
              <a:t>⑻“马作的卢飞快”：战马像的卢马那样跑得飞快。作：像</a:t>
            </a:r>
            <a:r>
              <a:rPr lang="en-US" altLang="zh-CN" sz="2800" b="1" dirty="0" smtClean="0"/>
              <a:t>……</a:t>
            </a:r>
            <a:r>
              <a:rPr lang="zh-CN" altLang="en-US" sz="2800" b="1" dirty="0" smtClean="0"/>
              <a:t>一样。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的卢：良马名，</a:t>
            </a:r>
            <a:r>
              <a:rPr lang="zh-CN" altLang="en-US" sz="2800" b="1" dirty="0" smtClean="0"/>
              <a:t>一种烈性快马。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三国志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蜀志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先主传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注引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世语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：“刘备屯樊城，刘表惮其为人，不甚信用。曾请备宴会</a:t>
            </a:r>
            <a:r>
              <a:rPr lang="zh-CN" altLang="en-US" sz="2800" b="1" dirty="0" smtClean="0"/>
              <a:t>，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蒯(</a:t>
            </a:r>
            <a:r>
              <a:rPr lang="en-US" altLang="zh-CN" sz="2800" b="1" dirty="0" err="1" smtClean="0"/>
              <a:t>kuǎi</a:t>
            </a:r>
            <a:r>
              <a:rPr lang="en-US" altLang="zh-CN" sz="2800" b="1" dirty="0" smtClean="0"/>
              <a:t>)</a:t>
            </a:r>
            <a:r>
              <a:rPr lang="en-US" altLang="zh-CN" sz="2800" b="1" dirty="0" smtClean="0"/>
              <a:t>越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/>
              <a:t>蔡</a:t>
            </a:r>
            <a:r>
              <a:rPr lang="zh-CN" altLang="en-US" sz="2800" b="1" dirty="0" smtClean="0"/>
              <a:t>瑁欲因会取备，备觉之，潜遁出。所乘马名的卢，骑的卢渡襄阳城西檀溪水中，溺不得出，备急曰：‘的卢，今日厄矣，可努力！’的卢乃一踊三丈，遂得过。”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(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马跃檀溪）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</a:rPr>
              <a:t>⑼“</a:t>
            </a:r>
            <a:r>
              <a:rPr lang="zh-CN" altLang="en-US" sz="2800" b="1" dirty="0" smtClean="0"/>
              <a:t>弓如霹雳弦惊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”：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FFFF"/>
                </a:solidFill>
                <a:hlinkClick r:id="rId2"/>
              </a:rPr>
              <a:t>南史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·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曹景宗传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》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：“景宗谓所亲曰：‘我昔在乡里，骑快马如龙，与年少辈数十骑，拓弓弦作霹雳声，箭如饿鸱叫，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此乐使人忘死，不知老之将至。’”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霹雳，本是疾雷声，此处比喻弓弦响声之大。</a:t>
            </a: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⑽了却：了结，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把事情做完。君王天下事：统一国家的大业，此特指恢复中原事。</a:t>
            </a: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⑾赢得：博得。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身后：死后。</a:t>
            </a: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⑿可怜：可惜。</a:t>
            </a:r>
            <a:endParaRPr lang="zh-CN" altLang="en-US" sz="28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284984"/>
            <a:ext cx="8424936" cy="31085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译文：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醉梦里挑亮油灯观看宝剑，梦里回到响彻号角声的军营。军营将士都能分到犒劳的烤牛肉，让乐器奏起雄壮的军乐鼓舞士气。 这是秋天在战场上阅兵。   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战马像的卢一样，跑得十分快，弓箭像雷霆一样，震耳离弦。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一心想完成替君主收复国家失地的大业，博得天下生前死后的美名。 只可惜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已白发丛生！ 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404664"/>
            <a:ext cx="8280920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醉里挑灯看剑，梦回吹角连营。八百里分麾下炙，五十弦翻塞外声。沙场秋点兵。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 马作的卢飞快，弓如霹雳弦惊。了却君王天下事，赢得生前身后名。可怜白发生！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48680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FF00"/>
                </a:solidFill>
              </a:rPr>
              <a:t>上阕</a:t>
            </a:r>
            <a:r>
              <a:rPr lang="en-US" altLang="zh-CN" sz="2800" b="1" u="sng" dirty="0" smtClean="0">
                <a:solidFill>
                  <a:srgbClr val="FFFF00"/>
                </a:solidFill>
              </a:rPr>
              <a:t>: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通过沙场点兵场面的描绘，表现了将士昂扬的斗志。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  “八百里分麾下炙，五十弦翻塞外声。”突出地表现了雄壮的军容，表现了将军及士兵们高昂的战斗情绪。“沙场秋点兵”。这个“秋”字好！正当“秋高马壮”的时候，“点兵”出征，预示了预示着激战即将开始。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9552" y="5013176"/>
            <a:ext cx="8280920" cy="1308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醉里挑灯看剑，梦回吹角连营。八百里分麾下炙，五十弦翻塞外声。</a:t>
            </a:r>
            <a:r>
              <a:rPr lang="zh-CN" altLang="en-US" sz="2800" b="1" u="sng" dirty="0" smtClean="0"/>
              <a:t>沙场秋点兵。</a:t>
            </a:r>
            <a:endParaRPr lang="en-US" altLang="zh-CN" sz="28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2493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u="sng" dirty="0" smtClean="0">
                <a:solidFill>
                  <a:srgbClr val="FFFF00"/>
                </a:solidFill>
              </a:rPr>
              <a:t>下阕</a:t>
            </a:r>
            <a:r>
              <a:rPr lang="en-US" altLang="zh-CN" sz="2800" b="1" u="sng" dirty="0" smtClean="0">
                <a:solidFill>
                  <a:srgbClr val="FFFF00"/>
                </a:solidFill>
              </a:rPr>
              <a:t>:</a:t>
            </a:r>
            <a:r>
              <a:rPr lang="zh-CN" altLang="en-US" sz="2800" b="1" u="sng" dirty="0" smtClean="0">
                <a:solidFill>
                  <a:srgbClr val="FFFF00"/>
                </a:solidFill>
              </a:rPr>
              <a:t>通过想象，表现主人公收复中原、报效国家的宏愿，以及壮志难酬的悲痛之情。 </a:t>
            </a:r>
            <a:endParaRPr lang="en-US" altLang="zh-CN" sz="2800" b="1" u="sng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“可怜白发生！” 恢复祖国河山的壮志无从实现的悲愤。此句和首句“醉里挑灯看剑”相照应，都是描写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现实</a:t>
            </a:r>
            <a:r>
              <a:rPr lang="zh-CN" altLang="en-US" sz="2800" b="1" dirty="0" smtClean="0"/>
              <a:t>，又与中间的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梦境</a:t>
            </a:r>
            <a:r>
              <a:rPr lang="zh-CN" altLang="en-US" sz="2800" b="1" dirty="0" smtClean="0"/>
              <a:t>形成鲜明的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对比</a:t>
            </a:r>
            <a:r>
              <a:rPr lang="zh-CN" altLang="en-US" sz="2800" b="1" dirty="0" smtClean="0"/>
              <a:t>，揭示了理想与现实的矛盾，从而更有利的表达了词人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壮志难酬</a:t>
            </a:r>
            <a:r>
              <a:rPr lang="zh-CN" altLang="en-US" sz="2800" b="1" dirty="0" smtClean="0"/>
              <a:t>的悲愤。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4869160"/>
            <a:ext cx="8280920" cy="13091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马作的卢飞快，弓如霹雳弦惊。了却君王天下事，赢得生前身后名。</a:t>
            </a:r>
            <a:r>
              <a:rPr lang="zh-CN" altLang="en-US" sz="2800" b="1" u="sng" dirty="0" smtClean="0"/>
              <a:t>可怜白发生！ </a:t>
            </a:r>
            <a:endParaRPr lang="zh-CN" altLang="en-US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60648"/>
            <a:ext cx="8712968" cy="367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赏析 </a:t>
            </a:r>
            <a:r>
              <a:rPr lang="zh-CN" altLang="en-US" sz="4000" dirty="0" smtClean="0"/>
              <a:t>小结：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《</a:t>
            </a:r>
            <a:r>
              <a:rPr lang="zh-CN" altLang="en-US" sz="4000" dirty="0" smtClean="0"/>
              <a:t>破阵子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塑造了一个壮年驰骋疆场、暮年壮心不已的</a:t>
            </a:r>
            <a:r>
              <a:rPr lang="zh-CN" altLang="en-US" sz="4000" dirty="0" smtClean="0">
                <a:solidFill>
                  <a:srgbClr val="FFFF00"/>
                </a:solidFill>
              </a:rPr>
              <a:t>英雄形象</a:t>
            </a:r>
            <a:r>
              <a:rPr lang="zh-CN" altLang="en-US" sz="4000" dirty="0" smtClean="0"/>
              <a:t>。这是词人理想自我的化身。 </a:t>
            </a:r>
            <a:endParaRPr lang="zh-CN" altLang="en-US" sz="4000" dirty="0"/>
          </a:p>
        </p:txBody>
      </p:sp>
      <p:pic>
        <p:nvPicPr>
          <p:cNvPr id="3" name="Picture 2" descr="http://ww1.sinaimg.cn/mw600/6e421d5fgw1e9g5wuwrv3j20cq0g6g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501008"/>
            <a:ext cx="2088232" cy="2650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280920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/>
              <a:t>醉里挑灯看剑，梦回吹角连营。八百里分麾下炙，五十弦翻塞外声。沙场秋点兵。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马作的卢飞快，弓如霹雳弦惊。了却君王天下事，赢得生前身后名。可怜白发生！ </a:t>
            </a:r>
            <a:endParaRPr lang="zh-CN" alt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27687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表现手法？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996952"/>
            <a:ext cx="8352928" cy="33505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、虚实结合：</a:t>
            </a:r>
            <a:r>
              <a:rPr lang="zh-CN" altLang="en-US" sz="2400" b="1" dirty="0" smtClean="0"/>
              <a:t>醉里挑灯看剑，梦回吹角连营。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、用 典：</a:t>
            </a: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）醉里挑灯看剑，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             （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）八百里分麾下炙，五十弦翻塞外声。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             （</a:t>
            </a: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）马作的卢飞快，弓如霹雳弦惊。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、对 偶：  </a:t>
            </a:r>
            <a:r>
              <a:rPr lang="zh-CN" altLang="en-US" sz="2400" b="1" dirty="0" smtClean="0"/>
              <a:t>八百里分麾下炙，五十弦翻塞外声。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、比 喻：</a:t>
            </a:r>
            <a:r>
              <a:rPr lang="zh-CN" altLang="en-US" sz="2400" b="1" dirty="0" smtClean="0"/>
              <a:t>弓如霹雳弦惊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4.duitang.com/uploads/blog/201404/25/20140425185731_UfE3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541933" cy="3631333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79912" y="363915"/>
            <a:ext cx="4824536" cy="60016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/>
              <a:t>小结：这</a:t>
            </a:r>
            <a:r>
              <a:rPr lang="zh-CN" altLang="en-US" sz="3200" dirty="0"/>
              <a:t>是一首写闺怨</a:t>
            </a:r>
            <a:r>
              <a:rPr lang="zh-CN" altLang="en-US" sz="3200" dirty="0" smtClean="0"/>
              <a:t>的词。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此</a:t>
            </a:r>
            <a:r>
              <a:rPr lang="zh-CN" altLang="en-US" sz="3200" dirty="0"/>
              <a:t>词以</a:t>
            </a:r>
            <a:r>
              <a:rPr lang="zh-CN" altLang="en-US" sz="3200" u="sng" dirty="0"/>
              <a:t>江水、远帆、斜阳为背景，</a:t>
            </a:r>
            <a:r>
              <a:rPr lang="zh-CN" altLang="en-US" sz="3200" dirty="0"/>
              <a:t>截取倚</a:t>
            </a:r>
            <a:r>
              <a:rPr lang="zh-CN" altLang="en-US" sz="3200" dirty="0" smtClean="0"/>
              <a:t>楼眺望</a:t>
            </a:r>
            <a:r>
              <a:rPr lang="zh-CN" altLang="en-US" sz="3200" dirty="0"/>
              <a:t>这一场景</a:t>
            </a:r>
            <a:r>
              <a:rPr lang="zh-CN" altLang="en-US" sz="3200" dirty="0" smtClean="0"/>
              <a:t>，塑造</a:t>
            </a:r>
            <a:r>
              <a:rPr lang="zh-CN" altLang="en-US" sz="3200" dirty="0"/>
              <a:t>了一个望夫盼归、凝愁含恨的思妇形象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全</a:t>
            </a:r>
            <a:r>
              <a:rPr lang="zh-CN" altLang="en-US" sz="3200" dirty="0"/>
              <a:t>词表现了女主人公从希望到失望以致最后的“肠断”的感情，情真意切，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FFFF"/>
                </a:solidFill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破阵子 为陈同甫赋壮词以寄之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00"/>
                </a:solidFill>
              </a:rPr>
              <a:t>                                 辛弃疾                                   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醉里挑灯看剑，梦回吹角连营。八百里分麾下炙，五十弦翻塞外声。沙场秋点兵。</a:t>
            </a:r>
            <a:endParaRPr lang="en-US" altLang="zh-CN" sz="36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马作的卢飞快，弓如霹雳弦惊。了却君王天下事，赢得生前身后名。可怜白发生！ 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988840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1———5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             </a:t>
            </a: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、  望江南     </a:t>
            </a:r>
            <a:endParaRPr lang="en-US" altLang="zh-CN" sz="4800" b="1" dirty="0" smtClean="0"/>
          </a:p>
          <a:p>
            <a:r>
              <a:rPr lang="en-US" altLang="zh-CN" sz="4800" b="1" dirty="0"/>
              <a:t> </a:t>
            </a:r>
            <a:r>
              <a:rPr lang="en-US" altLang="zh-CN" sz="4800" b="1" dirty="0" smtClean="0"/>
              <a:t>                   </a:t>
            </a:r>
            <a:r>
              <a:rPr lang="zh-CN" altLang="en-US" sz="4800" b="1" dirty="0" smtClean="0"/>
              <a:t>（唐）温庭筠</a:t>
            </a:r>
            <a:endParaRPr lang="zh-CN" altLang="en-US" sz="4800" dirty="0"/>
          </a:p>
          <a:p>
            <a:r>
              <a:rPr lang="zh-CN" altLang="en-US" sz="4800" dirty="0" smtClean="0"/>
              <a:t>    梳洗罢，</a:t>
            </a:r>
            <a:r>
              <a:rPr lang="zh-CN" altLang="en-US" sz="4800" dirty="0"/>
              <a:t>独倚望江</a:t>
            </a:r>
            <a:r>
              <a:rPr lang="zh-CN" altLang="en-US" sz="4800" dirty="0" smtClean="0"/>
              <a:t>楼。</a:t>
            </a:r>
            <a:r>
              <a:rPr lang="zh-CN" altLang="en-US" sz="4800" dirty="0"/>
              <a:t>过尽千帆皆</a:t>
            </a:r>
            <a:r>
              <a:rPr lang="zh-CN" altLang="en-US" sz="4800" dirty="0" smtClean="0"/>
              <a:t>不是，</a:t>
            </a:r>
            <a:r>
              <a:rPr lang="zh-CN" altLang="en-US" sz="4800" dirty="0"/>
              <a:t>斜晖脉脉水</a:t>
            </a:r>
            <a:r>
              <a:rPr lang="zh-CN" altLang="en-US" sz="4800" dirty="0" smtClean="0"/>
              <a:t>悠悠。</a:t>
            </a:r>
            <a:r>
              <a:rPr lang="zh-CN" altLang="en-US" sz="4800" dirty="0"/>
              <a:t>肠断白蘋</a:t>
            </a:r>
            <a:r>
              <a:rPr lang="zh-CN" altLang="en-US" sz="4800" dirty="0" smtClean="0"/>
              <a:t>洲。 </a:t>
            </a:r>
            <a:endParaRPr lang="zh-CN" altLang="en-US" sz="4800" dirty="0"/>
          </a:p>
        </p:txBody>
      </p:sp>
      <p:pic>
        <p:nvPicPr>
          <p:cNvPr id="4" name="Picture 2" descr="http://star.kuwo.cn/star/cafe/upload/9/76/1273224047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21088"/>
            <a:ext cx="6120680" cy="220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                 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、渔家傲</a:t>
            </a:r>
            <a:r>
              <a:rPr lang="en-US" altLang="zh-CN" sz="4000" b="1" dirty="0" smtClean="0"/>
              <a:t>· </a:t>
            </a:r>
            <a:r>
              <a:rPr lang="zh-CN" altLang="en-US" sz="4000" b="1" dirty="0"/>
              <a:t>秋</a:t>
            </a:r>
            <a:r>
              <a:rPr lang="zh-CN" altLang="en-US" sz="4000" b="1" dirty="0" smtClean="0"/>
              <a:t>思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                             （北宋）范仲淹</a:t>
            </a:r>
            <a:endParaRPr lang="zh-CN" altLang="en-US" sz="4000" b="1" dirty="0"/>
          </a:p>
          <a:p>
            <a:r>
              <a:rPr lang="zh-CN" altLang="en-US" sz="4000" b="1" dirty="0" smtClean="0"/>
              <a:t>塞下</a:t>
            </a:r>
            <a:r>
              <a:rPr lang="zh-CN" altLang="en-US" sz="4000" b="1" dirty="0"/>
              <a:t>秋来风景异，衡阳雁</a:t>
            </a:r>
            <a:r>
              <a:rPr lang="zh-CN" altLang="en-US" sz="4000" b="1" dirty="0" smtClean="0"/>
              <a:t>去无</a:t>
            </a:r>
            <a:r>
              <a:rPr lang="zh-CN" altLang="en-US" sz="4000" b="1" dirty="0"/>
              <a:t>留意。四面边声连角起。千嶂里，长烟落日孤城闭。</a:t>
            </a:r>
          </a:p>
          <a:p>
            <a:r>
              <a:rPr lang="zh-CN" altLang="en-US" sz="4000" b="1" dirty="0"/>
              <a:t>浊酒一杯家万里，燕然未勒归无计。羌管悠悠霜满地。人不寐 ，将军白发征夫泪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4" y="284855"/>
            <a:ext cx="8352928" cy="601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53958" rIns="39675" bIns="5395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3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、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江城子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·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密州出猎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苏轼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老夫聊发少年狂，左牵黄，右擎苍，锦帽貂裘，千骑卷平冈。为报倾城随太守，亲射虎，看孙郎。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酒酣胸胆尚开张，鬓微霜，又何妨？持节云中，何日遣冯唐？会挽雕弓如满月，西北望，射天狼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 sz="4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、武陵春  </a:t>
            </a: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（ 宋）李清照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风住尘香花已尽，日晚倦梳头。物是人非事事休，欲语泪先流。</a:t>
            </a:r>
            <a:b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闻说双溪春尚好，也拟泛轻舟。只恐双溪舴艋舟，载不动许多愁。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FFFF"/>
                </a:solidFill>
              </a:rPr>
              <a:t> 5</a:t>
            </a:r>
            <a:r>
              <a:rPr lang="zh-CN" altLang="en-US" sz="3600" b="1" dirty="0" smtClean="0">
                <a:solidFill>
                  <a:srgbClr val="FFFFFF"/>
                </a:solidFill>
              </a:rPr>
              <a:t>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破阵子 为陈同甫赋壮词以寄之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00"/>
                </a:solidFill>
              </a:rPr>
              <a:t>                                 辛弃疾                                    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醉里挑灯看剑，梦回吹角连营。八百里分麾下炙，五十弦翻塞外声。沙场秋点兵。</a:t>
            </a:r>
            <a:endParaRPr lang="en-US" altLang="zh-CN" sz="3600" b="1" dirty="0" smtClean="0">
              <a:solidFill>
                <a:srgbClr val="FFFF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</a:rPr>
              <a:t> 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马作的卢飞快，弓如霹雳弦惊。了却君王天下事，赢得生前身后名。可怜白发生！ 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560840" cy="444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000" dirty="0" smtClean="0">
                <a:solidFill>
                  <a:srgbClr val="FFFF00"/>
                </a:solidFill>
              </a:rPr>
              <a:t>作业：</a:t>
            </a:r>
            <a:endParaRPr lang="en-US" altLang="zh-CN" sz="4000" dirty="0" smtClean="0">
              <a:solidFill>
                <a:srgbClr val="FFFF00"/>
              </a:solidFill>
            </a:endParaRPr>
          </a:p>
          <a:p>
            <a:pPr>
              <a:lnSpc>
                <a:spcPct val="250000"/>
              </a:lnSpc>
            </a:pPr>
            <a:r>
              <a:rPr lang="en-US" altLang="zh-CN" sz="4000" dirty="0" smtClean="0">
                <a:solidFill>
                  <a:srgbClr val="FFFF00"/>
                </a:solidFill>
              </a:rPr>
              <a:t>1</a:t>
            </a:r>
            <a:r>
              <a:rPr lang="zh-CN" altLang="en-US" sz="4000" dirty="0" smtClean="0">
                <a:solidFill>
                  <a:srgbClr val="FFFF00"/>
                </a:solidFill>
              </a:rPr>
              <a:t>、背诵并且默写这</a:t>
            </a:r>
            <a:r>
              <a:rPr lang="en-US" altLang="zh-CN" sz="4000" dirty="0" smtClean="0">
                <a:solidFill>
                  <a:srgbClr val="FFFF00"/>
                </a:solidFill>
              </a:rPr>
              <a:t>5</a:t>
            </a:r>
            <a:r>
              <a:rPr lang="zh-CN" altLang="en-US" sz="4000" dirty="0" smtClean="0">
                <a:solidFill>
                  <a:srgbClr val="FFFF00"/>
                </a:solidFill>
              </a:rPr>
              <a:t>首词；</a:t>
            </a:r>
            <a:endParaRPr lang="en-US" altLang="zh-CN" sz="4000" dirty="0" smtClean="0">
              <a:solidFill>
                <a:srgbClr val="FFFF00"/>
              </a:solidFill>
            </a:endParaRPr>
          </a:p>
          <a:p>
            <a:pPr>
              <a:lnSpc>
                <a:spcPct val="250000"/>
              </a:lnSpc>
            </a:pPr>
            <a:r>
              <a:rPr lang="en-US" altLang="zh-CN" sz="4000" dirty="0" smtClean="0">
                <a:solidFill>
                  <a:srgbClr val="FFFF00"/>
                </a:solidFill>
              </a:rPr>
              <a:t>2</a:t>
            </a:r>
            <a:r>
              <a:rPr lang="zh-CN" altLang="en-US" sz="4000" dirty="0" smtClean="0">
                <a:solidFill>
                  <a:srgbClr val="FFFF00"/>
                </a:solidFill>
              </a:rPr>
              <a:t>、完成阳光学业评价练习。</a:t>
            </a:r>
            <a:endParaRPr lang="zh-CN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oss.p.t262.com/cpic/08/e2/23ee73c698ebcf871dd8ee5f6108e208.jpg"/>
          <p:cNvPicPr>
            <a:picLocks noChangeAspect="1" noChangeArrowheads="1"/>
          </p:cNvPicPr>
          <p:nvPr/>
        </p:nvPicPr>
        <p:blipFill>
          <a:blip r:embed="rId2" cstate="print"/>
          <a:srcRect l="30450" t="33600" r="14951" b="25801"/>
          <a:stretch>
            <a:fillRect/>
          </a:stretch>
        </p:blipFill>
        <p:spPr bwMode="auto">
          <a:xfrm>
            <a:off x="755576" y="1772816"/>
            <a:ext cx="7344816" cy="40961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404664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深入领会：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396</TotalTime>
  <Words>5357</Words>
  <Application>Microsoft Office PowerPoint</Application>
  <PresentationFormat>全屏显示(4:3)</PresentationFormat>
  <Paragraphs>239</Paragraphs>
  <Slides>88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89" baseType="lpstr">
      <vt:lpstr>凤舞九天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87</cp:revision>
  <dcterms:created xsi:type="dcterms:W3CDTF">2017-09-08T05:39:25Z</dcterms:created>
  <dcterms:modified xsi:type="dcterms:W3CDTF">2017-09-14T10:43:21Z</dcterms:modified>
</cp:coreProperties>
</file>