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56" r:id="rId4"/>
    <p:sldId id="257" r:id="rId5"/>
    <p:sldId id="282" r:id="rId6"/>
    <p:sldId id="258" r:id="rId7"/>
    <p:sldId id="283" r:id="rId8"/>
    <p:sldId id="259" r:id="rId9"/>
    <p:sldId id="260" r:id="rId10"/>
    <p:sldId id="284" r:id="rId11"/>
    <p:sldId id="261" r:id="rId12"/>
    <p:sldId id="285" r:id="rId13"/>
    <p:sldId id="262" r:id="rId14"/>
    <p:sldId id="286" r:id="rId15"/>
    <p:sldId id="287" r:id="rId16"/>
    <p:sldId id="263" r:id="rId17"/>
    <p:sldId id="288" r:id="rId18"/>
    <p:sldId id="264" r:id="rId19"/>
    <p:sldId id="265" r:id="rId20"/>
    <p:sldId id="266" r:id="rId21"/>
    <p:sldId id="289" r:id="rId22"/>
    <p:sldId id="267" r:id="rId23"/>
    <p:sldId id="290" r:id="rId24"/>
    <p:sldId id="278" r:id="rId25"/>
    <p:sldId id="268" r:id="rId26"/>
    <p:sldId id="291" r:id="rId27"/>
    <p:sldId id="269" r:id="rId28"/>
    <p:sldId id="292" r:id="rId29"/>
    <p:sldId id="270" r:id="rId30"/>
    <p:sldId id="293" r:id="rId31"/>
    <p:sldId id="271" r:id="rId32"/>
    <p:sldId id="272" r:id="rId33"/>
    <p:sldId id="273" r:id="rId34"/>
    <p:sldId id="274" r:id="rId35"/>
    <p:sldId id="275" r:id="rId36"/>
    <p:sldId id="276" r:id="rId37"/>
    <p:sldId id="277" r:id="rId38"/>
    <p:sldId id="279" r:id="rId39"/>
    <p:sldId id="294" r:id="rId40"/>
    <p:sldId id="280" r:id="rId41"/>
    <p:sldId id="295" r:id="rId42"/>
    <p:sldId id="281" r:id="rId43"/>
    <p:sldId id="320" r:id="rId44"/>
  </p:sldIdLst>
  <p:sldSz cx="9144000" cy="6858000" type="screen4x3"/>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158" y="-84"/>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tags" Target="tags/tag1.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D0B9F45-27E2-46CD-91CA-112B82895764}"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90C473-C292-442E-AB5B-9DF92A41326A}"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0B9F45-27E2-46CD-91CA-112B82895764}"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90C473-C292-442E-AB5B-9DF92A41326A}"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0B9F45-27E2-46CD-91CA-112B82895764}"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90C473-C292-442E-AB5B-9DF92A41326A}"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0B9F45-27E2-46CD-91CA-112B82895764}"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90C473-C292-442E-AB5B-9DF92A41326A}"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D0B9F45-27E2-46CD-91CA-112B82895764}"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90C473-C292-442E-AB5B-9DF92A41326A}"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D0B9F45-27E2-46CD-91CA-112B82895764}"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90C473-C292-442E-AB5B-9DF92A41326A}"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D0B9F45-27E2-46CD-91CA-112B82895764}"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90C473-C292-442E-AB5B-9DF92A41326A}"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D0B9F45-27E2-46CD-91CA-112B82895764}"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90C473-C292-442E-AB5B-9DF92A41326A}"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6D0B9F45-27E2-46CD-91CA-112B82895764}"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90C473-C292-442E-AB5B-9DF92A41326A}"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D0B9F45-27E2-46CD-91CA-112B82895764}"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90C473-C292-442E-AB5B-9DF92A41326A}"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D0B9F45-27E2-46CD-91CA-112B82895764}"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90C473-C292-442E-AB5B-9DF92A41326A}"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image" Target="../media/image2.jpe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0B9F45-27E2-46CD-91CA-112B82895764}" type="datetimeFigureOut">
              <a:rPr lang="zh-CN" altLang="en-US" smtClean="0"/>
              <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90C473-C292-442E-AB5B-9DF92A41326A}" type="slidenum">
              <a:rPr lang="zh-CN" altLang="en-US" smtClean="0"/>
              <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pic>
        <p:nvPicPr>
          <p:cNvPr id="8"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TextBox 3"/>
          <p:cNvSpPr txBox="1"/>
          <p:nvPr/>
        </p:nvSpPr>
        <p:spPr>
          <a:xfrm>
            <a:off x="1043608" y="1556792"/>
            <a:ext cx="6768751" cy="2245360"/>
          </a:xfrm>
          <a:prstGeom prst="rect">
            <a:avLst/>
          </a:prstGeom>
          <a:noFill/>
        </p:spPr>
        <p:txBody>
          <a:bodyPr wrap="square" rtlCol="0">
            <a:spAutoFit/>
          </a:bodyPr>
          <a:lstStyle/>
          <a:p>
            <a:pPr algn="ctr"/>
            <a:r>
              <a:rPr lang="zh-CN" altLang="en-US" sz="7000" b="1" smtClean="0">
                <a:solidFill>
                  <a:srgbClr val="FF0000"/>
                </a:solidFill>
              </a:rPr>
              <a:t>高考语文冲刺</a:t>
            </a:r>
            <a:endParaRPr lang="en-US" altLang="zh-CN" sz="7000" b="1" smtClean="0">
              <a:solidFill>
                <a:srgbClr val="FF0000"/>
              </a:solidFill>
            </a:endParaRPr>
          </a:p>
          <a:p>
            <a:pPr algn="ctr"/>
            <a:r>
              <a:rPr lang="zh-CN" altLang="en-US" sz="7000" b="1" smtClean="0">
                <a:solidFill>
                  <a:srgbClr val="FF0000"/>
                </a:solidFill>
              </a:rPr>
              <a:t>病句题提分技巧</a:t>
            </a:r>
            <a:endParaRPr lang="zh-CN" altLang="en-US" sz="7000" b="1">
              <a:solidFill>
                <a:srgbClr val="FF0000"/>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TextBox 3"/>
          <p:cNvSpPr txBox="1"/>
          <p:nvPr/>
        </p:nvSpPr>
        <p:spPr>
          <a:xfrm>
            <a:off x="827584" y="836712"/>
            <a:ext cx="7200800" cy="5293757"/>
          </a:xfrm>
          <a:prstGeom prst="rect">
            <a:avLst/>
          </a:prstGeom>
          <a:noFill/>
        </p:spPr>
        <p:txBody>
          <a:bodyPr wrap="square" rtlCol="0">
            <a:spAutoFit/>
          </a:bodyPr>
          <a:lstStyle/>
          <a:p>
            <a:r>
              <a:rPr lang="en-US" altLang="zh-CN" sz="2600" b="1" smtClean="0"/>
              <a:t>13</a:t>
            </a:r>
            <a:r>
              <a:rPr lang="zh-CN" altLang="zh-CN" sz="2600" b="1" smtClean="0"/>
              <a:t>．党的指示进一步坚定了我们走社会主义道路的信心和勇气。</a:t>
            </a:r>
            <a:endParaRPr lang="zh-CN" altLang="zh-CN" sz="2600" b="1" smtClean="0"/>
          </a:p>
          <a:p>
            <a:r>
              <a:rPr lang="en-US" altLang="zh-CN" sz="2600" b="1" smtClean="0"/>
              <a:t>       </a:t>
            </a:r>
            <a:r>
              <a:rPr lang="zh-CN" altLang="zh-CN" sz="2600" b="1" smtClean="0">
                <a:solidFill>
                  <a:srgbClr val="FF0000"/>
                </a:solidFill>
              </a:rPr>
              <a:t>解析</a:t>
            </a:r>
            <a:r>
              <a:rPr lang="zh-CN" altLang="zh-CN" sz="2600" b="1" smtClean="0"/>
              <a:t>：</a:t>
            </a:r>
            <a:r>
              <a:rPr lang="en-US" altLang="zh-CN" sz="2600" b="1" smtClean="0">
                <a:solidFill>
                  <a:srgbClr val="FF0000"/>
                </a:solidFill>
              </a:rPr>
              <a:t>“</a:t>
            </a:r>
            <a:r>
              <a:rPr lang="zh-CN" altLang="zh-CN" sz="2600" b="1" smtClean="0">
                <a:solidFill>
                  <a:srgbClr val="FF0000"/>
                </a:solidFill>
              </a:rPr>
              <a:t>坚定</a:t>
            </a:r>
            <a:r>
              <a:rPr lang="en-US" altLang="zh-CN" sz="2600" b="1" smtClean="0">
                <a:solidFill>
                  <a:srgbClr val="FF0000"/>
                </a:solidFill>
              </a:rPr>
              <a:t>”</a:t>
            </a:r>
            <a:r>
              <a:rPr lang="zh-CN" altLang="zh-CN" sz="2600" b="1" smtClean="0">
                <a:solidFill>
                  <a:srgbClr val="FF0000"/>
                </a:solidFill>
              </a:rPr>
              <a:t>和</a:t>
            </a:r>
            <a:r>
              <a:rPr lang="en-US" altLang="zh-CN" sz="2600" b="1" smtClean="0">
                <a:solidFill>
                  <a:srgbClr val="FF0000"/>
                </a:solidFill>
              </a:rPr>
              <a:t>“</a:t>
            </a:r>
            <a:r>
              <a:rPr lang="zh-CN" altLang="zh-CN" sz="2600" b="1" smtClean="0">
                <a:solidFill>
                  <a:srgbClr val="FF0000"/>
                </a:solidFill>
              </a:rPr>
              <a:t>勇气</a:t>
            </a:r>
            <a:r>
              <a:rPr lang="en-US" altLang="zh-CN" sz="2600" b="1" smtClean="0">
                <a:solidFill>
                  <a:srgbClr val="FF0000"/>
                </a:solidFill>
              </a:rPr>
              <a:t>”</a:t>
            </a:r>
            <a:r>
              <a:rPr lang="zh-CN" altLang="zh-CN" sz="2600" b="1" smtClean="0">
                <a:solidFill>
                  <a:srgbClr val="FF0000"/>
                </a:solidFill>
              </a:rPr>
              <a:t>搭配不当</a:t>
            </a:r>
            <a:r>
              <a:rPr lang="zh-CN" altLang="zh-CN" sz="2600" b="1" smtClean="0"/>
              <a:t>。</a:t>
            </a:r>
            <a:endParaRPr lang="zh-CN" altLang="zh-CN" sz="2600" b="1" smtClean="0"/>
          </a:p>
          <a:p>
            <a:endParaRPr lang="en-US" altLang="zh-CN" sz="2600" b="1" smtClean="0"/>
          </a:p>
          <a:p>
            <a:r>
              <a:rPr lang="en-US" altLang="zh-CN" sz="2600" b="1" smtClean="0"/>
              <a:t>14</a:t>
            </a:r>
            <a:r>
              <a:rPr lang="zh-CN" altLang="zh-CN" sz="2600" b="1" smtClean="0"/>
              <a:t>．人们一走进教学楼就会看到，所有关于澳门历史的图片和宣传画都被挂在走廊两边的墙壁上。</a:t>
            </a:r>
            <a:endParaRPr lang="zh-CN" altLang="zh-CN" sz="2600" b="1" smtClean="0"/>
          </a:p>
          <a:p>
            <a:r>
              <a:rPr lang="en-US" altLang="zh-CN" sz="2600" b="1" smtClean="0"/>
              <a:t>      </a:t>
            </a:r>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图片</a:t>
            </a:r>
            <a:r>
              <a:rPr lang="en-US" altLang="zh-CN" sz="2600" b="1" smtClean="0">
                <a:solidFill>
                  <a:srgbClr val="FF0000"/>
                </a:solidFill>
              </a:rPr>
              <a:t>”</a:t>
            </a:r>
            <a:r>
              <a:rPr lang="zh-CN" altLang="zh-CN" sz="2600" b="1" smtClean="0">
                <a:solidFill>
                  <a:srgbClr val="FF0000"/>
                </a:solidFill>
              </a:rPr>
              <a:t>和</a:t>
            </a:r>
            <a:r>
              <a:rPr lang="en-US" altLang="zh-CN" sz="2600" b="1" smtClean="0">
                <a:solidFill>
                  <a:srgbClr val="FF0000"/>
                </a:solidFill>
              </a:rPr>
              <a:t>“</a:t>
            </a:r>
            <a:r>
              <a:rPr lang="zh-CN" altLang="zh-CN" sz="2600" b="1" smtClean="0">
                <a:solidFill>
                  <a:srgbClr val="FF0000"/>
                </a:solidFill>
              </a:rPr>
              <a:t>宣传画</a:t>
            </a:r>
            <a:r>
              <a:rPr lang="en-US" altLang="zh-CN" sz="2600" b="1" smtClean="0">
                <a:solidFill>
                  <a:srgbClr val="FF0000"/>
                </a:solidFill>
              </a:rPr>
              <a:t>”</a:t>
            </a:r>
            <a:r>
              <a:rPr lang="zh-CN" altLang="zh-CN" sz="2600" b="1" smtClean="0">
                <a:solidFill>
                  <a:srgbClr val="FF0000"/>
                </a:solidFill>
              </a:rPr>
              <a:t>有交叉关系。</a:t>
            </a:r>
            <a:endParaRPr lang="zh-CN" altLang="zh-CN" sz="2600" b="1" smtClean="0">
              <a:solidFill>
                <a:srgbClr val="FF0000"/>
              </a:solidFill>
            </a:endParaRPr>
          </a:p>
          <a:p>
            <a:endParaRPr lang="en-US" altLang="zh-CN" sz="2600" b="1" smtClean="0"/>
          </a:p>
          <a:p>
            <a:r>
              <a:rPr lang="en-US" altLang="zh-CN" sz="2600" b="1" smtClean="0"/>
              <a:t>15</a:t>
            </a:r>
            <a:r>
              <a:rPr lang="zh-CN" altLang="zh-CN" sz="2600" b="1" smtClean="0"/>
              <a:t>．我们的报刊、杂志、电视和一切出版物，更有责任作出表率，杜绝用字不规范的现象。</a:t>
            </a:r>
            <a:endParaRPr lang="zh-CN" altLang="zh-CN" sz="2600" b="1" smtClean="0"/>
          </a:p>
          <a:p>
            <a:r>
              <a:rPr lang="en-US" altLang="zh-CN" sz="2600" b="1" smtClean="0"/>
              <a:t>      </a:t>
            </a:r>
            <a:r>
              <a:rPr lang="zh-CN" altLang="zh-CN" sz="2600" b="1" smtClean="0">
                <a:solidFill>
                  <a:srgbClr val="FF0000"/>
                </a:solidFill>
              </a:rPr>
              <a:t>解析：主语中的</a:t>
            </a:r>
            <a:r>
              <a:rPr lang="en-US" altLang="zh-CN" sz="2600" b="1" smtClean="0">
                <a:solidFill>
                  <a:srgbClr val="FF0000"/>
                </a:solidFill>
              </a:rPr>
              <a:t>“</a:t>
            </a:r>
            <a:r>
              <a:rPr lang="zh-CN" altLang="zh-CN" sz="2600" b="1" smtClean="0">
                <a:solidFill>
                  <a:srgbClr val="FF0000"/>
                </a:solidFill>
              </a:rPr>
              <a:t>出版物</a:t>
            </a:r>
            <a:r>
              <a:rPr lang="en-US" altLang="zh-CN" sz="2600" b="1" smtClean="0">
                <a:solidFill>
                  <a:srgbClr val="FF0000"/>
                </a:solidFill>
              </a:rPr>
              <a:t>”</a:t>
            </a:r>
            <a:r>
              <a:rPr lang="zh-CN" altLang="zh-CN" sz="2600" b="1" smtClean="0">
                <a:solidFill>
                  <a:srgbClr val="FF0000"/>
                </a:solidFill>
              </a:rPr>
              <a:t>与</a:t>
            </a:r>
            <a:r>
              <a:rPr lang="en-US" altLang="zh-CN" sz="2600" b="1" smtClean="0">
                <a:solidFill>
                  <a:srgbClr val="FF0000"/>
                </a:solidFill>
              </a:rPr>
              <a:t>“</a:t>
            </a:r>
            <a:r>
              <a:rPr lang="zh-CN" altLang="zh-CN" sz="2600" b="1" smtClean="0">
                <a:solidFill>
                  <a:srgbClr val="FF0000"/>
                </a:solidFill>
              </a:rPr>
              <a:t>报刊、杂志</a:t>
            </a:r>
            <a:r>
              <a:rPr lang="en-US" altLang="zh-CN" sz="2600" b="1" smtClean="0">
                <a:solidFill>
                  <a:srgbClr val="FF0000"/>
                </a:solidFill>
              </a:rPr>
              <a:t>”</a:t>
            </a:r>
            <a:r>
              <a:rPr lang="zh-CN" altLang="zh-CN" sz="2600" b="1" smtClean="0">
                <a:solidFill>
                  <a:srgbClr val="FF0000"/>
                </a:solidFill>
              </a:rPr>
              <a:t>是包容关系，并列出现不合逻辑。另外，</a:t>
            </a:r>
            <a:r>
              <a:rPr lang="en-US" altLang="zh-CN" sz="2600" b="1" smtClean="0">
                <a:solidFill>
                  <a:srgbClr val="FF0000"/>
                </a:solidFill>
              </a:rPr>
              <a:t>“</a:t>
            </a:r>
            <a:r>
              <a:rPr lang="zh-CN" altLang="zh-CN" sz="2600" b="1" smtClean="0">
                <a:solidFill>
                  <a:srgbClr val="FF0000"/>
                </a:solidFill>
              </a:rPr>
              <a:t>报刊</a:t>
            </a:r>
            <a:r>
              <a:rPr lang="en-US" altLang="zh-CN" sz="2600" b="1" smtClean="0">
                <a:solidFill>
                  <a:srgbClr val="FF0000"/>
                </a:solidFill>
              </a:rPr>
              <a:t>”</a:t>
            </a:r>
            <a:r>
              <a:rPr lang="zh-CN" altLang="zh-CN" sz="2600" b="1" smtClean="0">
                <a:solidFill>
                  <a:srgbClr val="FF0000"/>
                </a:solidFill>
              </a:rPr>
              <a:t>与</a:t>
            </a:r>
            <a:r>
              <a:rPr lang="en-US" altLang="zh-CN" sz="2600" b="1" smtClean="0">
                <a:solidFill>
                  <a:srgbClr val="FF0000"/>
                </a:solidFill>
              </a:rPr>
              <a:t>“</a:t>
            </a:r>
            <a:r>
              <a:rPr lang="zh-CN" altLang="zh-CN" sz="2600" b="1" smtClean="0">
                <a:solidFill>
                  <a:srgbClr val="FF0000"/>
                </a:solidFill>
              </a:rPr>
              <a:t>杂志</a:t>
            </a:r>
            <a:r>
              <a:rPr lang="en-US" altLang="zh-CN" sz="2600" b="1" smtClean="0">
                <a:solidFill>
                  <a:srgbClr val="FF0000"/>
                </a:solidFill>
              </a:rPr>
              <a:t>”</a:t>
            </a:r>
            <a:r>
              <a:rPr lang="zh-CN" altLang="zh-CN" sz="2600" b="1" smtClean="0">
                <a:solidFill>
                  <a:srgbClr val="FF0000"/>
                </a:solidFill>
              </a:rPr>
              <a:t>也是包容关系。</a:t>
            </a:r>
            <a:endParaRPr lang="zh-CN" altLang="en-US" sz="2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wipe(left)">
                                      <p:cBhvr>
                                        <p:cTn id="10" dur="500"/>
                                        <p:tgtEl>
                                          <p:spTgt spid="4">
                                            <p:txEl>
                                              <p:pRg st="3" end="3"/>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animEffect transition="in" filter="wipe(left)">
                                      <p:cBhvr>
                                        <p:cTn id="13" dur="500"/>
                                        <p:tgtEl>
                                          <p:spTgt spid="4">
                                            <p:txEl>
                                              <p:pRg st="6" end="6"/>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wipe(left)">
                                      <p:cBhvr>
                                        <p:cTn id="18" dur="500"/>
                                        <p:tgtEl>
                                          <p:spTgt spid="4">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wipe(left)">
                                      <p:cBhvr>
                                        <p:cTn id="23" dur="500"/>
                                        <p:tgtEl>
                                          <p:spTgt spid="4">
                                            <p:txEl>
                                              <p:pRg st="4" end="4"/>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wipe(left)">
                                      <p:cBhvr>
                                        <p:cTn id="28"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971600" y="2204864"/>
            <a:ext cx="7344816" cy="3693319"/>
          </a:xfrm>
          <a:prstGeom prst="rect">
            <a:avLst/>
          </a:prstGeom>
          <a:noFill/>
        </p:spPr>
        <p:txBody>
          <a:bodyPr wrap="square" rtlCol="0">
            <a:spAutoFit/>
          </a:bodyPr>
          <a:lstStyle/>
          <a:p>
            <a:r>
              <a:rPr lang="en-US" altLang="zh-CN" sz="2600" b="1" smtClean="0"/>
              <a:t>15</a:t>
            </a:r>
            <a:r>
              <a:rPr lang="zh-CN" altLang="zh-CN" sz="2600" b="1" smtClean="0"/>
              <a:t>．局长嘱咐几个学校的领导，新学期的工作一定要有新的起色。</a:t>
            </a:r>
            <a:endParaRPr lang="zh-CN" altLang="zh-CN" sz="2600" b="1" smtClean="0"/>
          </a:p>
          <a:p>
            <a:r>
              <a:rPr lang="zh-CN" altLang="zh-CN" sz="2600" b="1" smtClean="0">
                <a:solidFill>
                  <a:srgbClr val="FF0000"/>
                </a:solidFill>
              </a:rPr>
              <a:t>解析：数量短语和</a:t>
            </a:r>
            <a:r>
              <a:rPr lang="en-US" altLang="zh-CN" sz="2600" b="1" smtClean="0">
                <a:solidFill>
                  <a:srgbClr val="FF0000"/>
                </a:solidFill>
              </a:rPr>
              <a:t>“</a:t>
            </a:r>
            <a:r>
              <a:rPr lang="zh-CN" altLang="zh-CN" sz="2600" b="1" smtClean="0">
                <a:solidFill>
                  <a:srgbClr val="FF0000"/>
                </a:solidFill>
              </a:rPr>
              <a:t>的</a:t>
            </a:r>
            <a:r>
              <a:rPr lang="en-US" altLang="zh-CN" sz="2600" b="1" smtClean="0">
                <a:solidFill>
                  <a:srgbClr val="FF0000"/>
                </a:solidFill>
              </a:rPr>
              <a:t>”</a:t>
            </a:r>
            <a:r>
              <a:rPr lang="zh-CN" altLang="zh-CN" sz="2600" b="1" smtClean="0">
                <a:solidFill>
                  <a:srgbClr val="FF0000"/>
                </a:solidFill>
              </a:rPr>
              <a:t>同时出现，常会产生歧义</a:t>
            </a:r>
            <a:r>
              <a:rPr lang="en-US" altLang="zh-CN" sz="2600" b="1" smtClean="0">
                <a:solidFill>
                  <a:srgbClr val="FF0000"/>
                </a:solidFill>
              </a:rPr>
              <a:t>“</a:t>
            </a:r>
            <a:r>
              <a:rPr lang="zh-CN" altLang="zh-CN" sz="2600" b="1" smtClean="0">
                <a:solidFill>
                  <a:srgbClr val="FF0000"/>
                </a:solidFill>
              </a:rPr>
              <a:t>几个</a:t>
            </a:r>
            <a:r>
              <a:rPr lang="en-US" altLang="zh-CN" sz="2600" b="1" smtClean="0">
                <a:solidFill>
                  <a:srgbClr val="FF0000"/>
                </a:solidFill>
              </a:rPr>
              <a:t>”</a:t>
            </a:r>
            <a:r>
              <a:rPr lang="zh-CN" altLang="zh-CN" sz="2600" b="1" smtClean="0">
                <a:solidFill>
                  <a:srgbClr val="FF0000"/>
                </a:solidFill>
              </a:rPr>
              <a:t>可以修饰</a:t>
            </a:r>
            <a:r>
              <a:rPr lang="en-US" altLang="zh-CN" sz="2600" b="1" smtClean="0">
                <a:solidFill>
                  <a:srgbClr val="FF0000"/>
                </a:solidFill>
              </a:rPr>
              <a:t>“</a:t>
            </a:r>
            <a:r>
              <a:rPr lang="zh-CN" altLang="zh-CN" sz="2600" b="1" smtClean="0">
                <a:solidFill>
                  <a:srgbClr val="FF0000"/>
                </a:solidFill>
              </a:rPr>
              <a:t>学校</a:t>
            </a:r>
            <a:r>
              <a:rPr lang="en-US" altLang="zh-CN" sz="2600" b="1" smtClean="0">
                <a:solidFill>
                  <a:srgbClr val="FF0000"/>
                </a:solidFill>
              </a:rPr>
              <a:t>”</a:t>
            </a:r>
            <a:r>
              <a:rPr lang="zh-CN" altLang="zh-CN" sz="2600" b="1" smtClean="0">
                <a:solidFill>
                  <a:srgbClr val="FF0000"/>
                </a:solidFill>
              </a:rPr>
              <a:t>，也可以修饰</a:t>
            </a:r>
            <a:r>
              <a:rPr lang="en-US" altLang="zh-CN" sz="2600" b="1" smtClean="0">
                <a:solidFill>
                  <a:srgbClr val="FF0000"/>
                </a:solidFill>
              </a:rPr>
              <a:t>“</a:t>
            </a:r>
            <a:r>
              <a:rPr lang="zh-CN" altLang="zh-CN" sz="2600" b="1" smtClean="0">
                <a:solidFill>
                  <a:srgbClr val="FF0000"/>
                </a:solidFill>
              </a:rPr>
              <a:t>领导</a:t>
            </a:r>
            <a:r>
              <a:rPr lang="en-US" altLang="zh-CN" sz="2600" b="1" smtClean="0">
                <a:solidFill>
                  <a:srgbClr val="FF0000"/>
                </a:solidFill>
              </a:rPr>
              <a:t>”</a:t>
            </a:r>
            <a:r>
              <a:rPr lang="zh-CN" altLang="zh-CN" sz="2600" b="1" smtClean="0">
                <a:solidFill>
                  <a:srgbClr val="FF0000"/>
                </a:solidFill>
              </a:rPr>
              <a:t>。</a:t>
            </a:r>
            <a:endParaRPr lang="zh-CN" altLang="zh-CN" sz="2600" b="1" smtClean="0">
              <a:solidFill>
                <a:srgbClr val="FF0000"/>
              </a:solidFill>
            </a:endParaRPr>
          </a:p>
          <a:p>
            <a:endParaRPr lang="en-US" altLang="zh-CN" sz="2600" b="1" smtClean="0"/>
          </a:p>
          <a:p>
            <a:r>
              <a:rPr lang="en-US" altLang="zh-CN" sz="2600" b="1" smtClean="0"/>
              <a:t>16</a:t>
            </a:r>
            <a:r>
              <a:rPr lang="zh-CN" altLang="zh-CN" sz="2600" b="1" smtClean="0"/>
              <a:t>．考古科学工作者对两千多年前在长沙马王堆一号墓新出土的文物进行了多方面的研究。</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两干多年前</a:t>
            </a:r>
            <a:r>
              <a:rPr lang="en-US" altLang="zh-CN" sz="2600" b="1" smtClean="0">
                <a:solidFill>
                  <a:srgbClr val="FF0000"/>
                </a:solidFill>
              </a:rPr>
              <a:t>”</a:t>
            </a:r>
            <a:r>
              <a:rPr lang="zh-CN" altLang="zh-CN" sz="2600" b="1" smtClean="0">
                <a:solidFill>
                  <a:srgbClr val="FF0000"/>
                </a:solidFill>
              </a:rPr>
              <a:t>位置不当，应放在</a:t>
            </a:r>
            <a:r>
              <a:rPr lang="en-US" altLang="zh-CN" sz="2600" b="1" smtClean="0">
                <a:solidFill>
                  <a:srgbClr val="FF0000"/>
                </a:solidFill>
              </a:rPr>
              <a:t>“</a:t>
            </a:r>
            <a:r>
              <a:rPr lang="zh-CN" altLang="zh-CN" sz="2600" b="1" smtClean="0">
                <a:solidFill>
                  <a:srgbClr val="FF0000"/>
                </a:solidFill>
              </a:rPr>
              <a:t>出土的</a:t>
            </a:r>
            <a:r>
              <a:rPr lang="en-US" altLang="zh-CN" sz="2600" b="1" smtClean="0">
                <a:solidFill>
                  <a:srgbClr val="FF0000"/>
                </a:solidFill>
              </a:rPr>
              <a:t>”</a:t>
            </a:r>
            <a:r>
              <a:rPr lang="zh-CN" altLang="zh-CN" sz="2600" b="1" smtClean="0">
                <a:solidFill>
                  <a:srgbClr val="FF0000"/>
                </a:solidFill>
              </a:rPr>
              <a:t>之后。</a:t>
            </a:r>
            <a:endParaRPr lang="zh-CN" altLang="zh-CN" sz="2600" b="1" smtClean="0">
              <a:solidFill>
                <a:srgbClr val="FF0000"/>
              </a:solidFill>
            </a:endParaRPr>
          </a:p>
        </p:txBody>
      </p:sp>
      <p:sp>
        <p:nvSpPr>
          <p:cNvPr id="3" name="矩形 2"/>
          <p:cNvSpPr/>
          <p:nvPr/>
        </p:nvSpPr>
        <p:spPr>
          <a:xfrm>
            <a:off x="1043608" y="1196752"/>
            <a:ext cx="7488832" cy="892552"/>
          </a:xfrm>
          <a:prstGeom prst="rect">
            <a:avLst/>
          </a:prstGeom>
        </p:spPr>
        <p:txBody>
          <a:bodyPr wrap="square">
            <a:spAutoFit/>
          </a:bodyPr>
          <a:lstStyle/>
          <a:p>
            <a:r>
              <a:rPr lang="en-US" altLang="zh-CN" sz="2600" b="1" smtClean="0">
                <a:solidFill>
                  <a:srgbClr val="FF0000"/>
                </a:solidFill>
              </a:rPr>
              <a:t>         </a:t>
            </a:r>
            <a:r>
              <a:rPr lang="zh-CN" altLang="zh-CN" sz="2600" b="1" smtClean="0">
                <a:solidFill>
                  <a:srgbClr val="FF0000"/>
                </a:solidFill>
              </a:rPr>
              <a:t>可能</a:t>
            </a:r>
            <a:r>
              <a:rPr lang="zh-CN" altLang="en-US" sz="2600" b="1" smtClean="0">
                <a:solidFill>
                  <a:srgbClr val="FF0000"/>
                </a:solidFill>
              </a:rPr>
              <a:t>会出现</a:t>
            </a:r>
            <a:r>
              <a:rPr lang="zh-CN" altLang="zh-CN" sz="2600" b="1" smtClean="0">
                <a:solidFill>
                  <a:srgbClr val="0000FF"/>
                </a:solidFill>
              </a:rPr>
              <a:t>歧义、位置不当、倍数用错、表约数的词语重复</a:t>
            </a:r>
            <a:r>
              <a:rPr lang="zh-CN" altLang="en-US" sz="2600" b="1" smtClean="0">
                <a:solidFill>
                  <a:srgbClr val="FF0000"/>
                </a:solidFill>
              </a:rPr>
              <a:t>的语病</a:t>
            </a:r>
            <a:r>
              <a:rPr lang="zh-CN" altLang="zh-CN" sz="2600" b="1" smtClean="0">
                <a:solidFill>
                  <a:srgbClr val="FF0000"/>
                </a:solidFill>
              </a:rPr>
              <a:t>。</a:t>
            </a:r>
            <a:endParaRPr lang="zh-CN" altLang="zh-CN" sz="2600" b="1" smtClean="0">
              <a:solidFill>
                <a:srgbClr val="FF0000"/>
              </a:solidFill>
            </a:endParaRPr>
          </a:p>
        </p:txBody>
      </p:sp>
      <p:sp>
        <p:nvSpPr>
          <p:cNvPr id="4" name="矩形 3"/>
          <p:cNvSpPr/>
          <p:nvPr/>
        </p:nvSpPr>
        <p:spPr>
          <a:xfrm>
            <a:off x="2771800" y="476672"/>
            <a:ext cx="3272050" cy="707886"/>
          </a:xfrm>
          <a:prstGeom prst="rect">
            <a:avLst/>
          </a:prstGeom>
        </p:spPr>
        <p:txBody>
          <a:bodyPr wrap="none">
            <a:spAutoFit/>
          </a:bodyPr>
          <a:lstStyle/>
          <a:p>
            <a:r>
              <a:rPr lang="zh-CN" altLang="en-US" sz="4000" b="1" smtClean="0">
                <a:solidFill>
                  <a:srgbClr val="FF0000"/>
                </a:solidFill>
              </a:rPr>
              <a:t>六</a:t>
            </a:r>
            <a:r>
              <a:rPr lang="zh-CN" altLang="zh-CN" sz="4000" b="1" smtClean="0">
                <a:solidFill>
                  <a:srgbClr val="FF0000"/>
                </a:solidFill>
              </a:rPr>
              <a:t>看数量短语</a:t>
            </a:r>
            <a:endParaRPr lang="zh-CN" altLang="zh-CN" sz="40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left)">
                                      <p:cBhvr>
                                        <p:cTn id="15" dur="500"/>
                                        <p:tgtEl>
                                          <p:spTgt spid="2">
                                            <p:txEl>
                                              <p:pRg st="3" end="3"/>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wipe(left)">
                                      <p:cBhvr>
                                        <p:cTn id="20" dur="500"/>
                                        <p:tgtEl>
                                          <p:spTgt spid="2">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wipe(left)">
                                      <p:cBhvr>
                                        <p:cTn id="2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矩形 3"/>
          <p:cNvSpPr/>
          <p:nvPr/>
        </p:nvSpPr>
        <p:spPr>
          <a:xfrm>
            <a:off x="899592" y="764704"/>
            <a:ext cx="7416824" cy="5693866"/>
          </a:xfrm>
          <a:prstGeom prst="rect">
            <a:avLst/>
          </a:prstGeom>
        </p:spPr>
        <p:txBody>
          <a:bodyPr wrap="square">
            <a:spAutoFit/>
          </a:bodyPr>
          <a:lstStyle/>
          <a:p>
            <a:r>
              <a:rPr lang="en-US" altLang="zh-CN" sz="2600" b="1" smtClean="0"/>
              <a:t>17</a:t>
            </a:r>
            <a:r>
              <a:rPr lang="zh-CN" altLang="en-US" sz="2600" b="1" smtClean="0"/>
              <a:t>、</a:t>
            </a:r>
            <a:r>
              <a:rPr lang="zh-CN" altLang="zh-CN" sz="2600" b="1" smtClean="0"/>
              <a:t>和大熊猫一样享有</a:t>
            </a:r>
            <a:r>
              <a:rPr lang="en-US" altLang="zh-CN" sz="2600" b="1" smtClean="0"/>
              <a:t>“</a:t>
            </a:r>
            <a:r>
              <a:rPr lang="zh-CN" altLang="zh-CN" sz="2600" b="1" smtClean="0"/>
              <a:t>国宝</a:t>
            </a:r>
            <a:r>
              <a:rPr lang="en-US" altLang="zh-CN" sz="2600" b="1" smtClean="0"/>
              <a:t>”</a:t>
            </a:r>
            <a:r>
              <a:rPr lang="zh-CN" altLang="zh-CN" sz="2600" b="1" smtClean="0"/>
              <a:t>之称的丹顶鹤近年来成倍减少，目前仅存千余只。</a:t>
            </a:r>
            <a:endParaRPr lang="zh-CN" altLang="zh-CN" sz="2600" b="1" smtClean="0"/>
          </a:p>
          <a:p>
            <a:r>
              <a:rPr lang="en-US" altLang="zh-CN" sz="2600" b="1" smtClean="0">
                <a:solidFill>
                  <a:srgbClr val="FF0000"/>
                </a:solidFill>
              </a:rPr>
              <a:t>       </a:t>
            </a:r>
            <a:r>
              <a:rPr lang="zh-CN" altLang="zh-CN" sz="2600" b="1" smtClean="0">
                <a:solidFill>
                  <a:srgbClr val="FF0000"/>
                </a:solidFill>
              </a:rPr>
              <a:t>解析：数量减少不能用倍数。使用</a:t>
            </a:r>
            <a:r>
              <a:rPr lang="en-US" altLang="zh-CN" sz="2600" b="1" smtClean="0">
                <a:solidFill>
                  <a:srgbClr val="FF0000"/>
                </a:solidFill>
              </a:rPr>
              <a:t>“</a:t>
            </a:r>
            <a:r>
              <a:rPr lang="zh-CN" altLang="zh-CN" sz="2600" b="1" smtClean="0">
                <a:solidFill>
                  <a:srgbClr val="FF0000"/>
                </a:solidFill>
              </a:rPr>
              <a:t>降低</a:t>
            </a:r>
            <a:r>
              <a:rPr lang="en-US" altLang="zh-CN" sz="2600" b="1" smtClean="0">
                <a:solidFill>
                  <a:srgbClr val="FF0000"/>
                </a:solidFill>
              </a:rPr>
              <a:t>”</a:t>
            </a:r>
            <a:r>
              <a:rPr lang="zh-CN" altLang="zh-CN" sz="2600" b="1" smtClean="0">
                <a:solidFill>
                  <a:srgbClr val="FF0000"/>
                </a:solidFill>
              </a:rPr>
              <a:t>、</a:t>
            </a:r>
            <a:r>
              <a:rPr lang="en-US" altLang="zh-CN" sz="2600" b="1" smtClean="0">
                <a:solidFill>
                  <a:srgbClr val="FF0000"/>
                </a:solidFill>
              </a:rPr>
              <a:t>“</a:t>
            </a:r>
            <a:r>
              <a:rPr lang="zh-CN" altLang="zh-CN" sz="2600" b="1" smtClean="0">
                <a:solidFill>
                  <a:srgbClr val="FF0000"/>
                </a:solidFill>
              </a:rPr>
              <a:t>减少</a:t>
            </a:r>
            <a:r>
              <a:rPr lang="en-US" altLang="zh-CN" sz="2600" b="1" smtClean="0">
                <a:solidFill>
                  <a:srgbClr val="FF0000"/>
                </a:solidFill>
              </a:rPr>
              <a:t>”</a:t>
            </a:r>
            <a:r>
              <a:rPr lang="zh-CN" altLang="zh-CN" sz="2600" b="1" smtClean="0">
                <a:solidFill>
                  <a:srgbClr val="FF0000"/>
                </a:solidFill>
              </a:rPr>
              <a:t>、</a:t>
            </a:r>
            <a:r>
              <a:rPr lang="en-US" altLang="zh-CN" sz="2600" b="1" smtClean="0">
                <a:solidFill>
                  <a:srgbClr val="FF0000"/>
                </a:solidFill>
              </a:rPr>
              <a:t>“</a:t>
            </a:r>
            <a:r>
              <a:rPr lang="zh-CN" altLang="zh-CN" sz="2600" b="1" smtClean="0">
                <a:solidFill>
                  <a:srgbClr val="FF0000"/>
                </a:solidFill>
              </a:rPr>
              <a:t>缩小</a:t>
            </a:r>
            <a:r>
              <a:rPr lang="en-US" altLang="zh-CN" sz="2600" b="1" smtClean="0">
                <a:solidFill>
                  <a:srgbClr val="FF0000"/>
                </a:solidFill>
              </a:rPr>
              <a:t>”</a:t>
            </a:r>
            <a:r>
              <a:rPr lang="zh-CN" altLang="zh-CN" sz="2600" b="1" smtClean="0">
                <a:solidFill>
                  <a:srgbClr val="FF0000"/>
                </a:solidFill>
              </a:rPr>
              <a:t>等词语时，不能用倍数，可以用分数或百分数。</a:t>
            </a:r>
            <a:endParaRPr lang="zh-CN" altLang="zh-CN" sz="2600" b="1" smtClean="0">
              <a:solidFill>
                <a:srgbClr val="FF0000"/>
              </a:solidFill>
            </a:endParaRPr>
          </a:p>
          <a:p>
            <a:endParaRPr lang="en-US" altLang="zh-CN" sz="2600" b="1" smtClean="0"/>
          </a:p>
          <a:p>
            <a:r>
              <a:rPr lang="en-US" altLang="zh-CN" sz="2600" b="1" smtClean="0"/>
              <a:t>18</a:t>
            </a:r>
            <a:r>
              <a:rPr lang="zh-CN" altLang="en-US" sz="2600" b="1" smtClean="0"/>
              <a:t>、</a:t>
            </a:r>
            <a:r>
              <a:rPr lang="en-US" altLang="zh-CN" sz="2600" b="1" smtClean="0"/>
              <a:t>19</a:t>
            </a:r>
            <a:r>
              <a:rPr lang="zh-CN" altLang="zh-CN" sz="2600" b="1" smtClean="0"/>
              <a:t>日</a:t>
            </a:r>
            <a:r>
              <a:rPr lang="en-US" altLang="zh-CN" sz="2600" b="1" smtClean="0"/>
              <a:t>1</a:t>
            </a:r>
            <a:r>
              <a:rPr lang="zh-CN" altLang="zh-CN" sz="2600" b="1" smtClean="0"/>
              <a:t>时</a:t>
            </a:r>
            <a:r>
              <a:rPr lang="en-US" altLang="zh-CN" sz="2600" b="1" smtClean="0"/>
              <a:t>30</a:t>
            </a:r>
            <a:r>
              <a:rPr lang="zh-CN" altLang="zh-CN" sz="2600" b="1" smtClean="0"/>
              <a:t>分起观测到迸发猛烈的狮子座流星雨，目测最大强度估计超过每小时</a:t>
            </a:r>
            <a:r>
              <a:rPr lang="en-US" altLang="zh-CN" sz="2600" b="1" smtClean="0"/>
              <a:t>1</a:t>
            </a:r>
            <a:r>
              <a:rPr lang="zh-CN" altLang="zh-CN" sz="2600" b="1" smtClean="0"/>
              <a:t>万颗以上。</a:t>
            </a:r>
            <a:endParaRPr lang="zh-CN" altLang="zh-CN" sz="2600" b="1" smtClean="0"/>
          </a:p>
          <a:p>
            <a:r>
              <a:rPr lang="en-US" altLang="zh-CN" sz="2600" b="1" smtClean="0">
                <a:solidFill>
                  <a:srgbClr val="FF0000"/>
                </a:solidFill>
              </a:rPr>
              <a:t>      </a:t>
            </a:r>
            <a:r>
              <a:rPr lang="zh-CN" altLang="zh-CN" sz="2600" b="1" smtClean="0">
                <a:solidFill>
                  <a:srgbClr val="FF0000"/>
                </a:solidFill>
              </a:rPr>
              <a:t>解析：表示约数的词语前后不能有重复，</a:t>
            </a:r>
            <a:r>
              <a:rPr lang="en-US" altLang="zh-CN" sz="2600" b="1" smtClean="0">
                <a:solidFill>
                  <a:srgbClr val="FF0000"/>
                </a:solidFill>
              </a:rPr>
              <a:t>“</a:t>
            </a:r>
            <a:r>
              <a:rPr lang="zh-CN" altLang="zh-CN" sz="2600" b="1" smtClean="0">
                <a:solidFill>
                  <a:srgbClr val="FF0000"/>
                </a:solidFill>
              </a:rPr>
              <a:t>超过</a:t>
            </a:r>
            <a:r>
              <a:rPr lang="en-US" altLang="zh-CN" sz="2600" b="1" smtClean="0">
                <a:solidFill>
                  <a:srgbClr val="FF0000"/>
                </a:solidFill>
              </a:rPr>
              <a:t>”</a:t>
            </a:r>
            <a:r>
              <a:rPr lang="zh-CN" altLang="zh-CN" sz="2600" b="1" smtClean="0">
                <a:solidFill>
                  <a:srgbClr val="FF0000"/>
                </a:solidFill>
              </a:rPr>
              <a:t>和</a:t>
            </a:r>
            <a:r>
              <a:rPr lang="en-US" altLang="zh-CN" sz="2600" b="1" smtClean="0">
                <a:solidFill>
                  <a:srgbClr val="FF0000"/>
                </a:solidFill>
              </a:rPr>
              <a:t>“</a:t>
            </a:r>
            <a:r>
              <a:rPr lang="zh-CN" altLang="zh-CN" sz="2600" b="1" smtClean="0">
                <a:solidFill>
                  <a:srgbClr val="FF0000"/>
                </a:solidFill>
              </a:rPr>
              <a:t>以上</a:t>
            </a:r>
            <a:r>
              <a:rPr lang="en-US" altLang="zh-CN" sz="2600" b="1" smtClean="0">
                <a:solidFill>
                  <a:srgbClr val="FF0000"/>
                </a:solidFill>
              </a:rPr>
              <a:t>”</a:t>
            </a:r>
            <a:r>
              <a:rPr lang="zh-CN" altLang="zh-CN" sz="2600" b="1" smtClean="0">
                <a:solidFill>
                  <a:srgbClr val="FF0000"/>
                </a:solidFill>
              </a:rPr>
              <a:t>重复，应去掉一个。</a:t>
            </a:r>
            <a:endParaRPr lang="zh-CN" altLang="zh-CN" sz="2600" b="1" smtClean="0">
              <a:solidFill>
                <a:srgbClr val="FF0000"/>
              </a:solidFill>
            </a:endParaRPr>
          </a:p>
          <a:p>
            <a:r>
              <a:rPr lang="en-US" altLang="zh-CN" sz="2600" b="1" smtClean="0"/>
              <a:t>       </a:t>
            </a:r>
            <a:r>
              <a:rPr lang="zh-CN" altLang="zh-CN" sz="2600" b="1" smtClean="0">
                <a:solidFill>
                  <a:srgbClr val="0000FF"/>
                </a:solidFill>
              </a:rPr>
              <a:t>句中有</a:t>
            </a:r>
            <a:r>
              <a:rPr lang="en-US" altLang="zh-CN" sz="2600" b="1" smtClean="0">
                <a:solidFill>
                  <a:srgbClr val="0000FF"/>
                </a:solidFill>
              </a:rPr>
              <a:t>“</a:t>
            </a:r>
            <a:r>
              <a:rPr lang="zh-CN" altLang="zh-CN" sz="2600" b="1" smtClean="0">
                <a:solidFill>
                  <a:srgbClr val="0000FF"/>
                </a:solidFill>
              </a:rPr>
              <a:t>至少</a:t>
            </a:r>
            <a:r>
              <a:rPr lang="en-US" altLang="zh-CN" sz="2600" b="1" smtClean="0">
                <a:solidFill>
                  <a:srgbClr val="0000FF"/>
                </a:solidFill>
              </a:rPr>
              <a:t>”</a:t>
            </a:r>
            <a:r>
              <a:rPr lang="zh-CN" altLang="zh-CN" sz="2600" b="1" smtClean="0">
                <a:solidFill>
                  <a:srgbClr val="0000FF"/>
                </a:solidFill>
              </a:rPr>
              <a:t>、</a:t>
            </a:r>
            <a:r>
              <a:rPr lang="en-US" altLang="zh-CN" sz="2600" b="1" smtClean="0">
                <a:solidFill>
                  <a:srgbClr val="0000FF"/>
                </a:solidFill>
              </a:rPr>
              <a:t>“</a:t>
            </a:r>
            <a:r>
              <a:rPr lang="zh-CN" altLang="zh-CN" sz="2600" b="1" smtClean="0">
                <a:solidFill>
                  <a:srgbClr val="0000FF"/>
                </a:solidFill>
              </a:rPr>
              <a:t>最多</a:t>
            </a:r>
            <a:r>
              <a:rPr lang="en-US" altLang="zh-CN" sz="2600" b="1" smtClean="0">
                <a:solidFill>
                  <a:srgbClr val="0000FF"/>
                </a:solidFill>
              </a:rPr>
              <a:t>”</a:t>
            </a:r>
            <a:r>
              <a:rPr lang="zh-CN" altLang="zh-CN" sz="2600" b="1" smtClean="0">
                <a:solidFill>
                  <a:srgbClr val="0000FF"/>
                </a:solidFill>
              </a:rPr>
              <a:t>、</a:t>
            </a:r>
            <a:r>
              <a:rPr lang="en-US" altLang="zh-CN" sz="2600" b="1" smtClean="0">
                <a:solidFill>
                  <a:srgbClr val="0000FF"/>
                </a:solidFill>
              </a:rPr>
              <a:t>“</a:t>
            </a:r>
            <a:r>
              <a:rPr lang="zh-CN" altLang="zh-CN" sz="2600" b="1" smtClean="0">
                <a:solidFill>
                  <a:srgbClr val="0000FF"/>
                </a:solidFill>
              </a:rPr>
              <a:t>最高</a:t>
            </a:r>
            <a:r>
              <a:rPr lang="en-US" altLang="zh-CN" sz="2600" b="1" smtClean="0">
                <a:solidFill>
                  <a:srgbClr val="0000FF"/>
                </a:solidFill>
              </a:rPr>
              <a:t>”</a:t>
            </a:r>
            <a:r>
              <a:rPr lang="zh-CN" altLang="zh-CN" sz="2600" b="1" smtClean="0">
                <a:solidFill>
                  <a:srgbClr val="0000FF"/>
                </a:solidFill>
              </a:rPr>
              <a:t>、</a:t>
            </a:r>
            <a:r>
              <a:rPr lang="en-US" altLang="zh-CN" sz="2600" b="1" smtClean="0">
                <a:solidFill>
                  <a:srgbClr val="0000FF"/>
                </a:solidFill>
              </a:rPr>
              <a:t>“</a:t>
            </a:r>
            <a:r>
              <a:rPr lang="zh-CN" altLang="zh-CN" sz="2600" b="1" smtClean="0">
                <a:solidFill>
                  <a:srgbClr val="0000FF"/>
                </a:solidFill>
              </a:rPr>
              <a:t>最低</a:t>
            </a:r>
            <a:r>
              <a:rPr lang="en-US" altLang="zh-CN" sz="2600" b="1" smtClean="0">
                <a:solidFill>
                  <a:srgbClr val="0000FF"/>
                </a:solidFill>
              </a:rPr>
              <a:t>”</a:t>
            </a:r>
            <a:r>
              <a:rPr lang="zh-CN" altLang="zh-CN" sz="2600" b="1" smtClean="0">
                <a:solidFill>
                  <a:srgbClr val="0000FF"/>
                </a:solidFill>
              </a:rPr>
              <a:t>、</a:t>
            </a:r>
            <a:r>
              <a:rPr lang="en-US" altLang="zh-CN" sz="2600" b="1" smtClean="0">
                <a:solidFill>
                  <a:srgbClr val="0000FF"/>
                </a:solidFill>
              </a:rPr>
              <a:t>“</a:t>
            </a:r>
            <a:r>
              <a:rPr lang="zh-CN" altLang="zh-CN" sz="2600" b="1" smtClean="0">
                <a:solidFill>
                  <a:srgbClr val="0000FF"/>
                </a:solidFill>
              </a:rPr>
              <a:t>近</a:t>
            </a:r>
            <a:r>
              <a:rPr lang="en-US" altLang="zh-CN" sz="2600" b="1" smtClean="0">
                <a:solidFill>
                  <a:srgbClr val="0000FF"/>
                </a:solidFill>
              </a:rPr>
              <a:t>”</a:t>
            </a:r>
            <a:r>
              <a:rPr lang="zh-CN" altLang="zh-CN" sz="2600" b="1" smtClean="0">
                <a:solidFill>
                  <a:srgbClr val="0000FF"/>
                </a:solidFill>
              </a:rPr>
              <a:t>、</a:t>
            </a:r>
            <a:r>
              <a:rPr lang="en-US" altLang="zh-CN" sz="2600" b="1" smtClean="0">
                <a:solidFill>
                  <a:srgbClr val="0000FF"/>
                </a:solidFill>
              </a:rPr>
              <a:t>“</a:t>
            </a:r>
            <a:r>
              <a:rPr lang="zh-CN" altLang="zh-CN" sz="2600" b="1" smtClean="0">
                <a:solidFill>
                  <a:srgbClr val="0000FF"/>
                </a:solidFill>
              </a:rPr>
              <a:t>约</a:t>
            </a:r>
            <a:r>
              <a:rPr lang="en-US" altLang="zh-CN" sz="2600" b="1" smtClean="0">
                <a:solidFill>
                  <a:srgbClr val="0000FF"/>
                </a:solidFill>
              </a:rPr>
              <a:t>”</a:t>
            </a:r>
            <a:r>
              <a:rPr lang="zh-CN" altLang="zh-CN" sz="2600" b="1" smtClean="0">
                <a:solidFill>
                  <a:srgbClr val="0000FF"/>
                </a:solidFill>
              </a:rPr>
              <a:t>、</a:t>
            </a:r>
            <a:r>
              <a:rPr lang="en-US" altLang="zh-CN" sz="2600" b="1" smtClean="0">
                <a:solidFill>
                  <a:srgbClr val="0000FF"/>
                </a:solidFill>
              </a:rPr>
              <a:t>“</a:t>
            </a:r>
            <a:r>
              <a:rPr lang="zh-CN" altLang="zh-CN" sz="2600" b="1" smtClean="0">
                <a:solidFill>
                  <a:srgbClr val="0000FF"/>
                </a:solidFill>
              </a:rPr>
              <a:t>超过</a:t>
            </a:r>
            <a:r>
              <a:rPr lang="en-US" altLang="zh-CN" sz="2600" b="1" smtClean="0">
                <a:solidFill>
                  <a:srgbClr val="0000FF"/>
                </a:solidFill>
              </a:rPr>
              <a:t>”</a:t>
            </a:r>
            <a:r>
              <a:rPr lang="zh-CN" altLang="zh-CN" sz="2600" b="1" smtClean="0">
                <a:solidFill>
                  <a:srgbClr val="0000FF"/>
                </a:solidFill>
              </a:rPr>
              <a:t>这一类词语时，要注意它们后面搭配的应是确数，而不能是概数。</a:t>
            </a:r>
            <a:endParaRPr lang="zh-CN" altLang="zh-CN" sz="2600" b="1" smtClean="0">
              <a:solidFill>
                <a:srgbClr val="0000FF"/>
              </a:solidFill>
            </a:endParaRPr>
          </a:p>
          <a:p>
            <a:endParaRPr lang="zh-CN" altLang="en-US" sz="2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wipe(left)">
                                      <p:cBhvr>
                                        <p:cTn id="10" dur="500"/>
                                        <p:tgtEl>
                                          <p:spTgt spid="4">
                                            <p:txEl>
                                              <p:pRg st="3" end="3"/>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wipe(left)">
                                      <p:cBhvr>
                                        <p:cTn id="15" dur="500"/>
                                        <p:tgtEl>
                                          <p:spTgt spid="4">
                                            <p:txEl>
                                              <p:pRg st="1" end="1"/>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4">
                                            <p:txEl>
                                              <p:pRg st="4" end="4"/>
                                            </p:txEl>
                                          </p:spTgt>
                                        </p:tgtEl>
                                        <p:attrNameLst>
                                          <p:attrName>style.visibility</p:attrName>
                                        </p:attrNameLst>
                                      </p:cBhvr>
                                      <p:to>
                                        <p:strVal val="visible"/>
                                      </p:to>
                                    </p:set>
                                    <p:animEffect transition="in" filter="wipe(left)">
                                      <p:cBhvr>
                                        <p:cTn id="20" dur="500"/>
                                        <p:tgtEl>
                                          <p:spTgt spid="4">
                                            <p:txEl>
                                              <p:pRg st="4" end="4"/>
                                            </p:txEl>
                                          </p:spTgt>
                                        </p:tgtEl>
                                      </p:cBhvr>
                                    </p:animEffect>
                                  </p:childTnLst>
                                </p:cTn>
                              </p:par>
                              <p:par>
                                <p:cTn id="21" presetID="22" presetClass="entr" presetSubtype="8" fill="hold" nodeType="with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wipe(left)">
                                      <p:cBhvr>
                                        <p:cTn id="23"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矩形 3"/>
          <p:cNvSpPr/>
          <p:nvPr/>
        </p:nvSpPr>
        <p:spPr>
          <a:xfrm>
            <a:off x="971600" y="1196752"/>
            <a:ext cx="7056784" cy="3539430"/>
          </a:xfrm>
          <a:prstGeom prst="rect">
            <a:avLst/>
          </a:prstGeom>
        </p:spPr>
        <p:txBody>
          <a:bodyPr wrap="square">
            <a:spAutoFit/>
          </a:bodyPr>
          <a:lstStyle/>
          <a:p>
            <a:r>
              <a:rPr lang="en-US" altLang="zh-CN" sz="2800" b="1" smtClean="0"/>
              <a:t>19</a:t>
            </a:r>
            <a:r>
              <a:rPr lang="zh-CN" altLang="en-US" sz="2800" b="1" smtClean="0"/>
              <a:t>、</a:t>
            </a:r>
            <a:r>
              <a:rPr lang="zh-CN" altLang="zh-CN" sz="2800" b="1" smtClean="0"/>
              <a:t>今年以来，全厂工人干劲十足，生产热情高涨，产量提高到百分之二十。</a:t>
            </a:r>
            <a:endParaRPr lang="zh-CN" altLang="zh-CN" sz="2800" b="1" smtClean="0"/>
          </a:p>
          <a:p>
            <a:r>
              <a:rPr lang="en-US" altLang="zh-CN" sz="2800" b="1" smtClean="0">
                <a:solidFill>
                  <a:srgbClr val="FF0000"/>
                </a:solidFill>
              </a:rPr>
              <a:t>      </a:t>
            </a:r>
            <a:r>
              <a:rPr lang="zh-CN" altLang="zh-CN" sz="2800" b="1" smtClean="0">
                <a:solidFill>
                  <a:srgbClr val="FF0000"/>
                </a:solidFill>
              </a:rPr>
              <a:t>解析：应改为</a:t>
            </a:r>
            <a:r>
              <a:rPr lang="en-US" altLang="zh-CN" sz="2800" b="1" smtClean="0">
                <a:solidFill>
                  <a:srgbClr val="FF0000"/>
                </a:solidFill>
              </a:rPr>
              <a:t>“</a:t>
            </a:r>
            <a:r>
              <a:rPr lang="zh-CN" altLang="zh-CN" sz="2800" b="1" smtClean="0">
                <a:solidFill>
                  <a:srgbClr val="FF0000"/>
                </a:solidFill>
              </a:rPr>
              <a:t>提高了</a:t>
            </a:r>
            <a:r>
              <a:rPr lang="en-US" altLang="zh-CN" sz="2800" b="1" smtClean="0">
                <a:solidFill>
                  <a:srgbClr val="FF0000"/>
                </a:solidFill>
              </a:rPr>
              <a:t>”</a:t>
            </a:r>
            <a:endParaRPr lang="zh-CN" altLang="zh-CN" sz="2800" b="1" smtClean="0">
              <a:solidFill>
                <a:srgbClr val="FF0000"/>
              </a:solidFill>
            </a:endParaRPr>
          </a:p>
          <a:p>
            <a:r>
              <a:rPr lang="en-US" altLang="zh-CN" sz="2800" b="1" smtClean="0"/>
              <a:t>        </a:t>
            </a:r>
            <a:endParaRPr lang="en-US" altLang="zh-CN" sz="2800" b="1" smtClean="0"/>
          </a:p>
          <a:p>
            <a:r>
              <a:rPr lang="en-US" altLang="zh-CN" sz="2800" b="1" smtClean="0"/>
              <a:t>        </a:t>
            </a:r>
            <a:r>
              <a:rPr lang="zh-CN" altLang="zh-CN" sz="2800" b="1" smtClean="0">
                <a:solidFill>
                  <a:srgbClr val="0000FF"/>
                </a:solidFill>
              </a:rPr>
              <a:t>数量词在计量表述时，如果出现</a:t>
            </a:r>
            <a:r>
              <a:rPr lang="en-US" altLang="zh-CN" sz="2800" b="1" smtClean="0">
                <a:solidFill>
                  <a:srgbClr val="0000FF"/>
                </a:solidFill>
              </a:rPr>
              <a:t>“</a:t>
            </a:r>
            <a:r>
              <a:rPr lang="zh-CN" altLang="zh-CN" sz="2800" b="1" smtClean="0">
                <a:solidFill>
                  <a:srgbClr val="0000FF"/>
                </a:solidFill>
              </a:rPr>
              <a:t>增加了</a:t>
            </a:r>
            <a:r>
              <a:rPr lang="en-US" altLang="zh-CN" sz="2800" b="1" smtClean="0">
                <a:solidFill>
                  <a:srgbClr val="0000FF"/>
                </a:solidFill>
              </a:rPr>
              <a:t>”</a:t>
            </a:r>
            <a:r>
              <a:rPr lang="zh-CN" altLang="zh-CN" sz="2800" b="1" smtClean="0">
                <a:solidFill>
                  <a:srgbClr val="0000FF"/>
                </a:solidFill>
              </a:rPr>
              <a:t>、</a:t>
            </a:r>
            <a:r>
              <a:rPr lang="en-US" altLang="zh-CN" sz="2800" b="1" smtClean="0">
                <a:solidFill>
                  <a:srgbClr val="0000FF"/>
                </a:solidFill>
              </a:rPr>
              <a:t>“</a:t>
            </a:r>
            <a:r>
              <a:rPr lang="zh-CN" altLang="zh-CN" sz="2800" b="1" smtClean="0">
                <a:solidFill>
                  <a:srgbClr val="0000FF"/>
                </a:solidFill>
              </a:rPr>
              <a:t>减少了</a:t>
            </a:r>
            <a:r>
              <a:rPr lang="en-US" altLang="zh-CN" sz="2800" b="1" smtClean="0">
                <a:solidFill>
                  <a:srgbClr val="0000FF"/>
                </a:solidFill>
              </a:rPr>
              <a:t>”</a:t>
            </a:r>
            <a:r>
              <a:rPr lang="zh-CN" altLang="zh-CN" sz="2800" b="1" smtClean="0">
                <a:solidFill>
                  <a:srgbClr val="0000FF"/>
                </a:solidFill>
              </a:rPr>
              <a:t>和</a:t>
            </a:r>
            <a:r>
              <a:rPr lang="en-US" altLang="zh-CN" sz="2800" b="1" smtClean="0">
                <a:solidFill>
                  <a:srgbClr val="0000FF"/>
                </a:solidFill>
              </a:rPr>
              <a:t>“</a:t>
            </a:r>
            <a:r>
              <a:rPr lang="zh-CN" altLang="zh-CN" sz="2800" b="1" smtClean="0">
                <a:solidFill>
                  <a:srgbClr val="0000FF"/>
                </a:solidFill>
              </a:rPr>
              <a:t>增加到</a:t>
            </a:r>
            <a:r>
              <a:rPr lang="en-US" altLang="zh-CN" sz="2800" b="1" smtClean="0">
                <a:solidFill>
                  <a:srgbClr val="0000FF"/>
                </a:solidFill>
              </a:rPr>
              <a:t>”</a:t>
            </a:r>
            <a:r>
              <a:rPr lang="zh-CN" altLang="zh-CN" sz="2800" b="1" smtClean="0">
                <a:solidFill>
                  <a:srgbClr val="0000FF"/>
                </a:solidFill>
              </a:rPr>
              <a:t>、</a:t>
            </a:r>
            <a:r>
              <a:rPr lang="en-US" altLang="zh-CN" sz="2800" b="1" smtClean="0">
                <a:solidFill>
                  <a:srgbClr val="0000FF"/>
                </a:solidFill>
              </a:rPr>
              <a:t>“</a:t>
            </a:r>
            <a:r>
              <a:rPr lang="zh-CN" altLang="zh-CN" sz="2800" b="1" smtClean="0">
                <a:solidFill>
                  <a:srgbClr val="0000FF"/>
                </a:solidFill>
              </a:rPr>
              <a:t>减少到</a:t>
            </a:r>
            <a:r>
              <a:rPr lang="en-US" altLang="zh-CN" sz="2800" b="1" smtClean="0">
                <a:solidFill>
                  <a:srgbClr val="0000FF"/>
                </a:solidFill>
              </a:rPr>
              <a:t>”</a:t>
            </a:r>
            <a:r>
              <a:rPr lang="zh-CN" altLang="zh-CN" sz="2800" b="1" smtClean="0">
                <a:solidFill>
                  <a:srgbClr val="0000FF"/>
                </a:solidFill>
              </a:rPr>
              <a:t>时应区别清楚：</a:t>
            </a:r>
            <a:r>
              <a:rPr lang="en-US" altLang="zh-CN" sz="2800" b="1" smtClean="0">
                <a:solidFill>
                  <a:srgbClr val="0000FF"/>
                </a:solidFill>
              </a:rPr>
              <a:t>“</a:t>
            </a:r>
            <a:r>
              <a:rPr lang="zh-CN" altLang="zh-CN" sz="2800" b="1" smtClean="0">
                <a:solidFill>
                  <a:srgbClr val="0000FF"/>
                </a:solidFill>
              </a:rPr>
              <a:t>增加了</a:t>
            </a:r>
            <a:r>
              <a:rPr lang="en-US" altLang="zh-CN" sz="2800" b="1" smtClean="0">
                <a:solidFill>
                  <a:srgbClr val="0000FF"/>
                </a:solidFill>
              </a:rPr>
              <a:t>”</a:t>
            </a:r>
            <a:r>
              <a:rPr lang="zh-CN" altLang="zh-CN" sz="2800" b="1" smtClean="0">
                <a:solidFill>
                  <a:srgbClr val="0000FF"/>
                </a:solidFill>
              </a:rPr>
              <a:t>、</a:t>
            </a:r>
            <a:r>
              <a:rPr lang="en-US" altLang="zh-CN" sz="2800" b="1" smtClean="0">
                <a:solidFill>
                  <a:srgbClr val="0000FF"/>
                </a:solidFill>
              </a:rPr>
              <a:t>“</a:t>
            </a:r>
            <a:r>
              <a:rPr lang="zh-CN" altLang="zh-CN" sz="2800" b="1" smtClean="0">
                <a:solidFill>
                  <a:srgbClr val="0000FF"/>
                </a:solidFill>
              </a:rPr>
              <a:t>减少了</a:t>
            </a:r>
            <a:r>
              <a:rPr lang="en-US" altLang="zh-CN" sz="2800" b="1" smtClean="0">
                <a:solidFill>
                  <a:srgbClr val="0000FF"/>
                </a:solidFill>
              </a:rPr>
              <a:t>”</a:t>
            </a:r>
            <a:r>
              <a:rPr lang="zh-CN" altLang="zh-CN" sz="2800" b="1" smtClean="0">
                <a:solidFill>
                  <a:srgbClr val="0000FF"/>
                </a:solidFill>
              </a:rPr>
              <a:t>后应接净数，</a:t>
            </a:r>
            <a:r>
              <a:rPr lang="en-US" altLang="zh-CN" sz="2800" b="1" smtClean="0">
                <a:solidFill>
                  <a:srgbClr val="0000FF"/>
                </a:solidFill>
              </a:rPr>
              <a:t>“</a:t>
            </a:r>
            <a:r>
              <a:rPr lang="zh-CN" altLang="zh-CN" sz="2800" b="1" smtClean="0">
                <a:solidFill>
                  <a:srgbClr val="0000FF"/>
                </a:solidFill>
              </a:rPr>
              <a:t>增加到</a:t>
            </a:r>
            <a:r>
              <a:rPr lang="en-US" altLang="zh-CN" sz="2800" b="1" smtClean="0">
                <a:solidFill>
                  <a:srgbClr val="0000FF"/>
                </a:solidFill>
              </a:rPr>
              <a:t>”</a:t>
            </a:r>
            <a:r>
              <a:rPr lang="zh-CN" altLang="zh-CN" sz="2800" b="1" smtClean="0">
                <a:solidFill>
                  <a:srgbClr val="0000FF"/>
                </a:solidFill>
              </a:rPr>
              <a:t>、</a:t>
            </a:r>
            <a:r>
              <a:rPr lang="en-US" altLang="zh-CN" sz="2800" b="1" smtClean="0">
                <a:solidFill>
                  <a:srgbClr val="0000FF"/>
                </a:solidFill>
              </a:rPr>
              <a:t>“</a:t>
            </a:r>
            <a:r>
              <a:rPr lang="zh-CN" altLang="zh-CN" sz="2800" b="1" smtClean="0">
                <a:solidFill>
                  <a:srgbClr val="0000FF"/>
                </a:solidFill>
              </a:rPr>
              <a:t>减少到</a:t>
            </a:r>
            <a:r>
              <a:rPr lang="en-US" altLang="zh-CN" sz="2800" b="1" smtClean="0">
                <a:solidFill>
                  <a:srgbClr val="0000FF"/>
                </a:solidFill>
              </a:rPr>
              <a:t>”</a:t>
            </a:r>
            <a:r>
              <a:rPr lang="zh-CN" altLang="zh-CN" sz="2800" b="1" smtClean="0">
                <a:solidFill>
                  <a:srgbClr val="0000FF"/>
                </a:solidFill>
              </a:rPr>
              <a:t>后接的数量应包括底数</a:t>
            </a:r>
            <a:r>
              <a:rPr lang="zh-CN" altLang="zh-CN" sz="2800" b="1" smtClean="0"/>
              <a:t>。</a:t>
            </a:r>
            <a:endParaRPr lang="zh-CN" altLang="zh-CN" sz="2800" b="1"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wipe(left)">
                                      <p:cBhvr>
                                        <p:cTn id="15"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827584" y="2780928"/>
            <a:ext cx="7560840" cy="3693319"/>
          </a:xfrm>
          <a:prstGeom prst="rect">
            <a:avLst/>
          </a:prstGeom>
          <a:noFill/>
        </p:spPr>
        <p:txBody>
          <a:bodyPr wrap="square" rtlCol="0">
            <a:spAutoFit/>
          </a:bodyPr>
          <a:lstStyle/>
          <a:p>
            <a:r>
              <a:rPr lang="en-US" altLang="zh-CN" sz="2600" b="1" smtClean="0"/>
              <a:t>20</a:t>
            </a:r>
            <a:r>
              <a:rPr lang="zh-CN" altLang="zh-CN" sz="2600" b="1" smtClean="0"/>
              <a:t>．其实，只要部分观众适应了字幕版的放映方式，根本就没有必要不因为配音这一环节而造成不必要的资金消耗。</a:t>
            </a:r>
            <a:endParaRPr lang="zh-CN" altLang="zh-CN" sz="2600" b="1" smtClean="0"/>
          </a:p>
          <a:p>
            <a:r>
              <a:rPr lang="en-US" altLang="zh-CN" sz="2600" b="1" smtClean="0">
                <a:solidFill>
                  <a:srgbClr val="FF0000"/>
                </a:solidFill>
              </a:rPr>
              <a:t>     </a:t>
            </a:r>
            <a:r>
              <a:rPr lang="zh-CN" altLang="zh-CN" sz="2600" b="1" smtClean="0">
                <a:solidFill>
                  <a:srgbClr val="FF0000"/>
                </a:solidFill>
              </a:rPr>
              <a:t>解析：多重否定不当，</a:t>
            </a:r>
            <a:r>
              <a:rPr lang="en-US" altLang="zh-CN" sz="2600" b="1" smtClean="0">
                <a:solidFill>
                  <a:srgbClr val="FF0000"/>
                </a:solidFill>
              </a:rPr>
              <a:t>“</a:t>
            </a:r>
            <a:r>
              <a:rPr lang="zh-CN" altLang="zh-CN" sz="2600" b="1" smtClean="0">
                <a:solidFill>
                  <a:srgbClr val="FF0000"/>
                </a:solidFill>
              </a:rPr>
              <a:t>不因为</a:t>
            </a:r>
            <a:r>
              <a:rPr lang="en-US" altLang="zh-CN" sz="2600" b="1" smtClean="0">
                <a:solidFill>
                  <a:srgbClr val="FF0000"/>
                </a:solidFill>
              </a:rPr>
              <a:t>”</a:t>
            </a:r>
            <a:r>
              <a:rPr lang="zh-CN" altLang="zh-CN" sz="2600" b="1" smtClean="0">
                <a:solidFill>
                  <a:srgbClr val="FF0000"/>
                </a:solidFill>
              </a:rPr>
              <a:t>的</a:t>
            </a:r>
            <a:r>
              <a:rPr lang="en-US" altLang="zh-CN" sz="2600" b="1" smtClean="0">
                <a:solidFill>
                  <a:srgbClr val="FF0000"/>
                </a:solidFill>
              </a:rPr>
              <a:t>“</a:t>
            </a:r>
            <a:r>
              <a:rPr lang="zh-CN" altLang="zh-CN" sz="2600" b="1" smtClean="0">
                <a:solidFill>
                  <a:srgbClr val="FF0000"/>
                </a:solidFill>
              </a:rPr>
              <a:t>不</a:t>
            </a:r>
            <a:r>
              <a:rPr lang="en-US" altLang="zh-CN" sz="2600" b="1" smtClean="0">
                <a:solidFill>
                  <a:srgbClr val="FF0000"/>
                </a:solidFill>
              </a:rPr>
              <a:t>”</a:t>
            </a:r>
            <a:r>
              <a:rPr lang="zh-CN" altLang="zh-CN" sz="2600" b="1" smtClean="0">
                <a:solidFill>
                  <a:srgbClr val="FF0000"/>
                </a:solidFill>
              </a:rPr>
              <a:t>字去掉。</a:t>
            </a:r>
            <a:endParaRPr lang="zh-CN" altLang="zh-CN" sz="2600" b="1" smtClean="0">
              <a:solidFill>
                <a:srgbClr val="FF0000"/>
              </a:solidFill>
            </a:endParaRPr>
          </a:p>
          <a:p>
            <a:endParaRPr lang="en-US" altLang="zh-CN" sz="2600" b="1" smtClean="0"/>
          </a:p>
          <a:p>
            <a:r>
              <a:rPr lang="en-US" altLang="zh-CN" sz="2600" b="1" smtClean="0"/>
              <a:t>21</a:t>
            </a:r>
            <a:r>
              <a:rPr lang="zh-CN" altLang="zh-CN" sz="2600" b="1" smtClean="0"/>
              <a:t>．雷锋精神当然要赋予它新的内涵，但谁又能否认现在就不需要学习雷锋了呢</a:t>
            </a:r>
            <a:r>
              <a:rPr lang="en-US" altLang="zh-CN" sz="2600" b="1" smtClean="0"/>
              <a:t>?</a:t>
            </a:r>
            <a:endParaRPr lang="zh-CN" altLang="zh-CN" sz="2600" b="1" smtClean="0"/>
          </a:p>
          <a:p>
            <a:r>
              <a:rPr lang="en-US" altLang="zh-CN" sz="2600" b="1" smtClean="0">
                <a:solidFill>
                  <a:srgbClr val="FF0000"/>
                </a:solidFill>
              </a:rPr>
              <a:t>     </a:t>
            </a:r>
            <a:r>
              <a:rPr lang="zh-CN" altLang="zh-CN" sz="2600" b="1" smtClean="0">
                <a:solidFill>
                  <a:srgbClr val="FF0000"/>
                </a:solidFill>
              </a:rPr>
              <a:t>解析：去掉一层否定，可将</a:t>
            </a:r>
            <a:r>
              <a:rPr lang="en-US" altLang="zh-CN" sz="2600" b="1" smtClean="0">
                <a:solidFill>
                  <a:srgbClr val="FF0000"/>
                </a:solidFill>
              </a:rPr>
              <a:t>“</a:t>
            </a:r>
            <a:r>
              <a:rPr lang="zh-CN" altLang="zh-CN" sz="2600" b="1" smtClean="0">
                <a:solidFill>
                  <a:srgbClr val="FF0000"/>
                </a:solidFill>
              </a:rPr>
              <a:t>否认</a:t>
            </a:r>
            <a:r>
              <a:rPr lang="en-US" altLang="zh-CN" sz="2600" b="1" smtClean="0">
                <a:solidFill>
                  <a:srgbClr val="FF0000"/>
                </a:solidFill>
              </a:rPr>
              <a:t>”</a:t>
            </a:r>
            <a:r>
              <a:rPr lang="zh-CN" altLang="zh-CN" sz="2600" b="1" smtClean="0">
                <a:solidFill>
                  <a:srgbClr val="FF0000"/>
                </a:solidFill>
              </a:rPr>
              <a:t>改为</a:t>
            </a:r>
            <a:r>
              <a:rPr lang="en-US" altLang="zh-CN" sz="2600" b="1" smtClean="0">
                <a:solidFill>
                  <a:srgbClr val="FF0000"/>
                </a:solidFill>
              </a:rPr>
              <a:t>“</a:t>
            </a:r>
            <a:r>
              <a:rPr lang="zh-CN" altLang="zh-CN" sz="2600" b="1" smtClean="0">
                <a:solidFill>
                  <a:srgbClr val="FF0000"/>
                </a:solidFill>
              </a:rPr>
              <a:t>说</a:t>
            </a:r>
            <a:r>
              <a:rPr lang="en-US" altLang="zh-CN" sz="2600" b="1" smtClean="0">
                <a:solidFill>
                  <a:srgbClr val="FF0000"/>
                </a:solidFill>
              </a:rPr>
              <a:t>”</a:t>
            </a:r>
            <a:r>
              <a:rPr lang="zh-CN" altLang="zh-CN" sz="2600" b="1" smtClean="0">
                <a:solidFill>
                  <a:srgbClr val="FF0000"/>
                </a:solidFill>
              </a:rPr>
              <a:t>。</a:t>
            </a:r>
            <a:endParaRPr lang="zh-CN" altLang="zh-CN" sz="2600" b="1" smtClean="0">
              <a:solidFill>
                <a:srgbClr val="FF0000"/>
              </a:solidFill>
            </a:endParaRPr>
          </a:p>
          <a:p>
            <a:endParaRPr lang="zh-CN" altLang="en-US" sz="2600" b="1"/>
          </a:p>
        </p:txBody>
      </p:sp>
      <p:sp>
        <p:nvSpPr>
          <p:cNvPr id="3" name="矩形 2"/>
          <p:cNvSpPr/>
          <p:nvPr/>
        </p:nvSpPr>
        <p:spPr>
          <a:xfrm>
            <a:off x="899592" y="1340768"/>
            <a:ext cx="7488832" cy="1200329"/>
          </a:xfrm>
          <a:prstGeom prst="rect">
            <a:avLst/>
          </a:prstGeom>
        </p:spPr>
        <p:txBody>
          <a:bodyPr wrap="square">
            <a:spAutoFit/>
          </a:bodyPr>
          <a:lstStyle/>
          <a:p>
            <a:r>
              <a:rPr lang="en-US" altLang="zh-CN" sz="2400" b="1" smtClean="0">
                <a:solidFill>
                  <a:srgbClr val="FF0000"/>
                </a:solidFill>
              </a:rPr>
              <a:t>         </a:t>
            </a:r>
            <a:r>
              <a:rPr lang="zh-CN" altLang="zh-CN" sz="2400" b="1" smtClean="0">
                <a:solidFill>
                  <a:srgbClr val="FF0000"/>
                </a:solidFill>
              </a:rPr>
              <a:t>可能</a:t>
            </a:r>
            <a:r>
              <a:rPr lang="zh-CN" altLang="en-US" sz="2400" b="1" smtClean="0">
                <a:solidFill>
                  <a:srgbClr val="FF0000"/>
                </a:solidFill>
              </a:rPr>
              <a:t>会出现</a:t>
            </a:r>
            <a:r>
              <a:rPr lang="zh-CN" altLang="zh-CN" sz="2400" b="1" smtClean="0">
                <a:solidFill>
                  <a:srgbClr val="0000FF"/>
                </a:solidFill>
              </a:rPr>
              <a:t>多重否定造成表意相反、否定词和反问句连用造成表意相反、否定词和带有否定意义的动词连用造成表意相反、位置不当</a:t>
            </a:r>
            <a:r>
              <a:rPr lang="zh-CN" altLang="en-US" sz="2400" b="1" smtClean="0">
                <a:solidFill>
                  <a:srgbClr val="FF0000"/>
                </a:solidFill>
              </a:rPr>
              <a:t>的语病</a:t>
            </a:r>
            <a:r>
              <a:rPr lang="zh-CN" altLang="zh-CN" sz="2400" b="1" smtClean="0">
                <a:solidFill>
                  <a:srgbClr val="FF0000"/>
                </a:solidFill>
              </a:rPr>
              <a:t>。</a:t>
            </a:r>
            <a:endParaRPr lang="zh-CN" altLang="zh-CN" sz="2400" b="1" smtClean="0">
              <a:solidFill>
                <a:srgbClr val="FF0000"/>
              </a:solidFill>
            </a:endParaRPr>
          </a:p>
        </p:txBody>
      </p:sp>
      <p:sp>
        <p:nvSpPr>
          <p:cNvPr id="4" name="矩形 3"/>
          <p:cNvSpPr/>
          <p:nvPr/>
        </p:nvSpPr>
        <p:spPr>
          <a:xfrm>
            <a:off x="3059832" y="548680"/>
            <a:ext cx="2757486" cy="707886"/>
          </a:xfrm>
          <a:prstGeom prst="rect">
            <a:avLst/>
          </a:prstGeom>
        </p:spPr>
        <p:txBody>
          <a:bodyPr wrap="none">
            <a:spAutoFit/>
          </a:bodyPr>
          <a:lstStyle/>
          <a:p>
            <a:r>
              <a:rPr lang="zh-CN" altLang="en-US" sz="4000" b="1" smtClean="0">
                <a:solidFill>
                  <a:srgbClr val="FF0000"/>
                </a:solidFill>
              </a:rPr>
              <a:t>七</a:t>
            </a:r>
            <a:r>
              <a:rPr lang="zh-CN" altLang="zh-CN" sz="4000" b="1" smtClean="0">
                <a:solidFill>
                  <a:srgbClr val="FF0000"/>
                </a:solidFill>
              </a:rPr>
              <a:t>看否定词</a:t>
            </a:r>
            <a:endParaRPr lang="zh-CN" altLang="zh-CN" sz="40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left)">
                                      <p:cBhvr>
                                        <p:cTn id="15" dur="500"/>
                                        <p:tgtEl>
                                          <p:spTgt spid="2">
                                            <p:txEl>
                                              <p:pRg st="3" end="3"/>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wipe(left)">
                                      <p:cBhvr>
                                        <p:cTn id="20" dur="500"/>
                                        <p:tgtEl>
                                          <p:spTgt spid="2">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wipe(left)">
                                      <p:cBhvr>
                                        <p:cTn id="2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矩形 3"/>
          <p:cNvSpPr/>
          <p:nvPr/>
        </p:nvSpPr>
        <p:spPr>
          <a:xfrm>
            <a:off x="841172" y="150530"/>
            <a:ext cx="7200800" cy="5293757"/>
          </a:xfrm>
          <a:prstGeom prst="rect">
            <a:avLst/>
          </a:prstGeom>
        </p:spPr>
        <p:txBody>
          <a:bodyPr wrap="square">
            <a:spAutoFit/>
          </a:bodyPr>
          <a:lstStyle/>
          <a:p>
            <a:r>
              <a:rPr lang="en-US" altLang="zh-CN" sz="2600" b="1" smtClean="0"/>
              <a:t>22</a:t>
            </a:r>
            <a:r>
              <a:rPr lang="zh-CN" altLang="zh-CN" sz="2600" b="1" smtClean="0"/>
              <a:t>．睡眠三忌：一忌睡前不可恼怒，二忌睡前不可饱食，三忌卧处不可当风。</a:t>
            </a:r>
            <a:endParaRPr lang="zh-CN" altLang="zh-CN" sz="2600" b="1" smtClean="0"/>
          </a:p>
          <a:p>
            <a:r>
              <a:rPr lang="en-US" altLang="zh-CN" sz="2600" b="1" smtClean="0">
                <a:solidFill>
                  <a:srgbClr val="FF0000"/>
                </a:solidFill>
              </a:rPr>
              <a:t>   </a:t>
            </a:r>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忌</a:t>
            </a:r>
            <a:r>
              <a:rPr lang="en-US" altLang="zh-CN" sz="2600" b="1" smtClean="0">
                <a:solidFill>
                  <a:srgbClr val="FF0000"/>
                </a:solidFill>
              </a:rPr>
              <a:t>”</a:t>
            </a:r>
            <a:r>
              <a:rPr lang="zh-CN" altLang="zh-CN" sz="2600" b="1" smtClean="0">
                <a:solidFill>
                  <a:srgbClr val="FF0000"/>
                </a:solidFill>
              </a:rPr>
              <a:t>含有否定意义，应去掉三个</a:t>
            </a:r>
            <a:r>
              <a:rPr lang="en-US" altLang="zh-CN" sz="2600" b="1" smtClean="0">
                <a:solidFill>
                  <a:srgbClr val="FF0000"/>
                </a:solidFill>
              </a:rPr>
              <a:t>“</a:t>
            </a:r>
            <a:r>
              <a:rPr lang="zh-CN" altLang="zh-CN" sz="2600" b="1" smtClean="0">
                <a:solidFill>
                  <a:srgbClr val="FF0000"/>
                </a:solidFill>
              </a:rPr>
              <a:t>不可</a:t>
            </a:r>
            <a:r>
              <a:rPr lang="en-US" altLang="zh-CN" sz="2600" b="1" smtClean="0">
                <a:solidFill>
                  <a:srgbClr val="FF0000"/>
                </a:solidFill>
              </a:rPr>
              <a:t>”</a:t>
            </a:r>
            <a:r>
              <a:rPr lang="zh-CN" altLang="zh-CN" sz="2600" b="1" smtClean="0">
                <a:solidFill>
                  <a:srgbClr val="FF0000"/>
                </a:solidFill>
              </a:rPr>
              <a:t>。</a:t>
            </a:r>
            <a:endParaRPr lang="en-US" altLang="zh-CN" sz="2600" b="1" smtClean="0">
              <a:solidFill>
                <a:srgbClr val="FF0000"/>
              </a:solidFill>
            </a:endParaRPr>
          </a:p>
          <a:p>
            <a:endParaRPr lang="en-US" altLang="zh-CN" sz="2600" b="1" smtClean="0">
              <a:solidFill>
                <a:srgbClr val="FF0000"/>
              </a:solidFill>
            </a:endParaRPr>
          </a:p>
          <a:p>
            <a:r>
              <a:rPr lang="en-US" altLang="zh-CN" sz="2600" b="1" smtClean="0">
                <a:solidFill>
                  <a:srgbClr val="FF0000"/>
                </a:solidFill>
              </a:rPr>
              <a:t>       </a:t>
            </a:r>
            <a:r>
              <a:rPr lang="zh-CN" altLang="zh-CN" sz="2600" b="1" smtClean="0">
                <a:solidFill>
                  <a:srgbClr val="0000FF"/>
                </a:solidFill>
              </a:rPr>
              <a:t>有否定意味的一类词：</a:t>
            </a:r>
            <a:r>
              <a:rPr lang="en-US" altLang="zh-CN" sz="2600" b="1" smtClean="0">
                <a:solidFill>
                  <a:srgbClr val="0000FF"/>
                </a:solidFill>
              </a:rPr>
              <a:t>“</a:t>
            </a:r>
            <a:r>
              <a:rPr lang="zh-CN" altLang="zh-CN" sz="2600" b="1" smtClean="0">
                <a:solidFill>
                  <a:srgbClr val="0000FF"/>
                </a:solidFill>
              </a:rPr>
              <a:t>防止</a:t>
            </a:r>
            <a:r>
              <a:rPr lang="en-US" altLang="zh-CN" sz="2600" b="1" smtClean="0">
                <a:solidFill>
                  <a:srgbClr val="0000FF"/>
                </a:solidFill>
              </a:rPr>
              <a:t>”</a:t>
            </a:r>
            <a:r>
              <a:rPr lang="zh-CN" altLang="zh-CN" sz="2600" b="1" smtClean="0">
                <a:solidFill>
                  <a:srgbClr val="0000FF"/>
                </a:solidFill>
              </a:rPr>
              <a:t>、</a:t>
            </a:r>
            <a:r>
              <a:rPr lang="en-US" altLang="zh-CN" sz="2600" b="1" smtClean="0">
                <a:solidFill>
                  <a:srgbClr val="0000FF"/>
                </a:solidFill>
              </a:rPr>
              <a:t>“</a:t>
            </a:r>
            <a:r>
              <a:rPr lang="zh-CN" altLang="zh-CN" sz="2600" b="1" smtClean="0">
                <a:solidFill>
                  <a:srgbClr val="0000FF"/>
                </a:solidFill>
              </a:rPr>
              <a:t>禁止</a:t>
            </a:r>
            <a:r>
              <a:rPr lang="en-US" altLang="zh-CN" sz="2600" b="1" smtClean="0">
                <a:solidFill>
                  <a:srgbClr val="0000FF"/>
                </a:solidFill>
              </a:rPr>
              <a:t>”</a:t>
            </a:r>
            <a:r>
              <a:rPr lang="zh-CN" altLang="zh-CN" sz="2600" b="1" smtClean="0">
                <a:solidFill>
                  <a:srgbClr val="0000FF"/>
                </a:solidFill>
              </a:rPr>
              <a:t>、</a:t>
            </a:r>
            <a:r>
              <a:rPr lang="en-US" altLang="zh-CN" sz="2600" b="1" smtClean="0">
                <a:solidFill>
                  <a:srgbClr val="0000FF"/>
                </a:solidFill>
              </a:rPr>
              <a:t>“</a:t>
            </a:r>
            <a:r>
              <a:rPr lang="zh-CN" altLang="zh-CN" sz="2600" b="1" smtClean="0">
                <a:solidFill>
                  <a:srgbClr val="0000FF"/>
                </a:solidFill>
              </a:rPr>
              <a:t>反对</a:t>
            </a:r>
            <a:r>
              <a:rPr lang="en-US" altLang="zh-CN" sz="2600" b="1" smtClean="0">
                <a:solidFill>
                  <a:srgbClr val="0000FF"/>
                </a:solidFill>
              </a:rPr>
              <a:t>”</a:t>
            </a:r>
            <a:r>
              <a:rPr lang="zh-CN" altLang="zh-CN" sz="2600" b="1" smtClean="0">
                <a:solidFill>
                  <a:srgbClr val="0000FF"/>
                </a:solidFill>
              </a:rPr>
              <a:t>、</a:t>
            </a:r>
            <a:r>
              <a:rPr lang="en-US" altLang="zh-CN" sz="2600" b="1" smtClean="0">
                <a:solidFill>
                  <a:srgbClr val="0000FF"/>
                </a:solidFill>
              </a:rPr>
              <a:t>“</a:t>
            </a:r>
            <a:r>
              <a:rPr lang="zh-CN" altLang="zh-CN" sz="2600" b="1" smtClean="0">
                <a:solidFill>
                  <a:srgbClr val="0000FF"/>
                </a:solidFill>
              </a:rPr>
              <a:t>切忌</a:t>
            </a:r>
            <a:r>
              <a:rPr lang="en-US" altLang="zh-CN" sz="2600" b="1" smtClean="0">
                <a:solidFill>
                  <a:srgbClr val="0000FF"/>
                </a:solidFill>
              </a:rPr>
              <a:t>”</a:t>
            </a:r>
            <a:r>
              <a:rPr lang="zh-CN" altLang="zh-CN" sz="2600" b="1" smtClean="0">
                <a:solidFill>
                  <a:srgbClr val="0000FF"/>
                </a:solidFill>
              </a:rPr>
              <a:t>、</a:t>
            </a:r>
            <a:r>
              <a:rPr lang="en-US" altLang="zh-CN" sz="2600" b="1" smtClean="0">
                <a:solidFill>
                  <a:srgbClr val="0000FF"/>
                </a:solidFill>
              </a:rPr>
              <a:t>“</a:t>
            </a:r>
            <a:r>
              <a:rPr lang="zh-CN" altLang="zh-CN" sz="2600" b="1" smtClean="0">
                <a:solidFill>
                  <a:srgbClr val="0000FF"/>
                </a:solidFill>
              </a:rPr>
              <a:t>拒绝</a:t>
            </a:r>
            <a:r>
              <a:rPr lang="en-US" altLang="zh-CN" sz="2600" b="1" smtClean="0">
                <a:solidFill>
                  <a:srgbClr val="0000FF"/>
                </a:solidFill>
              </a:rPr>
              <a:t>”</a:t>
            </a:r>
            <a:r>
              <a:rPr lang="zh-CN" altLang="zh-CN" sz="2600" b="1" smtClean="0">
                <a:solidFill>
                  <a:srgbClr val="0000FF"/>
                </a:solidFill>
              </a:rPr>
              <a:t>、</a:t>
            </a:r>
            <a:r>
              <a:rPr lang="en-US" altLang="zh-CN" sz="2600" b="1" smtClean="0">
                <a:solidFill>
                  <a:srgbClr val="0000FF"/>
                </a:solidFill>
              </a:rPr>
              <a:t>“</a:t>
            </a:r>
            <a:r>
              <a:rPr lang="zh-CN" altLang="zh-CN" sz="2600" b="1" smtClean="0">
                <a:solidFill>
                  <a:srgbClr val="0000FF"/>
                </a:solidFill>
              </a:rPr>
              <a:t>杜绝</a:t>
            </a:r>
            <a:r>
              <a:rPr lang="en-US" altLang="zh-CN" sz="2600" b="1" smtClean="0">
                <a:solidFill>
                  <a:srgbClr val="0000FF"/>
                </a:solidFill>
              </a:rPr>
              <a:t>”</a:t>
            </a:r>
            <a:r>
              <a:rPr lang="zh-CN" altLang="zh-CN" sz="2600" b="1" smtClean="0">
                <a:solidFill>
                  <a:srgbClr val="0000FF"/>
                </a:solidFill>
              </a:rPr>
              <a:t>、</a:t>
            </a:r>
            <a:r>
              <a:rPr lang="en-US" altLang="zh-CN" sz="2600" b="1" smtClean="0">
                <a:solidFill>
                  <a:srgbClr val="0000FF"/>
                </a:solidFill>
              </a:rPr>
              <a:t>“</a:t>
            </a:r>
            <a:r>
              <a:rPr lang="zh-CN" altLang="zh-CN" sz="2600" b="1" smtClean="0">
                <a:solidFill>
                  <a:srgbClr val="0000FF"/>
                </a:solidFill>
              </a:rPr>
              <a:t>避免</a:t>
            </a:r>
            <a:r>
              <a:rPr lang="en-US" altLang="zh-CN" sz="2600" b="1" smtClean="0">
                <a:solidFill>
                  <a:srgbClr val="0000FF"/>
                </a:solidFill>
              </a:rPr>
              <a:t>”</a:t>
            </a:r>
            <a:r>
              <a:rPr lang="zh-CN" altLang="zh-CN" sz="2600" b="1" smtClean="0">
                <a:solidFill>
                  <a:srgbClr val="0000FF"/>
                </a:solidFill>
              </a:rPr>
              <a:t>、</a:t>
            </a:r>
            <a:r>
              <a:rPr lang="en-US" altLang="zh-CN" sz="2600" b="1" smtClean="0">
                <a:solidFill>
                  <a:srgbClr val="0000FF"/>
                </a:solidFill>
              </a:rPr>
              <a:t>“</a:t>
            </a:r>
            <a:r>
              <a:rPr lang="zh-CN" altLang="zh-CN" sz="2600" b="1" smtClean="0">
                <a:solidFill>
                  <a:srgbClr val="0000FF"/>
                </a:solidFill>
              </a:rPr>
              <a:t>阻挡</a:t>
            </a:r>
            <a:r>
              <a:rPr lang="en-US" altLang="zh-CN" sz="2600" b="1" smtClean="0">
                <a:solidFill>
                  <a:srgbClr val="0000FF"/>
                </a:solidFill>
              </a:rPr>
              <a:t>”</a:t>
            </a:r>
            <a:r>
              <a:rPr lang="zh-CN" altLang="zh-CN" sz="2600" b="1" smtClean="0">
                <a:solidFill>
                  <a:srgbClr val="0000FF"/>
                </a:solidFill>
              </a:rPr>
              <a:t>等。另外</a:t>
            </a:r>
            <a:r>
              <a:rPr lang="en-US" altLang="zh-CN" sz="2600" b="1" smtClean="0">
                <a:solidFill>
                  <a:srgbClr val="0000FF"/>
                </a:solidFill>
              </a:rPr>
              <a:t>“</a:t>
            </a:r>
            <a:r>
              <a:rPr lang="zh-CN" altLang="zh-CN" sz="2600" b="1" smtClean="0">
                <a:solidFill>
                  <a:srgbClr val="0000FF"/>
                </a:solidFill>
              </a:rPr>
              <a:t>否则</a:t>
            </a:r>
            <a:r>
              <a:rPr lang="en-US" altLang="zh-CN" sz="2600" b="1" smtClean="0">
                <a:solidFill>
                  <a:srgbClr val="0000FF"/>
                </a:solidFill>
              </a:rPr>
              <a:t>”</a:t>
            </a:r>
            <a:r>
              <a:rPr lang="zh-CN" altLang="zh-CN" sz="2600" b="1" smtClean="0">
                <a:solidFill>
                  <a:srgbClr val="0000FF"/>
                </a:solidFill>
              </a:rPr>
              <a:t>后面不能接</a:t>
            </a:r>
            <a:r>
              <a:rPr lang="en-US" altLang="zh-CN" sz="2600" b="1" smtClean="0">
                <a:solidFill>
                  <a:srgbClr val="0000FF"/>
                </a:solidFill>
              </a:rPr>
              <a:t>“</a:t>
            </a:r>
            <a:r>
              <a:rPr lang="zh-CN" altLang="zh-CN" sz="2600" b="1" smtClean="0">
                <a:solidFill>
                  <a:srgbClr val="0000FF"/>
                </a:solidFill>
              </a:rPr>
              <a:t>如果（若）不这样</a:t>
            </a:r>
            <a:r>
              <a:rPr lang="en-US" altLang="zh-CN" sz="2600" b="1" smtClean="0">
                <a:solidFill>
                  <a:srgbClr val="0000FF"/>
                </a:solidFill>
              </a:rPr>
              <a:t>”</a:t>
            </a:r>
            <a:r>
              <a:rPr lang="zh-CN" altLang="zh-CN" sz="2600" b="1" smtClean="0">
                <a:solidFill>
                  <a:srgbClr val="0000FF"/>
                </a:solidFill>
              </a:rPr>
              <a:t>的句子，不然就犯了重复的毛病。</a:t>
            </a:r>
            <a:endParaRPr lang="zh-CN" altLang="zh-CN" sz="2600" b="1" smtClean="0">
              <a:solidFill>
                <a:srgbClr val="0000FF"/>
              </a:solidFill>
            </a:endParaRPr>
          </a:p>
          <a:p>
            <a:endParaRPr lang="en-US" altLang="zh-CN" sz="2600" b="1" smtClean="0"/>
          </a:p>
          <a:p>
            <a:r>
              <a:rPr lang="en-US" altLang="zh-CN" sz="2600" b="1" smtClean="0"/>
              <a:t>23</a:t>
            </a:r>
            <a:r>
              <a:rPr lang="zh-CN" altLang="zh-CN" sz="2600" b="1" smtClean="0"/>
              <a:t>．这所学校把学雷锋活动没有放在口头宣传上，而是强调</a:t>
            </a:r>
            <a:r>
              <a:rPr lang="en-US" altLang="zh-CN" sz="2600" b="1" smtClean="0"/>
              <a:t>“</a:t>
            </a:r>
            <a:r>
              <a:rPr lang="zh-CN" altLang="zh-CN" sz="2600" b="1" smtClean="0"/>
              <a:t>学雷锋要见行动</a:t>
            </a:r>
            <a:r>
              <a:rPr lang="en-US" altLang="zh-CN" sz="2600" b="1" smtClean="0"/>
              <a:t>”</a:t>
            </a:r>
            <a:r>
              <a:rPr lang="zh-CN" altLang="zh-CN" sz="2600" b="1" smtClean="0"/>
              <a:t>，因此效果很好。</a:t>
            </a:r>
            <a:endParaRPr lang="zh-CN" altLang="zh-CN" sz="2600" b="1" smtClean="0"/>
          </a:p>
          <a:p>
            <a:r>
              <a:rPr lang="en-US" altLang="zh-CN" sz="2600" b="1" smtClean="0"/>
              <a:t>    </a:t>
            </a:r>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把</a:t>
            </a:r>
            <a:r>
              <a:rPr lang="en-US" altLang="zh-CN" sz="2600" b="1" smtClean="0">
                <a:solidFill>
                  <a:srgbClr val="FF0000"/>
                </a:solidFill>
              </a:rPr>
              <a:t>”</a:t>
            </a:r>
            <a:r>
              <a:rPr lang="zh-CN" altLang="zh-CN" sz="2600" b="1" smtClean="0">
                <a:solidFill>
                  <a:srgbClr val="FF0000"/>
                </a:solidFill>
              </a:rPr>
              <a:t>字句中的否定词必须用在</a:t>
            </a:r>
            <a:r>
              <a:rPr lang="en-US" altLang="zh-CN" sz="2600" b="1" smtClean="0">
                <a:solidFill>
                  <a:srgbClr val="FF0000"/>
                </a:solidFill>
              </a:rPr>
              <a:t>“</a:t>
            </a:r>
            <a:r>
              <a:rPr lang="zh-CN" altLang="zh-CN" sz="2600" b="1" smtClean="0">
                <a:solidFill>
                  <a:srgbClr val="FF0000"/>
                </a:solidFill>
              </a:rPr>
              <a:t>把</a:t>
            </a:r>
            <a:r>
              <a:rPr lang="en-US" altLang="zh-CN" sz="2600" b="1" smtClean="0">
                <a:solidFill>
                  <a:srgbClr val="FF0000"/>
                </a:solidFill>
              </a:rPr>
              <a:t>”</a:t>
            </a:r>
            <a:r>
              <a:rPr lang="zh-CN" altLang="zh-CN" sz="2600" b="1" smtClean="0">
                <a:solidFill>
                  <a:srgbClr val="FF0000"/>
                </a:solidFill>
              </a:rPr>
              <a:t>字前，该句否定词</a:t>
            </a:r>
            <a:r>
              <a:rPr lang="en-US" altLang="zh-CN" sz="2600" b="1" smtClean="0">
                <a:solidFill>
                  <a:srgbClr val="FF0000"/>
                </a:solidFill>
              </a:rPr>
              <a:t>“</a:t>
            </a:r>
            <a:r>
              <a:rPr lang="zh-CN" altLang="zh-CN" sz="2600" b="1" smtClean="0">
                <a:solidFill>
                  <a:srgbClr val="FF0000"/>
                </a:solidFill>
              </a:rPr>
              <a:t>没有</a:t>
            </a:r>
            <a:r>
              <a:rPr lang="en-US" altLang="zh-CN" sz="2600" b="1" smtClean="0">
                <a:solidFill>
                  <a:srgbClr val="FF0000"/>
                </a:solidFill>
              </a:rPr>
              <a:t>”</a:t>
            </a:r>
            <a:r>
              <a:rPr lang="zh-CN" altLang="zh-CN" sz="2600" b="1" smtClean="0">
                <a:solidFill>
                  <a:srgbClr val="FF0000"/>
                </a:solidFill>
              </a:rPr>
              <a:t>位置不当。</a:t>
            </a:r>
            <a:endParaRPr lang="zh-CN" altLang="zh-CN" sz="2600" b="1"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4">
                                            <p:txEl>
                                              <p:pRg st="5" end="5"/>
                                            </p:txEl>
                                          </p:spTgt>
                                        </p:tgtEl>
                                        <p:attrNameLst>
                                          <p:attrName>style.visibility</p:attrName>
                                        </p:attrNameLst>
                                      </p:cBhvr>
                                      <p:to>
                                        <p:strVal val="visible"/>
                                      </p:to>
                                    </p:set>
                                    <p:animEffect transition="in" filter="wipe(left)">
                                      <p:cBhvr>
                                        <p:cTn id="10" dur="500"/>
                                        <p:tgtEl>
                                          <p:spTgt spid="4">
                                            <p:txEl>
                                              <p:pRg st="5" end="5"/>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wipe(left)">
                                      <p:cBhvr>
                                        <p:cTn id="15" dur="500"/>
                                        <p:tgtEl>
                                          <p:spTgt spid="4">
                                            <p:txEl>
                                              <p:pRg st="1" end="1"/>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wipe(left)">
                                      <p:cBhvr>
                                        <p:cTn id="18" dur="500"/>
                                        <p:tgtEl>
                                          <p:spTgt spid="4">
                                            <p:txEl>
                                              <p:pRg st="3" end="3"/>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animEffect transition="in" filter="wipe(left)">
                                      <p:cBhvr>
                                        <p:cTn id="23"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1043608" y="2924944"/>
            <a:ext cx="7200800" cy="3293209"/>
          </a:xfrm>
          <a:prstGeom prst="rect">
            <a:avLst/>
          </a:prstGeom>
          <a:noFill/>
        </p:spPr>
        <p:txBody>
          <a:bodyPr wrap="square" rtlCol="0">
            <a:spAutoFit/>
          </a:bodyPr>
          <a:lstStyle/>
          <a:p>
            <a:r>
              <a:rPr lang="en-US" altLang="zh-CN" sz="2600" b="1" smtClean="0"/>
              <a:t>24</a:t>
            </a:r>
            <a:r>
              <a:rPr lang="zh-CN" altLang="zh-CN" sz="2600" b="1" smtClean="0"/>
              <a:t>．我们能不能培养出</a:t>
            </a:r>
            <a:r>
              <a:rPr lang="en-US" altLang="zh-CN" sz="2600" b="1" smtClean="0"/>
              <a:t>“</a:t>
            </a:r>
            <a:r>
              <a:rPr lang="zh-CN" altLang="zh-CN" sz="2600" b="1" smtClean="0"/>
              <a:t>四有</a:t>
            </a:r>
            <a:r>
              <a:rPr lang="en-US" altLang="zh-CN" sz="2600" b="1" smtClean="0"/>
              <a:t>”</a:t>
            </a:r>
            <a:r>
              <a:rPr lang="zh-CN" altLang="zh-CN" sz="2600" b="1" smtClean="0"/>
              <a:t>新人，是关系到我们党和国家前途命运的大事，也是教育战线的根本任务。</a:t>
            </a:r>
            <a:endParaRPr lang="zh-CN" altLang="zh-CN" sz="2600" b="1" smtClean="0"/>
          </a:p>
          <a:p>
            <a:r>
              <a:rPr lang="en-US" altLang="zh-CN" sz="2600" b="1" smtClean="0">
                <a:solidFill>
                  <a:srgbClr val="FF0000"/>
                </a:solidFill>
              </a:rPr>
              <a:t>       </a:t>
            </a:r>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能不能</a:t>
            </a:r>
            <a:r>
              <a:rPr lang="en-US" altLang="zh-CN" sz="2600" b="1" smtClean="0">
                <a:solidFill>
                  <a:srgbClr val="FF0000"/>
                </a:solidFill>
              </a:rPr>
              <a:t>”</a:t>
            </a:r>
            <a:r>
              <a:rPr lang="zh-CN" altLang="zh-CN" sz="2600" b="1" smtClean="0">
                <a:solidFill>
                  <a:srgbClr val="FF0000"/>
                </a:solidFill>
              </a:rPr>
              <a:t>表两面，后面陈述的只表一面，不照应。</a:t>
            </a:r>
            <a:endParaRPr lang="zh-CN" altLang="zh-CN" sz="2600" b="1" smtClean="0">
              <a:solidFill>
                <a:srgbClr val="FF0000"/>
              </a:solidFill>
            </a:endParaRPr>
          </a:p>
          <a:p>
            <a:r>
              <a:rPr lang="en-US" altLang="zh-CN" sz="2600" b="1" smtClean="0"/>
              <a:t>25</a:t>
            </a:r>
            <a:r>
              <a:rPr lang="zh-CN" altLang="zh-CN" sz="2600" b="1" smtClean="0"/>
              <a:t>、照片拍得好，诗歌写得有味，是由一个人的思想认识、艺术修养的高低所决定的。</a:t>
            </a:r>
            <a:endParaRPr lang="zh-CN" altLang="zh-CN" sz="2600" b="1" smtClean="0"/>
          </a:p>
          <a:p>
            <a:r>
              <a:rPr lang="en-US" altLang="zh-CN" sz="2600" b="1" smtClean="0">
                <a:solidFill>
                  <a:srgbClr val="FF0000"/>
                </a:solidFill>
              </a:rPr>
              <a:t>      </a:t>
            </a:r>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好</a:t>
            </a:r>
            <a:r>
              <a:rPr lang="en-US" altLang="zh-CN" sz="2600" b="1" smtClean="0">
                <a:solidFill>
                  <a:srgbClr val="FF0000"/>
                </a:solidFill>
              </a:rPr>
              <a:t>”“</a:t>
            </a:r>
            <a:r>
              <a:rPr lang="zh-CN" altLang="zh-CN" sz="2600" b="1" smtClean="0">
                <a:solidFill>
                  <a:srgbClr val="FF0000"/>
                </a:solidFill>
              </a:rPr>
              <a:t>有味</a:t>
            </a:r>
            <a:r>
              <a:rPr lang="en-US" altLang="zh-CN" sz="2600" b="1" smtClean="0">
                <a:solidFill>
                  <a:srgbClr val="FF0000"/>
                </a:solidFill>
              </a:rPr>
              <a:t>”</a:t>
            </a:r>
            <a:r>
              <a:rPr lang="zh-CN" altLang="zh-CN" sz="2600" b="1" smtClean="0">
                <a:solidFill>
                  <a:srgbClr val="FF0000"/>
                </a:solidFill>
              </a:rPr>
              <a:t>和</a:t>
            </a:r>
            <a:r>
              <a:rPr lang="en-US" altLang="zh-CN" sz="2600" b="1" smtClean="0">
                <a:solidFill>
                  <a:srgbClr val="FF0000"/>
                </a:solidFill>
              </a:rPr>
              <a:t>“</a:t>
            </a:r>
            <a:r>
              <a:rPr lang="zh-CN" altLang="zh-CN" sz="2600" b="1" smtClean="0">
                <a:solidFill>
                  <a:srgbClr val="FF0000"/>
                </a:solidFill>
              </a:rPr>
              <a:t>高低</a:t>
            </a:r>
            <a:r>
              <a:rPr lang="en-US" altLang="zh-CN" sz="2600" b="1" smtClean="0">
                <a:solidFill>
                  <a:srgbClr val="FF0000"/>
                </a:solidFill>
              </a:rPr>
              <a:t>”</a:t>
            </a:r>
            <a:r>
              <a:rPr lang="zh-CN" altLang="zh-CN" sz="2600" b="1" smtClean="0">
                <a:solidFill>
                  <a:srgbClr val="FF0000"/>
                </a:solidFill>
              </a:rPr>
              <a:t>不</a:t>
            </a:r>
            <a:r>
              <a:rPr lang="zh-CN" altLang="en-US" sz="2600" b="1" smtClean="0">
                <a:solidFill>
                  <a:srgbClr val="FF0000"/>
                </a:solidFill>
              </a:rPr>
              <a:t>一致</a:t>
            </a:r>
            <a:r>
              <a:rPr lang="zh-CN" altLang="zh-CN" sz="2600" b="1" smtClean="0">
                <a:solidFill>
                  <a:srgbClr val="FF0000"/>
                </a:solidFill>
              </a:rPr>
              <a:t>。</a:t>
            </a:r>
            <a:endParaRPr lang="zh-CN" altLang="en-US" sz="2600" b="1">
              <a:solidFill>
                <a:srgbClr val="FF0000"/>
              </a:solidFill>
            </a:endParaRPr>
          </a:p>
        </p:txBody>
      </p:sp>
      <p:sp>
        <p:nvSpPr>
          <p:cNvPr id="3" name="矩形 2"/>
          <p:cNvSpPr/>
          <p:nvPr/>
        </p:nvSpPr>
        <p:spPr>
          <a:xfrm>
            <a:off x="971600" y="1340768"/>
            <a:ext cx="7200800" cy="1569660"/>
          </a:xfrm>
          <a:prstGeom prst="rect">
            <a:avLst/>
          </a:prstGeom>
        </p:spPr>
        <p:txBody>
          <a:bodyPr wrap="square">
            <a:spAutoFit/>
          </a:bodyPr>
          <a:lstStyle/>
          <a:p>
            <a:r>
              <a:rPr lang="en-US" altLang="zh-CN" sz="2400" b="1" smtClean="0">
                <a:solidFill>
                  <a:srgbClr val="FF0000"/>
                </a:solidFill>
              </a:rPr>
              <a:t>         </a:t>
            </a:r>
            <a:r>
              <a:rPr lang="zh-CN" altLang="zh-CN" sz="2400" b="1" smtClean="0">
                <a:solidFill>
                  <a:srgbClr val="FF0000"/>
                </a:solidFill>
              </a:rPr>
              <a:t>可能</a:t>
            </a:r>
            <a:r>
              <a:rPr lang="zh-CN" altLang="en-US" sz="2400" b="1" smtClean="0">
                <a:solidFill>
                  <a:srgbClr val="FF0000"/>
                </a:solidFill>
              </a:rPr>
              <a:t>会出现</a:t>
            </a:r>
            <a:r>
              <a:rPr lang="zh-CN" altLang="zh-CN" sz="2400" b="1" smtClean="0">
                <a:solidFill>
                  <a:srgbClr val="0000FF"/>
                </a:solidFill>
              </a:rPr>
              <a:t>两面对一面或一面对两面</a:t>
            </a:r>
            <a:r>
              <a:rPr lang="zh-CN" altLang="en-US" sz="2400" b="1" smtClean="0">
                <a:solidFill>
                  <a:srgbClr val="0000FF"/>
                </a:solidFill>
              </a:rPr>
              <a:t>前后不一致</a:t>
            </a:r>
            <a:r>
              <a:rPr lang="zh-CN" altLang="en-US" sz="2400" b="1" smtClean="0">
                <a:solidFill>
                  <a:srgbClr val="FF0000"/>
                </a:solidFill>
              </a:rPr>
              <a:t>的逻辑语病</a:t>
            </a:r>
            <a:r>
              <a:rPr lang="zh-CN" altLang="zh-CN" sz="2400" b="1" smtClean="0">
                <a:solidFill>
                  <a:srgbClr val="FF0000"/>
                </a:solidFill>
              </a:rPr>
              <a:t>。</a:t>
            </a:r>
            <a:endParaRPr lang="zh-CN" altLang="zh-CN" sz="2400" b="1" smtClean="0">
              <a:solidFill>
                <a:srgbClr val="FF0000"/>
              </a:solidFill>
            </a:endParaRPr>
          </a:p>
          <a:p>
            <a:r>
              <a:rPr lang="en-US" altLang="zh-CN" sz="2400" b="1" smtClean="0">
                <a:solidFill>
                  <a:srgbClr val="FF0000"/>
                </a:solidFill>
              </a:rPr>
              <a:t>         </a:t>
            </a:r>
            <a:r>
              <a:rPr lang="zh-CN" altLang="zh-CN" sz="2400" b="1" smtClean="0">
                <a:solidFill>
                  <a:srgbClr val="0000FF"/>
                </a:solidFill>
              </a:rPr>
              <a:t>两面词：诸如</a:t>
            </a:r>
            <a:r>
              <a:rPr lang="en-US" altLang="zh-CN" sz="2400" b="1" smtClean="0">
                <a:solidFill>
                  <a:srgbClr val="0000FF"/>
                </a:solidFill>
              </a:rPr>
              <a:t>“</a:t>
            </a:r>
            <a:r>
              <a:rPr lang="zh-CN" altLang="zh-CN" sz="2400" b="1" smtClean="0">
                <a:solidFill>
                  <a:srgbClr val="0000FF"/>
                </a:solidFill>
              </a:rPr>
              <a:t>能否</a:t>
            </a:r>
            <a:r>
              <a:rPr lang="en-US" altLang="zh-CN" sz="2400" b="1" smtClean="0">
                <a:solidFill>
                  <a:srgbClr val="0000FF"/>
                </a:solidFill>
              </a:rPr>
              <a:t>”“</a:t>
            </a:r>
            <a:r>
              <a:rPr lang="zh-CN" altLang="zh-CN" sz="2400" b="1" smtClean="0">
                <a:solidFill>
                  <a:srgbClr val="0000FF"/>
                </a:solidFill>
              </a:rPr>
              <a:t>是否</a:t>
            </a:r>
            <a:r>
              <a:rPr lang="en-US" altLang="zh-CN" sz="2400" b="1" smtClean="0">
                <a:solidFill>
                  <a:srgbClr val="0000FF"/>
                </a:solidFill>
              </a:rPr>
              <a:t>”“</a:t>
            </a:r>
            <a:r>
              <a:rPr lang="zh-CN" altLang="zh-CN" sz="2400" b="1" smtClean="0">
                <a:solidFill>
                  <a:srgbClr val="0000FF"/>
                </a:solidFill>
              </a:rPr>
              <a:t>成败</a:t>
            </a:r>
            <a:r>
              <a:rPr lang="en-US" altLang="zh-CN" sz="2400" b="1" smtClean="0">
                <a:solidFill>
                  <a:srgbClr val="0000FF"/>
                </a:solidFill>
              </a:rPr>
              <a:t>”“</a:t>
            </a:r>
            <a:r>
              <a:rPr lang="zh-CN" altLang="zh-CN" sz="2400" b="1" smtClean="0">
                <a:solidFill>
                  <a:srgbClr val="0000FF"/>
                </a:solidFill>
              </a:rPr>
              <a:t>好坏</a:t>
            </a:r>
            <a:r>
              <a:rPr lang="en-US" altLang="zh-CN" sz="2400" b="1" smtClean="0">
                <a:solidFill>
                  <a:srgbClr val="0000FF"/>
                </a:solidFill>
              </a:rPr>
              <a:t>”</a:t>
            </a:r>
            <a:r>
              <a:rPr lang="zh-CN" altLang="en-US" sz="2400" b="1" smtClean="0">
                <a:solidFill>
                  <a:srgbClr val="0000FF"/>
                </a:solidFill>
              </a:rPr>
              <a:t>“得失”</a:t>
            </a:r>
            <a:r>
              <a:rPr lang="zh-CN" altLang="zh-CN" sz="2400" b="1" smtClean="0">
                <a:solidFill>
                  <a:srgbClr val="0000FF"/>
                </a:solidFill>
              </a:rPr>
              <a:t>之类的词语。</a:t>
            </a:r>
            <a:endParaRPr lang="zh-CN" altLang="zh-CN" sz="2400" b="1" smtClean="0">
              <a:solidFill>
                <a:srgbClr val="0000FF"/>
              </a:solidFill>
            </a:endParaRPr>
          </a:p>
        </p:txBody>
      </p:sp>
      <p:sp>
        <p:nvSpPr>
          <p:cNvPr id="4" name="矩形 3"/>
          <p:cNvSpPr/>
          <p:nvPr/>
        </p:nvSpPr>
        <p:spPr>
          <a:xfrm>
            <a:off x="2843808" y="620688"/>
            <a:ext cx="2757486" cy="707886"/>
          </a:xfrm>
          <a:prstGeom prst="rect">
            <a:avLst/>
          </a:prstGeom>
        </p:spPr>
        <p:txBody>
          <a:bodyPr wrap="none">
            <a:spAutoFit/>
          </a:bodyPr>
          <a:lstStyle/>
          <a:p>
            <a:r>
              <a:rPr lang="zh-CN" altLang="en-US" sz="4000" b="1" smtClean="0">
                <a:solidFill>
                  <a:srgbClr val="FF0000"/>
                </a:solidFill>
              </a:rPr>
              <a:t>八</a:t>
            </a:r>
            <a:r>
              <a:rPr lang="zh-CN" altLang="zh-CN" sz="4000" b="1" smtClean="0">
                <a:solidFill>
                  <a:srgbClr val="FF0000"/>
                </a:solidFill>
              </a:rPr>
              <a:t>看两面词</a:t>
            </a:r>
            <a:endParaRPr lang="zh-CN" altLang="zh-CN" sz="40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down)">
                                      <p:cBhvr>
                                        <p:cTn id="15" dur="500"/>
                                        <p:tgtEl>
                                          <p:spTgt spid="2">
                                            <p:txEl>
                                              <p:pRg st="2" end="2"/>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wipe(down)">
                                      <p:cBhvr>
                                        <p:cTn id="20" dur="500"/>
                                        <p:tgtEl>
                                          <p:spTgt spid="2">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wipe(down)">
                                      <p:cBhvr>
                                        <p:cTn id="2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755829" y="1519193"/>
            <a:ext cx="7632848" cy="4524315"/>
          </a:xfrm>
          <a:prstGeom prst="rect">
            <a:avLst/>
          </a:prstGeom>
          <a:noFill/>
        </p:spPr>
        <p:txBody>
          <a:bodyPr wrap="square" rtlCol="0">
            <a:spAutoFit/>
          </a:bodyPr>
          <a:lstStyle/>
          <a:p>
            <a:r>
              <a:rPr lang="en-US" altLang="zh-CN" sz="2400" b="1" smtClean="0"/>
              <a:t>26</a:t>
            </a:r>
            <a:r>
              <a:rPr lang="zh-CN" altLang="zh-CN" sz="2400" b="1" smtClean="0"/>
              <a:t>．经过老师耐心的教育，终于使我醒悟过来，我真的错了。</a:t>
            </a:r>
            <a:endParaRPr lang="zh-CN" altLang="zh-CN" sz="2400" b="1" smtClean="0"/>
          </a:p>
          <a:p>
            <a:r>
              <a:rPr lang="zh-CN" altLang="zh-CN" sz="2400" b="1" smtClean="0">
                <a:solidFill>
                  <a:srgbClr val="FF0000"/>
                </a:solidFill>
              </a:rPr>
              <a:t>解析：</a:t>
            </a:r>
            <a:r>
              <a:rPr lang="en-US" altLang="zh-CN" sz="2400" b="1" smtClean="0">
                <a:solidFill>
                  <a:srgbClr val="FF0000"/>
                </a:solidFill>
              </a:rPr>
              <a:t>“</a:t>
            </a:r>
            <a:r>
              <a:rPr lang="zh-CN" altLang="zh-CN" sz="2400" b="1" smtClean="0">
                <a:solidFill>
                  <a:srgbClr val="FF0000"/>
                </a:solidFill>
              </a:rPr>
              <a:t>经过</a:t>
            </a:r>
            <a:r>
              <a:rPr lang="en-US" altLang="zh-CN" sz="2400" b="1" smtClean="0">
                <a:solidFill>
                  <a:srgbClr val="FF0000"/>
                </a:solidFill>
              </a:rPr>
              <a:t>”</a:t>
            </a:r>
            <a:r>
              <a:rPr lang="zh-CN" altLang="zh-CN" sz="2400" b="1" smtClean="0">
                <a:solidFill>
                  <a:srgbClr val="FF0000"/>
                </a:solidFill>
              </a:rPr>
              <a:t>使主语残缺，应去掉。</a:t>
            </a:r>
            <a:endParaRPr lang="zh-CN" altLang="zh-CN" sz="2400" b="1" smtClean="0">
              <a:solidFill>
                <a:srgbClr val="FF0000"/>
              </a:solidFill>
            </a:endParaRPr>
          </a:p>
          <a:p>
            <a:r>
              <a:rPr lang="en-US" altLang="zh-CN" sz="2400" b="1" smtClean="0"/>
              <a:t>        </a:t>
            </a:r>
            <a:r>
              <a:rPr lang="zh-CN" altLang="zh-CN" sz="2400" b="1" smtClean="0">
                <a:solidFill>
                  <a:srgbClr val="0000FF"/>
                </a:solidFill>
              </a:rPr>
              <a:t>出现在句首的介词常见的有：</a:t>
            </a:r>
            <a:r>
              <a:rPr lang="en-US" altLang="zh-CN" sz="2400" b="1" smtClean="0">
                <a:solidFill>
                  <a:srgbClr val="0000FF"/>
                </a:solidFill>
              </a:rPr>
              <a:t>“</a:t>
            </a:r>
            <a:r>
              <a:rPr lang="zh-CN" altLang="zh-CN" sz="2400" b="1" smtClean="0">
                <a:solidFill>
                  <a:srgbClr val="0000FF"/>
                </a:solidFill>
              </a:rPr>
              <a:t>通过</a:t>
            </a:r>
            <a:r>
              <a:rPr lang="en-US" altLang="zh-CN" sz="2400" b="1" smtClean="0">
                <a:solidFill>
                  <a:srgbClr val="0000FF"/>
                </a:solidFill>
              </a:rPr>
              <a:t>”</a:t>
            </a:r>
            <a:r>
              <a:rPr lang="zh-CN" altLang="zh-CN" sz="2400" b="1" smtClean="0">
                <a:solidFill>
                  <a:srgbClr val="0000FF"/>
                </a:solidFill>
              </a:rPr>
              <a:t>、</a:t>
            </a:r>
            <a:r>
              <a:rPr lang="en-US" altLang="zh-CN" sz="2400" b="1" smtClean="0">
                <a:solidFill>
                  <a:srgbClr val="0000FF"/>
                </a:solidFill>
              </a:rPr>
              <a:t>“</a:t>
            </a:r>
            <a:r>
              <a:rPr lang="zh-CN" altLang="zh-CN" sz="2400" b="1" smtClean="0">
                <a:solidFill>
                  <a:srgbClr val="0000FF"/>
                </a:solidFill>
              </a:rPr>
              <a:t>经过</a:t>
            </a:r>
            <a:r>
              <a:rPr lang="en-US" altLang="zh-CN" sz="2400" b="1" smtClean="0">
                <a:solidFill>
                  <a:srgbClr val="0000FF"/>
                </a:solidFill>
              </a:rPr>
              <a:t>”</a:t>
            </a:r>
            <a:r>
              <a:rPr lang="zh-CN" altLang="zh-CN" sz="2400" b="1" smtClean="0">
                <a:solidFill>
                  <a:srgbClr val="0000FF"/>
                </a:solidFill>
              </a:rPr>
              <a:t>、</a:t>
            </a:r>
            <a:r>
              <a:rPr lang="en-US" altLang="zh-CN" sz="2400" b="1" smtClean="0">
                <a:solidFill>
                  <a:srgbClr val="0000FF"/>
                </a:solidFill>
              </a:rPr>
              <a:t>“</a:t>
            </a:r>
            <a:r>
              <a:rPr lang="zh-CN" altLang="zh-CN" sz="2400" b="1" smtClean="0">
                <a:solidFill>
                  <a:srgbClr val="0000FF"/>
                </a:solidFill>
              </a:rPr>
              <a:t>由于</a:t>
            </a:r>
            <a:r>
              <a:rPr lang="en-US" altLang="zh-CN" sz="2400" b="1" smtClean="0">
                <a:solidFill>
                  <a:srgbClr val="0000FF"/>
                </a:solidFill>
              </a:rPr>
              <a:t>”</a:t>
            </a:r>
            <a:r>
              <a:rPr lang="zh-CN" altLang="zh-CN" sz="2400" b="1" smtClean="0">
                <a:solidFill>
                  <a:srgbClr val="0000FF"/>
                </a:solidFill>
              </a:rPr>
              <a:t>、</a:t>
            </a:r>
            <a:r>
              <a:rPr lang="en-US" altLang="zh-CN" sz="2400" b="1" smtClean="0">
                <a:solidFill>
                  <a:srgbClr val="0000FF"/>
                </a:solidFill>
              </a:rPr>
              <a:t>“</a:t>
            </a:r>
            <a:r>
              <a:rPr lang="zh-CN" altLang="zh-CN" sz="2400" b="1" smtClean="0">
                <a:solidFill>
                  <a:srgbClr val="0000FF"/>
                </a:solidFill>
              </a:rPr>
              <a:t>对于</a:t>
            </a:r>
            <a:r>
              <a:rPr lang="en-US" altLang="zh-CN" sz="2400" b="1" smtClean="0">
                <a:solidFill>
                  <a:srgbClr val="0000FF"/>
                </a:solidFill>
              </a:rPr>
              <a:t>”</a:t>
            </a:r>
            <a:r>
              <a:rPr lang="zh-CN" altLang="zh-CN" sz="2400" b="1" smtClean="0">
                <a:solidFill>
                  <a:srgbClr val="0000FF"/>
                </a:solidFill>
              </a:rPr>
              <a:t>、</a:t>
            </a:r>
            <a:r>
              <a:rPr lang="en-US" altLang="zh-CN" sz="2400" b="1" smtClean="0">
                <a:solidFill>
                  <a:srgbClr val="0000FF"/>
                </a:solidFill>
              </a:rPr>
              <a:t>“</a:t>
            </a:r>
            <a:r>
              <a:rPr lang="zh-CN" altLang="zh-CN" sz="2400" b="1" smtClean="0">
                <a:solidFill>
                  <a:srgbClr val="0000FF"/>
                </a:solidFill>
              </a:rPr>
              <a:t>为了</a:t>
            </a:r>
            <a:r>
              <a:rPr lang="en-US" altLang="zh-CN" sz="2400" b="1" smtClean="0">
                <a:solidFill>
                  <a:srgbClr val="0000FF"/>
                </a:solidFill>
              </a:rPr>
              <a:t>”</a:t>
            </a:r>
            <a:r>
              <a:rPr lang="zh-CN" altLang="zh-CN" sz="2400" b="1" smtClean="0">
                <a:solidFill>
                  <a:srgbClr val="0000FF"/>
                </a:solidFill>
              </a:rPr>
              <a:t>等，而且句中常伴有</a:t>
            </a:r>
            <a:r>
              <a:rPr lang="en-US" altLang="zh-CN" sz="2400" b="1" smtClean="0">
                <a:solidFill>
                  <a:srgbClr val="0000FF"/>
                </a:solidFill>
              </a:rPr>
              <a:t>“</a:t>
            </a:r>
            <a:r>
              <a:rPr lang="zh-CN" altLang="zh-CN" sz="2400" b="1" smtClean="0">
                <a:solidFill>
                  <a:srgbClr val="0000FF"/>
                </a:solidFill>
              </a:rPr>
              <a:t>使</a:t>
            </a:r>
            <a:r>
              <a:rPr lang="en-US" altLang="zh-CN" sz="2400" b="1" smtClean="0">
                <a:solidFill>
                  <a:srgbClr val="0000FF"/>
                </a:solidFill>
              </a:rPr>
              <a:t>”</a:t>
            </a:r>
            <a:r>
              <a:rPr lang="zh-CN" altLang="zh-CN" sz="2400" b="1" smtClean="0">
                <a:solidFill>
                  <a:srgbClr val="0000FF"/>
                </a:solidFill>
              </a:rPr>
              <a:t>字出现。</a:t>
            </a:r>
            <a:endParaRPr lang="zh-CN" altLang="zh-CN" sz="2400" b="1" smtClean="0">
              <a:solidFill>
                <a:srgbClr val="0000FF"/>
              </a:solidFill>
            </a:endParaRPr>
          </a:p>
          <a:p>
            <a:r>
              <a:rPr lang="en-US" altLang="zh-CN" sz="2400" b="1" smtClean="0"/>
              <a:t>27</a:t>
            </a:r>
            <a:r>
              <a:rPr lang="zh-CN" altLang="zh-CN" sz="2400" b="1" smtClean="0"/>
              <a:t>．在北京参加全国人代会的代表们说了：在扶贫助教期间，农民们向我们吐露了心声，农民们的话对我们基层干部很有感触。</a:t>
            </a:r>
            <a:endParaRPr lang="zh-CN" altLang="zh-CN" sz="2400" b="1" smtClean="0"/>
          </a:p>
          <a:p>
            <a:r>
              <a:rPr lang="zh-CN" altLang="zh-CN" sz="2400" b="1" smtClean="0">
                <a:solidFill>
                  <a:srgbClr val="FF0000"/>
                </a:solidFill>
              </a:rPr>
              <a:t>解析：主客关系颠倒，只能是</a:t>
            </a:r>
            <a:r>
              <a:rPr lang="en-US" altLang="zh-CN" sz="2400" b="1" smtClean="0">
                <a:solidFill>
                  <a:srgbClr val="FF0000"/>
                </a:solidFill>
              </a:rPr>
              <a:t>“</a:t>
            </a:r>
            <a:r>
              <a:rPr lang="zh-CN" altLang="zh-CN" sz="2400" b="1" smtClean="0">
                <a:solidFill>
                  <a:srgbClr val="FF0000"/>
                </a:solidFill>
              </a:rPr>
              <a:t>人</a:t>
            </a:r>
            <a:r>
              <a:rPr lang="en-US" altLang="zh-CN" sz="2400" b="1" smtClean="0">
                <a:solidFill>
                  <a:srgbClr val="FF0000"/>
                </a:solidFill>
              </a:rPr>
              <a:t>”</a:t>
            </a:r>
            <a:r>
              <a:rPr lang="zh-CN" altLang="zh-CN" sz="2400" b="1" smtClean="0">
                <a:solidFill>
                  <a:srgbClr val="FF0000"/>
                </a:solidFill>
              </a:rPr>
              <a:t>对</a:t>
            </a:r>
            <a:r>
              <a:rPr lang="en-US" altLang="zh-CN" sz="2400" b="1" smtClean="0">
                <a:solidFill>
                  <a:srgbClr val="FF0000"/>
                </a:solidFill>
              </a:rPr>
              <a:t>“</a:t>
            </a:r>
            <a:r>
              <a:rPr lang="zh-CN" altLang="zh-CN" sz="2400" b="1" smtClean="0">
                <a:solidFill>
                  <a:srgbClr val="FF0000"/>
                </a:solidFill>
              </a:rPr>
              <a:t>物</a:t>
            </a:r>
            <a:r>
              <a:rPr lang="en-US" altLang="zh-CN" sz="2400" b="1" smtClean="0">
                <a:solidFill>
                  <a:srgbClr val="FF0000"/>
                </a:solidFill>
              </a:rPr>
              <a:t>”</a:t>
            </a:r>
            <a:r>
              <a:rPr lang="zh-CN" altLang="zh-CN" sz="2400" b="1" smtClean="0">
                <a:solidFill>
                  <a:srgbClr val="FF0000"/>
                </a:solidFill>
              </a:rPr>
              <a:t>，不能是</a:t>
            </a:r>
            <a:r>
              <a:rPr lang="en-US" altLang="zh-CN" sz="2400" b="1" smtClean="0">
                <a:solidFill>
                  <a:srgbClr val="FF0000"/>
                </a:solidFill>
              </a:rPr>
              <a:t>“</a:t>
            </a:r>
            <a:r>
              <a:rPr lang="zh-CN" altLang="zh-CN" sz="2400" b="1" smtClean="0">
                <a:solidFill>
                  <a:srgbClr val="FF0000"/>
                </a:solidFill>
              </a:rPr>
              <a:t>物</a:t>
            </a:r>
            <a:r>
              <a:rPr lang="en-US" altLang="zh-CN" sz="2400" b="1" smtClean="0">
                <a:solidFill>
                  <a:srgbClr val="FF0000"/>
                </a:solidFill>
              </a:rPr>
              <a:t>”</a:t>
            </a:r>
            <a:r>
              <a:rPr lang="zh-CN" altLang="zh-CN" sz="2400" b="1" smtClean="0">
                <a:solidFill>
                  <a:srgbClr val="FF0000"/>
                </a:solidFill>
              </a:rPr>
              <a:t>对</a:t>
            </a:r>
            <a:r>
              <a:rPr lang="en-US" altLang="zh-CN" sz="2400" b="1" smtClean="0">
                <a:solidFill>
                  <a:srgbClr val="FF0000"/>
                </a:solidFill>
              </a:rPr>
              <a:t>“</a:t>
            </a:r>
            <a:r>
              <a:rPr lang="zh-CN" altLang="zh-CN" sz="2400" b="1" smtClean="0">
                <a:solidFill>
                  <a:srgbClr val="FF0000"/>
                </a:solidFill>
              </a:rPr>
              <a:t>人</a:t>
            </a:r>
            <a:r>
              <a:rPr lang="en-US" altLang="zh-CN" sz="2400" b="1" smtClean="0">
                <a:solidFill>
                  <a:srgbClr val="FF0000"/>
                </a:solidFill>
              </a:rPr>
              <a:t>”</a:t>
            </a:r>
            <a:r>
              <a:rPr lang="zh-CN" altLang="zh-CN" sz="2400" b="1" smtClean="0">
                <a:solidFill>
                  <a:srgbClr val="FF0000"/>
                </a:solidFill>
              </a:rPr>
              <a:t>，应改为</a:t>
            </a:r>
            <a:r>
              <a:rPr lang="en-US" altLang="zh-CN" sz="2400" b="1" smtClean="0">
                <a:solidFill>
                  <a:srgbClr val="FF0000"/>
                </a:solidFill>
              </a:rPr>
              <a:t>“</a:t>
            </a:r>
            <a:r>
              <a:rPr lang="zh-CN" altLang="zh-CN" sz="2400" b="1" smtClean="0">
                <a:solidFill>
                  <a:srgbClr val="FF0000"/>
                </a:solidFill>
              </a:rPr>
              <a:t>基层干部对农民们的话很有感触</a:t>
            </a:r>
            <a:r>
              <a:rPr lang="en-US" altLang="zh-CN" sz="2400" b="1" smtClean="0">
                <a:solidFill>
                  <a:srgbClr val="FF0000"/>
                </a:solidFill>
              </a:rPr>
              <a:t>”</a:t>
            </a:r>
            <a:r>
              <a:rPr lang="zh-CN" altLang="zh-CN" sz="2400" b="1" smtClean="0">
                <a:solidFill>
                  <a:srgbClr val="FF0000"/>
                </a:solidFill>
              </a:rPr>
              <a:t>。</a:t>
            </a:r>
            <a:endParaRPr lang="en-US" altLang="zh-CN" sz="2400" b="1" smtClean="0">
              <a:solidFill>
                <a:srgbClr val="FF0000"/>
              </a:solidFill>
            </a:endParaRPr>
          </a:p>
          <a:p>
            <a:r>
              <a:rPr lang="en-US" altLang="zh-CN" sz="2400" b="1" smtClean="0">
                <a:solidFill>
                  <a:srgbClr val="FF0000"/>
                </a:solidFill>
              </a:rPr>
              <a:t>      </a:t>
            </a:r>
            <a:r>
              <a:rPr lang="zh-CN" altLang="zh-CN" sz="2400" b="1" smtClean="0">
                <a:solidFill>
                  <a:srgbClr val="0000FF"/>
                </a:solidFill>
              </a:rPr>
              <a:t>有</a:t>
            </a:r>
            <a:r>
              <a:rPr lang="en-US" altLang="zh-CN" sz="2400" b="1" smtClean="0">
                <a:solidFill>
                  <a:srgbClr val="0000FF"/>
                </a:solidFill>
              </a:rPr>
              <a:t>“</a:t>
            </a:r>
            <a:r>
              <a:rPr lang="zh-CN" altLang="zh-CN" sz="2400" b="1" smtClean="0">
                <a:solidFill>
                  <a:srgbClr val="0000FF"/>
                </a:solidFill>
              </a:rPr>
              <a:t>对</a:t>
            </a:r>
            <a:r>
              <a:rPr lang="en-US" altLang="zh-CN" sz="2400" b="1" smtClean="0">
                <a:solidFill>
                  <a:srgbClr val="0000FF"/>
                </a:solidFill>
              </a:rPr>
              <a:t>”</a:t>
            </a:r>
            <a:r>
              <a:rPr lang="zh-CN" altLang="zh-CN" sz="2400" b="1" smtClean="0">
                <a:solidFill>
                  <a:srgbClr val="0000FF"/>
                </a:solidFill>
              </a:rPr>
              <a:t>、</a:t>
            </a:r>
            <a:r>
              <a:rPr lang="en-US" altLang="zh-CN" sz="2400" b="1" smtClean="0">
                <a:solidFill>
                  <a:srgbClr val="0000FF"/>
                </a:solidFill>
              </a:rPr>
              <a:t>“</a:t>
            </a:r>
            <a:r>
              <a:rPr lang="zh-CN" altLang="zh-CN" sz="2400" b="1" smtClean="0">
                <a:solidFill>
                  <a:srgbClr val="0000FF"/>
                </a:solidFill>
              </a:rPr>
              <a:t>对于</a:t>
            </a:r>
            <a:r>
              <a:rPr lang="en-US" altLang="zh-CN" sz="2400" b="1" smtClean="0">
                <a:solidFill>
                  <a:srgbClr val="0000FF"/>
                </a:solidFill>
              </a:rPr>
              <a:t>”</a:t>
            </a:r>
            <a:r>
              <a:rPr lang="zh-CN" altLang="zh-CN" sz="2400" b="1" smtClean="0">
                <a:solidFill>
                  <a:srgbClr val="0000FF"/>
                </a:solidFill>
              </a:rPr>
              <a:t>出现的介词短语中，常常有主客体颠倒、不合逻辑的毛病。</a:t>
            </a:r>
            <a:endParaRPr lang="zh-CN" altLang="en-US" sz="2400" b="1">
              <a:solidFill>
                <a:srgbClr val="0000FF"/>
              </a:solidFill>
            </a:endParaRPr>
          </a:p>
        </p:txBody>
      </p:sp>
      <p:sp>
        <p:nvSpPr>
          <p:cNvPr id="3" name="矩形 2"/>
          <p:cNvSpPr/>
          <p:nvPr/>
        </p:nvSpPr>
        <p:spPr>
          <a:xfrm>
            <a:off x="827708" y="687611"/>
            <a:ext cx="7272808" cy="830997"/>
          </a:xfrm>
          <a:prstGeom prst="rect">
            <a:avLst/>
          </a:prstGeom>
        </p:spPr>
        <p:txBody>
          <a:bodyPr wrap="square">
            <a:spAutoFit/>
          </a:bodyPr>
          <a:lstStyle/>
          <a:p>
            <a:r>
              <a:rPr lang="en-US" altLang="zh-CN" sz="2400" b="1" smtClean="0">
                <a:solidFill>
                  <a:srgbClr val="FF0000"/>
                </a:solidFill>
              </a:rPr>
              <a:t>         </a:t>
            </a:r>
            <a:r>
              <a:rPr lang="zh-CN" altLang="zh-CN" sz="2400" b="1" smtClean="0">
                <a:solidFill>
                  <a:srgbClr val="FF0000"/>
                </a:solidFill>
              </a:rPr>
              <a:t>可能</a:t>
            </a:r>
            <a:r>
              <a:rPr lang="zh-CN" altLang="en-US" sz="2400" b="1" smtClean="0">
                <a:solidFill>
                  <a:srgbClr val="FF0000"/>
                </a:solidFill>
              </a:rPr>
              <a:t>出现</a:t>
            </a:r>
            <a:r>
              <a:rPr lang="zh-CN" altLang="zh-CN" sz="2400" b="1" smtClean="0">
                <a:solidFill>
                  <a:srgbClr val="0000FF"/>
                </a:solidFill>
              </a:rPr>
              <a:t>缺少主语、主客颠倒、搭配不当、结构混乱、漏用滥用、造成歧义</a:t>
            </a:r>
            <a:r>
              <a:rPr lang="zh-CN" altLang="en-US" sz="2400" b="1" smtClean="0">
                <a:solidFill>
                  <a:srgbClr val="FF0000"/>
                </a:solidFill>
              </a:rPr>
              <a:t>的语病</a:t>
            </a:r>
            <a:r>
              <a:rPr lang="zh-CN" altLang="zh-CN" sz="2400" b="1" smtClean="0">
                <a:solidFill>
                  <a:srgbClr val="FF0000"/>
                </a:solidFill>
              </a:rPr>
              <a:t>。</a:t>
            </a:r>
            <a:endParaRPr lang="zh-CN" altLang="zh-CN" sz="2400" b="1" smtClean="0">
              <a:solidFill>
                <a:srgbClr val="FF0000"/>
              </a:solidFill>
            </a:endParaRPr>
          </a:p>
        </p:txBody>
      </p:sp>
      <p:sp>
        <p:nvSpPr>
          <p:cNvPr id="4" name="矩形 3"/>
          <p:cNvSpPr/>
          <p:nvPr/>
        </p:nvSpPr>
        <p:spPr>
          <a:xfrm>
            <a:off x="3342020" y="112182"/>
            <a:ext cx="2242922" cy="707886"/>
          </a:xfrm>
          <a:prstGeom prst="rect">
            <a:avLst/>
          </a:prstGeom>
        </p:spPr>
        <p:txBody>
          <a:bodyPr wrap="none">
            <a:spAutoFit/>
          </a:bodyPr>
          <a:lstStyle/>
          <a:p>
            <a:r>
              <a:rPr lang="zh-CN" altLang="en-US" sz="4000" b="1" smtClean="0">
                <a:solidFill>
                  <a:srgbClr val="FF0000"/>
                </a:solidFill>
              </a:rPr>
              <a:t>九</a:t>
            </a:r>
            <a:r>
              <a:rPr lang="zh-CN" altLang="zh-CN" sz="4000" b="1" smtClean="0">
                <a:solidFill>
                  <a:srgbClr val="FF0000"/>
                </a:solidFill>
              </a:rPr>
              <a:t>看介词</a:t>
            </a:r>
            <a:endParaRPr lang="zh-CN" altLang="zh-CN" sz="40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wipe(down)">
                                      <p:cBhvr>
                                        <p:cTn id="20" dur="500"/>
                                        <p:tgtEl>
                                          <p:spTgt spid="2">
                                            <p:txEl>
                                              <p:pRg st="1" end="1"/>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wipe(down)">
                                      <p:cBhvr>
                                        <p:cTn id="23" dur="500"/>
                                        <p:tgtEl>
                                          <p:spTgt spid="2">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4" fill="hold" nodeType="click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Effect transition="in" filter="wipe(down)">
                                      <p:cBhvr>
                                        <p:cTn id="28" dur="500"/>
                                        <p:tgtEl>
                                          <p:spTgt spid="2">
                                            <p:txEl>
                                              <p:pRg st="4" end="4"/>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Effect transition="in" filter="wipe(down)">
                                      <p:cBhvr>
                                        <p:cTn id="31"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矩形 1"/>
          <p:cNvSpPr/>
          <p:nvPr/>
        </p:nvSpPr>
        <p:spPr>
          <a:xfrm>
            <a:off x="647755" y="168568"/>
            <a:ext cx="7848872" cy="5632311"/>
          </a:xfrm>
          <a:prstGeom prst="rect">
            <a:avLst/>
          </a:prstGeom>
        </p:spPr>
        <p:txBody>
          <a:bodyPr wrap="square">
            <a:spAutoFit/>
          </a:bodyPr>
          <a:lstStyle/>
          <a:p>
            <a:r>
              <a:rPr lang="en-US" altLang="zh-CN" sz="2400" b="1" smtClean="0"/>
              <a:t>28</a:t>
            </a:r>
            <a:r>
              <a:rPr lang="zh-CN" altLang="zh-CN" sz="2400" b="1" smtClean="0"/>
              <a:t>．根据法庭对黑哨事件的调查结果和法制办出具的书面材料看，他是在未被采取强制措施时交代了自己的罪行的。</a:t>
            </a:r>
            <a:endParaRPr lang="zh-CN" altLang="zh-CN" sz="2400" b="1" smtClean="0"/>
          </a:p>
          <a:p>
            <a:r>
              <a:rPr lang="zh-CN" altLang="zh-CN" sz="2400" b="1" smtClean="0">
                <a:solidFill>
                  <a:srgbClr val="FF0000"/>
                </a:solidFill>
              </a:rPr>
              <a:t>解析：</a:t>
            </a:r>
            <a:r>
              <a:rPr lang="en-US" altLang="zh-CN" sz="2400" b="1" smtClean="0">
                <a:solidFill>
                  <a:srgbClr val="FF0000"/>
                </a:solidFill>
              </a:rPr>
              <a:t>“</a:t>
            </a:r>
            <a:r>
              <a:rPr lang="zh-CN" altLang="zh-CN" sz="2400" b="1" smtClean="0">
                <a:solidFill>
                  <a:srgbClr val="FF0000"/>
                </a:solidFill>
              </a:rPr>
              <a:t>根据</a:t>
            </a:r>
            <a:r>
              <a:rPr lang="en-US" altLang="zh-CN" sz="2400" b="1" smtClean="0">
                <a:solidFill>
                  <a:srgbClr val="FF0000"/>
                </a:solidFill>
              </a:rPr>
              <a:t>”</a:t>
            </a:r>
            <a:r>
              <a:rPr lang="zh-CN" altLang="zh-CN" sz="2400" b="1" smtClean="0">
                <a:solidFill>
                  <a:srgbClr val="FF0000"/>
                </a:solidFill>
              </a:rPr>
              <a:t>不能和</a:t>
            </a:r>
            <a:r>
              <a:rPr lang="en-US" altLang="zh-CN" sz="2400" b="1" smtClean="0">
                <a:solidFill>
                  <a:srgbClr val="FF0000"/>
                </a:solidFill>
              </a:rPr>
              <a:t>“</a:t>
            </a:r>
            <a:r>
              <a:rPr lang="zh-CN" altLang="zh-CN" sz="2400" b="1" smtClean="0">
                <a:solidFill>
                  <a:srgbClr val="FF0000"/>
                </a:solidFill>
              </a:rPr>
              <a:t>看</a:t>
            </a:r>
            <a:r>
              <a:rPr lang="en-US" altLang="zh-CN" sz="2400" b="1" smtClean="0">
                <a:solidFill>
                  <a:srgbClr val="FF0000"/>
                </a:solidFill>
              </a:rPr>
              <a:t>”</a:t>
            </a:r>
            <a:r>
              <a:rPr lang="zh-CN" altLang="zh-CN" sz="2400" b="1" smtClean="0">
                <a:solidFill>
                  <a:srgbClr val="FF0000"/>
                </a:solidFill>
              </a:rPr>
              <a:t>搭配，应把</a:t>
            </a:r>
            <a:r>
              <a:rPr lang="en-US" altLang="zh-CN" sz="2400" b="1" smtClean="0">
                <a:solidFill>
                  <a:srgbClr val="FF0000"/>
                </a:solidFill>
              </a:rPr>
              <a:t>“</a:t>
            </a:r>
            <a:r>
              <a:rPr lang="zh-CN" altLang="zh-CN" sz="2400" b="1" smtClean="0">
                <a:solidFill>
                  <a:srgbClr val="FF0000"/>
                </a:solidFill>
              </a:rPr>
              <a:t>根据</a:t>
            </a:r>
            <a:r>
              <a:rPr lang="en-US" altLang="zh-CN" sz="2400" b="1" smtClean="0">
                <a:solidFill>
                  <a:srgbClr val="FF0000"/>
                </a:solidFill>
              </a:rPr>
              <a:t>”</a:t>
            </a:r>
            <a:r>
              <a:rPr lang="zh-CN" altLang="zh-CN" sz="2400" b="1" smtClean="0">
                <a:solidFill>
                  <a:srgbClr val="FF0000"/>
                </a:solidFill>
              </a:rPr>
              <a:t>改为</a:t>
            </a:r>
            <a:r>
              <a:rPr lang="en-US" altLang="zh-CN" sz="2400" b="1" smtClean="0">
                <a:solidFill>
                  <a:srgbClr val="FF0000"/>
                </a:solidFill>
              </a:rPr>
              <a:t>“</a:t>
            </a:r>
            <a:r>
              <a:rPr lang="zh-CN" altLang="zh-CN" sz="2400" b="1" smtClean="0">
                <a:solidFill>
                  <a:srgbClr val="FF0000"/>
                </a:solidFill>
              </a:rPr>
              <a:t>从</a:t>
            </a:r>
            <a:r>
              <a:rPr lang="en-US" altLang="zh-CN" sz="2400" b="1" smtClean="0">
                <a:solidFill>
                  <a:srgbClr val="FF0000"/>
                </a:solidFill>
              </a:rPr>
              <a:t>”</a:t>
            </a:r>
            <a:r>
              <a:rPr lang="zh-CN" altLang="zh-CN" sz="2400" b="1" smtClean="0">
                <a:solidFill>
                  <a:srgbClr val="FF0000"/>
                </a:solidFill>
              </a:rPr>
              <a:t>。</a:t>
            </a:r>
            <a:r>
              <a:rPr lang="en-US" altLang="zh-CN" sz="2400" b="1" smtClean="0">
                <a:solidFill>
                  <a:srgbClr val="FF0000"/>
                </a:solidFill>
              </a:rPr>
              <a:t>      </a:t>
            </a:r>
            <a:endParaRPr lang="en-US" altLang="zh-CN" sz="2400" b="1" smtClean="0">
              <a:solidFill>
                <a:srgbClr val="FF0000"/>
              </a:solidFill>
            </a:endParaRPr>
          </a:p>
          <a:p>
            <a:r>
              <a:rPr lang="en-US" altLang="zh-CN" sz="2400" b="1" smtClean="0">
                <a:solidFill>
                  <a:srgbClr val="FF0000"/>
                </a:solidFill>
              </a:rPr>
              <a:t>        </a:t>
            </a:r>
            <a:r>
              <a:rPr lang="zh-CN" altLang="zh-CN" sz="2400" b="1" smtClean="0">
                <a:solidFill>
                  <a:srgbClr val="0000FF"/>
                </a:solidFill>
              </a:rPr>
              <a:t>当介词成对出现时，容易出现搭配不当的毛病。所以要特别注意由介词和它后面的宾语组成的介宾短语是否完整。</a:t>
            </a:r>
            <a:endParaRPr lang="en-US" altLang="zh-CN" sz="2400" b="1" smtClean="0">
              <a:solidFill>
                <a:srgbClr val="0000FF"/>
              </a:solidFill>
            </a:endParaRPr>
          </a:p>
          <a:p>
            <a:r>
              <a:rPr lang="en-US" altLang="zh-CN" sz="2400" b="1" smtClean="0"/>
              <a:t>29</a:t>
            </a:r>
            <a:r>
              <a:rPr lang="zh-CN" altLang="en-US" sz="2400" b="1" smtClean="0"/>
              <a:t>、</a:t>
            </a:r>
            <a:r>
              <a:rPr lang="zh-CN" altLang="zh-CN" sz="2400" b="1" smtClean="0"/>
              <a:t>从上述有目共睹的事实中，证明他们的所作所为是无可指责的。 　　</a:t>
            </a:r>
            <a:endParaRPr lang="zh-CN" altLang="zh-CN" sz="2400" b="1" smtClean="0"/>
          </a:p>
          <a:p>
            <a:r>
              <a:rPr lang="zh-CN" altLang="en-US" sz="2400" b="1" smtClean="0">
                <a:solidFill>
                  <a:srgbClr val="FF0000"/>
                </a:solidFill>
              </a:rPr>
              <a:t>解析：</a:t>
            </a:r>
            <a:r>
              <a:rPr lang="en-US" altLang="zh-CN" sz="2400" b="1" smtClean="0">
                <a:solidFill>
                  <a:srgbClr val="FF0000"/>
                </a:solidFill>
              </a:rPr>
              <a:t> </a:t>
            </a:r>
            <a:r>
              <a:rPr lang="zh-CN" altLang="zh-CN" sz="2400" b="1" smtClean="0">
                <a:solidFill>
                  <a:srgbClr val="FF0000"/>
                </a:solidFill>
              </a:rPr>
              <a:t>因为用了介词结构</a:t>
            </a:r>
            <a:r>
              <a:rPr lang="en-US" altLang="zh-CN" sz="2400" b="1" smtClean="0">
                <a:solidFill>
                  <a:srgbClr val="FF0000"/>
                </a:solidFill>
              </a:rPr>
              <a:t>”</a:t>
            </a:r>
            <a:r>
              <a:rPr lang="zh-CN" altLang="zh-CN" sz="2400" b="1" smtClean="0">
                <a:solidFill>
                  <a:srgbClr val="FF0000"/>
                </a:solidFill>
              </a:rPr>
              <a:t>从</a:t>
            </a:r>
            <a:r>
              <a:rPr lang="en-US" altLang="zh-CN" sz="2400" b="1" smtClean="0">
                <a:solidFill>
                  <a:srgbClr val="FF0000"/>
                </a:solidFill>
              </a:rPr>
              <a:t>……</a:t>
            </a:r>
            <a:r>
              <a:rPr lang="zh-CN" altLang="zh-CN" sz="2400" b="1" smtClean="0">
                <a:solidFill>
                  <a:srgbClr val="FF0000"/>
                </a:solidFill>
              </a:rPr>
              <a:t>中</a:t>
            </a:r>
            <a:r>
              <a:rPr lang="en-US" altLang="zh-CN" sz="2400" b="1" smtClean="0">
                <a:solidFill>
                  <a:srgbClr val="FF0000"/>
                </a:solidFill>
              </a:rPr>
              <a:t>”</a:t>
            </a:r>
            <a:r>
              <a:rPr lang="zh-CN" altLang="zh-CN" sz="2400" b="1" smtClean="0">
                <a:solidFill>
                  <a:srgbClr val="FF0000"/>
                </a:solidFill>
              </a:rPr>
              <a:t>，从而隐藏了主语，使句子成分残缺，应去掉</a:t>
            </a:r>
            <a:r>
              <a:rPr lang="en-US" altLang="zh-CN" sz="2400" b="1" smtClean="0">
                <a:solidFill>
                  <a:srgbClr val="FF0000"/>
                </a:solidFill>
              </a:rPr>
              <a:t>”</a:t>
            </a:r>
            <a:r>
              <a:rPr lang="zh-CN" altLang="zh-CN" sz="2400" b="1" smtClean="0">
                <a:solidFill>
                  <a:srgbClr val="FF0000"/>
                </a:solidFill>
              </a:rPr>
              <a:t>从</a:t>
            </a:r>
            <a:r>
              <a:rPr lang="en-US" altLang="zh-CN" sz="2400" b="1" smtClean="0">
                <a:solidFill>
                  <a:srgbClr val="FF0000"/>
                </a:solidFill>
              </a:rPr>
              <a:t>” “</a:t>
            </a:r>
            <a:r>
              <a:rPr lang="zh-CN" altLang="zh-CN" sz="2400" b="1" smtClean="0">
                <a:solidFill>
                  <a:srgbClr val="FF0000"/>
                </a:solidFill>
              </a:rPr>
              <a:t>中</a:t>
            </a:r>
            <a:r>
              <a:rPr lang="en-US" altLang="zh-CN" sz="2400" b="1" smtClean="0">
                <a:solidFill>
                  <a:srgbClr val="FF0000"/>
                </a:solidFill>
              </a:rPr>
              <a:t>”</a:t>
            </a:r>
            <a:r>
              <a:rPr lang="zh-CN" altLang="zh-CN" sz="2400" b="1" smtClean="0">
                <a:solidFill>
                  <a:srgbClr val="FF0000"/>
                </a:solidFill>
              </a:rPr>
              <a:t>。 </a:t>
            </a:r>
            <a:endParaRPr lang="en-US" altLang="zh-CN" sz="2400" b="1" smtClean="0">
              <a:solidFill>
                <a:srgbClr val="FF0000"/>
              </a:solidFill>
            </a:endParaRPr>
          </a:p>
          <a:p>
            <a:r>
              <a:rPr lang="en-US" altLang="zh-CN" sz="2400" b="1" smtClean="0"/>
              <a:t>       </a:t>
            </a:r>
            <a:r>
              <a:rPr lang="zh-CN" altLang="zh-CN" sz="2400" b="1" smtClean="0">
                <a:solidFill>
                  <a:srgbClr val="0000FF"/>
                </a:solidFill>
              </a:rPr>
              <a:t>这类介词常见的有：在</a:t>
            </a:r>
            <a:r>
              <a:rPr lang="en-US" altLang="zh-CN" sz="2400" b="1" smtClean="0">
                <a:solidFill>
                  <a:srgbClr val="0000FF"/>
                </a:solidFill>
              </a:rPr>
              <a:t>……</a:t>
            </a:r>
            <a:r>
              <a:rPr lang="zh-CN" altLang="zh-CN" sz="2400" b="1" smtClean="0">
                <a:solidFill>
                  <a:srgbClr val="0000FF"/>
                </a:solidFill>
              </a:rPr>
              <a:t>上（下）、从</a:t>
            </a:r>
            <a:r>
              <a:rPr lang="en-US" altLang="zh-CN" sz="2400" b="1" smtClean="0">
                <a:solidFill>
                  <a:srgbClr val="0000FF"/>
                </a:solidFill>
              </a:rPr>
              <a:t>……</a:t>
            </a:r>
            <a:r>
              <a:rPr lang="zh-CN" altLang="zh-CN" sz="2400" b="1" smtClean="0">
                <a:solidFill>
                  <a:srgbClr val="0000FF"/>
                </a:solidFill>
              </a:rPr>
              <a:t>出发、以</a:t>
            </a:r>
            <a:r>
              <a:rPr lang="en-US" altLang="zh-CN" sz="2400" b="1" smtClean="0">
                <a:solidFill>
                  <a:srgbClr val="0000FF"/>
                </a:solidFill>
              </a:rPr>
              <a:t>……</a:t>
            </a:r>
            <a:r>
              <a:rPr lang="zh-CN" altLang="zh-CN" sz="2400" b="1" smtClean="0">
                <a:solidFill>
                  <a:srgbClr val="0000FF"/>
                </a:solidFill>
              </a:rPr>
              <a:t>为中心、以</a:t>
            </a:r>
            <a:r>
              <a:rPr lang="en-US" altLang="zh-CN" sz="2400" b="1" smtClean="0">
                <a:solidFill>
                  <a:srgbClr val="0000FF"/>
                </a:solidFill>
              </a:rPr>
              <a:t>……</a:t>
            </a:r>
            <a:r>
              <a:rPr lang="zh-CN" altLang="zh-CN" sz="2400" b="1" smtClean="0">
                <a:solidFill>
                  <a:srgbClr val="0000FF"/>
                </a:solidFill>
              </a:rPr>
              <a:t>为代价、以</a:t>
            </a:r>
            <a:r>
              <a:rPr lang="en-US" altLang="zh-CN" sz="2400" b="1" smtClean="0">
                <a:solidFill>
                  <a:srgbClr val="0000FF"/>
                </a:solidFill>
              </a:rPr>
              <a:t>……</a:t>
            </a:r>
            <a:r>
              <a:rPr lang="zh-CN" altLang="zh-CN" sz="2400" b="1" smtClean="0">
                <a:solidFill>
                  <a:srgbClr val="0000FF"/>
                </a:solidFill>
              </a:rPr>
              <a:t>为主、当</a:t>
            </a:r>
            <a:r>
              <a:rPr lang="en-US" altLang="zh-CN" sz="2400" b="1" smtClean="0">
                <a:solidFill>
                  <a:srgbClr val="0000FF"/>
                </a:solidFill>
              </a:rPr>
              <a:t>……</a:t>
            </a:r>
            <a:r>
              <a:rPr lang="zh-CN" altLang="zh-CN" sz="2400" b="1" smtClean="0">
                <a:solidFill>
                  <a:srgbClr val="0000FF"/>
                </a:solidFill>
              </a:rPr>
              <a:t>时、由</a:t>
            </a:r>
            <a:r>
              <a:rPr lang="en-US" altLang="zh-CN" sz="2400" b="1" smtClean="0">
                <a:solidFill>
                  <a:srgbClr val="0000FF"/>
                </a:solidFill>
              </a:rPr>
              <a:t>……</a:t>
            </a:r>
            <a:r>
              <a:rPr lang="zh-CN" altLang="zh-CN" sz="2400" b="1" smtClean="0">
                <a:solidFill>
                  <a:srgbClr val="0000FF"/>
                </a:solidFill>
              </a:rPr>
              <a:t>组成等。</a:t>
            </a:r>
            <a:endParaRPr lang="zh-CN" altLang="zh-CN" sz="2400" b="1" smtClean="0">
              <a:solidFill>
                <a:srgbClr val="0000FF"/>
              </a:solidFill>
            </a:endParaRPr>
          </a:p>
          <a:p>
            <a:r>
              <a:rPr lang="en-US" altLang="zh-CN" sz="2400" b="1" smtClean="0"/>
              <a:t>       </a:t>
            </a:r>
            <a:r>
              <a:rPr lang="zh-CN" altLang="zh-CN" sz="2400" b="1" smtClean="0">
                <a:solidFill>
                  <a:srgbClr val="0000FF"/>
                </a:solidFill>
              </a:rPr>
              <a:t>这类介词常常与句式杂糅又有着千丝万缕的联系，审查病句时要特别注意。</a:t>
            </a:r>
            <a:endParaRPr lang="zh-CN" altLang="zh-CN" sz="2400" b="1" smtClean="0">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left)">
                                      <p:cBhvr>
                                        <p:cTn id="10" dur="500"/>
                                        <p:tgtEl>
                                          <p:spTgt spid="2">
                                            <p:txEl>
                                              <p:pRg st="3" end="3"/>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wipe(left)">
                                      <p:cBhvr>
                                        <p:cTn id="15" dur="500"/>
                                        <p:tgtEl>
                                          <p:spTgt spid="2">
                                            <p:txEl>
                                              <p:pRg st="1" end="1"/>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wipe(left)">
                                      <p:cBhvr>
                                        <p:cTn id="18" dur="500"/>
                                        <p:tgtEl>
                                          <p:spTgt spid="2">
                                            <p:txEl>
                                              <p:pRg st="2" end="2"/>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wipe(left)">
                                      <p:cBhvr>
                                        <p:cTn id="23" dur="500"/>
                                        <p:tgtEl>
                                          <p:spTgt spid="2">
                                            <p:txEl>
                                              <p:pRg st="4" end="4"/>
                                            </p:txEl>
                                          </p:spTgt>
                                        </p:tgtEl>
                                      </p:cBhvr>
                                    </p:animEffect>
                                  </p:childTnLst>
                                </p:cTn>
                              </p:par>
                              <p:par>
                                <p:cTn id="24" presetID="22" presetClass="entr" presetSubtype="8" fill="hold" nodeType="with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wipe(left)">
                                      <p:cBhvr>
                                        <p:cTn id="26" dur="500"/>
                                        <p:tgtEl>
                                          <p:spTgt spid="2">
                                            <p:txEl>
                                              <p:pRg st="5" end="5"/>
                                            </p:txEl>
                                          </p:spTgt>
                                        </p:tgtEl>
                                      </p:cBhvr>
                                    </p:animEffect>
                                  </p:childTnLst>
                                </p:cTn>
                              </p:par>
                              <p:par>
                                <p:cTn id="27" presetID="22" presetClass="entr" presetSubtype="8" fill="hold"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wipe(left)">
                                      <p:cBhvr>
                                        <p:cTn id="2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矩形 3"/>
          <p:cNvSpPr/>
          <p:nvPr/>
        </p:nvSpPr>
        <p:spPr>
          <a:xfrm>
            <a:off x="899592" y="908720"/>
            <a:ext cx="7200800" cy="4893647"/>
          </a:xfrm>
          <a:prstGeom prst="rect">
            <a:avLst/>
          </a:prstGeom>
        </p:spPr>
        <p:txBody>
          <a:bodyPr wrap="square">
            <a:spAutoFit/>
          </a:bodyPr>
          <a:lstStyle/>
          <a:p>
            <a:r>
              <a:rPr lang="en-US" altLang="zh-CN" sz="2600" b="1" smtClean="0"/>
              <a:t>30</a:t>
            </a:r>
            <a:r>
              <a:rPr lang="zh-CN" altLang="zh-CN" sz="2600" b="1" smtClean="0"/>
              <a:t>．学校自从调整了作息时间后，许多学生由于开始不习惯，上课经常迟到。</a:t>
            </a:r>
            <a:endParaRPr lang="en-US" altLang="zh-CN" sz="2600" b="1" smtClean="0"/>
          </a:p>
          <a:p>
            <a:r>
              <a:rPr lang="zh-CN" altLang="zh-CN" sz="2600" b="1" smtClean="0">
                <a:solidFill>
                  <a:srgbClr val="FF0000"/>
                </a:solidFill>
              </a:rPr>
              <a:t>解析：首句结构混乱，</a:t>
            </a:r>
            <a:r>
              <a:rPr lang="en-US" altLang="zh-CN" sz="2600" b="1" smtClean="0">
                <a:solidFill>
                  <a:srgbClr val="FF0000"/>
                </a:solidFill>
              </a:rPr>
              <a:t>“</a:t>
            </a:r>
            <a:r>
              <a:rPr lang="zh-CN" altLang="zh-CN" sz="2600" b="1" smtClean="0">
                <a:solidFill>
                  <a:srgbClr val="FF0000"/>
                </a:solidFill>
              </a:rPr>
              <a:t>自从</a:t>
            </a:r>
            <a:r>
              <a:rPr lang="en-US" altLang="zh-CN" sz="2600" b="1" smtClean="0">
                <a:solidFill>
                  <a:srgbClr val="FF0000"/>
                </a:solidFill>
              </a:rPr>
              <a:t>”</a:t>
            </a:r>
            <a:r>
              <a:rPr lang="zh-CN" altLang="zh-CN" sz="2600" b="1" smtClean="0">
                <a:solidFill>
                  <a:srgbClr val="FF0000"/>
                </a:solidFill>
              </a:rPr>
              <a:t>应移到</a:t>
            </a:r>
            <a:r>
              <a:rPr lang="en-US" altLang="zh-CN" sz="2600" b="1" smtClean="0">
                <a:solidFill>
                  <a:srgbClr val="FF0000"/>
                </a:solidFill>
              </a:rPr>
              <a:t>“</a:t>
            </a:r>
            <a:r>
              <a:rPr lang="zh-CN" altLang="zh-CN" sz="2600" b="1" smtClean="0">
                <a:solidFill>
                  <a:srgbClr val="FF0000"/>
                </a:solidFill>
              </a:rPr>
              <a:t>学校</a:t>
            </a:r>
            <a:r>
              <a:rPr lang="en-US" altLang="zh-CN" sz="2600" b="1" smtClean="0">
                <a:solidFill>
                  <a:srgbClr val="FF0000"/>
                </a:solidFill>
              </a:rPr>
              <a:t>”</a:t>
            </a:r>
            <a:r>
              <a:rPr lang="zh-CN" altLang="zh-CN" sz="2600" b="1" smtClean="0">
                <a:solidFill>
                  <a:srgbClr val="FF0000"/>
                </a:solidFill>
              </a:rPr>
              <a:t>前，使首句做状语成分。</a:t>
            </a:r>
            <a:endParaRPr lang="en-US" altLang="zh-CN" sz="2600" b="1" smtClean="0">
              <a:solidFill>
                <a:srgbClr val="FF0000"/>
              </a:solidFill>
            </a:endParaRPr>
          </a:p>
          <a:p>
            <a:endParaRPr lang="zh-CN" altLang="zh-CN" sz="2600" b="1" smtClean="0">
              <a:solidFill>
                <a:srgbClr val="FF0000"/>
              </a:solidFill>
            </a:endParaRPr>
          </a:p>
          <a:p>
            <a:r>
              <a:rPr lang="en-US" altLang="zh-CN" sz="2600" b="1" smtClean="0"/>
              <a:t>31</a:t>
            </a:r>
            <a:r>
              <a:rPr lang="zh-CN" altLang="zh-CN" sz="2600" b="1" smtClean="0"/>
              <a:t>．贫铀对人的危害，主要体现在肝肾的破坏上，并有可能由此导致人的死亡。</a:t>
            </a:r>
            <a:endParaRPr lang="zh-CN" altLang="zh-CN" sz="2600" b="1" smtClean="0"/>
          </a:p>
          <a:p>
            <a:r>
              <a:rPr lang="zh-CN" altLang="zh-CN" sz="2600" b="1" smtClean="0">
                <a:solidFill>
                  <a:srgbClr val="FF0000"/>
                </a:solidFill>
              </a:rPr>
              <a:t>解析：漏用介词</a:t>
            </a:r>
            <a:r>
              <a:rPr lang="en-US" altLang="zh-CN" sz="2600" b="1" smtClean="0">
                <a:solidFill>
                  <a:srgbClr val="FF0000"/>
                </a:solidFill>
              </a:rPr>
              <a:t>“</a:t>
            </a:r>
            <a:r>
              <a:rPr lang="zh-CN" altLang="zh-CN" sz="2600" b="1" smtClean="0">
                <a:solidFill>
                  <a:srgbClr val="FF0000"/>
                </a:solidFill>
              </a:rPr>
              <a:t>对</a:t>
            </a:r>
            <a:r>
              <a:rPr lang="en-US" altLang="zh-CN" sz="2600" b="1" smtClean="0">
                <a:solidFill>
                  <a:srgbClr val="FF0000"/>
                </a:solidFill>
              </a:rPr>
              <a:t>”</a:t>
            </a:r>
            <a:r>
              <a:rPr lang="zh-CN" altLang="zh-CN" sz="2600" b="1" smtClean="0">
                <a:solidFill>
                  <a:srgbClr val="FF0000"/>
                </a:solidFill>
              </a:rPr>
              <a:t>，应加在</a:t>
            </a:r>
            <a:r>
              <a:rPr lang="en-US" altLang="zh-CN" sz="2600" b="1" smtClean="0">
                <a:solidFill>
                  <a:srgbClr val="FF0000"/>
                </a:solidFill>
              </a:rPr>
              <a:t>“</a:t>
            </a:r>
            <a:r>
              <a:rPr lang="zh-CN" altLang="zh-CN" sz="2600" b="1" smtClean="0">
                <a:solidFill>
                  <a:srgbClr val="FF0000"/>
                </a:solidFill>
              </a:rPr>
              <a:t>肝肾</a:t>
            </a:r>
            <a:r>
              <a:rPr lang="en-US" altLang="zh-CN" sz="2600" b="1" smtClean="0">
                <a:solidFill>
                  <a:srgbClr val="FF0000"/>
                </a:solidFill>
              </a:rPr>
              <a:t>”</a:t>
            </a:r>
            <a:r>
              <a:rPr lang="zh-CN" altLang="zh-CN" sz="2600" b="1" smtClean="0">
                <a:solidFill>
                  <a:srgbClr val="FF0000"/>
                </a:solidFill>
              </a:rPr>
              <a:t>前。</a:t>
            </a:r>
            <a:endParaRPr lang="zh-CN" altLang="zh-CN" sz="2600" b="1" smtClean="0">
              <a:solidFill>
                <a:srgbClr val="FF0000"/>
              </a:solidFill>
            </a:endParaRPr>
          </a:p>
          <a:p>
            <a:endParaRPr lang="en-US" altLang="zh-CN" sz="2600" b="1" smtClean="0"/>
          </a:p>
          <a:p>
            <a:r>
              <a:rPr lang="en-US" altLang="zh-CN" sz="2600" b="1" smtClean="0"/>
              <a:t>32</a:t>
            </a:r>
            <a:r>
              <a:rPr lang="zh-CN" altLang="zh-CN" sz="2600" b="1" smtClean="0"/>
              <a:t>．在对</a:t>
            </a:r>
            <a:r>
              <a:rPr lang="en-US" altLang="zh-CN" sz="2600" b="1" smtClean="0"/>
              <a:t>WTO</a:t>
            </a:r>
            <a:r>
              <a:rPr lang="zh-CN" altLang="zh-CN" sz="2600" b="1" smtClean="0"/>
              <a:t>问题的关注上，过去主要集中在行业、企业等方面所面临的压力和挑战上。</a:t>
            </a:r>
            <a:endParaRPr lang="zh-CN" altLang="zh-CN" sz="2600" b="1" smtClean="0"/>
          </a:p>
          <a:p>
            <a:r>
              <a:rPr lang="zh-CN" altLang="zh-CN" sz="2600" b="1" smtClean="0">
                <a:solidFill>
                  <a:srgbClr val="FF0000"/>
                </a:solidFill>
              </a:rPr>
              <a:t>解析：首句的</a:t>
            </a:r>
            <a:r>
              <a:rPr lang="en-US" altLang="zh-CN" sz="2600" b="1" smtClean="0">
                <a:solidFill>
                  <a:srgbClr val="FF0000"/>
                </a:solidFill>
              </a:rPr>
              <a:t>“</a:t>
            </a:r>
            <a:r>
              <a:rPr lang="zh-CN" altLang="zh-CN" sz="2600" b="1" smtClean="0">
                <a:solidFill>
                  <a:srgbClr val="FF0000"/>
                </a:solidFill>
              </a:rPr>
              <a:t>在</a:t>
            </a:r>
            <a:r>
              <a:rPr lang="en-US" altLang="zh-CN" sz="2600" b="1" smtClean="0">
                <a:solidFill>
                  <a:srgbClr val="FF0000"/>
                </a:solidFill>
              </a:rPr>
              <a:t>”“</a:t>
            </a:r>
            <a:r>
              <a:rPr lang="zh-CN" altLang="zh-CN" sz="2600" b="1" smtClean="0">
                <a:solidFill>
                  <a:srgbClr val="FF0000"/>
                </a:solidFill>
              </a:rPr>
              <a:t>上</a:t>
            </a:r>
            <a:r>
              <a:rPr lang="en-US" altLang="zh-CN" sz="2600" b="1" smtClean="0">
                <a:solidFill>
                  <a:srgbClr val="FF0000"/>
                </a:solidFill>
              </a:rPr>
              <a:t>”</a:t>
            </a:r>
            <a:r>
              <a:rPr lang="zh-CN" altLang="zh-CN" sz="2600" b="1" smtClean="0">
                <a:solidFill>
                  <a:srgbClr val="FF0000"/>
                </a:solidFill>
              </a:rPr>
              <a:t>多余，应去掉。</a:t>
            </a:r>
            <a:endParaRPr lang="zh-CN" altLang="zh-CN" sz="2600" b="1"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wipe(down)">
                                      <p:cBhvr>
                                        <p:cTn id="10" dur="500"/>
                                        <p:tgtEl>
                                          <p:spTgt spid="4">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animEffect transition="in" filter="wipe(down)">
                                      <p:cBhvr>
                                        <p:cTn id="13" dur="500"/>
                                        <p:tgtEl>
                                          <p:spTgt spid="4">
                                            <p:txEl>
                                              <p:pRg st="6" end="6"/>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4"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wipe(down)">
                                      <p:cBhvr>
                                        <p:cTn id="18" dur="500"/>
                                        <p:tgtEl>
                                          <p:spTgt spid="4">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4"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wipe(down)">
                                      <p:cBhvr>
                                        <p:cTn id="23" dur="500"/>
                                        <p:tgtEl>
                                          <p:spTgt spid="4">
                                            <p:txEl>
                                              <p:pRg st="4" end="4"/>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4" fill="hold" nodeType="click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wipe(down)">
                                      <p:cBhvr>
                                        <p:cTn id="28"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矩形 3"/>
          <p:cNvSpPr/>
          <p:nvPr/>
        </p:nvSpPr>
        <p:spPr>
          <a:xfrm>
            <a:off x="2483768" y="620688"/>
            <a:ext cx="4051109" cy="861774"/>
          </a:xfrm>
          <a:prstGeom prst="rect">
            <a:avLst/>
          </a:prstGeom>
        </p:spPr>
        <p:txBody>
          <a:bodyPr wrap="none">
            <a:spAutoFit/>
          </a:bodyPr>
          <a:lstStyle/>
          <a:p>
            <a:r>
              <a:rPr lang="zh-CN" altLang="zh-CN" sz="5000" b="1" smtClean="0">
                <a:solidFill>
                  <a:srgbClr val="FF0000"/>
                </a:solidFill>
              </a:rPr>
              <a:t>一看句子主干</a:t>
            </a:r>
            <a:endParaRPr lang="zh-CN" altLang="zh-CN" sz="5000">
              <a:solidFill>
                <a:srgbClr val="FF0000"/>
              </a:solidFill>
            </a:endParaRPr>
          </a:p>
        </p:txBody>
      </p:sp>
      <p:sp>
        <p:nvSpPr>
          <p:cNvPr id="5" name="矩形 4"/>
          <p:cNvSpPr/>
          <p:nvPr/>
        </p:nvSpPr>
        <p:spPr>
          <a:xfrm>
            <a:off x="971600" y="1484784"/>
            <a:ext cx="7398179" cy="523220"/>
          </a:xfrm>
          <a:prstGeom prst="rect">
            <a:avLst/>
          </a:prstGeom>
        </p:spPr>
        <p:txBody>
          <a:bodyPr wrap="none">
            <a:spAutoFit/>
          </a:bodyPr>
          <a:lstStyle/>
          <a:p>
            <a:r>
              <a:rPr lang="zh-CN" altLang="en-US" sz="2800" b="1" smtClean="0">
                <a:solidFill>
                  <a:srgbClr val="FF0000"/>
                </a:solidFill>
              </a:rPr>
              <a:t>会出现</a:t>
            </a:r>
            <a:r>
              <a:rPr lang="zh-CN" altLang="zh-CN" sz="2800" b="1" smtClean="0">
                <a:solidFill>
                  <a:srgbClr val="0000FF"/>
                </a:solidFill>
              </a:rPr>
              <a:t>搭配不当、成分残缺、句式杂糅</a:t>
            </a:r>
            <a:r>
              <a:rPr lang="zh-CN" altLang="en-US" sz="2800" b="1" smtClean="0">
                <a:solidFill>
                  <a:srgbClr val="FF0000"/>
                </a:solidFill>
              </a:rPr>
              <a:t>的语病</a:t>
            </a:r>
            <a:endParaRPr lang="zh-CN" altLang="zh-CN" sz="2800" b="1">
              <a:solidFill>
                <a:srgbClr val="FF0000"/>
              </a:solidFill>
            </a:endParaRPr>
          </a:p>
        </p:txBody>
      </p:sp>
      <p:sp>
        <p:nvSpPr>
          <p:cNvPr id="6" name="矩形 5"/>
          <p:cNvSpPr/>
          <p:nvPr/>
        </p:nvSpPr>
        <p:spPr>
          <a:xfrm>
            <a:off x="827584" y="2204864"/>
            <a:ext cx="7704856" cy="3693319"/>
          </a:xfrm>
          <a:prstGeom prst="rect">
            <a:avLst/>
          </a:prstGeom>
        </p:spPr>
        <p:txBody>
          <a:bodyPr wrap="square">
            <a:spAutoFit/>
          </a:bodyPr>
          <a:lstStyle/>
          <a:p>
            <a:r>
              <a:rPr lang="en-US" altLang="zh-CN" sz="2600" b="1"/>
              <a:t>1</a:t>
            </a:r>
            <a:r>
              <a:rPr lang="zh-CN" altLang="zh-CN" sz="2600" b="1" smtClean="0"/>
              <a:t>、你知道每斤蜂蜜中包含蜜蜂的多少劳动吗？据科学家统计，蜜蜂每酿造一斤蜜，大约要采集</a:t>
            </a:r>
            <a:r>
              <a:rPr lang="en-US" altLang="zh-CN" sz="2600" b="1" smtClean="0"/>
              <a:t>50</a:t>
            </a:r>
            <a:r>
              <a:rPr lang="zh-CN" altLang="zh-CN" sz="2600" b="1" smtClean="0"/>
              <a:t>万朵的花。</a:t>
            </a:r>
            <a:endParaRPr lang="zh-CN" altLang="zh-CN" sz="2600" b="1" smtClean="0"/>
          </a:p>
          <a:p>
            <a:r>
              <a:rPr lang="zh-CN" altLang="zh-CN" sz="2600" b="1" smtClean="0">
                <a:solidFill>
                  <a:srgbClr val="FF0000"/>
                </a:solidFill>
              </a:rPr>
              <a:t>解析：蜜蜂酿蜜采集的不是“花”，而应是“花粉”</a:t>
            </a:r>
            <a:endParaRPr lang="en-US" altLang="zh-CN" sz="2600" b="1" smtClean="0">
              <a:solidFill>
                <a:srgbClr val="FF0000"/>
              </a:solidFill>
            </a:endParaRPr>
          </a:p>
          <a:p>
            <a:endParaRPr lang="en-US" altLang="zh-CN" sz="2600" b="1" smtClean="0"/>
          </a:p>
          <a:p>
            <a:r>
              <a:rPr lang="en-US" altLang="zh-CN" sz="2600" b="1" smtClean="0"/>
              <a:t>2</a:t>
            </a:r>
            <a:r>
              <a:rPr lang="zh-CN" altLang="en-US" sz="2600" b="1" smtClean="0"/>
              <a:t>、</a:t>
            </a:r>
            <a:r>
              <a:rPr lang="zh-CN" altLang="zh-CN" sz="2600" b="1" smtClean="0"/>
              <a:t>用来酿制红酒的葡萄皮中含有的白藜芦醇，能够提高对人体有益的高密度脂蛋白胆固醇的含量。</a:t>
            </a:r>
            <a:endParaRPr lang="zh-CN" altLang="zh-CN" sz="2600" b="1" smtClean="0"/>
          </a:p>
          <a:p>
            <a:r>
              <a:rPr lang="zh-CN" altLang="zh-CN" sz="2600" b="1" smtClean="0">
                <a:solidFill>
                  <a:srgbClr val="FF0000"/>
                </a:solidFill>
              </a:rPr>
              <a:t>解析：谓语和宾语搭配</a:t>
            </a:r>
            <a:r>
              <a:rPr lang="zh-CN" altLang="en-US" sz="2600" b="1" smtClean="0">
                <a:solidFill>
                  <a:srgbClr val="FF0000"/>
                </a:solidFill>
              </a:rPr>
              <a:t>不当</a:t>
            </a:r>
            <a:r>
              <a:rPr lang="zh-CN" altLang="zh-CN" sz="2600" b="1" smtClean="0">
                <a:solidFill>
                  <a:srgbClr val="FF0000"/>
                </a:solidFill>
              </a:rPr>
              <a:t>，</a:t>
            </a:r>
            <a:r>
              <a:rPr lang="en-US" altLang="zh-CN" sz="2600" b="1" smtClean="0">
                <a:solidFill>
                  <a:srgbClr val="FF0000"/>
                </a:solidFill>
              </a:rPr>
              <a:t>“</a:t>
            </a:r>
            <a:r>
              <a:rPr lang="zh-CN" altLang="zh-CN" sz="2600" b="1" smtClean="0">
                <a:solidFill>
                  <a:srgbClr val="FF0000"/>
                </a:solidFill>
              </a:rPr>
              <a:t>提高</a:t>
            </a:r>
            <a:r>
              <a:rPr lang="en-US" altLang="zh-CN" sz="2600" b="1" smtClean="0">
                <a:solidFill>
                  <a:srgbClr val="FF0000"/>
                </a:solidFill>
              </a:rPr>
              <a:t>”</a:t>
            </a:r>
            <a:r>
              <a:rPr lang="zh-CN" altLang="zh-CN" sz="2600" b="1" smtClean="0">
                <a:solidFill>
                  <a:srgbClr val="FF0000"/>
                </a:solidFill>
              </a:rPr>
              <a:t>应改为</a:t>
            </a:r>
            <a:r>
              <a:rPr lang="en-US" altLang="zh-CN" sz="2600" b="1" smtClean="0">
                <a:solidFill>
                  <a:srgbClr val="FF0000"/>
                </a:solidFill>
              </a:rPr>
              <a:t>“</a:t>
            </a:r>
            <a:r>
              <a:rPr lang="zh-CN" altLang="zh-CN" sz="2600" b="1" smtClean="0">
                <a:solidFill>
                  <a:srgbClr val="FF0000"/>
                </a:solidFill>
              </a:rPr>
              <a:t>增加</a:t>
            </a:r>
            <a:r>
              <a:rPr lang="en-US" altLang="zh-CN" sz="2600" b="1" smtClean="0">
                <a:solidFill>
                  <a:srgbClr val="FF0000"/>
                </a:solidFill>
              </a:rPr>
              <a:t>”</a:t>
            </a:r>
            <a:r>
              <a:rPr lang="zh-CN" altLang="zh-CN" sz="2600" b="1" smtClean="0">
                <a:solidFill>
                  <a:srgbClr val="FF0000"/>
                </a:solidFill>
              </a:rPr>
              <a:t>。</a:t>
            </a:r>
            <a:endParaRPr lang="zh-CN" altLang="zh-CN" sz="2600" b="1" smtClean="0">
              <a:solidFill>
                <a:srgbClr val="FF0000"/>
              </a:solidFill>
            </a:endParaRPr>
          </a:p>
          <a:p>
            <a:endParaRPr lang="zh-CN" altLang="en-US" sz="2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wipe(left)">
                                      <p:cBhvr>
                                        <p:cTn id="15" dur="500"/>
                                        <p:tgtEl>
                                          <p:spTgt spid="6">
                                            <p:txEl>
                                              <p:pRg st="3" end="3"/>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Effect transition="in" filter="wipe(left)">
                                      <p:cBhvr>
                                        <p:cTn id="20" dur="500"/>
                                        <p:tgtEl>
                                          <p:spTgt spid="6">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wipe(left)">
                                      <p:cBhvr>
                                        <p:cTn id="25"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1115616" y="2636912"/>
            <a:ext cx="7128792" cy="3293209"/>
          </a:xfrm>
          <a:prstGeom prst="rect">
            <a:avLst/>
          </a:prstGeom>
          <a:noFill/>
        </p:spPr>
        <p:txBody>
          <a:bodyPr wrap="square" rtlCol="0">
            <a:spAutoFit/>
          </a:bodyPr>
          <a:lstStyle/>
          <a:p>
            <a:r>
              <a:rPr lang="en-US" altLang="zh-CN" sz="2600" b="1" smtClean="0"/>
              <a:t>33.</a:t>
            </a:r>
            <a:r>
              <a:rPr lang="zh-CN" altLang="zh-CN" sz="2600" b="1" smtClean="0"/>
              <a:t>专家们特别指出：推广普通话是我国中小学教育目前的当务之急。</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目前</a:t>
            </a:r>
            <a:r>
              <a:rPr lang="en-US" altLang="zh-CN" sz="2600" b="1" smtClean="0">
                <a:solidFill>
                  <a:srgbClr val="FF0000"/>
                </a:solidFill>
              </a:rPr>
              <a:t>”</a:t>
            </a:r>
            <a:r>
              <a:rPr lang="zh-CN" altLang="zh-CN" sz="2600" b="1" smtClean="0">
                <a:solidFill>
                  <a:srgbClr val="FF0000"/>
                </a:solidFill>
              </a:rPr>
              <a:t>与</a:t>
            </a:r>
            <a:r>
              <a:rPr lang="en-US" altLang="zh-CN" sz="2600" b="1" smtClean="0">
                <a:solidFill>
                  <a:srgbClr val="FF0000"/>
                </a:solidFill>
              </a:rPr>
              <a:t>“</a:t>
            </a:r>
            <a:r>
              <a:rPr lang="zh-CN" altLang="zh-CN" sz="2600" b="1" smtClean="0">
                <a:solidFill>
                  <a:srgbClr val="FF0000"/>
                </a:solidFill>
              </a:rPr>
              <a:t>当务之急</a:t>
            </a:r>
            <a:r>
              <a:rPr lang="en-US" altLang="zh-CN" sz="2600" b="1" smtClean="0">
                <a:solidFill>
                  <a:srgbClr val="FF0000"/>
                </a:solidFill>
              </a:rPr>
              <a:t>”</a:t>
            </a:r>
            <a:r>
              <a:rPr lang="zh-CN" altLang="zh-CN" sz="2600" b="1" smtClean="0">
                <a:solidFill>
                  <a:srgbClr val="FF0000"/>
                </a:solidFill>
              </a:rPr>
              <a:t>语意重复，应删去</a:t>
            </a:r>
            <a:r>
              <a:rPr lang="en-US" altLang="zh-CN" sz="2600" b="1" smtClean="0">
                <a:solidFill>
                  <a:srgbClr val="FF0000"/>
                </a:solidFill>
              </a:rPr>
              <a:t>“</a:t>
            </a:r>
            <a:r>
              <a:rPr lang="zh-CN" altLang="zh-CN" sz="2600" b="1" smtClean="0">
                <a:solidFill>
                  <a:srgbClr val="FF0000"/>
                </a:solidFill>
              </a:rPr>
              <a:t>目前</a:t>
            </a:r>
            <a:r>
              <a:rPr lang="en-US" altLang="zh-CN" sz="2600" b="1" smtClean="0">
                <a:solidFill>
                  <a:srgbClr val="FF0000"/>
                </a:solidFill>
              </a:rPr>
              <a:t>”</a:t>
            </a:r>
            <a:r>
              <a:rPr lang="zh-CN" altLang="zh-CN" sz="2600" b="1" smtClean="0">
                <a:solidFill>
                  <a:srgbClr val="FF0000"/>
                </a:solidFill>
              </a:rPr>
              <a:t>。</a:t>
            </a:r>
            <a:endParaRPr lang="zh-CN" altLang="zh-CN" sz="2600" b="1" smtClean="0">
              <a:solidFill>
                <a:srgbClr val="FF0000"/>
              </a:solidFill>
            </a:endParaRPr>
          </a:p>
          <a:p>
            <a:r>
              <a:rPr lang="en-US" altLang="zh-CN" sz="2600" b="1" smtClean="0"/>
              <a:t>34.“</a:t>
            </a:r>
            <a:r>
              <a:rPr lang="zh-CN" altLang="zh-CN" sz="2600" b="1" smtClean="0"/>
              <a:t>雪莲</a:t>
            </a:r>
            <a:r>
              <a:rPr lang="en-US" altLang="zh-CN" sz="2600" b="1" smtClean="0"/>
              <a:t>”</a:t>
            </a:r>
            <a:r>
              <a:rPr lang="zh-CN" altLang="zh-CN" sz="2600" b="1" smtClean="0"/>
              <a:t>牌衬衫无论在款式上、质量上，还是包装上，都可以堪称全国一流。</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可以</a:t>
            </a:r>
            <a:r>
              <a:rPr lang="en-US" altLang="zh-CN" sz="2600" b="1" smtClean="0">
                <a:solidFill>
                  <a:srgbClr val="FF0000"/>
                </a:solidFill>
              </a:rPr>
              <a:t>”</a:t>
            </a:r>
            <a:r>
              <a:rPr lang="zh-CN" altLang="zh-CN" sz="2600" b="1" smtClean="0">
                <a:solidFill>
                  <a:srgbClr val="FF0000"/>
                </a:solidFill>
              </a:rPr>
              <a:t>与</a:t>
            </a:r>
            <a:r>
              <a:rPr lang="en-US" altLang="zh-CN" sz="2600" b="1" smtClean="0">
                <a:solidFill>
                  <a:srgbClr val="FF0000"/>
                </a:solidFill>
              </a:rPr>
              <a:t>“</a:t>
            </a:r>
            <a:r>
              <a:rPr lang="zh-CN" altLang="zh-CN" sz="2600" b="1" smtClean="0">
                <a:solidFill>
                  <a:srgbClr val="FF0000"/>
                </a:solidFill>
              </a:rPr>
              <a:t>堪称</a:t>
            </a:r>
            <a:r>
              <a:rPr lang="en-US" altLang="zh-CN" sz="2600" b="1" smtClean="0">
                <a:solidFill>
                  <a:srgbClr val="FF0000"/>
                </a:solidFill>
              </a:rPr>
              <a:t>”</a:t>
            </a:r>
            <a:r>
              <a:rPr lang="zh-CN" altLang="zh-CN" sz="2600" b="1" smtClean="0">
                <a:solidFill>
                  <a:srgbClr val="FF0000"/>
                </a:solidFill>
              </a:rPr>
              <a:t>语意重复，应删去</a:t>
            </a:r>
            <a:r>
              <a:rPr lang="en-US" altLang="zh-CN" sz="2600" b="1" smtClean="0">
                <a:solidFill>
                  <a:srgbClr val="FF0000"/>
                </a:solidFill>
              </a:rPr>
              <a:t>“</a:t>
            </a:r>
            <a:r>
              <a:rPr lang="zh-CN" altLang="zh-CN" sz="2600" b="1" smtClean="0">
                <a:solidFill>
                  <a:srgbClr val="FF0000"/>
                </a:solidFill>
              </a:rPr>
              <a:t>可以</a:t>
            </a:r>
            <a:r>
              <a:rPr lang="en-US" altLang="zh-CN" sz="2600" b="1" smtClean="0">
                <a:solidFill>
                  <a:srgbClr val="FF0000"/>
                </a:solidFill>
              </a:rPr>
              <a:t>”</a:t>
            </a:r>
            <a:r>
              <a:rPr lang="zh-CN" altLang="zh-CN" sz="2600" b="1" smtClean="0">
                <a:solidFill>
                  <a:srgbClr val="FF0000"/>
                </a:solidFill>
              </a:rPr>
              <a:t>。</a:t>
            </a:r>
            <a:endParaRPr lang="zh-CN" altLang="zh-CN" sz="2600" b="1" smtClean="0">
              <a:solidFill>
                <a:srgbClr val="FF0000"/>
              </a:solidFill>
            </a:endParaRPr>
          </a:p>
          <a:p>
            <a:endParaRPr lang="zh-CN" altLang="en-US" sz="2600" b="1"/>
          </a:p>
        </p:txBody>
      </p:sp>
      <p:sp>
        <p:nvSpPr>
          <p:cNvPr id="3" name="矩形 2"/>
          <p:cNvSpPr/>
          <p:nvPr/>
        </p:nvSpPr>
        <p:spPr>
          <a:xfrm>
            <a:off x="1115616" y="1340768"/>
            <a:ext cx="6912768" cy="1200329"/>
          </a:xfrm>
          <a:prstGeom prst="rect">
            <a:avLst/>
          </a:prstGeom>
        </p:spPr>
        <p:txBody>
          <a:bodyPr wrap="square">
            <a:spAutoFit/>
          </a:bodyPr>
          <a:lstStyle/>
          <a:p>
            <a:r>
              <a:rPr lang="zh-CN" altLang="zh-CN" sz="2400" b="1" smtClean="0">
                <a:solidFill>
                  <a:srgbClr val="FF0000"/>
                </a:solidFill>
              </a:rPr>
              <a:t>一些表时间、地点、范围、程度或心理活动的副词作修饰语时，</a:t>
            </a:r>
            <a:r>
              <a:rPr lang="zh-CN" altLang="zh-CN" sz="2400" b="1" smtClean="0">
                <a:solidFill>
                  <a:srgbClr val="0000FF"/>
                </a:solidFill>
              </a:rPr>
              <a:t>要特别注意与后面的中心语是否有语意重复毛病</a:t>
            </a:r>
            <a:r>
              <a:rPr lang="zh-CN" altLang="zh-CN" sz="2400" b="1" smtClean="0">
                <a:solidFill>
                  <a:srgbClr val="FF0000"/>
                </a:solidFill>
              </a:rPr>
              <a:t>。</a:t>
            </a:r>
            <a:endParaRPr lang="zh-CN" altLang="zh-CN" sz="2400" b="1" smtClean="0">
              <a:solidFill>
                <a:srgbClr val="FF0000"/>
              </a:solidFill>
            </a:endParaRPr>
          </a:p>
        </p:txBody>
      </p:sp>
      <p:sp>
        <p:nvSpPr>
          <p:cNvPr id="4" name="矩形 3"/>
          <p:cNvSpPr/>
          <p:nvPr/>
        </p:nvSpPr>
        <p:spPr>
          <a:xfrm>
            <a:off x="3419872" y="692696"/>
            <a:ext cx="2242922" cy="707886"/>
          </a:xfrm>
          <a:prstGeom prst="rect">
            <a:avLst/>
          </a:prstGeom>
        </p:spPr>
        <p:txBody>
          <a:bodyPr wrap="none">
            <a:spAutoFit/>
          </a:bodyPr>
          <a:lstStyle/>
          <a:p>
            <a:r>
              <a:rPr lang="zh-CN" altLang="en-US" sz="4000" b="1" smtClean="0">
                <a:solidFill>
                  <a:srgbClr val="FF0000"/>
                </a:solidFill>
              </a:rPr>
              <a:t>十</a:t>
            </a:r>
            <a:r>
              <a:rPr lang="zh-CN" altLang="zh-CN" sz="4000" b="1" smtClean="0">
                <a:solidFill>
                  <a:srgbClr val="FF0000"/>
                </a:solidFill>
              </a:rPr>
              <a:t>看副词</a:t>
            </a:r>
            <a:endParaRPr lang="zh-CN" altLang="zh-CN" sz="40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down)">
                                      <p:cBhvr>
                                        <p:cTn id="15" dur="500"/>
                                        <p:tgtEl>
                                          <p:spTgt spid="2">
                                            <p:txEl>
                                              <p:pRg st="2" end="2"/>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wipe(down)">
                                      <p:cBhvr>
                                        <p:cTn id="20" dur="500"/>
                                        <p:tgtEl>
                                          <p:spTgt spid="2">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wipe(down)">
                                      <p:cBhvr>
                                        <p:cTn id="2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矩形 3"/>
          <p:cNvSpPr/>
          <p:nvPr/>
        </p:nvSpPr>
        <p:spPr>
          <a:xfrm>
            <a:off x="899592" y="764704"/>
            <a:ext cx="7056784" cy="5693866"/>
          </a:xfrm>
          <a:prstGeom prst="rect">
            <a:avLst/>
          </a:prstGeom>
        </p:spPr>
        <p:txBody>
          <a:bodyPr wrap="square">
            <a:spAutoFit/>
          </a:bodyPr>
          <a:lstStyle/>
          <a:p>
            <a:r>
              <a:rPr lang="en-US" altLang="zh-CN" sz="2600" b="1" smtClean="0"/>
              <a:t>35</a:t>
            </a:r>
            <a:r>
              <a:rPr lang="zh-CN" altLang="en-US" sz="2600" b="1" smtClean="0"/>
              <a:t>．您的文章从众多的的来稿中脱颖而出并最终刊载，的确是一件值得可喜可贺的事情。</a:t>
            </a:r>
            <a:endParaRPr lang="en-US" altLang="zh-CN" sz="2600" b="1" smtClean="0"/>
          </a:p>
          <a:p>
            <a:r>
              <a:rPr lang="en-US" altLang="zh-CN" sz="2600" b="1" smtClean="0"/>
              <a:t> </a:t>
            </a:r>
            <a:r>
              <a:rPr lang="zh-CN" altLang="en-US" sz="2600" b="1" smtClean="0">
                <a:solidFill>
                  <a:srgbClr val="FF0000"/>
                </a:solidFill>
              </a:rPr>
              <a:t>解析：（“可喜可贺”的“可”，就是“值得”的意思。句中“值得”多余）</a:t>
            </a:r>
            <a:endParaRPr lang="en-US" altLang="zh-CN" sz="2600" b="1" smtClean="0">
              <a:solidFill>
                <a:srgbClr val="FF0000"/>
              </a:solidFill>
            </a:endParaRPr>
          </a:p>
          <a:p>
            <a:r>
              <a:rPr lang="en-US" altLang="zh-CN" sz="2600" b="1" smtClean="0"/>
              <a:t>36</a:t>
            </a:r>
            <a:r>
              <a:rPr lang="zh-CN" altLang="en-US" sz="2600" b="1" smtClean="0"/>
              <a:t>．要根本革除现行用人模式的弊端，不仅涉及到体制问题，也涉及到观念问题。</a:t>
            </a:r>
            <a:endParaRPr lang="en-US" altLang="zh-CN" sz="2600" b="1" smtClean="0"/>
          </a:p>
          <a:p>
            <a:r>
              <a:rPr lang="zh-CN" altLang="en-US" sz="2600" b="1" smtClean="0">
                <a:solidFill>
                  <a:srgbClr val="FF0000"/>
                </a:solidFill>
              </a:rPr>
              <a:t>   解析：（“涉及”的“及”就是“到”的意思，句中“到”字多余）</a:t>
            </a:r>
            <a:endParaRPr lang="en-US" altLang="zh-CN" sz="2600" b="1" smtClean="0">
              <a:solidFill>
                <a:srgbClr val="FF0000"/>
              </a:solidFill>
            </a:endParaRPr>
          </a:p>
          <a:p>
            <a:r>
              <a:rPr lang="en-US" altLang="zh-CN" sz="2600" b="1" smtClean="0"/>
              <a:t> 37</a:t>
            </a:r>
            <a:r>
              <a:rPr lang="zh-CN" altLang="en-US" sz="2600" b="1" smtClean="0"/>
              <a:t>．辛辛苦苦攒钱买来的住房，竟然存在着严重的质量问题。在与商家多次协商未果的情况下，他只好致信给消费者权益保护协会，寻求他们的帮助。</a:t>
            </a:r>
            <a:endParaRPr lang="en-US" altLang="zh-CN" sz="2600" b="1" smtClean="0"/>
          </a:p>
          <a:p>
            <a:r>
              <a:rPr lang="zh-CN" altLang="en-US" sz="2600" b="1" smtClean="0">
                <a:solidFill>
                  <a:srgbClr val="FF0000"/>
                </a:solidFill>
              </a:rPr>
              <a:t>解析：（“致信”就是“给</a:t>
            </a:r>
            <a:r>
              <a:rPr lang="en-US" altLang="zh-CN" sz="2600" b="1" smtClean="0">
                <a:solidFill>
                  <a:srgbClr val="FF0000"/>
                </a:solidFill>
              </a:rPr>
              <a:t>……</a:t>
            </a:r>
            <a:r>
              <a:rPr lang="zh-CN" altLang="en-US" sz="2600" b="1" smtClean="0">
                <a:solidFill>
                  <a:srgbClr val="FF0000"/>
                </a:solidFill>
              </a:rPr>
              <a:t>写信”，句中“给”字多余）</a:t>
            </a:r>
            <a:endParaRPr lang="zh-CN" altLang="en-US" sz="2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left)">
                                      <p:cBhvr>
                                        <p:cTn id="10" dur="500"/>
                                        <p:tgtEl>
                                          <p:spTgt spid="4">
                                            <p:txEl>
                                              <p:pRg st="2" end="2"/>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wipe(left)">
                                      <p:cBhvr>
                                        <p:cTn id="13" dur="500"/>
                                        <p:tgtEl>
                                          <p:spTgt spid="4">
                                            <p:txEl>
                                              <p:pRg st="4" end="4"/>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wipe(left)">
                                      <p:cBhvr>
                                        <p:cTn id="18" dur="500"/>
                                        <p:tgtEl>
                                          <p:spTgt spid="4">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wipe(left)">
                                      <p:cBhvr>
                                        <p:cTn id="23" dur="500"/>
                                        <p:tgtEl>
                                          <p:spTgt spid="4">
                                            <p:txEl>
                                              <p:pRg st="3" end="3"/>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wipe(left)">
                                      <p:cBhvr>
                                        <p:cTn id="28"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矩形 3"/>
          <p:cNvSpPr/>
          <p:nvPr/>
        </p:nvSpPr>
        <p:spPr>
          <a:xfrm>
            <a:off x="971600" y="620688"/>
            <a:ext cx="7200800" cy="1692771"/>
          </a:xfrm>
          <a:prstGeom prst="rect">
            <a:avLst/>
          </a:prstGeom>
        </p:spPr>
        <p:txBody>
          <a:bodyPr wrap="square">
            <a:spAutoFit/>
          </a:bodyPr>
          <a:lstStyle/>
          <a:p>
            <a:r>
              <a:rPr lang="en-US" altLang="zh-CN" sz="2600" b="1" smtClean="0"/>
              <a:t>38</a:t>
            </a:r>
            <a:r>
              <a:rPr lang="zh-CN" altLang="en-US" sz="2600" b="1" smtClean="0"/>
              <a:t>．这种服装无论是用料的质地、设计的款式、加工的水平，还是包装，都可堪称一流。</a:t>
            </a:r>
            <a:endParaRPr lang="en-US" altLang="zh-CN" sz="2600" b="1" smtClean="0"/>
          </a:p>
          <a:p>
            <a:r>
              <a:rPr lang="zh-CN" altLang="en-US" sz="2600" b="1" smtClean="0">
                <a:solidFill>
                  <a:srgbClr val="FF0000"/>
                </a:solidFill>
              </a:rPr>
              <a:t>解析：（“堪称”的“堪”，即作“可”讲，句中“可”字多余）</a:t>
            </a:r>
            <a:r>
              <a:rPr lang="zh-CN" altLang="en-US" sz="2600" b="1" smtClean="0"/>
              <a:t>　　</a:t>
            </a:r>
            <a:endParaRPr lang="zh-CN" altLang="en-US" sz="2600" b="1" smtClean="0"/>
          </a:p>
        </p:txBody>
      </p:sp>
      <p:sp>
        <p:nvSpPr>
          <p:cNvPr id="3" name="矩形 2"/>
          <p:cNvSpPr/>
          <p:nvPr/>
        </p:nvSpPr>
        <p:spPr>
          <a:xfrm>
            <a:off x="899592" y="2348880"/>
            <a:ext cx="7416824" cy="4093428"/>
          </a:xfrm>
          <a:prstGeom prst="rect">
            <a:avLst/>
          </a:prstGeom>
        </p:spPr>
        <p:txBody>
          <a:bodyPr wrap="square">
            <a:spAutoFit/>
          </a:bodyPr>
          <a:lstStyle/>
          <a:p>
            <a:r>
              <a:rPr lang="en-US" altLang="zh-CN" sz="2600" b="1" smtClean="0">
                <a:solidFill>
                  <a:srgbClr val="0000FF"/>
                </a:solidFill>
              </a:rPr>
              <a:t>        </a:t>
            </a:r>
            <a:r>
              <a:rPr lang="zh-CN" altLang="zh-CN" sz="2600" b="1" smtClean="0">
                <a:solidFill>
                  <a:srgbClr val="0000FF"/>
                </a:solidFill>
              </a:rPr>
              <a:t>像这类短语常见的有：真知灼见的意见、常常屡见不鲜、来自于、这其中、令人堪忧、被应邀、过分溺爱、过分苛求、过高奢望、多年夙愿、过分溢美之词、随便苟同、好像如芒在背、特别穷凶极恶、三令五申地强调、非常奇缺、迅速立竿见影、显得相形见绌、您的垂询、不可叵测、俩个、杜绝不要、切忌不要、避免不要、非法走私活动、基本上根除、坏毛病、目的是为了、原因是因为、不透明的暗箱操作、从来没有过的空前盛况。</a:t>
            </a:r>
            <a:endParaRPr lang="zh-CN" altLang="zh-CN" sz="2600" b="1" smtClean="0">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899592" y="2226344"/>
            <a:ext cx="7488832" cy="4154984"/>
          </a:xfrm>
          <a:prstGeom prst="rect">
            <a:avLst/>
          </a:prstGeom>
          <a:noFill/>
        </p:spPr>
        <p:txBody>
          <a:bodyPr wrap="square" rtlCol="0">
            <a:spAutoFit/>
          </a:bodyPr>
          <a:lstStyle/>
          <a:p>
            <a:r>
              <a:rPr lang="en-US" altLang="zh-CN" sz="2400" b="1" smtClean="0"/>
              <a:t>35</a:t>
            </a:r>
            <a:r>
              <a:rPr lang="zh-CN" altLang="zh-CN" sz="2400" b="1" smtClean="0"/>
              <a:t>．这样做，不仅有助于我国煤炭出口，同时也将对国内正在实施的煤炭走向市场的战略举措起到了极好的推动作用。</a:t>
            </a:r>
            <a:endParaRPr lang="zh-CN" altLang="zh-CN" sz="2400" b="1" smtClean="0"/>
          </a:p>
          <a:p>
            <a:r>
              <a:rPr lang="zh-CN" altLang="zh-CN" sz="2400" b="1" smtClean="0">
                <a:solidFill>
                  <a:srgbClr val="FF0000"/>
                </a:solidFill>
              </a:rPr>
              <a:t>解析：</a:t>
            </a:r>
            <a:r>
              <a:rPr lang="en-US" altLang="zh-CN" sz="2400" b="1" smtClean="0">
                <a:solidFill>
                  <a:srgbClr val="FF0000"/>
                </a:solidFill>
              </a:rPr>
              <a:t>“</a:t>
            </a:r>
            <a:r>
              <a:rPr lang="zh-CN" altLang="zh-CN" sz="2400" b="1" smtClean="0">
                <a:solidFill>
                  <a:srgbClr val="FF0000"/>
                </a:solidFill>
              </a:rPr>
              <a:t>了</a:t>
            </a:r>
            <a:r>
              <a:rPr lang="en-US" altLang="zh-CN" sz="2400" b="1" smtClean="0">
                <a:solidFill>
                  <a:srgbClr val="FF0000"/>
                </a:solidFill>
              </a:rPr>
              <a:t>”</a:t>
            </a:r>
            <a:r>
              <a:rPr lang="zh-CN" altLang="zh-CN" sz="2400" b="1" smtClean="0">
                <a:solidFill>
                  <a:srgbClr val="FF0000"/>
                </a:solidFill>
              </a:rPr>
              <a:t>表已然语气，和表将然的</a:t>
            </a:r>
            <a:r>
              <a:rPr lang="en-US" altLang="zh-CN" sz="2400" b="1" smtClean="0">
                <a:solidFill>
                  <a:srgbClr val="FF0000"/>
                </a:solidFill>
              </a:rPr>
              <a:t>“</a:t>
            </a:r>
            <a:r>
              <a:rPr lang="zh-CN" altLang="zh-CN" sz="2400" b="1" smtClean="0">
                <a:solidFill>
                  <a:srgbClr val="FF0000"/>
                </a:solidFill>
              </a:rPr>
              <a:t>将</a:t>
            </a:r>
            <a:r>
              <a:rPr lang="en-US" altLang="zh-CN" sz="2400" b="1" smtClean="0">
                <a:solidFill>
                  <a:srgbClr val="FF0000"/>
                </a:solidFill>
              </a:rPr>
              <a:t>”</a:t>
            </a:r>
            <a:r>
              <a:rPr lang="zh-CN" altLang="zh-CN" sz="2400" b="1" smtClean="0">
                <a:solidFill>
                  <a:srgbClr val="FF0000"/>
                </a:solidFill>
              </a:rPr>
              <a:t>矛盾，不合逻辑，应去掉</a:t>
            </a:r>
            <a:r>
              <a:rPr lang="en-US" altLang="zh-CN" sz="2400" b="1" smtClean="0">
                <a:solidFill>
                  <a:srgbClr val="FF0000"/>
                </a:solidFill>
              </a:rPr>
              <a:t>“</a:t>
            </a:r>
            <a:r>
              <a:rPr lang="zh-CN" altLang="zh-CN" sz="2400" b="1" smtClean="0">
                <a:solidFill>
                  <a:srgbClr val="FF0000"/>
                </a:solidFill>
              </a:rPr>
              <a:t>了</a:t>
            </a:r>
            <a:r>
              <a:rPr lang="en-US" altLang="zh-CN" sz="2400" b="1" smtClean="0">
                <a:solidFill>
                  <a:srgbClr val="FF0000"/>
                </a:solidFill>
              </a:rPr>
              <a:t>”</a:t>
            </a:r>
            <a:r>
              <a:rPr lang="zh-CN" altLang="zh-CN" sz="2400" b="1" smtClean="0">
                <a:solidFill>
                  <a:srgbClr val="FF0000"/>
                </a:solidFill>
              </a:rPr>
              <a:t>字。</a:t>
            </a:r>
            <a:endParaRPr lang="zh-CN" altLang="zh-CN" sz="2400" b="1" smtClean="0">
              <a:solidFill>
                <a:srgbClr val="FF0000"/>
              </a:solidFill>
            </a:endParaRPr>
          </a:p>
          <a:p>
            <a:r>
              <a:rPr lang="en-US" altLang="zh-CN" sz="2400" b="1" smtClean="0"/>
              <a:t>36</a:t>
            </a:r>
            <a:r>
              <a:rPr lang="zh-CN" altLang="zh-CN" sz="2400" b="1" smtClean="0"/>
              <a:t>．大家对护林员揭发林业局带头偷运木料的问题，普遍感到非常气愤。</a:t>
            </a:r>
            <a:endParaRPr lang="zh-CN" altLang="zh-CN" sz="2400" b="1" smtClean="0"/>
          </a:p>
          <a:p>
            <a:r>
              <a:rPr lang="zh-CN" altLang="zh-CN" sz="2400" b="1" smtClean="0">
                <a:solidFill>
                  <a:srgbClr val="FF0000"/>
                </a:solidFill>
              </a:rPr>
              <a:t>解析：</a:t>
            </a:r>
            <a:r>
              <a:rPr lang="en-US" altLang="zh-CN" sz="2400" b="1" smtClean="0">
                <a:solidFill>
                  <a:srgbClr val="FF0000"/>
                </a:solidFill>
              </a:rPr>
              <a:t>“</a:t>
            </a:r>
            <a:r>
              <a:rPr lang="zh-CN" altLang="zh-CN" sz="2400" b="1" smtClean="0">
                <a:solidFill>
                  <a:srgbClr val="FF0000"/>
                </a:solidFill>
              </a:rPr>
              <a:t>揭发</a:t>
            </a:r>
            <a:r>
              <a:rPr lang="en-US" altLang="zh-CN" sz="2400" b="1" smtClean="0">
                <a:solidFill>
                  <a:srgbClr val="FF0000"/>
                </a:solidFill>
              </a:rPr>
              <a:t>”</a:t>
            </a:r>
            <a:r>
              <a:rPr lang="zh-CN" altLang="zh-CN" sz="2400" b="1" smtClean="0">
                <a:solidFill>
                  <a:srgbClr val="FF0000"/>
                </a:solidFill>
              </a:rPr>
              <a:t>后漏用</a:t>
            </a:r>
            <a:r>
              <a:rPr lang="en-US" altLang="zh-CN" sz="2400" b="1" smtClean="0">
                <a:solidFill>
                  <a:srgbClr val="FF0000"/>
                </a:solidFill>
              </a:rPr>
              <a:t>“</a:t>
            </a:r>
            <a:r>
              <a:rPr lang="zh-CN" altLang="zh-CN" sz="2400" b="1" smtClean="0">
                <a:solidFill>
                  <a:srgbClr val="FF0000"/>
                </a:solidFill>
              </a:rPr>
              <a:t>的</a:t>
            </a:r>
            <a:r>
              <a:rPr lang="en-US" altLang="zh-CN" sz="2400" b="1" smtClean="0">
                <a:solidFill>
                  <a:srgbClr val="FF0000"/>
                </a:solidFill>
              </a:rPr>
              <a:t>”</a:t>
            </a:r>
            <a:r>
              <a:rPr lang="zh-CN" altLang="zh-CN" sz="2400" b="1" smtClean="0">
                <a:solidFill>
                  <a:srgbClr val="FF0000"/>
                </a:solidFill>
              </a:rPr>
              <a:t>字，导致句意不明确。</a:t>
            </a:r>
            <a:endParaRPr lang="zh-CN" altLang="zh-CN" sz="2400" b="1" smtClean="0">
              <a:solidFill>
                <a:srgbClr val="FF0000"/>
              </a:solidFill>
            </a:endParaRPr>
          </a:p>
          <a:p>
            <a:r>
              <a:rPr lang="zh-CN" altLang="zh-CN" sz="2400" b="1" smtClean="0">
                <a:solidFill>
                  <a:srgbClr val="FF0000"/>
                </a:solidFill>
              </a:rPr>
              <a:t>常见的助词是</a:t>
            </a:r>
            <a:r>
              <a:rPr lang="en-US" altLang="zh-CN" sz="2400" b="1" smtClean="0">
                <a:solidFill>
                  <a:srgbClr val="FF0000"/>
                </a:solidFill>
              </a:rPr>
              <a:t>“</a:t>
            </a:r>
            <a:r>
              <a:rPr lang="zh-CN" altLang="zh-CN" sz="2400" b="1" smtClean="0">
                <a:solidFill>
                  <a:srgbClr val="FF0000"/>
                </a:solidFill>
              </a:rPr>
              <a:t>的</a:t>
            </a:r>
            <a:r>
              <a:rPr lang="en-US" altLang="zh-CN" sz="2400" b="1" smtClean="0">
                <a:solidFill>
                  <a:srgbClr val="FF0000"/>
                </a:solidFill>
              </a:rPr>
              <a:t>”“</a:t>
            </a:r>
            <a:r>
              <a:rPr lang="zh-CN" altLang="zh-CN" sz="2400" b="1" smtClean="0">
                <a:solidFill>
                  <a:srgbClr val="FF0000"/>
                </a:solidFill>
              </a:rPr>
              <a:t>了</a:t>
            </a:r>
            <a:r>
              <a:rPr lang="en-US" altLang="zh-CN" sz="2400" b="1" smtClean="0">
                <a:solidFill>
                  <a:srgbClr val="FF0000"/>
                </a:solidFill>
              </a:rPr>
              <a:t>”</a:t>
            </a:r>
            <a:r>
              <a:rPr lang="zh-CN" altLang="zh-CN" sz="2400" b="1" smtClean="0">
                <a:solidFill>
                  <a:srgbClr val="FF0000"/>
                </a:solidFill>
              </a:rPr>
              <a:t>，使用助词易出现的病点主要是不合逻辑、漏用，使句意不明。</a:t>
            </a:r>
            <a:endParaRPr lang="zh-CN" altLang="zh-CN" sz="2400" b="1" smtClean="0">
              <a:solidFill>
                <a:srgbClr val="FF0000"/>
              </a:solidFill>
            </a:endParaRPr>
          </a:p>
          <a:p>
            <a:endParaRPr lang="zh-CN" altLang="en-US" sz="2400" b="1"/>
          </a:p>
        </p:txBody>
      </p:sp>
      <p:sp>
        <p:nvSpPr>
          <p:cNvPr id="3" name="矩形 2"/>
          <p:cNvSpPr/>
          <p:nvPr/>
        </p:nvSpPr>
        <p:spPr>
          <a:xfrm>
            <a:off x="1043608" y="1340768"/>
            <a:ext cx="7488832" cy="830997"/>
          </a:xfrm>
          <a:prstGeom prst="rect">
            <a:avLst/>
          </a:prstGeom>
        </p:spPr>
        <p:txBody>
          <a:bodyPr wrap="square">
            <a:spAutoFit/>
          </a:bodyPr>
          <a:lstStyle/>
          <a:p>
            <a:r>
              <a:rPr lang="en-US" altLang="zh-CN" sz="2400" b="1" smtClean="0">
                <a:solidFill>
                  <a:srgbClr val="FF0000"/>
                </a:solidFill>
              </a:rPr>
              <a:t>     </a:t>
            </a:r>
            <a:r>
              <a:rPr lang="zh-CN" altLang="zh-CN" sz="2400" b="1" smtClean="0">
                <a:solidFill>
                  <a:srgbClr val="FF0000"/>
                </a:solidFill>
              </a:rPr>
              <a:t>常见的助词</a:t>
            </a:r>
            <a:r>
              <a:rPr lang="en-US" altLang="zh-CN" sz="2400" b="1" smtClean="0">
                <a:solidFill>
                  <a:srgbClr val="FF0000"/>
                </a:solidFill>
              </a:rPr>
              <a:t>“</a:t>
            </a:r>
            <a:r>
              <a:rPr lang="zh-CN" altLang="zh-CN" sz="2400" b="1" smtClean="0">
                <a:solidFill>
                  <a:srgbClr val="FF0000"/>
                </a:solidFill>
              </a:rPr>
              <a:t>的</a:t>
            </a:r>
            <a:r>
              <a:rPr lang="en-US" altLang="zh-CN" sz="2400" b="1" smtClean="0">
                <a:solidFill>
                  <a:srgbClr val="FF0000"/>
                </a:solidFill>
              </a:rPr>
              <a:t>”“</a:t>
            </a:r>
            <a:r>
              <a:rPr lang="zh-CN" altLang="zh-CN" sz="2400" b="1" smtClean="0">
                <a:solidFill>
                  <a:srgbClr val="FF0000"/>
                </a:solidFill>
              </a:rPr>
              <a:t>了</a:t>
            </a:r>
            <a:r>
              <a:rPr lang="en-US" altLang="zh-CN" sz="2400" b="1" smtClean="0">
                <a:solidFill>
                  <a:srgbClr val="FF0000"/>
                </a:solidFill>
              </a:rPr>
              <a:t>”</a:t>
            </a:r>
            <a:r>
              <a:rPr lang="zh-CN" altLang="zh-CN" sz="2400" b="1" smtClean="0">
                <a:solidFill>
                  <a:srgbClr val="FF0000"/>
                </a:solidFill>
              </a:rPr>
              <a:t>，使用助词易出现的病点</a:t>
            </a:r>
            <a:r>
              <a:rPr lang="zh-CN" altLang="zh-CN" sz="2400" b="1" smtClean="0">
                <a:solidFill>
                  <a:srgbClr val="0000FF"/>
                </a:solidFill>
              </a:rPr>
              <a:t>主要是不合逻辑、漏用</a:t>
            </a:r>
            <a:r>
              <a:rPr lang="zh-CN" altLang="zh-CN" sz="2400" b="1" smtClean="0">
                <a:solidFill>
                  <a:srgbClr val="FF0000"/>
                </a:solidFill>
              </a:rPr>
              <a:t>，</a:t>
            </a:r>
            <a:r>
              <a:rPr lang="zh-CN" altLang="zh-CN" sz="2400" b="1" smtClean="0">
                <a:solidFill>
                  <a:srgbClr val="0000FF"/>
                </a:solidFill>
              </a:rPr>
              <a:t>使句意不明</a:t>
            </a:r>
            <a:r>
              <a:rPr lang="zh-CN" altLang="zh-CN" sz="2400" b="1" smtClean="0">
                <a:solidFill>
                  <a:srgbClr val="FF0000"/>
                </a:solidFill>
              </a:rPr>
              <a:t>。</a:t>
            </a:r>
            <a:endParaRPr lang="zh-CN" altLang="zh-CN" sz="2400" b="1" smtClean="0">
              <a:solidFill>
                <a:srgbClr val="FF0000"/>
              </a:solidFill>
            </a:endParaRPr>
          </a:p>
        </p:txBody>
      </p:sp>
      <p:sp>
        <p:nvSpPr>
          <p:cNvPr id="4" name="矩形 3"/>
          <p:cNvSpPr/>
          <p:nvPr/>
        </p:nvSpPr>
        <p:spPr>
          <a:xfrm>
            <a:off x="3419872" y="692696"/>
            <a:ext cx="2757486" cy="707886"/>
          </a:xfrm>
          <a:prstGeom prst="rect">
            <a:avLst/>
          </a:prstGeom>
        </p:spPr>
        <p:txBody>
          <a:bodyPr wrap="none">
            <a:spAutoFit/>
          </a:bodyPr>
          <a:lstStyle/>
          <a:p>
            <a:r>
              <a:rPr lang="zh-CN" altLang="zh-CN" sz="4000" b="1" smtClean="0">
                <a:solidFill>
                  <a:srgbClr val="FF0000"/>
                </a:solidFill>
              </a:rPr>
              <a:t>十</a:t>
            </a:r>
            <a:r>
              <a:rPr lang="zh-CN" altLang="en-US" sz="4000" b="1" smtClean="0">
                <a:solidFill>
                  <a:srgbClr val="FF0000"/>
                </a:solidFill>
              </a:rPr>
              <a:t>一</a:t>
            </a:r>
            <a:r>
              <a:rPr lang="zh-CN" altLang="zh-CN" sz="4000" b="1" smtClean="0">
                <a:solidFill>
                  <a:srgbClr val="FF0000"/>
                </a:solidFill>
              </a:rPr>
              <a:t>看助词</a:t>
            </a:r>
            <a:endParaRPr lang="zh-CN" altLang="zh-CN" sz="40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down)">
                                      <p:cBhvr>
                                        <p:cTn id="15" dur="500"/>
                                        <p:tgtEl>
                                          <p:spTgt spid="2">
                                            <p:txEl>
                                              <p:pRg st="2" end="2"/>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wipe(down)">
                                      <p:cBhvr>
                                        <p:cTn id="20" dur="500"/>
                                        <p:tgtEl>
                                          <p:spTgt spid="2">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wipe(down)">
                                      <p:cBhvr>
                                        <p:cTn id="25" dur="500"/>
                                        <p:tgtEl>
                                          <p:spTgt spid="2">
                                            <p:txEl>
                                              <p:pRg st="3" end="3"/>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Effect transition="in" filter="wipe(down)">
                                      <p:cBhvr>
                                        <p:cTn id="2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矩形 3"/>
          <p:cNvSpPr/>
          <p:nvPr/>
        </p:nvSpPr>
        <p:spPr>
          <a:xfrm>
            <a:off x="971600" y="1484784"/>
            <a:ext cx="7056784" cy="3693319"/>
          </a:xfrm>
          <a:prstGeom prst="rect">
            <a:avLst/>
          </a:prstGeom>
        </p:spPr>
        <p:txBody>
          <a:bodyPr wrap="square">
            <a:spAutoFit/>
          </a:bodyPr>
          <a:lstStyle/>
          <a:p>
            <a:r>
              <a:rPr lang="en-US" altLang="zh-CN" sz="2600" b="1" smtClean="0"/>
              <a:t>37</a:t>
            </a:r>
            <a:r>
              <a:rPr lang="zh-CN" altLang="zh-CN" sz="2600" b="1" smtClean="0"/>
              <a:t>．这样做，不仅有助于我国煤炭出口，同时也将对国内正在实施的煤炭走向市场的战略举措起到了极好的推动作用。</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了</a:t>
            </a:r>
            <a:r>
              <a:rPr lang="en-US" altLang="zh-CN" sz="2600" b="1" smtClean="0">
                <a:solidFill>
                  <a:srgbClr val="FF0000"/>
                </a:solidFill>
              </a:rPr>
              <a:t>”</a:t>
            </a:r>
            <a:r>
              <a:rPr lang="zh-CN" altLang="zh-CN" sz="2600" b="1" smtClean="0">
                <a:solidFill>
                  <a:srgbClr val="FF0000"/>
                </a:solidFill>
              </a:rPr>
              <a:t>表已然语气，和表将然的</a:t>
            </a:r>
            <a:r>
              <a:rPr lang="en-US" altLang="zh-CN" sz="2600" b="1" smtClean="0">
                <a:solidFill>
                  <a:srgbClr val="FF0000"/>
                </a:solidFill>
              </a:rPr>
              <a:t>“</a:t>
            </a:r>
            <a:r>
              <a:rPr lang="zh-CN" altLang="zh-CN" sz="2600" b="1" smtClean="0">
                <a:solidFill>
                  <a:srgbClr val="FF0000"/>
                </a:solidFill>
              </a:rPr>
              <a:t>将</a:t>
            </a:r>
            <a:r>
              <a:rPr lang="en-US" altLang="zh-CN" sz="2600" b="1" smtClean="0">
                <a:solidFill>
                  <a:srgbClr val="FF0000"/>
                </a:solidFill>
              </a:rPr>
              <a:t>”</a:t>
            </a:r>
            <a:r>
              <a:rPr lang="zh-CN" altLang="zh-CN" sz="2600" b="1" smtClean="0">
                <a:solidFill>
                  <a:srgbClr val="FF0000"/>
                </a:solidFill>
              </a:rPr>
              <a:t>矛盾，不合逻辑，应去掉</a:t>
            </a:r>
            <a:r>
              <a:rPr lang="en-US" altLang="zh-CN" sz="2600" b="1" smtClean="0">
                <a:solidFill>
                  <a:srgbClr val="FF0000"/>
                </a:solidFill>
              </a:rPr>
              <a:t>“</a:t>
            </a:r>
            <a:r>
              <a:rPr lang="zh-CN" altLang="zh-CN" sz="2600" b="1" smtClean="0">
                <a:solidFill>
                  <a:srgbClr val="FF0000"/>
                </a:solidFill>
              </a:rPr>
              <a:t>了</a:t>
            </a:r>
            <a:r>
              <a:rPr lang="en-US" altLang="zh-CN" sz="2600" b="1" smtClean="0">
                <a:solidFill>
                  <a:srgbClr val="FF0000"/>
                </a:solidFill>
              </a:rPr>
              <a:t>”</a:t>
            </a:r>
            <a:r>
              <a:rPr lang="zh-CN" altLang="zh-CN" sz="2600" b="1" smtClean="0">
                <a:solidFill>
                  <a:srgbClr val="FF0000"/>
                </a:solidFill>
              </a:rPr>
              <a:t>字。</a:t>
            </a:r>
            <a:endParaRPr lang="zh-CN" altLang="zh-CN" sz="2600" b="1" smtClean="0">
              <a:solidFill>
                <a:srgbClr val="FF0000"/>
              </a:solidFill>
            </a:endParaRPr>
          </a:p>
          <a:p>
            <a:endParaRPr lang="en-US" altLang="zh-CN" sz="2600" b="1" smtClean="0"/>
          </a:p>
          <a:p>
            <a:r>
              <a:rPr lang="en-US" altLang="zh-CN" sz="2600" b="1" smtClean="0"/>
              <a:t>38</a:t>
            </a:r>
            <a:r>
              <a:rPr lang="zh-CN" altLang="zh-CN" sz="2600" b="1" smtClean="0"/>
              <a:t>．大家对护林员揭发林业局带头偷运木料的问题，普遍感到非常气愤。</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揭发</a:t>
            </a:r>
            <a:r>
              <a:rPr lang="en-US" altLang="zh-CN" sz="2600" b="1" smtClean="0">
                <a:solidFill>
                  <a:srgbClr val="FF0000"/>
                </a:solidFill>
              </a:rPr>
              <a:t>”</a:t>
            </a:r>
            <a:r>
              <a:rPr lang="zh-CN" altLang="zh-CN" sz="2600" b="1" smtClean="0">
                <a:solidFill>
                  <a:srgbClr val="FF0000"/>
                </a:solidFill>
              </a:rPr>
              <a:t>后漏用</a:t>
            </a:r>
            <a:r>
              <a:rPr lang="en-US" altLang="zh-CN" sz="2600" b="1" smtClean="0">
                <a:solidFill>
                  <a:srgbClr val="FF0000"/>
                </a:solidFill>
              </a:rPr>
              <a:t>“</a:t>
            </a:r>
            <a:r>
              <a:rPr lang="zh-CN" altLang="zh-CN" sz="2600" b="1" smtClean="0">
                <a:solidFill>
                  <a:srgbClr val="FF0000"/>
                </a:solidFill>
              </a:rPr>
              <a:t>的</a:t>
            </a:r>
            <a:r>
              <a:rPr lang="en-US" altLang="zh-CN" sz="2600" b="1" smtClean="0">
                <a:solidFill>
                  <a:srgbClr val="FF0000"/>
                </a:solidFill>
              </a:rPr>
              <a:t>”</a:t>
            </a:r>
            <a:r>
              <a:rPr lang="zh-CN" altLang="zh-CN" sz="2600" b="1" smtClean="0">
                <a:solidFill>
                  <a:srgbClr val="FF0000"/>
                </a:solidFill>
              </a:rPr>
              <a:t>字，导致句意不明确。</a:t>
            </a:r>
            <a:endParaRPr lang="zh-CN" altLang="zh-CN" sz="2600" b="1"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wipe(left)">
                                      <p:cBhvr>
                                        <p:cTn id="10" dur="500"/>
                                        <p:tgtEl>
                                          <p:spTgt spid="4">
                                            <p:txEl>
                                              <p:pRg st="3" end="3"/>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wipe(left)">
                                      <p:cBhvr>
                                        <p:cTn id="15" dur="500"/>
                                        <p:tgtEl>
                                          <p:spTgt spid="4">
                                            <p:txEl>
                                              <p:pRg st="1" end="1"/>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4">
                                            <p:txEl>
                                              <p:pRg st="4" end="4"/>
                                            </p:txEl>
                                          </p:spTgt>
                                        </p:tgtEl>
                                        <p:attrNameLst>
                                          <p:attrName>style.visibility</p:attrName>
                                        </p:attrNameLst>
                                      </p:cBhvr>
                                      <p:to>
                                        <p:strVal val="visible"/>
                                      </p:to>
                                    </p:set>
                                    <p:animEffect transition="in" filter="wipe(left)">
                                      <p:cBhvr>
                                        <p:cTn id="2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899592" y="2924944"/>
            <a:ext cx="7488832" cy="1692771"/>
          </a:xfrm>
          <a:prstGeom prst="rect">
            <a:avLst/>
          </a:prstGeom>
          <a:noFill/>
        </p:spPr>
        <p:txBody>
          <a:bodyPr wrap="square" rtlCol="0">
            <a:spAutoFit/>
          </a:bodyPr>
          <a:lstStyle/>
          <a:p>
            <a:r>
              <a:rPr lang="en-US" altLang="zh-CN" sz="2600" b="1" smtClean="0"/>
              <a:t>37</a:t>
            </a:r>
            <a:r>
              <a:rPr lang="zh-CN" altLang="zh-CN" sz="2600" b="1" smtClean="0"/>
              <a:t>．为了全面推广利用菜籽饼或棉籽饼喂猪，加速发展养猪事业，这个县举办了三期饲养员技术培训班。</a:t>
            </a:r>
            <a:endParaRPr lang="zh-CN" altLang="zh-CN" sz="2600" b="1" smtClean="0"/>
          </a:p>
          <a:p>
            <a:r>
              <a:rPr lang="zh-CN" altLang="zh-CN" sz="2600" b="1" smtClean="0">
                <a:solidFill>
                  <a:srgbClr val="FF0000"/>
                </a:solidFill>
              </a:rPr>
              <a:t>解析：宾语中心语残缺，应加</a:t>
            </a:r>
            <a:r>
              <a:rPr lang="en-US" altLang="zh-CN" sz="2600" b="1" smtClean="0">
                <a:solidFill>
                  <a:srgbClr val="FF0000"/>
                </a:solidFill>
              </a:rPr>
              <a:t>“</a:t>
            </a:r>
            <a:r>
              <a:rPr lang="zh-CN" altLang="zh-CN" sz="2600" b="1" smtClean="0">
                <a:solidFill>
                  <a:srgbClr val="FF0000"/>
                </a:solidFill>
              </a:rPr>
              <a:t>的经验</a:t>
            </a:r>
            <a:r>
              <a:rPr lang="en-US" altLang="zh-CN" sz="2600" b="1" smtClean="0">
                <a:solidFill>
                  <a:srgbClr val="FF0000"/>
                </a:solidFill>
              </a:rPr>
              <a:t>”</a:t>
            </a:r>
            <a:r>
              <a:rPr lang="zh-CN" altLang="zh-CN" sz="2600" b="1" smtClean="0">
                <a:solidFill>
                  <a:srgbClr val="FF0000"/>
                </a:solidFill>
              </a:rPr>
              <a:t>。</a:t>
            </a:r>
            <a:endParaRPr lang="zh-CN" altLang="zh-CN" sz="2600" b="1" smtClean="0">
              <a:solidFill>
                <a:srgbClr val="FF0000"/>
              </a:solidFill>
            </a:endParaRPr>
          </a:p>
        </p:txBody>
      </p:sp>
      <p:sp>
        <p:nvSpPr>
          <p:cNvPr id="3" name="矩形 2"/>
          <p:cNvSpPr/>
          <p:nvPr/>
        </p:nvSpPr>
        <p:spPr>
          <a:xfrm>
            <a:off x="971600" y="1340768"/>
            <a:ext cx="7128792" cy="1200329"/>
          </a:xfrm>
          <a:prstGeom prst="rect">
            <a:avLst/>
          </a:prstGeom>
        </p:spPr>
        <p:txBody>
          <a:bodyPr wrap="square">
            <a:spAutoFit/>
          </a:bodyPr>
          <a:lstStyle/>
          <a:p>
            <a:r>
              <a:rPr lang="zh-CN" altLang="zh-CN" sz="2400" b="1" smtClean="0">
                <a:solidFill>
                  <a:srgbClr val="FF0000"/>
                </a:solidFill>
              </a:rPr>
              <a:t>有些谓语动词具有带长宾语的功能，因为宾语较长，结果命题者故意丢掉宾语部分的中心词</a:t>
            </a:r>
            <a:r>
              <a:rPr lang="zh-CN" altLang="en-US" sz="2400" b="1" smtClean="0">
                <a:solidFill>
                  <a:srgbClr val="FF0000"/>
                </a:solidFill>
              </a:rPr>
              <a:t>，出现</a:t>
            </a:r>
            <a:r>
              <a:rPr lang="zh-CN" altLang="zh-CN" sz="2400" b="1" smtClean="0">
                <a:solidFill>
                  <a:srgbClr val="0000FF"/>
                </a:solidFill>
              </a:rPr>
              <a:t>宾语中心语残缺、搭配不当</a:t>
            </a:r>
            <a:r>
              <a:rPr lang="zh-CN" altLang="en-US" sz="2400" b="1" smtClean="0">
                <a:solidFill>
                  <a:srgbClr val="FF0000"/>
                </a:solidFill>
              </a:rPr>
              <a:t>的语病</a:t>
            </a:r>
            <a:r>
              <a:rPr lang="zh-CN" altLang="zh-CN" sz="2400" b="1" smtClean="0">
                <a:solidFill>
                  <a:srgbClr val="FF0000"/>
                </a:solidFill>
              </a:rPr>
              <a:t>。</a:t>
            </a:r>
            <a:endParaRPr lang="zh-CN" altLang="en-US" sz="2400" b="1">
              <a:solidFill>
                <a:srgbClr val="FF0000"/>
              </a:solidFill>
            </a:endParaRPr>
          </a:p>
        </p:txBody>
      </p:sp>
      <p:sp>
        <p:nvSpPr>
          <p:cNvPr id="4" name="矩形 3"/>
          <p:cNvSpPr/>
          <p:nvPr/>
        </p:nvSpPr>
        <p:spPr>
          <a:xfrm>
            <a:off x="3131840" y="620688"/>
            <a:ext cx="3272050" cy="707886"/>
          </a:xfrm>
          <a:prstGeom prst="rect">
            <a:avLst/>
          </a:prstGeom>
        </p:spPr>
        <p:txBody>
          <a:bodyPr wrap="none">
            <a:spAutoFit/>
          </a:bodyPr>
          <a:lstStyle/>
          <a:p>
            <a:r>
              <a:rPr lang="zh-CN" altLang="zh-CN" sz="4000" b="1" smtClean="0">
                <a:solidFill>
                  <a:srgbClr val="FF0000"/>
                </a:solidFill>
              </a:rPr>
              <a:t>十</a:t>
            </a:r>
            <a:r>
              <a:rPr lang="zh-CN" altLang="en-US" sz="4000" b="1" smtClean="0">
                <a:solidFill>
                  <a:srgbClr val="FF0000"/>
                </a:solidFill>
              </a:rPr>
              <a:t>二看</a:t>
            </a:r>
            <a:r>
              <a:rPr lang="zh-CN" altLang="zh-CN" sz="4000" b="1" smtClean="0">
                <a:solidFill>
                  <a:srgbClr val="FF0000"/>
                </a:solidFill>
              </a:rPr>
              <a:t>长宾语</a:t>
            </a:r>
            <a:endParaRPr lang="zh-CN" altLang="zh-CN" sz="40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wipe(left)">
                                      <p:cBhvr>
                                        <p:cTn id="1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矩形 3"/>
          <p:cNvSpPr/>
          <p:nvPr/>
        </p:nvSpPr>
        <p:spPr>
          <a:xfrm>
            <a:off x="971600" y="980728"/>
            <a:ext cx="7056784" cy="4493538"/>
          </a:xfrm>
          <a:prstGeom prst="rect">
            <a:avLst/>
          </a:prstGeom>
        </p:spPr>
        <p:txBody>
          <a:bodyPr wrap="square">
            <a:spAutoFit/>
          </a:bodyPr>
          <a:lstStyle/>
          <a:p>
            <a:r>
              <a:rPr lang="en-US" altLang="zh-CN" sz="2600" b="1" smtClean="0"/>
              <a:t>38</a:t>
            </a:r>
            <a:r>
              <a:rPr lang="zh-CN" altLang="zh-CN" sz="2600" b="1" smtClean="0"/>
              <a:t>．认识沙尘暴、了解沙尘暴，是为了从科学的角度达到对沙尘暴进行预防，减少沙尘暴造成的损失。</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达到</a:t>
            </a:r>
            <a:r>
              <a:rPr lang="en-US" altLang="zh-CN" sz="2600" b="1" smtClean="0">
                <a:solidFill>
                  <a:srgbClr val="FF0000"/>
                </a:solidFill>
              </a:rPr>
              <a:t>”</a:t>
            </a:r>
            <a:r>
              <a:rPr lang="zh-CN" altLang="zh-CN" sz="2600" b="1" smtClean="0">
                <a:solidFill>
                  <a:srgbClr val="FF0000"/>
                </a:solidFill>
              </a:rPr>
              <a:t>的宾语中心语残缺，</a:t>
            </a:r>
            <a:r>
              <a:rPr lang="en-US" altLang="zh-CN" sz="2600" b="1" smtClean="0">
                <a:solidFill>
                  <a:srgbClr val="FF0000"/>
                </a:solidFill>
              </a:rPr>
              <a:t>“</a:t>
            </a:r>
            <a:r>
              <a:rPr lang="zh-CN" altLang="zh-CN" sz="2600" b="1" smtClean="0">
                <a:solidFill>
                  <a:srgbClr val="FF0000"/>
                </a:solidFill>
              </a:rPr>
              <a:t>损失</a:t>
            </a:r>
            <a:r>
              <a:rPr lang="en-US" altLang="zh-CN" sz="2600" b="1" smtClean="0">
                <a:solidFill>
                  <a:srgbClr val="FF0000"/>
                </a:solidFill>
              </a:rPr>
              <a:t>”</a:t>
            </a:r>
            <a:r>
              <a:rPr lang="zh-CN" altLang="zh-CN" sz="2600" b="1" smtClean="0">
                <a:solidFill>
                  <a:srgbClr val="FF0000"/>
                </a:solidFill>
              </a:rPr>
              <a:t>后加</a:t>
            </a:r>
            <a:r>
              <a:rPr lang="en-US" altLang="zh-CN" sz="2600" b="1" smtClean="0">
                <a:solidFill>
                  <a:srgbClr val="FF0000"/>
                </a:solidFill>
              </a:rPr>
              <a:t>“</a:t>
            </a:r>
            <a:r>
              <a:rPr lang="zh-CN" altLang="zh-CN" sz="2600" b="1" smtClean="0">
                <a:solidFill>
                  <a:srgbClr val="FF0000"/>
                </a:solidFill>
              </a:rPr>
              <a:t>的目的</a:t>
            </a:r>
            <a:r>
              <a:rPr lang="en-US" altLang="zh-CN" sz="2600" b="1" smtClean="0">
                <a:solidFill>
                  <a:srgbClr val="FF0000"/>
                </a:solidFill>
              </a:rPr>
              <a:t>”</a:t>
            </a:r>
            <a:r>
              <a:rPr lang="zh-CN" altLang="zh-CN" sz="2600" b="1" smtClean="0">
                <a:solidFill>
                  <a:srgbClr val="FF0000"/>
                </a:solidFill>
              </a:rPr>
              <a:t>。</a:t>
            </a:r>
            <a:endParaRPr lang="zh-CN" altLang="zh-CN" sz="2600" b="1" smtClean="0">
              <a:solidFill>
                <a:srgbClr val="FF0000"/>
              </a:solidFill>
            </a:endParaRPr>
          </a:p>
          <a:p>
            <a:endParaRPr lang="en-US" altLang="zh-CN" sz="2600" b="1" smtClean="0"/>
          </a:p>
          <a:p>
            <a:r>
              <a:rPr lang="en-US" altLang="zh-CN" sz="2600" b="1" smtClean="0"/>
              <a:t>39</a:t>
            </a:r>
            <a:r>
              <a:rPr lang="zh-CN" altLang="zh-CN" sz="2600" b="1" smtClean="0"/>
              <a:t>．现在，我又看到了那阔别多年的乡亲，那我从小就住惯了的山区所特有的石头和茅草搭成的小屋，那崎岖的街道，那熟悉的可爱的乡音。</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看到</a:t>
            </a:r>
            <a:r>
              <a:rPr lang="en-US" altLang="zh-CN" sz="2600" b="1" smtClean="0">
                <a:solidFill>
                  <a:srgbClr val="FF0000"/>
                </a:solidFill>
              </a:rPr>
              <a:t>”</a:t>
            </a:r>
            <a:r>
              <a:rPr lang="zh-CN" altLang="zh-CN" sz="2600" b="1" smtClean="0">
                <a:solidFill>
                  <a:srgbClr val="FF0000"/>
                </a:solidFill>
              </a:rPr>
              <a:t>与</a:t>
            </a:r>
            <a:r>
              <a:rPr lang="en-US" altLang="zh-CN" sz="2600" b="1" smtClean="0">
                <a:solidFill>
                  <a:srgbClr val="FF0000"/>
                </a:solidFill>
              </a:rPr>
              <a:t>“</a:t>
            </a:r>
            <a:r>
              <a:rPr lang="zh-CN" altLang="zh-CN" sz="2600" b="1" smtClean="0">
                <a:solidFill>
                  <a:srgbClr val="FF0000"/>
                </a:solidFill>
              </a:rPr>
              <a:t>乡音</a:t>
            </a:r>
            <a:r>
              <a:rPr lang="en-US" altLang="zh-CN" sz="2600" b="1" smtClean="0">
                <a:solidFill>
                  <a:srgbClr val="FF0000"/>
                </a:solidFill>
              </a:rPr>
              <a:t>”</a:t>
            </a:r>
            <a:r>
              <a:rPr lang="zh-CN" altLang="zh-CN" sz="2600" b="1" smtClean="0">
                <a:solidFill>
                  <a:srgbClr val="FF0000"/>
                </a:solidFill>
              </a:rPr>
              <a:t>不搭配。</a:t>
            </a:r>
            <a:endParaRPr lang="zh-CN" altLang="en-US" sz="26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wipe(left)">
                                      <p:cBhvr>
                                        <p:cTn id="10" dur="500"/>
                                        <p:tgtEl>
                                          <p:spTgt spid="4">
                                            <p:txEl>
                                              <p:pRg st="3" end="3"/>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wipe(left)">
                                      <p:cBhvr>
                                        <p:cTn id="15" dur="500"/>
                                        <p:tgtEl>
                                          <p:spTgt spid="4">
                                            <p:txEl>
                                              <p:pRg st="1" end="1"/>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4">
                                            <p:txEl>
                                              <p:pRg st="4" end="4"/>
                                            </p:txEl>
                                          </p:spTgt>
                                        </p:tgtEl>
                                        <p:attrNameLst>
                                          <p:attrName>style.visibility</p:attrName>
                                        </p:attrNameLst>
                                      </p:cBhvr>
                                      <p:to>
                                        <p:strVal val="visible"/>
                                      </p:to>
                                    </p:set>
                                    <p:animEffect transition="in" filter="wipe(left)">
                                      <p:cBhvr>
                                        <p:cTn id="2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1043608" y="2420888"/>
            <a:ext cx="7128792" cy="2893100"/>
          </a:xfrm>
          <a:prstGeom prst="rect">
            <a:avLst/>
          </a:prstGeom>
          <a:noFill/>
        </p:spPr>
        <p:txBody>
          <a:bodyPr wrap="square" rtlCol="0">
            <a:spAutoFit/>
          </a:bodyPr>
          <a:lstStyle/>
          <a:p>
            <a:r>
              <a:rPr lang="en-US" altLang="zh-CN" sz="2600" b="1" smtClean="0"/>
              <a:t>42</a:t>
            </a:r>
            <a:r>
              <a:rPr lang="zh-CN" altLang="zh-CN" sz="2600" b="1" smtClean="0"/>
              <a:t>．我们也学小孩子一样，掐了一把花，直到花和叶全蔫了，才带着抱歉的心情，丢到山涧里，随水漂走了。</a:t>
            </a:r>
            <a:endParaRPr lang="zh-CN" altLang="zh-CN" sz="2600" b="1" smtClean="0"/>
          </a:p>
          <a:p>
            <a:r>
              <a:rPr lang="zh-CN" altLang="zh-CN" sz="2600" b="1" smtClean="0">
                <a:solidFill>
                  <a:srgbClr val="FF0000"/>
                </a:solidFill>
              </a:rPr>
              <a:t>解析：偷换主语，前面主语是</a:t>
            </a:r>
            <a:r>
              <a:rPr lang="en-US" altLang="zh-CN" sz="2600" b="1" smtClean="0">
                <a:solidFill>
                  <a:srgbClr val="FF0000"/>
                </a:solidFill>
              </a:rPr>
              <a:t>“</a:t>
            </a:r>
            <a:r>
              <a:rPr lang="zh-CN" altLang="zh-CN" sz="2600" b="1" smtClean="0">
                <a:solidFill>
                  <a:srgbClr val="FF0000"/>
                </a:solidFill>
              </a:rPr>
              <a:t>我们</a:t>
            </a:r>
            <a:r>
              <a:rPr lang="en-US" altLang="zh-CN" sz="2600" b="1" smtClean="0">
                <a:solidFill>
                  <a:srgbClr val="FF0000"/>
                </a:solidFill>
              </a:rPr>
              <a:t>”</a:t>
            </a:r>
            <a:r>
              <a:rPr lang="zh-CN" altLang="zh-CN" sz="2600" b="1" smtClean="0">
                <a:solidFill>
                  <a:srgbClr val="FF0000"/>
                </a:solidFill>
              </a:rPr>
              <a:t>，后面已暗换成</a:t>
            </a:r>
            <a:r>
              <a:rPr lang="en-US" altLang="zh-CN" sz="2600" b="1" smtClean="0">
                <a:solidFill>
                  <a:srgbClr val="FF0000"/>
                </a:solidFill>
              </a:rPr>
              <a:t>“</a:t>
            </a:r>
            <a:r>
              <a:rPr lang="zh-CN" altLang="zh-CN" sz="2600" b="1" smtClean="0">
                <a:solidFill>
                  <a:srgbClr val="FF0000"/>
                </a:solidFill>
              </a:rPr>
              <a:t>花</a:t>
            </a:r>
            <a:r>
              <a:rPr lang="en-US" altLang="zh-CN" sz="2600" b="1" smtClean="0">
                <a:solidFill>
                  <a:srgbClr val="FF0000"/>
                </a:solidFill>
              </a:rPr>
              <a:t>”</a:t>
            </a:r>
            <a:r>
              <a:rPr lang="zh-CN" altLang="zh-CN" sz="2600" b="1" smtClean="0">
                <a:solidFill>
                  <a:srgbClr val="FF0000"/>
                </a:solidFill>
              </a:rPr>
              <a:t>，应改成</a:t>
            </a:r>
            <a:r>
              <a:rPr lang="en-US" altLang="zh-CN" sz="2600" b="1" smtClean="0">
                <a:solidFill>
                  <a:srgbClr val="FF0000"/>
                </a:solidFill>
              </a:rPr>
              <a:t>“</a:t>
            </a:r>
            <a:r>
              <a:rPr lang="zh-CN" altLang="zh-CN" sz="2600" b="1" smtClean="0">
                <a:solidFill>
                  <a:srgbClr val="FF0000"/>
                </a:solidFill>
              </a:rPr>
              <a:t>把它们丢到山涧里，随水漂走了</a:t>
            </a:r>
            <a:r>
              <a:rPr lang="en-US" altLang="zh-CN" sz="2600" b="1" smtClean="0">
                <a:solidFill>
                  <a:srgbClr val="FF0000"/>
                </a:solidFill>
              </a:rPr>
              <a:t>”</a:t>
            </a:r>
            <a:r>
              <a:rPr lang="zh-CN" altLang="zh-CN" sz="2600" b="1" smtClean="0">
                <a:solidFill>
                  <a:srgbClr val="FF0000"/>
                </a:solidFill>
              </a:rPr>
              <a:t>。</a:t>
            </a:r>
            <a:endParaRPr lang="zh-CN" altLang="zh-CN" sz="2600" b="1" smtClean="0">
              <a:solidFill>
                <a:srgbClr val="FF0000"/>
              </a:solidFill>
            </a:endParaRPr>
          </a:p>
          <a:p>
            <a:endParaRPr lang="zh-CN" altLang="en-US" sz="2600" b="1"/>
          </a:p>
        </p:txBody>
      </p:sp>
      <p:sp>
        <p:nvSpPr>
          <p:cNvPr id="3" name="矩形 2"/>
          <p:cNvSpPr/>
          <p:nvPr/>
        </p:nvSpPr>
        <p:spPr>
          <a:xfrm>
            <a:off x="1187624" y="1556792"/>
            <a:ext cx="6912768" cy="461665"/>
          </a:xfrm>
          <a:prstGeom prst="rect">
            <a:avLst/>
          </a:prstGeom>
        </p:spPr>
        <p:txBody>
          <a:bodyPr wrap="square">
            <a:spAutoFit/>
          </a:bodyPr>
          <a:lstStyle/>
          <a:p>
            <a:r>
              <a:rPr lang="zh-CN" altLang="zh-CN" sz="2400" b="1" smtClean="0">
                <a:solidFill>
                  <a:srgbClr val="FF0000"/>
                </a:solidFill>
              </a:rPr>
              <a:t>可能</a:t>
            </a:r>
            <a:r>
              <a:rPr lang="zh-CN" altLang="en-US" sz="2400" b="1" smtClean="0">
                <a:solidFill>
                  <a:srgbClr val="FF0000"/>
                </a:solidFill>
              </a:rPr>
              <a:t>会出现</a:t>
            </a:r>
            <a:r>
              <a:rPr lang="zh-CN" altLang="zh-CN" sz="2400" b="1" smtClean="0">
                <a:solidFill>
                  <a:srgbClr val="0000FF"/>
                </a:solidFill>
              </a:rPr>
              <a:t>搭配不当、偷换主语</a:t>
            </a:r>
            <a:r>
              <a:rPr lang="zh-CN" altLang="en-US" sz="2400" b="1" smtClean="0">
                <a:solidFill>
                  <a:srgbClr val="FF0000"/>
                </a:solidFill>
              </a:rPr>
              <a:t>的语病</a:t>
            </a:r>
            <a:r>
              <a:rPr lang="zh-CN" altLang="zh-CN" sz="2400" b="1" smtClean="0">
                <a:solidFill>
                  <a:srgbClr val="FF0000"/>
                </a:solidFill>
              </a:rPr>
              <a:t>。</a:t>
            </a:r>
            <a:endParaRPr lang="zh-CN" altLang="zh-CN" sz="2400" b="1" smtClean="0">
              <a:solidFill>
                <a:srgbClr val="FF0000"/>
              </a:solidFill>
            </a:endParaRPr>
          </a:p>
        </p:txBody>
      </p:sp>
      <p:sp>
        <p:nvSpPr>
          <p:cNvPr id="4" name="矩形 3"/>
          <p:cNvSpPr/>
          <p:nvPr/>
        </p:nvSpPr>
        <p:spPr>
          <a:xfrm>
            <a:off x="2987824" y="692696"/>
            <a:ext cx="3786614" cy="707886"/>
          </a:xfrm>
          <a:prstGeom prst="rect">
            <a:avLst/>
          </a:prstGeom>
        </p:spPr>
        <p:txBody>
          <a:bodyPr wrap="none">
            <a:spAutoFit/>
          </a:bodyPr>
          <a:lstStyle/>
          <a:p>
            <a:r>
              <a:rPr lang="zh-CN" altLang="zh-CN" sz="4000" b="1" smtClean="0">
                <a:solidFill>
                  <a:srgbClr val="FF0000"/>
                </a:solidFill>
              </a:rPr>
              <a:t>十</a:t>
            </a:r>
            <a:r>
              <a:rPr lang="zh-CN" altLang="en-US" sz="4000" b="1" smtClean="0">
                <a:solidFill>
                  <a:srgbClr val="FF0000"/>
                </a:solidFill>
              </a:rPr>
              <a:t>三</a:t>
            </a:r>
            <a:r>
              <a:rPr lang="zh-CN" altLang="zh-CN" sz="4000" b="1" smtClean="0">
                <a:solidFill>
                  <a:srgbClr val="FF0000"/>
                </a:solidFill>
              </a:rPr>
              <a:t>看多个谓语</a:t>
            </a:r>
            <a:endParaRPr lang="zh-CN" altLang="zh-CN" sz="40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wipe(left)">
                                      <p:cBhvr>
                                        <p:cTn id="1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矩形 3"/>
          <p:cNvSpPr/>
          <p:nvPr/>
        </p:nvSpPr>
        <p:spPr>
          <a:xfrm>
            <a:off x="971600" y="1196752"/>
            <a:ext cx="7200800" cy="4093428"/>
          </a:xfrm>
          <a:prstGeom prst="rect">
            <a:avLst/>
          </a:prstGeom>
        </p:spPr>
        <p:txBody>
          <a:bodyPr wrap="square">
            <a:spAutoFit/>
          </a:bodyPr>
          <a:lstStyle/>
          <a:p>
            <a:r>
              <a:rPr lang="en-US" altLang="zh-CN" sz="2600" b="1" smtClean="0"/>
              <a:t>40</a:t>
            </a:r>
            <a:r>
              <a:rPr lang="zh-CN" altLang="zh-CN" sz="2600" b="1" smtClean="0"/>
              <a:t>．这个文化站已成为教育和帮助后进青年，挽救和培养失足青年的场所，多次受到上级领导的表彰。</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培养</a:t>
            </a:r>
            <a:r>
              <a:rPr lang="en-US" altLang="zh-CN" sz="2600" b="1" smtClean="0">
                <a:solidFill>
                  <a:srgbClr val="FF0000"/>
                </a:solidFill>
              </a:rPr>
              <a:t>”</a:t>
            </a:r>
            <a:r>
              <a:rPr lang="zh-CN" altLang="zh-CN" sz="2600" b="1" smtClean="0">
                <a:solidFill>
                  <a:srgbClr val="FF0000"/>
                </a:solidFill>
              </a:rPr>
              <a:t>与</a:t>
            </a:r>
            <a:r>
              <a:rPr lang="en-US" altLang="zh-CN" sz="2600" b="1" smtClean="0">
                <a:solidFill>
                  <a:srgbClr val="FF0000"/>
                </a:solidFill>
              </a:rPr>
              <a:t>“</a:t>
            </a:r>
            <a:r>
              <a:rPr lang="zh-CN" altLang="zh-CN" sz="2600" b="1" smtClean="0">
                <a:solidFill>
                  <a:srgbClr val="FF0000"/>
                </a:solidFill>
              </a:rPr>
              <a:t>失足青年</a:t>
            </a:r>
            <a:r>
              <a:rPr lang="en-US" altLang="zh-CN" sz="2600" b="1" smtClean="0">
                <a:solidFill>
                  <a:srgbClr val="FF0000"/>
                </a:solidFill>
              </a:rPr>
              <a:t>”</a:t>
            </a:r>
            <a:r>
              <a:rPr lang="zh-CN" altLang="zh-CN" sz="2600" b="1" smtClean="0">
                <a:solidFill>
                  <a:srgbClr val="FF0000"/>
                </a:solidFill>
              </a:rPr>
              <a:t>不搭配。</a:t>
            </a:r>
            <a:endParaRPr lang="zh-CN" altLang="zh-CN" sz="2600" b="1" smtClean="0">
              <a:solidFill>
                <a:srgbClr val="FF0000"/>
              </a:solidFill>
            </a:endParaRPr>
          </a:p>
          <a:p>
            <a:endParaRPr lang="en-US" altLang="zh-CN" sz="2600" b="1" smtClean="0"/>
          </a:p>
          <a:p>
            <a:r>
              <a:rPr lang="en-US" altLang="zh-CN" sz="2600" b="1" smtClean="0"/>
              <a:t>41</a:t>
            </a:r>
            <a:r>
              <a:rPr lang="zh-CN" altLang="zh-CN" sz="2600" b="1" smtClean="0"/>
              <a:t>．这家工厂虽然规模不大，但曾两次荣获省科学大会奖，三次被授予省优质产品称号，产品远销全国各地和东南亚地区。</a:t>
            </a:r>
            <a:endParaRPr lang="zh-CN" altLang="zh-CN" sz="2600" b="1" smtClean="0"/>
          </a:p>
          <a:p>
            <a:r>
              <a:rPr lang="zh-CN" altLang="zh-CN" sz="2600" b="1" smtClean="0">
                <a:solidFill>
                  <a:srgbClr val="FF0000"/>
                </a:solidFill>
              </a:rPr>
              <a:t>解析：偷换主语，</a:t>
            </a:r>
            <a:r>
              <a:rPr lang="en-US" altLang="zh-CN" sz="2600" b="1" smtClean="0">
                <a:solidFill>
                  <a:srgbClr val="FF0000"/>
                </a:solidFill>
              </a:rPr>
              <a:t>“</a:t>
            </a:r>
            <a:r>
              <a:rPr lang="zh-CN" altLang="zh-CN" sz="2600" b="1" smtClean="0">
                <a:solidFill>
                  <a:srgbClr val="FF0000"/>
                </a:solidFill>
              </a:rPr>
              <a:t>工厂</a:t>
            </a:r>
            <a:r>
              <a:rPr lang="en-US" altLang="zh-CN" sz="2600" b="1" smtClean="0">
                <a:solidFill>
                  <a:srgbClr val="FF0000"/>
                </a:solidFill>
              </a:rPr>
              <a:t>”</a:t>
            </a:r>
            <a:r>
              <a:rPr lang="zh-CN" altLang="zh-CN" sz="2600" b="1" smtClean="0">
                <a:solidFill>
                  <a:srgbClr val="FF0000"/>
                </a:solidFill>
              </a:rPr>
              <a:t>不可以</a:t>
            </a:r>
            <a:r>
              <a:rPr lang="en-US" altLang="zh-CN" sz="2600" b="1" smtClean="0">
                <a:solidFill>
                  <a:srgbClr val="FF0000"/>
                </a:solidFill>
              </a:rPr>
              <a:t>“</a:t>
            </a:r>
            <a:r>
              <a:rPr lang="zh-CN" altLang="zh-CN" sz="2600" b="1" smtClean="0">
                <a:solidFill>
                  <a:srgbClr val="FF0000"/>
                </a:solidFill>
              </a:rPr>
              <a:t>被授予省优质产品称号</a:t>
            </a:r>
            <a:r>
              <a:rPr lang="en-US" altLang="zh-CN" sz="2600" b="1" smtClean="0">
                <a:solidFill>
                  <a:srgbClr val="FF0000"/>
                </a:solidFill>
              </a:rPr>
              <a:t>”</a:t>
            </a:r>
            <a:r>
              <a:rPr lang="zh-CN" altLang="zh-CN" sz="2600" b="1" smtClean="0">
                <a:solidFill>
                  <a:srgbClr val="FF0000"/>
                </a:solidFill>
              </a:rPr>
              <a:t>。</a:t>
            </a:r>
            <a:endParaRPr lang="zh-CN" altLang="zh-CN" sz="2600" b="1"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wipe(left)">
                                      <p:cBhvr>
                                        <p:cTn id="10" dur="500"/>
                                        <p:tgtEl>
                                          <p:spTgt spid="4">
                                            <p:txEl>
                                              <p:pRg st="3" end="3"/>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wipe(left)">
                                      <p:cBhvr>
                                        <p:cTn id="15" dur="500"/>
                                        <p:tgtEl>
                                          <p:spTgt spid="4">
                                            <p:txEl>
                                              <p:pRg st="1" end="1"/>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4">
                                            <p:txEl>
                                              <p:pRg st="4" end="4"/>
                                            </p:txEl>
                                          </p:spTgt>
                                        </p:tgtEl>
                                        <p:attrNameLst>
                                          <p:attrName>style.visibility</p:attrName>
                                        </p:attrNameLst>
                                      </p:cBhvr>
                                      <p:to>
                                        <p:strVal val="visible"/>
                                      </p:to>
                                    </p:set>
                                    <p:animEffect transition="in" filter="wipe(left)">
                                      <p:cBhvr>
                                        <p:cTn id="2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827584" y="2348880"/>
            <a:ext cx="7272808" cy="4093428"/>
          </a:xfrm>
          <a:prstGeom prst="rect">
            <a:avLst/>
          </a:prstGeom>
          <a:noFill/>
        </p:spPr>
        <p:txBody>
          <a:bodyPr wrap="square" rtlCol="0">
            <a:spAutoFit/>
          </a:bodyPr>
          <a:lstStyle/>
          <a:p>
            <a:r>
              <a:rPr lang="en-US" altLang="zh-CN" sz="2600" b="1" smtClean="0"/>
              <a:t>43</a:t>
            </a:r>
            <a:r>
              <a:rPr lang="zh-CN" altLang="zh-CN" sz="2600" b="1" smtClean="0"/>
              <a:t>．雷锋精神当然要赋予它新的内涵，但谁又能否认现在就不需要学习雷锋了呢？</a:t>
            </a:r>
            <a:endParaRPr lang="zh-CN" altLang="zh-CN" sz="2600" b="1" smtClean="0"/>
          </a:p>
          <a:p>
            <a:r>
              <a:rPr lang="zh-CN" altLang="zh-CN" sz="2600" b="1" smtClean="0">
                <a:solidFill>
                  <a:srgbClr val="FF0000"/>
                </a:solidFill>
              </a:rPr>
              <a:t>解析：疑问句再加双重否定，变成了三重否定，不合逻辑。</a:t>
            </a:r>
            <a:endParaRPr lang="zh-CN" altLang="zh-CN" sz="2600" b="1" smtClean="0">
              <a:solidFill>
                <a:srgbClr val="FF0000"/>
              </a:solidFill>
            </a:endParaRPr>
          </a:p>
          <a:p>
            <a:endParaRPr lang="en-US" altLang="zh-CN" sz="2600" b="1" smtClean="0"/>
          </a:p>
          <a:p>
            <a:r>
              <a:rPr lang="en-US" altLang="zh-CN" sz="2600" b="1" smtClean="0"/>
              <a:t>44</a:t>
            </a:r>
            <a:r>
              <a:rPr lang="zh-CN" altLang="zh-CN" sz="2600" b="1" smtClean="0"/>
              <a:t>．近几年来，王芳几乎无时无刻都忘搜集、整理民歌，积累了大量的资料。</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无时无刻不</a:t>
            </a:r>
            <a:r>
              <a:rPr lang="en-US" altLang="zh-CN" sz="2600" b="1" smtClean="0">
                <a:solidFill>
                  <a:srgbClr val="FF0000"/>
                </a:solidFill>
              </a:rPr>
              <a:t>”</a:t>
            </a:r>
            <a:r>
              <a:rPr lang="zh-CN" altLang="zh-CN" sz="2600" b="1" smtClean="0">
                <a:solidFill>
                  <a:srgbClr val="FF0000"/>
                </a:solidFill>
              </a:rPr>
              <a:t>相当于</a:t>
            </a:r>
            <a:r>
              <a:rPr lang="en-US" altLang="zh-CN" sz="2600" b="1" smtClean="0">
                <a:solidFill>
                  <a:srgbClr val="FF0000"/>
                </a:solidFill>
              </a:rPr>
              <a:t>“</a:t>
            </a:r>
            <a:r>
              <a:rPr lang="zh-CN" altLang="zh-CN" sz="2600" b="1" smtClean="0">
                <a:solidFill>
                  <a:srgbClr val="FF0000"/>
                </a:solidFill>
              </a:rPr>
              <a:t>每时每刻都</a:t>
            </a:r>
            <a:r>
              <a:rPr lang="en-US" altLang="zh-CN" sz="2600" b="1" smtClean="0">
                <a:solidFill>
                  <a:srgbClr val="FF0000"/>
                </a:solidFill>
              </a:rPr>
              <a:t>”</a:t>
            </a:r>
            <a:r>
              <a:rPr lang="zh-CN" altLang="zh-CN" sz="2600" b="1" smtClean="0">
                <a:solidFill>
                  <a:srgbClr val="FF0000"/>
                </a:solidFill>
              </a:rPr>
              <a:t>，此处与</a:t>
            </a:r>
            <a:r>
              <a:rPr lang="en-US" altLang="zh-CN" sz="2600" b="1" smtClean="0">
                <a:solidFill>
                  <a:srgbClr val="FF0000"/>
                </a:solidFill>
              </a:rPr>
              <a:t>“</a:t>
            </a:r>
            <a:r>
              <a:rPr lang="zh-CN" altLang="zh-CN" sz="2600" b="1" smtClean="0">
                <a:solidFill>
                  <a:srgbClr val="FF0000"/>
                </a:solidFill>
              </a:rPr>
              <a:t>忘</a:t>
            </a:r>
            <a:r>
              <a:rPr lang="en-US" altLang="zh-CN" sz="2600" b="1" smtClean="0">
                <a:solidFill>
                  <a:srgbClr val="FF0000"/>
                </a:solidFill>
              </a:rPr>
              <a:t>”</a:t>
            </a:r>
            <a:r>
              <a:rPr lang="zh-CN" altLang="zh-CN" sz="2600" b="1" smtClean="0">
                <a:solidFill>
                  <a:srgbClr val="FF0000"/>
                </a:solidFill>
              </a:rPr>
              <a:t>用，与后</a:t>
            </a:r>
            <a:r>
              <a:rPr lang="en-US" altLang="zh-CN" sz="2600" b="1" smtClean="0">
                <a:solidFill>
                  <a:srgbClr val="FF0000"/>
                </a:solidFill>
              </a:rPr>
              <a:t>“</a:t>
            </a:r>
            <a:r>
              <a:rPr lang="zh-CN" altLang="zh-CN" sz="2600" b="1" smtClean="0">
                <a:solidFill>
                  <a:srgbClr val="FF0000"/>
                </a:solidFill>
              </a:rPr>
              <a:t>积累了大量的资料</a:t>
            </a:r>
            <a:r>
              <a:rPr lang="en-US" altLang="zh-CN" sz="2600" b="1" smtClean="0">
                <a:solidFill>
                  <a:srgbClr val="FF0000"/>
                </a:solidFill>
              </a:rPr>
              <a:t>”</a:t>
            </a:r>
            <a:r>
              <a:rPr lang="zh-CN" altLang="zh-CN" sz="2600" b="1" smtClean="0">
                <a:solidFill>
                  <a:srgbClr val="FF0000"/>
                </a:solidFill>
              </a:rPr>
              <a:t>矛盾。</a:t>
            </a:r>
            <a:endParaRPr lang="zh-CN" altLang="zh-CN" sz="2600" b="1" smtClean="0">
              <a:solidFill>
                <a:srgbClr val="FF0000"/>
              </a:solidFill>
            </a:endParaRPr>
          </a:p>
          <a:p>
            <a:endParaRPr lang="zh-CN" altLang="en-US" sz="2600" b="1"/>
          </a:p>
        </p:txBody>
      </p:sp>
      <p:sp>
        <p:nvSpPr>
          <p:cNvPr id="3" name="矩形 2"/>
          <p:cNvSpPr/>
          <p:nvPr/>
        </p:nvSpPr>
        <p:spPr>
          <a:xfrm>
            <a:off x="1475656" y="1628800"/>
            <a:ext cx="4572000" cy="461665"/>
          </a:xfrm>
          <a:prstGeom prst="rect">
            <a:avLst/>
          </a:prstGeom>
        </p:spPr>
        <p:txBody>
          <a:bodyPr>
            <a:spAutoFit/>
          </a:bodyPr>
          <a:lstStyle/>
          <a:p>
            <a:r>
              <a:rPr lang="zh-CN" altLang="zh-CN" sz="2400" b="1" smtClean="0">
                <a:solidFill>
                  <a:srgbClr val="FF0000"/>
                </a:solidFill>
              </a:rPr>
              <a:t>可能</a:t>
            </a:r>
            <a:r>
              <a:rPr lang="zh-CN" altLang="en-US" sz="2400" b="1" smtClean="0">
                <a:solidFill>
                  <a:srgbClr val="FF0000"/>
                </a:solidFill>
              </a:rPr>
              <a:t>会出现</a:t>
            </a:r>
            <a:r>
              <a:rPr lang="zh-CN" altLang="zh-CN" sz="2400" b="1" smtClean="0">
                <a:solidFill>
                  <a:srgbClr val="0000FF"/>
                </a:solidFill>
              </a:rPr>
              <a:t>否</a:t>
            </a:r>
            <a:r>
              <a:rPr lang="zh-CN" altLang="en-US" sz="2400" b="1" smtClean="0">
                <a:solidFill>
                  <a:srgbClr val="0000FF"/>
                </a:solidFill>
              </a:rPr>
              <a:t>定</a:t>
            </a:r>
            <a:r>
              <a:rPr lang="zh-CN" altLang="zh-CN" sz="2400" b="1" smtClean="0">
                <a:solidFill>
                  <a:srgbClr val="0000FF"/>
                </a:solidFill>
              </a:rPr>
              <a:t>不当</a:t>
            </a:r>
            <a:r>
              <a:rPr lang="zh-CN" altLang="en-US" sz="2400" b="1" smtClean="0">
                <a:solidFill>
                  <a:srgbClr val="FF0000"/>
                </a:solidFill>
              </a:rPr>
              <a:t>的语病</a:t>
            </a:r>
            <a:r>
              <a:rPr lang="zh-CN" altLang="zh-CN" sz="2400" b="1" smtClean="0">
                <a:solidFill>
                  <a:srgbClr val="FF0000"/>
                </a:solidFill>
              </a:rPr>
              <a:t>。</a:t>
            </a:r>
            <a:endParaRPr lang="zh-CN" altLang="zh-CN" sz="2400" b="1" smtClean="0">
              <a:solidFill>
                <a:srgbClr val="FF0000"/>
              </a:solidFill>
            </a:endParaRPr>
          </a:p>
        </p:txBody>
      </p:sp>
      <p:sp>
        <p:nvSpPr>
          <p:cNvPr id="4" name="矩形 3"/>
          <p:cNvSpPr/>
          <p:nvPr/>
        </p:nvSpPr>
        <p:spPr>
          <a:xfrm>
            <a:off x="3203848" y="764704"/>
            <a:ext cx="3272050" cy="707886"/>
          </a:xfrm>
          <a:prstGeom prst="rect">
            <a:avLst/>
          </a:prstGeom>
        </p:spPr>
        <p:txBody>
          <a:bodyPr wrap="none">
            <a:spAutoFit/>
          </a:bodyPr>
          <a:lstStyle/>
          <a:p>
            <a:r>
              <a:rPr lang="zh-CN" altLang="zh-CN" sz="4000" b="1" smtClean="0">
                <a:solidFill>
                  <a:srgbClr val="FF0000"/>
                </a:solidFill>
              </a:rPr>
              <a:t>十</a:t>
            </a:r>
            <a:r>
              <a:rPr lang="zh-CN" altLang="en-US" sz="4000" b="1" smtClean="0">
                <a:solidFill>
                  <a:srgbClr val="FF0000"/>
                </a:solidFill>
              </a:rPr>
              <a:t>四</a:t>
            </a:r>
            <a:r>
              <a:rPr lang="zh-CN" altLang="zh-CN" sz="4000" b="1" smtClean="0">
                <a:solidFill>
                  <a:srgbClr val="FF0000"/>
                </a:solidFill>
              </a:rPr>
              <a:t>看否定词</a:t>
            </a:r>
            <a:endParaRPr lang="zh-CN" altLang="zh-CN" sz="40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left)">
                                      <p:cBhvr>
                                        <p:cTn id="15" dur="500"/>
                                        <p:tgtEl>
                                          <p:spTgt spid="2">
                                            <p:txEl>
                                              <p:pRg st="3" end="3"/>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wipe(left)">
                                      <p:cBhvr>
                                        <p:cTn id="20" dur="500"/>
                                        <p:tgtEl>
                                          <p:spTgt spid="2">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wipe(left)">
                                      <p:cBhvr>
                                        <p:cTn id="2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矩形 3"/>
          <p:cNvSpPr/>
          <p:nvPr/>
        </p:nvSpPr>
        <p:spPr>
          <a:xfrm>
            <a:off x="755576" y="1268760"/>
            <a:ext cx="7632848" cy="3970318"/>
          </a:xfrm>
          <a:prstGeom prst="rect">
            <a:avLst/>
          </a:prstGeom>
        </p:spPr>
        <p:txBody>
          <a:bodyPr wrap="square">
            <a:spAutoFit/>
          </a:bodyPr>
          <a:lstStyle/>
          <a:p>
            <a:r>
              <a:rPr lang="en-US" altLang="zh-CN" sz="2800" b="1" smtClean="0"/>
              <a:t>3</a:t>
            </a:r>
            <a:r>
              <a:rPr lang="zh-CN" altLang="en-US" sz="2800" b="1" smtClean="0"/>
              <a:t>、</a:t>
            </a:r>
            <a:r>
              <a:rPr lang="zh-CN" altLang="zh-CN" sz="2800" b="1" smtClean="0"/>
              <a:t>以网络技术为重要支撑的知识经济革命，极大地改变了人们的生产生活方式，加速了社会文明。</a:t>
            </a:r>
            <a:endParaRPr lang="zh-CN" altLang="zh-CN" sz="2800" b="1" smtClean="0"/>
          </a:p>
          <a:p>
            <a:r>
              <a:rPr lang="zh-CN" altLang="zh-CN" sz="2800" b="1" smtClean="0">
                <a:solidFill>
                  <a:srgbClr val="FF0000"/>
                </a:solidFill>
              </a:rPr>
              <a:t>解析：缺少宾语，应在</a:t>
            </a:r>
            <a:r>
              <a:rPr lang="en-US" altLang="zh-CN" sz="2800" b="1" smtClean="0">
                <a:solidFill>
                  <a:srgbClr val="FF0000"/>
                </a:solidFill>
              </a:rPr>
              <a:t>“</a:t>
            </a:r>
            <a:r>
              <a:rPr lang="zh-CN" altLang="zh-CN" sz="2800" b="1" smtClean="0">
                <a:solidFill>
                  <a:srgbClr val="FF0000"/>
                </a:solidFill>
              </a:rPr>
              <a:t>社会文明</a:t>
            </a:r>
            <a:r>
              <a:rPr lang="en-US" altLang="zh-CN" sz="2800" b="1" smtClean="0">
                <a:solidFill>
                  <a:srgbClr val="FF0000"/>
                </a:solidFill>
              </a:rPr>
              <a:t>”</a:t>
            </a:r>
            <a:r>
              <a:rPr lang="zh-CN" altLang="zh-CN" sz="2800" b="1" smtClean="0">
                <a:solidFill>
                  <a:srgbClr val="FF0000"/>
                </a:solidFill>
              </a:rPr>
              <a:t>后补上</a:t>
            </a:r>
            <a:r>
              <a:rPr lang="en-US" altLang="zh-CN" sz="2800" b="1" smtClean="0">
                <a:solidFill>
                  <a:srgbClr val="FF0000"/>
                </a:solidFill>
              </a:rPr>
              <a:t>“</a:t>
            </a:r>
            <a:r>
              <a:rPr lang="zh-CN" altLang="zh-CN" sz="2800" b="1" smtClean="0">
                <a:solidFill>
                  <a:srgbClr val="FF0000"/>
                </a:solidFill>
              </a:rPr>
              <a:t>建设</a:t>
            </a:r>
            <a:r>
              <a:rPr lang="en-US" altLang="zh-CN" sz="2800" b="1" smtClean="0">
                <a:solidFill>
                  <a:srgbClr val="FF0000"/>
                </a:solidFill>
              </a:rPr>
              <a:t>”</a:t>
            </a:r>
            <a:r>
              <a:rPr lang="zh-CN" altLang="zh-CN" sz="2800" b="1" smtClean="0">
                <a:solidFill>
                  <a:srgbClr val="FF0000"/>
                </a:solidFill>
              </a:rPr>
              <a:t>。</a:t>
            </a:r>
            <a:endParaRPr lang="zh-CN" altLang="zh-CN" sz="2800" b="1" smtClean="0">
              <a:solidFill>
                <a:srgbClr val="FF0000"/>
              </a:solidFill>
            </a:endParaRPr>
          </a:p>
          <a:p>
            <a:endParaRPr lang="en-US" altLang="zh-CN" sz="2800" b="1" smtClean="0"/>
          </a:p>
          <a:p>
            <a:r>
              <a:rPr lang="en-US" altLang="zh-CN" sz="2800" b="1" smtClean="0"/>
              <a:t>4</a:t>
            </a:r>
            <a:r>
              <a:rPr lang="zh-CN" altLang="en-US" sz="2800" b="1" smtClean="0"/>
              <a:t>、</a:t>
            </a:r>
            <a:r>
              <a:rPr lang="zh-CN" altLang="zh-CN" sz="2800" b="1" smtClean="0"/>
              <a:t>这届全运会会徽、吉祥物设计的应征者大多是以青年师生为主。</a:t>
            </a:r>
            <a:endParaRPr lang="zh-CN" altLang="zh-CN" sz="2800" b="1" smtClean="0"/>
          </a:p>
          <a:p>
            <a:r>
              <a:rPr lang="zh-CN" altLang="en-US" sz="2800" b="1" smtClean="0">
                <a:solidFill>
                  <a:srgbClr val="FF0000"/>
                </a:solidFill>
              </a:rPr>
              <a:t>解析：</a:t>
            </a:r>
            <a:r>
              <a:rPr lang="zh-CN" altLang="zh-CN" sz="2800" b="1" smtClean="0">
                <a:solidFill>
                  <a:srgbClr val="FF0000"/>
                </a:solidFill>
              </a:rPr>
              <a:t>句式杂糅。</a:t>
            </a:r>
            <a:r>
              <a:rPr lang="zh-CN" altLang="en-US" sz="2800" b="1" smtClean="0">
                <a:solidFill>
                  <a:srgbClr val="FF0000"/>
                </a:solidFill>
              </a:rPr>
              <a:t>“</a:t>
            </a:r>
            <a:r>
              <a:rPr lang="zh-CN" altLang="zh-CN" sz="2800" b="1" smtClean="0">
                <a:solidFill>
                  <a:srgbClr val="FF0000"/>
                </a:solidFill>
              </a:rPr>
              <a:t>应征者大多是青年师生</a:t>
            </a:r>
            <a:r>
              <a:rPr lang="zh-CN" altLang="en-US" sz="2800" b="1" smtClean="0">
                <a:solidFill>
                  <a:srgbClr val="FF0000"/>
                </a:solidFill>
              </a:rPr>
              <a:t>”或者“</a:t>
            </a:r>
            <a:r>
              <a:rPr lang="zh-CN" altLang="zh-CN" sz="2800" b="1" smtClean="0">
                <a:solidFill>
                  <a:srgbClr val="FF0000"/>
                </a:solidFill>
              </a:rPr>
              <a:t>应征者是以青年师生为主。</a:t>
            </a:r>
            <a:r>
              <a:rPr lang="zh-CN" altLang="en-US" sz="2800" b="1" smtClean="0">
                <a:solidFill>
                  <a:srgbClr val="FF0000"/>
                </a:solidFill>
              </a:rPr>
              <a:t>”</a:t>
            </a:r>
            <a:endParaRPr lang="zh-CN" altLang="zh-CN" sz="2800" b="1"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left)">
                                      <p:cBhvr>
                                        <p:cTn id="7" dur="500"/>
                                        <p:tgtEl>
                                          <p:spTgt spid="4">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left)">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899592" y="2060848"/>
            <a:ext cx="7272808" cy="4093428"/>
          </a:xfrm>
          <a:prstGeom prst="rect">
            <a:avLst/>
          </a:prstGeom>
          <a:noFill/>
        </p:spPr>
        <p:txBody>
          <a:bodyPr wrap="square" rtlCol="0">
            <a:spAutoFit/>
          </a:bodyPr>
          <a:lstStyle/>
          <a:p>
            <a:r>
              <a:rPr lang="en-US" altLang="zh-CN" sz="2600" b="1" smtClean="0"/>
              <a:t>45</a:t>
            </a:r>
            <a:r>
              <a:rPr lang="zh-CN" altLang="zh-CN" sz="2600" b="1" smtClean="0"/>
              <a:t>．《消费者权益保护法》深受广大消费者所欢迎，因为它强化了人们的自我保护意识，使消费者的权益得到最大限度的保护。</a:t>
            </a:r>
            <a:endParaRPr lang="zh-CN" altLang="zh-CN" sz="2600" b="1" smtClean="0"/>
          </a:p>
          <a:p>
            <a:r>
              <a:rPr lang="zh-CN" altLang="zh-CN" sz="2600" b="1" smtClean="0">
                <a:solidFill>
                  <a:srgbClr val="FF0000"/>
                </a:solidFill>
              </a:rPr>
              <a:t>解析：有</a:t>
            </a:r>
            <a:r>
              <a:rPr lang="en-US" altLang="zh-CN" sz="2600" b="1" smtClean="0">
                <a:solidFill>
                  <a:srgbClr val="FF0000"/>
                </a:solidFill>
              </a:rPr>
              <a:t>“</a:t>
            </a:r>
            <a:r>
              <a:rPr lang="zh-CN" altLang="zh-CN" sz="2600" b="1" smtClean="0">
                <a:solidFill>
                  <a:srgbClr val="FF0000"/>
                </a:solidFill>
              </a:rPr>
              <a:t>为</a:t>
            </a:r>
            <a:r>
              <a:rPr lang="en-US" altLang="zh-CN" sz="2600" b="1" smtClean="0">
                <a:solidFill>
                  <a:srgbClr val="FF0000"/>
                </a:solidFill>
              </a:rPr>
              <a:t>……</a:t>
            </a:r>
            <a:r>
              <a:rPr lang="zh-CN" altLang="zh-CN" sz="2600" b="1" smtClean="0">
                <a:solidFill>
                  <a:srgbClr val="FF0000"/>
                </a:solidFill>
              </a:rPr>
              <a:t>所</a:t>
            </a:r>
            <a:r>
              <a:rPr lang="en-US" altLang="zh-CN" sz="2600" b="1" smtClean="0">
                <a:solidFill>
                  <a:srgbClr val="FF0000"/>
                </a:solidFill>
              </a:rPr>
              <a:t>”</a:t>
            </a:r>
            <a:r>
              <a:rPr lang="zh-CN" altLang="zh-CN" sz="2600" b="1" smtClean="0">
                <a:solidFill>
                  <a:srgbClr val="FF0000"/>
                </a:solidFill>
              </a:rPr>
              <a:t>和</a:t>
            </a:r>
            <a:r>
              <a:rPr lang="en-US" altLang="zh-CN" sz="2600" b="1" smtClean="0">
                <a:solidFill>
                  <a:srgbClr val="FF0000"/>
                </a:solidFill>
              </a:rPr>
              <a:t>“</a:t>
            </a:r>
            <a:r>
              <a:rPr lang="zh-CN" altLang="zh-CN" sz="2600" b="1" smtClean="0">
                <a:solidFill>
                  <a:srgbClr val="FF0000"/>
                </a:solidFill>
              </a:rPr>
              <a:t>被</a:t>
            </a:r>
            <a:r>
              <a:rPr lang="en-US" altLang="zh-CN" sz="2600" b="1" smtClean="0">
                <a:solidFill>
                  <a:srgbClr val="FF0000"/>
                </a:solidFill>
              </a:rPr>
              <a:t>……</a:t>
            </a:r>
            <a:r>
              <a:rPr lang="zh-CN" altLang="zh-CN" sz="2600" b="1" smtClean="0">
                <a:solidFill>
                  <a:srgbClr val="FF0000"/>
                </a:solidFill>
              </a:rPr>
              <a:t>所</a:t>
            </a:r>
            <a:r>
              <a:rPr lang="en-US" altLang="zh-CN" sz="2600" b="1" smtClean="0">
                <a:solidFill>
                  <a:srgbClr val="FF0000"/>
                </a:solidFill>
              </a:rPr>
              <a:t>”</a:t>
            </a:r>
            <a:r>
              <a:rPr lang="zh-CN" altLang="zh-CN" sz="2600" b="1" smtClean="0">
                <a:solidFill>
                  <a:srgbClr val="FF0000"/>
                </a:solidFill>
              </a:rPr>
              <a:t>的结构，没有</a:t>
            </a:r>
            <a:r>
              <a:rPr lang="en-US" altLang="zh-CN" sz="2600" b="1" smtClean="0">
                <a:solidFill>
                  <a:srgbClr val="FF0000"/>
                </a:solidFill>
              </a:rPr>
              <a:t>“</a:t>
            </a:r>
            <a:r>
              <a:rPr lang="zh-CN" altLang="zh-CN" sz="2600" b="1" smtClean="0">
                <a:solidFill>
                  <a:srgbClr val="FF0000"/>
                </a:solidFill>
              </a:rPr>
              <a:t>受</a:t>
            </a:r>
            <a:r>
              <a:rPr lang="en-US" altLang="zh-CN" sz="2600" b="1" smtClean="0">
                <a:solidFill>
                  <a:srgbClr val="FF0000"/>
                </a:solidFill>
              </a:rPr>
              <a:t>……</a:t>
            </a:r>
            <a:r>
              <a:rPr lang="zh-CN" altLang="zh-CN" sz="2600" b="1" smtClean="0">
                <a:solidFill>
                  <a:srgbClr val="FF0000"/>
                </a:solidFill>
              </a:rPr>
              <a:t>所</a:t>
            </a:r>
            <a:r>
              <a:rPr lang="en-US" altLang="zh-CN" sz="2600" b="1" smtClean="0">
                <a:solidFill>
                  <a:srgbClr val="FF0000"/>
                </a:solidFill>
              </a:rPr>
              <a:t>”</a:t>
            </a:r>
            <a:r>
              <a:rPr lang="zh-CN" altLang="zh-CN" sz="2600" b="1" smtClean="0">
                <a:solidFill>
                  <a:srgbClr val="FF0000"/>
                </a:solidFill>
              </a:rPr>
              <a:t>的结构，要将</a:t>
            </a:r>
            <a:r>
              <a:rPr lang="en-US" altLang="zh-CN" sz="2600" b="1" smtClean="0">
                <a:solidFill>
                  <a:srgbClr val="FF0000"/>
                </a:solidFill>
              </a:rPr>
              <a:t>“</a:t>
            </a:r>
            <a:r>
              <a:rPr lang="zh-CN" altLang="zh-CN" sz="2600" b="1" smtClean="0">
                <a:solidFill>
                  <a:srgbClr val="FF0000"/>
                </a:solidFill>
              </a:rPr>
              <a:t>所</a:t>
            </a:r>
            <a:r>
              <a:rPr lang="en-US" altLang="zh-CN" sz="2600" b="1" smtClean="0">
                <a:solidFill>
                  <a:srgbClr val="FF0000"/>
                </a:solidFill>
              </a:rPr>
              <a:t>”</a:t>
            </a:r>
            <a:r>
              <a:rPr lang="zh-CN" altLang="zh-CN" sz="2600" b="1" smtClean="0">
                <a:solidFill>
                  <a:srgbClr val="FF0000"/>
                </a:solidFill>
              </a:rPr>
              <a:t>字去掉。</a:t>
            </a:r>
            <a:endParaRPr lang="zh-CN" altLang="zh-CN" sz="2600" b="1" smtClean="0">
              <a:solidFill>
                <a:srgbClr val="FF0000"/>
              </a:solidFill>
            </a:endParaRPr>
          </a:p>
          <a:p>
            <a:endParaRPr lang="en-US" altLang="zh-CN" sz="2600" b="1" smtClean="0"/>
          </a:p>
          <a:p>
            <a:r>
              <a:rPr lang="en-US" altLang="zh-CN" sz="2600" b="1" smtClean="0"/>
              <a:t>46</a:t>
            </a:r>
            <a:r>
              <a:rPr lang="zh-CN" altLang="zh-CN" sz="2600" b="1" smtClean="0"/>
              <a:t>．到目前为止，人还不能完全控制自然灾害，农业收成的好坏，在很大程度上还是由于自然条件的好坏决定的。</a:t>
            </a:r>
            <a:endParaRPr lang="zh-CN" altLang="zh-CN" sz="2600" b="1" smtClean="0"/>
          </a:p>
          <a:p>
            <a:r>
              <a:rPr lang="zh-CN" altLang="zh-CN" sz="2600" b="1" smtClean="0">
                <a:solidFill>
                  <a:srgbClr val="FF0000"/>
                </a:solidFill>
              </a:rPr>
              <a:t>解析：应为</a:t>
            </a:r>
            <a:r>
              <a:rPr lang="en-US" altLang="zh-CN" sz="2600" b="1" smtClean="0">
                <a:solidFill>
                  <a:srgbClr val="FF0000"/>
                </a:solidFill>
              </a:rPr>
              <a:t>“</a:t>
            </a:r>
            <a:r>
              <a:rPr lang="zh-CN" altLang="zh-CN" sz="2600" b="1" smtClean="0">
                <a:solidFill>
                  <a:srgbClr val="FF0000"/>
                </a:solidFill>
              </a:rPr>
              <a:t>由</a:t>
            </a:r>
            <a:r>
              <a:rPr lang="en-US" altLang="zh-CN" sz="2600" b="1" smtClean="0">
                <a:solidFill>
                  <a:srgbClr val="FF0000"/>
                </a:solidFill>
              </a:rPr>
              <a:t>……</a:t>
            </a:r>
            <a:r>
              <a:rPr lang="zh-CN" altLang="zh-CN" sz="2600" b="1" smtClean="0">
                <a:solidFill>
                  <a:srgbClr val="FF0000"/>
                </a:solidFill>
              </a:rPr>
              <a:t>决定的</a:t>
            </a:r>
            <a:r>
              <a:rPr lang="en-US" altLang="zh-CN" sz="2600" b="1" smtClean="0">
                <a:solidFill>
                  <a:srgbClr val="FF0000"/>
                </a:solidFill>
              </a:rPr>
              <a:t>”</a:t>
            </a:r>
            <a:r>
              <a:rPr lang="zh-CN" altLang="zh-CN" sz="2600" b="1" smtClean="0">
                <a:solidFill>
                  <a:srgbClr val="FF0000"/>
                </a:solidFill>
              </a:rPr>
              <a:t>。</a:t>
            </a:r>
            <a:endParaRPr lang="zh-CN" altLang="en-US" sz="2600" b="1">
              <a:solidFill>
                <a:srgbClr val="FF0000"/>
              </a:solidFill>
            </a:endParaRPr>
          </a:p>
        </p:txBody>
      </p:sp>
      <p:sp>
        <p:nvSpPr>
          <p:cNvPr id="3" name="矩形 2"/>
          <p:cNvSpPr/>
          <p:nvPr/>
        </p:nvSpPr>
        <p:spPr>
          <a:xfrm>
            <a:off x="1475656" y="1484784"/>
            <a:ext cx="4572000" cy="461665"/>
          </a:xfrm>
          <a:prstGeom prst="rect">
            <a:avLst/>
          </a:prstGeom>
        </p:spPr>
        <p:txBody>
          <a:bodyPr>
            <a:spAutoFit/>
          </a:bodyPr>
          <a:lstStyle/>
          <a:p>
            <a:r>
              <a:rPr lang="zh-CN" altLang="zh-CN" sz="2400" b="1" smtClean="0">
                <a:solidFill>
                  <a:srgbClr val="FF0000"/>
                </a:solidFill>
              </a:rPr>
              <a:t>可能是</a:t>
            </a:r>
            <a:r>
              <a:rPr lang="zh-CN" altLang="zh-CN" sz="2400" b="1" smtClean="0">
                <a:solidFill>
                  <a:srgbClr val="0000FF"/>
                </a:solidFill>
              </a:rPr>
              <a:t>结构混乱</a:t>
            </a:r>
            <a:r>
              <a:rPr lang="zh-CN" altLang="zh-CN" sz="2400" b="1" smtClean="0">
                <a:solidFill>
                  <a:srgbClr val="FF0000"/>
                </a:solidFill>
              </a:rPr>
              <a:t>。</a:t>
            </a:r>
            <a:endParaRPr lang="zh-CN" altLang="zh-CN" sz="2400" b="1" smtClean="0">
              <a:solidFill>
                <a:srgbClr val="FF0000"/>
              </a:solidFill>
            </a:endParaRPr>
          </a:p>
        </p:txBody>
      </p:sp>
      <p:sp>
        <p:nvSpPr>
          <p:cNvPr id="4" name="矩形 3"/>
          <p:cNvSpPr/>
          <p:nvPr/>
        </p:nvSpPr>
        <p:spPr>
          <a:xfrm>
            <a:off x="2843808" y="692696"/>
            <a:ext cx="3786614" cy="707886"/>
          </a:xfrm>
          <a:prstGeom prst="rect">
            <a:avLst/>
          </a:prstGeom>
        </p:spPr>
        <p:txBody>
          <a:bodyPr wrap="none">
            <a:spAutoFit/>
          </a:bodyPr>
          <a:lstStyle/>
          <a:p>
            <a:r>
              <a:rPr lang="zh-CN" altLang="zh-CN" sz="4000" b="1" smtClean="0">
                <a:solidFill>
                  <a:srgbClr val="FF0000"/>
                </a:solidFill>
              </a:rPr>
              <a:t>十</a:t>
            </a:r>
            <a:r>
              <a:rPr lang="zh-CN" altLang="en-US" sz="4000" b="1" smtClean="0">
                <a:solidFill>
                  <a:srgbClr val="FF0000"/>
                </a:solidFill>
              </a:rPr>
              <a:t>五看所字</a:t>
            </a:r>
            <a:r>
              <a:rPr lang="zh-CN" altLang="zh-CN" sz="4000" b="1" smtClean="0">
                <a:solidFill>
                  <a:srgbClr val="FF0000"/>
                </a:solidFill>
              </a:rPr>
              <a:t>结构</a:t>
            </a:r>
            <a:endParaRPr lang="zh-CN" altLang="zh-CN" sz="40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left)">
                                      <p:cBhvr>
                                        <p:cTn id="15" dur="500"/>
                                        <p:tgtEl>
                                          <p:spTgt spid="2">
                                            <p:txEl>
                                              <p:pRg st="3" end="3"/>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wipe(left)">
                                      <p:cBhvr>
                                        <p:cTn id="20" dur="500"/>
                                        <p:tgtEl>
                                          <p:spTgt spid="2">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wipe(left)">
                                      <p:cBhvr>
                                        <p:cTn id="2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971600" y="2276872"/>
            <a:ext cx="7272808" cy="3293209"/>
          </a:xfrm>
          <a:prstGeom prst="rect">
            <a:avLst/>
          </a:prstGeom>
          <a:noFill/>
        </p:spPr>
        <p:txBody>
          <a:bodyPr wrap="square" rtlCol="0">
            <a:spAutoFit/>
          </a:bodyPr>
          <a:lstStyle/>
          <a:p>
            <a:r>
              <a:rPr lang="en-US" altLang="zh-CN" sz="2600" b="1" smtClean="0"/>
              <a:t>47</a:t>
            </a:r>
            <a:r>
              <a:rPr lang="zh-CN" altLang="zh-CN" sz="2600" b="1" smtClean="0"/>
              <a:t>．《语文大辞典》编委会，为了使辞典有较高的质量，在躬耕修典三个春秋的编纂过程中，着重控制了关键程序。</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躬耕修典</a:t>
            </a:r>
            <a:r>
              <a:rPr lang="en-US" altLang="zh-CN" sz="2600" b="1" smtClean="0">
                <a:solidFill>
                  <a:srgbClr val="FF0000"/>
                </a:solidFill>
              </a:rPr>
              <a:t>”</a:t>
            </a:r>
            <a:r>
              <a:rPr lang="zh-CN" altLang="zh-CN" sz="2600" b="1" smtClean="0">
                <a:solidFill>
                  <a:srgbClr val="FF0000"/>
                </a:solidFill>
              </a:rPr>
              <a:t>即</a:t>
            </a:r>
            <a:r>
              <a:rPr lang="en-US" altLang="zh-CN" sz="2600" b="1" smtClean="0">
                <a:solidFill>
                  <a:srgbClr val="FF0000"/>
                </a:solidFill>
              </a:rPr>
              <a:t>“</a:t>
            </a:r>
            <a:r>
              <a:rPr lang="zh-CN" altLang="zh-CN" sz="2600" b="1" smtClean="0">
                <a:solidFill>
                  <a:srgbClr val="FF0000"/>
                </a:solidFill>
              </a:rPr>
              <a:t>编纂</a:t>
            </a:r>
            <a:r>
              <a:rPr lang="en-US" altLang="zh-CN" sz="2600" b="1" smtClean="0">
                <a:solidFill>
                  <a:srgbClr val="FF0000"/>
                </a:solidFill>
              </a:rPr>
              <a:t>”</a:t>
            </a:r>
            <a:r>
              <a:rPr lang="zh-CN" altLang="zh-CN" sz="2600" b="1" smtClean="0">
                <a:solidFill>
                  <a:srgbClr val="FF0000"/>
                </a:solidFill>
              </a:rPr>
              <a:t>，重复</a:t>
            </a:r>
            <a:endParaRPr lang="zh-CN" altLang="zh-CN" sz="2600" b="1" smtClean="0">
              <a:solidFill>
                <a:srgbClr val="FF0000"/>
              </a:solidFill>
            </a:endParaRPr>
          </a:p>
          <a:p>
            <a:endParaRPr lang="en-US" altLang="zh-CN" sz="2600" b="1" smtClean="0">
              <a:solidFill>
                <a:srgbClr val="0000FF"/>
              </a:solidFill>
            </a:endParaRPr>
          </a:p>
          <a:p>
            <a:r>
              <a:rPr lang="zh-CN" altLang="zh-CN" sz="2600" b="1" smtClean="0">
                <a:solidFill>
                  <a:srgbClr val="0000FF"/>
                </a:solidFill>
              </a:rPr>
              <a:t>注：类似的错误用法还有</a:t>
            </a:r>
            <a:r>
              <a:rPr lang="en-US" altLang="zh-CN" sz="2600" b="1" smtClean="0">
                <a:solidFill>
                  <a:srgbClr val="0000FF"/>
                </a:solidFill>
              </a:rPr>
              <a:t>“</a:t>
            </a:r>
            <a:r>
              <a:rPr lang="zh-CN" altLang="zh-CN" sz="2600" b="1" smtClean="0">
                <a:solidFill>
                  <a:srgbClr val="0000FF"/>
                </a:solidFill>
              </a:rPr>
              <a:t>过早夭折</a:t>
            </a:r>
            <a:r>
              <a:rPr lang="en-US" altLang="zh-CN" sz="2600" b="1" smtClean="0">
                <a:solidFill>
                  <a:srgbClr val="0000FF"/>
                </a:solidFill>
              </a:rPr>
              <a:t>”</a:t>
            </a:r>
            <a:r>
              <a:rPr lang="zh-CN" altLang="zh-CN" sz="2600" b="1" smtClean="0">
                <a:solidFill>
                  <a:srgbClr val="0000FF"/>
                </a:solidFill>
              </a:rPr>
              <a:t>、</a:t>
            </a:r>
            <a:r>
              <a:rPr lang="en-US" altLang="zh-CN" sz="2600" b="1" smtClean="0">
                <a:solidFill>
                  <a:srgbClr val="0000FF"/>
                </a:solidFill>
              </a:rPr>
              <a:t>“</a:t>
            </a:r>
            <a:r>
              <a:rPr lang="zh-CN" altLang="zh-CN" sz="2600" b="1" smtClean="0">
                <a:solidFill>
                  <a:srgbClr val="0000FF"/>
                </a:solidFill>
              </a:rPr>
              <a:t>过分溺爱</a:t>
            </a:r>
            <a:r>
              <a:rPr lang="en-US" altLang="zh-CN" sz="2600" b="1" smtClean="0">
                <a:solidFill>
                  <a:srgbClr val="0000FF"/>
                </a:solidFill>
              </a:rPr>
              <a:t>”</a:t>
            </a:r>
            <a:r>
              <a:rPr lang="zh-CN" altLang="zh-CN" sz="2600" b="1" smtClean="0">
                <a:solidFill>
                  <a:srgbClr val="0000FF"/>
                </a:solidFill>
              </a:rPr>
              <a:t>、</a:t>
            </a:r>
            <a:r>
              <a:rPr lang="en-US" altLang="zh-CN" sz="2600" b="1" smtClean="0">
                <a:solidFill>
                  <a:srgbClr val="0000FF"/>
                </a:solidFill>
              </a:rPr>
              <a:t>“</a:t>
            </a:r>
            <a:r>
              <a:rPr lang="zh-CN" altLang="zh-CN" sz="2600" b="1" smtClean="0">
                <a:solidFill>
                  <a:srgbClr val="0000FF"/>
                </a:solidFill>
              </a:rPr>
              <a:t>卫冕桂冠</a:t>
            </a:r>
            <a:r>
              <a:rPr lang="en-US" altLang="zh-CN" sz="2600" b="1" smtClean="0">
                <a:solidFill>
                  <a:srgbClr val="0000FF"/>
                </a:solidFill>
              </a:rPr>
              <a:t>”</a:t>
            </a:r>
            <a:r>
              <a:rPr lang="zh-CN" altLang="zh-CN" sz="2600" b="1" smtClean="0">
                <a:solidFill>
                  <a:srgbClr val="0000FF"/>
                </a:solidFill>
              </a:rPr>
              <a:t>、</a:t>
            </a:r>
            <a:r>
              <a:rPr lang="en-US" altLang="zh-CN" sz="2600" b="1" smtClean="0">
                <a:solidFill>
                  <a:srgbClr val="0000FF"/>
                </a:solidFill>
              </a:rPr>
              <a:t>“</a:t>
            </a:r>
            <a:r>
              <a:rPr lang="zh-CN" altLang="zh-CN" sz="2600" b="1" smtClean="0">
                <a:solidFill>
                  <a:srgbClr val="0000FF"/>
                </a:solidFill>
              </a:rPr>
              <a:t>令寒舍蓬荜生辉</a:t>
            </a:r>
            <a:r>
              <a:rPr lang="en-US" altLang="zh-CN" sz="2600" b="1" smtClean="0">
                <a:solidFill>
                  <a:srgbClr val="0000FF"/>
                </a:solidFill>
              </a:rPr>
              <a:t>”</a:t>
            </a:r>
            <a:r>
              <a:rPr lang="zh-CN" altLang="zh-CN" sz="2600" b="1" smtClean="0">
                <a:solidFill>
                  <a:srgbClr val="0000FF"/>
                </a:solidFill>
              </a:rPr>
              <a:t>等。</a:t>
            </a:r>
            <a:endParaRPr lang="zh-CN" altLang="zh-CN" sz="2600" b="1" smtClean="0">
              <a:solidFill>
                <a:srgbClr val="0000FF"/>
              </a:solidFill>
            </a:endParaRPr>
          </a:p>
          <a:p>
            <a:endParaRPr lang="zh-CN" altLang="en-US" sz="2600" b="1"/>
          </a:p>
        </p:txBody>
      </p:sp>
      <p:sp>
        <p:nvSpPr>
          <p:cNvPr id="3" name="矩形 2"/>
          <p:cNvSpPr/>
          <p:nvPr/>
        </p:nvSpPr>
        <p:spPr>
          <a:xfrm>
            <a:off x="1187624" y="1556792"/>
            <a:ext cx="4572000" cy="461665"/>
          </a:xfrm>
          <a:prstGeom prst="rect">
            <a:avLst/>
          </a:prstGeom>
        </p:spPr>
        <p:txBody>
          <a:bodyPr>
            <a:spAutoFit/>
          </a:bodyPr>
          <a:lstStyle/>
          <a:p>
            <a:r>
              <a:rPr lang="zh-CN" altLang="zh-CN" sz="2400" b="1" smtClean="0">
                <a:solidFill>
                  <a:srgbClr val="FF0000"/>
                </a:solidFill>
              </a:rPr>
              <a:t>可能</a:t>
            </a:r>
            <a:r>
              <a:rPr lang="zh-CN" altLang="en-US" sz="2400" b="1" smtClean="0">
                <a:solidFill>
                  <a:srgbClr val="FF0000"/>
                </a:solidFill>
              </a:rPr>
              <a:t>会出现</a:t>
            </a:r>
            <a:r>
              <a:rPr lang="zh-CN" altLang="zh-CN" sz="2400" b="1" smtClean="0">
                <a:solidFill>
                  <a:srgbClr val="0000FF"/>
                </a:solidFill>
              </a:rPr>
              <a:t>语意重复</a:t>
            </a:r>
            <a:r>
              <a:rPr lang="zh-CN" altLang="en-US" sz="2400" b="1" smtClean="0">
                <a:solidFill>
                  <a:srgbClr val="FF0000"/>
                </a:solidFill>
              </a:rPr>
              <a:t>的语病</a:t>
            </a:r>
            <a:r>
              <a:rPr lang="zh-CN" altLang="zh-CN" sz="2400" b="1" smtClean="0">
                <a:solidFill>
                  <a:srgbClr val="FF0000"/>
                </a:solidFill>
              </a:rPr>
              <a:t>。</a:t>
            </a:r>
            <a:endParaRPr lang="zh-CN" altLang="zh-CN" sz="2400" b="1" smtClean="0">
              <a:solidFill>
                <a:srgbClr val="FF0000"/>
              </a:solidFill>
            </a:endParaRPr>
          </a:p>
        </p:txBody>
      </p:sp>
      <p:sp>
        <p:nvSpPr>
          <p:cNvPr id="4" name="矩形 3"/>
          <p:cNvSpPr/>
          <p:nvPr/>
        </p:nvSpPr>
        <p:spPr>
          <a:xfrm>
            <a:off x="1907704" y="692696"/>
            <a:ext cx="5844870" cy="707886"/>
          </a:xfrm>
          <a:prstGeom prst="rect">
            <a:avLst/>
          </a:prstGeom>
        </p:spPr>
        <p:txBody>
          <a:bodyPr wrap="none">
            <a:spAutoFit/>
          </a:bodyPr>
          <a:lstStyle/>
          <a:p>
            <a:r>
              <a:rPr lang="zh-CN" altLang="zh-CN" sz="4000" b="1" smtClean="0">
                <a:solidFill>
                  <a:srgbClr val="FF0000"/>
                </a:solidFill>
              </a:rPr>
              <a:t>十</a:t>
            </a:r>
            <a:r>
              <a:rPr lang="zh-CN" altLang="en-US" sz="4000" b="1" smtClean="0">
                <a:solidFill>
                  <a:srgbClr val="FF0000"/>
                </a:solidFill>
              </a:rPr>
              <a:t>六看</a:t>
            </a:r>
            <a:r>
              <a:rPr lang="zh-CN" altLang="zh-CN" sz="4000" b="1" smtClean="0">
                <a:solidFill>
                  <a:srgbClr val="FF0000"/>
                </a:solidFill>
              </a:rPr>
              <a:t>文言词语、书面语</a:t>
            </a:r>
            <a:endParaRPr lang="zh-CN" altLang="zh-CN" sz="40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wipe(left)">
                                      <p:cBhvr>
                                        <p:cTn id="17" dur="500"/>
                                        <p:tgtEl>
                                          <p:spTgt spid="2">
                                            <p:txEl>
                                              <p:pRg st="1" end="1"/>
                                            </p:txEl>
                                          </p:spTgt>
                                        </p:tgtEl>
                                      </p:cBhvr>
                                    </p:animEffect>
                                  </p:childTnLst>
                                </p:cTn>
                              </p:par>
                              <p:par>
                                <p:cTn id="18" presetID="22" presetClass="entr" presetSubtype="8" fill="hold" nodeType="with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wipe(left)">
                                      <p:cBhvr>
                                        <p:cTn id="2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971600" y="1988840"/>
            <a:ext cx="7344816" cy="4493538"/>
          </a:xfrm>
          <a:prstGeom prst="rect">
            <a:avLst/>
          </a:prstGeom>
          <a:noFill/>
        </p:spPr>
        <p:txBody>
          <a:bodyPr wrap="square" rtlCol="0">
            <a:spAutoFit/>
          </a:bodyPr>
          <a:lstStyle/>
          <a:p>
            <a:r>
              <a:rPr lang="en-US" altLang="zh-CN" sz="2600" b="1" smtClean="0"/>
              <a:t>48</a:t>
            </a:r>
            <a:r>
              <a:rPr lang="zh-CN" altLang="zh-CN" sz="2600" b="1" smtClean="0"/>
              <a:t>．天渐渐地黑了下来，外面又刮了风，街上的行人也渐渐稀少了，修伞的心里非常着急。</a:t>
            </a:r>
            <a:endParaRPr lang="zh-CN" altLang="zh-CN" sz="2600" b="1" smtClean="0"/>
          </a:p>
          <a:p>
            <a:r>
              <a:rPr lang="zh-CN" altLang="zh-CN" sz="2600" b="1" smtClean="0">
                <a:solidFill>
                  <a:srgbClr val="FF0000"/>
                </a:solidFill>
              </a:rPr>
              <a:t>解析：语意不明，</a:t>
            </a:r>
            <a:r>
              <a:rPr lang="en-US" altLang="zh-CN" sz="2600" b="1" smtClean="0">
                <a:solidFill>
                  <a:srgbClr val="FF0000"/>
                </a:solidFill>
              </a:rPr>
              <a:t>“</a:t>
            </a:r>
            <a:r>
              <a:rPr lang="zh-CN" altLang="zh-CN" sz="2600" b="1" smtClean="0">
                <a:solidFill>
                  <a:srgbClr val="FF0000"/>
                </a:solidFill>
              </a:rPr>
              <a:t>修伞的</a:t>
            </a:r>
            <a:r>
              <a:rPr lang="en-US" altLang="zh-CN" sz="2600" b="1" smtClean="0">
                <a:solidFill>
                  <a:srgbClr val="FF0000"/>
                </a:solidFill>
              </a:rPr>
              <a:t>”</a:t>
            </a:r>
            <a:r>
              <a:rPr lang="zh-CN" altLang="zh-CN" sz="2600" b="1" smtClean="0">
                <a:solidFill>
                  <a:srgbClr val="FF0000"/>
                </a:solidFill>
              </a:rPr>
              <a:t>可能是</a:t>
            </a:r>
            <a:r>
              <a:rPr lang="en-US" altLang="zh-CN" sz="2600" b="1" smtClean="0">
                <a:solidFill>
                  <a:srgbClr val="FF0000"/>
                </a:solidFill>
              </a:rPr>
              <a:t>“</a:t>
            </a:r>
            <a:r>
              <a:rPr lang="zh-CN" altLang="zh-CN" sz="2600" b="1" smtClean="0">
                <a:solidFill>
                  <a:srgbClr val="FF0000"/>
                </a:solidFill>
              </a:rPr>
              <a:t>修伞的顾客</a:t>
            </a:r>
            <a:r>
              <a:rPr lang="en-US" altLang="zh-CN" sz="2600" b="1" smtClean="0">
                <a:solidFill>
                  <a:srgbClr val="FF0000"/>
                </a:solidFill>
              </a:rPr>
              <a:t>”</a:t>
            </a:r>
            <a:r>
              <a:rPr lang="zh-CN" altLang="zh-CN" sz="2600" b="1" smtClean="0">
                <a:solidFill>
                  <a:srgbClr val="FF0000"/>
                </a:solidFill>
              </a:rPr>
              <a:t>也可能是</a:t>
            </a:r>
            <a:r>
              <a:rPr lang="en-US" altLang="zh-CN" sz="2600" b="1" smtClean="0">
                <a:solidFill>
                  <a:srgbClr val="FF0000"/>
                </a:solidFill>
              </a:rPr>
              <a:t>“</a:t>
            </a:r>
            <a:r>
              <a:rPr lang="zh-CN" altLang="zh-CN" sz="2600" b="1" smtClean="0">
                <a:solidFill>
                  <a:srgbClr val="FF0000"/>
                </a:solidFill>
              </a:rPr>
              <a:t>修伞的师傅</a:t>
            </a:r>
            <a:r>
              <a:rPr lang="en-US" altLang="zh-CN" sz="2600" b="1" smtClean="0">
                <a:solidFill>
                  <a:srgbClr val="FF0000"/>
                </a:solidFill>
              </a:rPr>
              <a:t>”</a:t>
            </a:r>
            <a:r>
              <a:rPr lang="zh-CN" altLang="zh-CN" sz="2600" b="1" smtClean="0">
                <a:solidFill>
                  <a:srgbClr val="FF0000"/>
                </a:solidFill>
              </a:rPr>
              <a:t>。</a:t>
            </a:r>
            <a:endParaRPr lang="zh-CN" altLang="zh-CN" sz="2600" b="1" smtClean="0">
              <a:solidFill>
                <a:srgbClr val="FF0000"/>
              </a:solidFill>
            </a:endParaRPr>
          </a:p>
          <a:p>
            <a:endParaRPr lang="en-US" altLang="zh-CN" sz="2600" b="1" smtClean="0"/>
          </a:p>
          <a:p>
            <a:r>
              <a:rPr lang="en-US" altLang="zh-CN" sz="2600" b="1" smtClean="0"/>
              <a:t>49</a:t>
            </a:r>
            <a:r>
              <a:rPr lang="zh-CN" altLang="zh-CN" sz="2600" b="1" smtClean="0"/>
              <a:t>．</a:t>
            </a:r>
            <a:r>
              <a:rPr lang="en-US" altLang="zh-CN" sz="2600" b="1" smtClean="0"/>
              <a:t>2003</a:t>
            </a:r>
            <a:r>
              <a:rPr lang="zh-CN" altLang="zh-CN" sz="2600" b="1" smtClean="0"/>
              <a:t>年</a:t>
            </a:r>
            <a:r>
              <a:rPr lang="en-US" altLang="zh-CN" sz="2600" b="1" smtClean="0"/>
              <a:t>8</a:t>
            </a:r>
            <a:r>
              <a:rPr lang="zh-CN" altLang="zh-CN" sz="2600" b="1" smtClean="0"/>
              <a:t>月</a:t>
            </a:r>
            <a:r>
              <a:rPr lang="en-US" altLang="zh-CN" sz="2600" b="1" smtClean="0"/>
              <a:t>3</a:t>
            </a:r>
            <a:r>
              <a:rPr lang="zh-CN" altLang="zh-CN" sz="2600" b="1" smtClean="0"/>
              <a:t>日晚，在北京天坛举行了第</a:t>
            </a:r>
            <a:r>
              <a:rPr lang="en-US" altLang="zh-CN" sz="2600" b="1" smtClean="0"/>
              <a:t>29</a:t>
            </a:r>
            <a:r>
              <a:rPr lang="zh-CN" altLang="zh-CN" sz="2600" b="1" smtClean="0"/>
              <a:t>届奥运会会徽发布仪式，当晚祈年殿的灯火辉煌，更显得雄伟壮丽。</a:t>
            </a:r>
            <a:endParaRPr lang="zh-CN" altLang="zh-CN" sz="2600" b="1" smtClean="0"/>
          </a:p>
          <a:p>
            <a:r>
              <a:rPr lang="zh-CN" altLang="zh-CN" sz="2600" b="1" smtClean="0">
                <a:solidFill>
                  <a:srgbClr val="FF0000"/>
                </a:solidFill>
              </a:rPr>
              <a:t>解析：搭配不当，误用</a:t>
            </a:r>
            <a:r>
              <a:rPr lang="en-US" altLang="zh-CN" sz="2600" b="1" smtClean="0">
                <a:solidFill>
                  <a:srgbClr val="FF0000"/>
                </a:solidFill>
              </a:rPr>
              <a:t>“</a:t>
            </a:r>
            <a:r>
              <a:rPr lang="zh-CN" altLang="zh-CN" sz="2600" b="1" smtClean="0">
                <a:solidFill>
                  <a:srgbClr val="FF0000"/>
                </a:solidFill>
              </a:rPr>
              <a:t>的</a:t>
            </a:r>
            <a:r>
              <a:rPr lang="en-US" altLang="zh-CN" sz="2600" b="1" smtClean="0">
                <a:solidFill>
                  <a:srgbClr val="FF0000"/>
                </a:solidFill>
              </a:rPr>
              <a:t>”</a:t>
            </a:r>
            <a:r>
              <a:rPr lang="zh-CN" altLang="zh-CN" sz="2600" b="1" smtClean="0">
                <a:solidFill>
                  <a:srgbClr val="FF0000"/>
                </a:solidFill>
              </a:rPr>
              <a:t>字，偷换主语，造成</a:t>
            </a:r>
            <a:r>
              <a:rPr lang="en-US" altLang="zh-CN" sz="2600" b="1" smtClean="0">
                <a:solidFill>
                  <a:srgbClr val="FF0000"/>
                </a:solidFill>
              </a:rPr>
              <a:t>“</a:t>
            </a:r>
            <a:r>
              <a:rPr lang="zh-CN" altLang="zh-CN" sz="2600" b="1" smtClean="0">
                <a:solidFill>
                  <a:srgbClr val="FF0000"/>
                </a:solidFill>
              </a:rPr>
              <a:t>灯火</a:t>
            </a:r>
            <a:r>
              <a:rPr lang="en-US" altLang="zh-CN" sz="2600" b="1" smtClean="0">
                <a:solidFill>
                  <a:srgbClr val="FF0000"/>
                </a:solidFill>
              </a:rPr>
              <a:t>”</a:t>
            </a:r>
            <a:r>
              <a:rPr lang="zh-CN" altLang="zh-CN" sz="2600" b="1" smtClean="0">
                <a:solidFill>
                  <a:srgbClr val="FF0000"/>
                </a:solidFill>
              </a:rPr>
              <a:t>与</a:t>
            </a:r>
            <a:r>
              <a:rPr lang="en-US" altLang="zh-CN" sz="2600" b="1" smtClean="0">
                <a:solidFill>
                  <a:srgbClr val="FF0000"/>
                </a:solidFill>
              </a:rPr>
              <a:t>“</a:t>
            </a:r>
            <a:r>
              <a:rPr lang="zh-CN" altLang="zh-CN" sz="2600" b="1" smtClean="0">
                <a:solidFill>
                  <a:srgbClr val="FF0000"/>
                </a:solidFill>
              </a:rPr>
              <a:t>雄伟壮丽</a:t>
            </a:r>
            <a:r>
              <a:rPr lang="en-US" altLang="zh-CN" sz="2600" b="1" smtClean="0">
                <a:solidFill>
                  <a:srgbClr val="FF0000"/>
                </a:solidFill>
              </a:rPr>
              <a:t>”</a:t>
            </a:r>
            <a:r>
              <a:rPr lang="zh-CN" altLang="zh-CN" sz="2600" b="1" smtClean="0">
                <a:solidFill>
                  <a:srgbClr val="FF0000"/>
                </a:solidFill>
              </a:rPr>
              <a:t>不搭配，应删去</a:t>
            </a:r>
            <a:r>
              <a:rPr lang="en-US" altLang="zh-CN" sz="2600" b="1" smtClean="0">
                <a:solidFill>
                  <a:srgbClr val="FF0000"/>
                </a:solidFill>
              </a:rPr>
              <a:t>“</a:t>
            </a:r>
            <a:r>
              <a:rPr lang="zh-CN" altLang="zh-CN" sz="2600" b="1" smtClean="0">
                <a:solidFill>
                  <a:srgbClr val="FF0000"/>
                </a:solidFill>
              </a:rPr>
              <a:t>的</a:t>
            </a:r>
            <a:r>
              <a:rPr lang="en-US" altLang="zh-CN" sz="2600" b="1" smtClean="0">
                <a:solidFill>
                  <a:srgbClr val="FF0000"/>
                </a:solidFill>
              </a:rPr>
              <a:t>”</a:t>
            </a:r>
            <a:r>
              <a:rPr lang="zh-CN" altLang="zh-CN" sz="2600" b="1" smtClean="0">
                <a:solidFill>
                  <a:srgbClr val="FF0000"/>
                </a:solidFill>
              </a:rPr>
              <a:t>字。</a:t>
            </a:r>
            <a:endParaRPr lang="zh-CN" altLang="zh-CN" sz="2600" b="1" smtClean="0">
              <a:solidFill>
                <a:srgbClr val="FF0000"/>
              </a:solidFill>
            </a:endParaRPr>
          </a:p>
          <a:p>
            <a:endParaRPr lang="zh-CN" altLang="en-US" sz="2600" b="1"/>
          </a:p>
        </p:txBody>
      </p:sp>
      <p:sp>
        <p:nvSpPr>
          <p:cNvPr id="3" name="矩形 2"/>
          <p:cNvSpPr/>
          <p:nvPr/>
        </p:nvSpPr>
        <p:spPr>
          <a:xfrm>
            <a:off x="1115616" y="1412776"/>
            <a:ext cx="6912768" cy="461665"/>
          </a:xfrm>
          <a:prstGeom prst="rect">
            <a:avLst/>
          </a:prstGeom>
        </p:spPr>
        <p:txBody>
          <a:bodyPr wrap="square">
            <a:spAutoFit/>
          </a:bodyPr>
          <a:lstStyle/>
          <a:p>
            <a:r>
              <a:rPr lang="zh-CN" altLang="zh-CN" sz="2400" b="1" smtClean="0">
                <a:solidFill>
                  <a:srgbClr val="FF0000"/>
                </a:solidFill>
              </a:rPr>
              <a:t>可能是</a:t>
            </a:r>
            <a:r>
              <a:rPr lang="zh-CN" altLang="zh-CN" sz="2400" b="1" smtClean="0">
                <a:solidFill>
                  <a:srgbClr val="0000FF"/>
                </a:solidFill>
              </a:rPr>
              <a:t>语意不明、搭配不当</a:t>
            </a:r>
            <a:r>
              <a:rPr lang="en-US" altLang="zh-CN" sz="2400" b="1" smtClean="0">
                <a:solidFill>
                  <a:srgbClr val="0000FF"/>
                </a:solidFill>
              </a:rPr>
              <a:t>(</a:t>
            </a:r>
            <a:r>
              <a:rPr lang="zh-CN" altLang="zh-CN" sz="2400" b="1" smtClean="0">
                <a:solidFill>
                  <a:srgbClr val="0000FF"/>
                </a:solidFill>
              </a:rPr>
              <a:t>偷换主语</a:t>
            </a:r>
            <a:r>
              <a:rPr lang="en-US" altLang="zh-CN" sz="2400" b="1" smtClean="0">
                <a:solidFill>
                  <a:srgbClr val="0000FF"/>
                </a:solidFill>
              </a:rPr>
              <a:t>)</a:t>
            </a:r>
            <a:r>
              <a:rPr lang="zh-CN" altLang="zh-CN" sz="2400" b="1" smtClean="0">
                <a:solidFill>
                  <a:srgbClr val="0000FF"/>
                </a:solidFill>
              </a:rPr>
              <a:t>、语序不当</a:t>
            </a:r>
            <a:r>
              <a:rPr lang="zh-CN" altLang="zh-CN" sz="2400" b="1" smtClean="0">
                <a:solidFill>
                  <a:srgbClr val="FF0000"/>
                </a:solidFill>
              </a:rPr>
              <a:t>。</a:t>
            </a:r>
            <a:endParaRPr lang="zh-CN" altLang="zh-CN" sz="2400" b="1" smtClean="0">
              <a:solidFill>
                <a:srgbClr val="FF0000"/>
              </a:solidFill>
            </a:endParaRPr>
          </a:p>
        </p:txBody>
      </p:sp>
      <p:sp>
        <p:nvSpPr>
          <p:cNvPr id="4" name="矩形 3"/>
          <p:cNvSpPr/>
          <p:nvPr/>
        </p:nvSpPr>
        <p:spPr>
          <a:xfrm>
            <a:off x="2627784" y="692696"/>
            <a:ext cx="4232249" cy="707886"/>
          </a:xfrm>
          <a:prstGeom prst="rect">
            <a:avLst/>
          </a:prstGeom>
        </p:spPr>
        <p:txBody>
          <a:bodyPr wrap="none">
            <a:spAutoFit/>
          </a:bodyPr>
          <a:lstStyle/>
          <a:p>
            <a:r>
              <a:rPr lang="zh-CN" altLang="zh-CN" sz="4000" b="1" smtClean="0">
                <a:solidFill>
                  <a:srgbClr val="FF0000"/>
                </a:solidFill>
              </a:rPr>
              <a:t>十</a:t>
            </a:r>
            <a:r>
              <a:rPr lang="zh-CN" altLang="en-US" sz="4000" b="1" smtClean="0">
                <a:solidFill>
                  <a:srgbClr val="FF0000"/>
                </a:solidFill>
              </a:rPr>
              <a:t>七看</a:t>
            </a:r>
            <a:r>
              <a:rPr lang="en-US" altLang="zh-CN" sz="4000" b="1" smtClean="0">
                <a:solidFill>
                  <a:srgbClr val="FF0000"/>
                </a:solidFill>
              </a:rPr>
              <a:t>“</a:t>
            </a:r>
            <a:r>
              <a:rPr lang="zh-CN" altLang="zh-CN" sz="4000" b="1" smtClean="0">
                <a:solidFill>
                  <a:srgbClr val="FF0000"/>
                </a:solidFill>
              </a:rPr>
              <a:t>的</a:t>
            </a:r>
            <a:r>
              <a:rPr lang="en-US" altLang="zh-CN" sz="4000" b="1" smtClean="0">
                <a:solidFill>
                  <a:srgbClr val="FF0000"/>
                </a:solidFill>
              </a:rPr>
              <a:t>”</a:t>
            </a:r>
            <a:r>
              <a:rPr lang="zh-CN" altLang="zh-CN" sz="4000" b="1" smtClean="0">
                <a:solidFill>
                  <a:srgbClr val="FF0000"/>
                </a:solidFill>
              </a:rPr>
              <a:t>字短语</a:t>
            </a:r>
            <a:endParaRPr lang="zh-CN" altLang="zh-CN" sz="40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left)">
                                      <p:cBhvr>
                                        <p:cTn id="15" dur="500"/>
                                        <p:tgtEl>
                                          <p:spTgt spid="2">
                                            <p:txEl>
                                              <p:pRg st="3" end="3"/>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wipe(left)">
                                      <p:cBhvr>
                                        <p:cTn id="20" dur="500"/>
                                        <p:tgtEl>
                                          <p:spTgt spid="2">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wipe(left)">
                                      <p:cBhvr>
                                        <p:cTn id="2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827584" y="2924944"/>
            <a:ext cx="7488832" cy="3293209"/>
          </a:xfrm>
          <a:prstGeom prst="rect">
            <a:avLst/>
          </a:prstGeom>
          <a:noFill/>
        </p:spPr>
        <p:txBody>
          <a:bodyPr wrap="square" rtlCol="0">
            <a:spAutoFit/>
          </a:bodyPr>
          <a:lstStyle/>
          <a:p>
            <a:r>
              <a:rPr lang="en-US" altLang="zh-CN" sz="2600" b="1" smtClean="0"/>
              <a:t>50</a:t>
            </a:r>
            <a:r>
              <a:rPr lang="zh-CN" altLang="zh-CN" sz="2600" b="1" smtClean="0"/>
              <a:t>．为了防止这类交通事故不再发生，我们加强了交通安全的教育和管理。</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防止</a:t>
            </a:r>
            <a:r>
              <a:rPr lang="en-US" altLang="zh-CN" sz="2600" b="1" smtClean="0">
                <a:solidFill>
                  <a:srgbClr val="FF0000"/>
                </a:solidFill>
              </a:rPr>
              <a:t>”</a:t>
            </a:r>
            <a:r>
              <a:rPr lang="zh-CN" altLang="zh-CN" sz="2600" b="1" smtClean="0">
                <a:solidFill>
                  <a:srgbClr val="FF0000"/>
                </a:solidFill>
              </a:rPr>
              <a:t>与</a:t>
            </a:r>
            <a:r>
              <a:rPr lang="en-US" altLang="zh-CN" sz="2600" b="1" smtClean="0">
                <a:solidFill>
                  <a:srgbClr val="FF0000"/>
                </a:solidFill>
              </a:rPr>
              <a:t>“</a:t>
            </a:r>
            <a:r>
              <a:rPr lang="zh-CN" altLang="zh-CN" sz="2600" b="1" smtClean="0">
                <a:solidFill>
                  <a:srgbClr val="FF0000"/>
                </a:solidFill>
              </a:rPr>
              <a:t>不再发生</a:t>
            </a:r>
            <a:r>
              <a:rPr lang="en-US" altLang="zh-CN" sz="2600" b="1" smtClean="0">
                <a:solidFill>
                  <a:srgbClr val="FF0000"/>
                </a:solidFill>
              </a:rPr>
              <a:t>”</a:t>
            </a:r>
            <a:r>
              <a:rPr lang="zh-CN" altLang="zh-CN" sz="2600" b="1" smtClean="0">
                <a:solidFill>
                  <a:srgbClr val="FF0000"/>
                </a:solidFill>
              </a:rPr>
              <a:t>不合情理，应去掉</a:t>
            </a:r>
            <a:r>
              <a:rPr lang="en-US" altLang="zh-CN" sz="2600" b="1" smtClean="0">
                <a:solidFill>
                  <a:srgbClr val="FF0000"/>
                </a:solidFill>
              </a:rPr>
              <a:t>“</a:t>
            </a:r>
            <a:r>
              <a:rPr lang="zh-CN" altLang="zh-CN" sz="2600" b="1" smtClean="0">
                <a:solidFill>
                  <a:srgbClr val="FF0000"/>
                </a:solidFill>
              </a:rPr>
              <a:t>不</a:t>
            </a:r>
            <a:r>
              <a:rPr lang="en-US" altLang="zh-CN" sz="2600" b="1" smtClean="0">
                <a:solidFill>
                  <a:srgbClr val="FF0000"/>
                </a:solidFill>
              </a:rPr>
              <a:t>”</a:t>
            </a:r>
            <a:r>
              <a:rPr lang="zh-CN" altLang="zh-CN" sz="2600" b="1" smtClean="0">
                <a:solidFill>
                  <a:srgbClr val="FF0000"/>
                </a:solidFill>
              </a:rPr>
              <a:t>。</a:t>
            </a:r>
            <a:endParaRPr lang="zh-CN" altLang="zh-CN" sz="2600" b="1" smtClean="0">
              <a:solidFill>
                <a:srgbClr val="FF0000"/>
              </a:solidFill>
            </a:endParaRPr>
          </a:p>
          <a:p>
            <a:endParaRPr lang="en-US" altLang="zh-CN" sz="2600" b="1" smtClean="0"/>
          </a:p>
          <a:p>
            <a:r>
              <a:rPr lang="en-US" altLang="zh-CN" sz="2600" b="1" smtClean="0"/>
              <a:t>51</a:t>
            </a:r>
            <a:r>
              <a:rPr lang="zh-CN" altLang="zh-CN" sz="2600" b="1" smtClean="0"/>
              <a:t>．睡眠三忌：一忌睡前不可恼怒，二忌睡前不可饱食，三忌卧处不可当风。</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忌</a:t>
            </a:r>
            <a:r>
              <a:rPr lang="en-US" altLang="zh-CN" sz="2600" b="1" smtClean="0">
                <a:solidFill>
                  <a:srgbClr val="FF0000"/>
                </a:solidFill>
              </a:rPr>
              <a:t>”</a:t>
            </a:r>
            <a:r>
              <a:rPr lang="zh-CN" altLang="zh-CN" sz="2600" b="1" smtClean="0">
                <a:solidFill>
                  <a:srgbClr val="FF0000"/>
                </a:solidFill>
              </a:rPr>
              <a:t>或</a:t>
            </a:r>
            <a:r>
              <a:rPr lang="en-US" altLang="zh-CN" sz="2600" b="1" smtClean="0">
                <a:solidFill>
                  <a:srgbClr val="FF0000"/>
                </a:solidFill>
              </a:rPr>
              <a:t>“</a:t>
            </a:r>
            <a:r>
              <a:rPr lang="zh-CN" altLang="zh-CN" sz="2600" b="1" smtClean="0">
                <a:solidFill>
                  <a:srgbClr val="FF0000"/>
                </a:solidFill>
              </a:rPr>
              <a:t>不可</a:t>
            </a:r>
            <a:r>
              <a:rPr lang="en-US" altLang="zh-CN" sz="2600" b="1" smtClean="0">
                <a:solidFill>
                  <a:srgbClr val="FF0000"/>
                </a:solidFill>
              </a:rPr>
              <a:t>”</a:t>
            </a:r>
            <a:r>
              <a:rPr lang="zh-CN" altLang="zh-CN" sz="2600" b="1" smtClean="0">
                <a:solidFill>
                  <a:srgbClr val="FF0000"/>
                </a:solidFill>
              </a:rPr>
              <a:t>去其一。</a:t>
            </a:r>
            <a:endParaRPr lang="zh-CN" altLang="zh-CN" sz="2600" b="1" smtClean="0">
              <a:solidFill>
                <a:srgbClr val="FF0000"/>
              </a:solidFill>
            </a:endParaRPr>
          </a:p>
          <a:p>
            <a:endParaRPr lang="zh-CN" altLang="en-US" sz="2600" b="1"/>
          </a:p>
        </p:txBody>
      </p:sp>
      <p:sp>
        <p:nvSpPr>
          <p:cNvPr id="3" name="矩形 2"/>
          <p:cNvSpPr/>
          <p:nvPr/>
        </p:nvSpPr>
        <p:spPr>
          <a:xfrm>
            <a:off x="1187624" y="2204864"/>
            <a:ext cx="4572000" cy="461665"/>
          </a:xfrm>
          <a:prstGeom prst="rect">
            <a:avLst/>
          </a:prstGeom>
        </p:spPr>
        <p:txBody>
          <a:bodyPr>
            <a:spAutoFit/>
          </a:bodyPr>
          <a:lstStyle/>
          <a:p>
            <a:r>
              <a:rPr lang="zh-CN" altLang="zh-CN" sz="2400" b="1" smtClean="0">
                <a:solidFill>
                  <a:srgbClr val="0000FF"/>
                </a:solidFill>
              </a:rPr>
              <a:t>可能是不合逻辑</a:t>
            </a:r>
            <a:r>
              <a:rPr lang="en-US" altLang="zh-CN" sz="2400" b="1" smtClean="0">
                <a:solidFill>
                  <a:srgbClr val="0000FF"/>
                </a:solidFill>
              </a:rPr>
              <a:t>(</a:t>
            </a:r>
            <a:r>
              <a:rPr lang="zh-CN" altLang="zh-CN" sz="2400" b="1" smtClean="0">
                <a:solidFill>
                  <a:srgbClr val="0000FF"/>
                </a:solidFill>
              </a:rPr>
              <a:t>表意相反</a:t>
            </a:r>
            <a:r>
              <a:rPr lang="en-US" altLang="zh-CN" sz="2400" b="1" smtClean="0">
                <a:solidFill>
                  <a:srgbClr val="0000FF"/>
                </a:solidFill>
              </a:rPr>
              <a:t>)</a:t>
            </a:r>
            <a:r>
              <a:rPr lang="zh-CN" altLang="zh-CN" sz="2400" b="1" smtClean="0">
                <a:solidFill>
                  <a:srgbClr val="0000FF"/>
                </a:solidFill>
              </a:rPr>
              <a:t>。</a:t>
            </a:r>
            <a:endParaRPr lang="zh-CN" altLang="zh-CN" sz="2400" b="1" smtClean="0">
              <a:solidFill>
                <a:srgbClr val="0000FF"/>
              </a:solidFill>
            </a:endParaRPr>
          </a:p>
        </p:txBody>
      </p:sp>
      <p:sp>
        <p:nvSpPr>
          <p:cNvPr id="4" name="矩形 3"/>
          <p:cNvSpPr/>
          <p:nvPr/>
        </p:nvSpPr>
        <p:spPr>
          <a:xfrm>
            <a:off x="1043608" y="692696"/>
            <a:ext cx="7200800" cy="1323439"/>
          </a:xfrm>
          <a:prstGeom prst="rect">
            <a:avLst/>
          </a:prstGeom>
        </p:spPr>
        <p:txBody>
          <a:bodyPr wrap="square">
            <a:spAutoFit/>
          </a:bodyPr>
          <a:lstStyle/>
          <a:p>
            <a:r>
              <a:rPr lang="zh-CN" altLang="zh-CN" sz="4000" b="1" smtClean="0">
                <a:solidFill>
                  <a:srgbClr val="FF0000"/>
                </a:solidFill>
              </a:rPr>
              <a:t>十</a:t>
            </a:r>
            <a:r>
              <a:rPr lang="zh-CN" altLang="en-US" sz="4000" b="1" smtClean="0">
                <a:solidFill>
                  <a:srgbClr val="FF0000"/>
                </a:solidFill>
              </a:rPr>
              <a:t>八看</a:t>
            </a:r>
            <a:r>
              <a:rPr lang="en-US" altLang="zh-CN" sz="4000" b="1" smtClean="0">
                <a:solidFill>
                  <a:srgbClr val="FF0000"/>
                </a:solidFill>
              </a:rPr>
              <a:t>“</a:t>
            </a:r>
            <a:r>
              <a:rPr lang="zh-CN" altLang="zh-CN" sz="4000" b="1" smtClean="0">
                <a:solidFill>
                  <a:srgbClr val="FF0000"/>
                </a:solidFill>
              </a:rPr>
              <a:t>避免</a:t>
            </a:r>
            <a:r>
              <a:rPr lang="en-US" altLang="zh-CN" sz="4000" b="1" smtClean="0">
                <a:solidFill>
                  <a:srgbClr val="FF0000"/>
                </a:solidFill>
              </a:rPr>
              <a:t>”</a:t>
            </a:r>
            <a:r>
              <a:rPr lang="zh-CN" altLang="zh-CN" sz="4000" b="1" smtClean="0">
                <a:solidFill>
                  <a:srgbClr val="FF0000"/>
                </a:solidFill>
              </a:rPr>
              <a:t>、</a:t>
            </a:r>
            <a:r>
              <a:rPr lang="en-US" altLang="zh-CN" sz="4000" b="1" smtClean="0">
                <a:solidFill>
                  <a:srgbClr val="FF0000"/>
                </a:solidFill>
              </a:rPr>
              <a:t>“</a:t>
            </a:r>
            <a:r>
              <a:rPr lang="zh-CN" altLang="zh-CN" sz="4000" b="1" smtClean="0">
                <a:solidFill>
                  <a:srgbClr val="FF0000"/>
                </a:solidFill>
              </a:rPr>
              <a:t>防止</a:t>
            </a:r>
            <a:r>
              <a:rPr lang="en-US" altLang="zh-CN" sz="4000" b="1" smtClean="0">
                <a:solidFill>
                  <a:srgbClr val="FF0000"/>
                </a:solidFill>
              </a:rPr>
              <a:t>”</a:t>
            </a:r>
            <a:r>
              <a:rPr lang="zh-CN" altLang="zh-CN" sz="4000" b="1" smtClean="0">
                <a:solidFill>
                  <a:srgbClr val="FF0000"/>
                </a:solidFill>
              </a:rPr>
              <a:t>、</a:t>
            </a:r>
            <a:r>
              <a:rPr lang="en-US" altLang="zh-CN" sz="4000" b="1" smtClean="0">
                <a:solidFill>
                  <a:srgbClr val="FF0000"/>
                </a:solidFill>
              </a:rPr>
              <a:t>“</a:t>
            </a:r>
            <a:r>
              <a:rPr lang="zh-CN" altLang="zh-CN" sz="4000" b="1" smtClean="0">
                <a:solidFill>
                  <a:srgbClr val="FF0000"/>
                </a:solidFill>
              </a:rPr>
              <a:t>以防</a:t>
            </a:r>
            <a:r>
              <a:rPr lang="en-US" altLang="zh-CN" sz="4000" b="1" smtClean="0">
                <a:solidFill>
                  <a:srgbClr val="FF0000"/>
                </a:solidFill>
              </a:rPr>
              <a:t>”</a:t>
            </a:r>
            <a:r>
              <a:rPr lang="zh-CN" altLang="zh-CN" sz="4000" b="1" smtClean="0">
                <a:solidFill>
                  <a:srgbClr val="FF0000"/>
                </a:solidFill>
              </a:rPr>
              <a:t>、</a:t>
            </a:r>
            <a:r>
              <a:rPr lang="en-US" altLang="zh-CN" sz="4000" b="1" smtClean="0">
                <a:solidFill>
                  <a:srgbClr val="FF0000"/>
                </a:solidFill>
              </a:rPr>
              <a:t>“</a:t>
            </a:r>
            <a:r>
              <a:rPr lang="zh-CN" altLang="zh-CN" sz="4000" b="1" smtClean="0">
                <a:solidFill>
                  <a:srgbClr val="FF0000"/>
                </a:solidFill>
              </a:rPr>
              <a:t>以免</a:t>
            </a:r>
            <a:r>
              <a:rPr lang="en-US" altLang="zh-CN" sz="4000" b="1" smtClean="0">
                <a:solidFill>
                  <a:srgbClr val="FF0000"/>
                </a:solidFill>
              </a:rPr>
              <a:t>”</a:t>
            </a:r>
            <a:r>
              <a:rPr lang="zh-CN" altLang="zh-CN" sz="4000" b="1" smtClean="0">
                <a:solidFill>
                  <a:srgbClr val="FF0000"/>
                </a:solidFill>
              </a:rPr>
              <a:t>、</a:t>
            </a:r>
            <a:r>
              <a:rPr lang="en-US" altLang="zh-CN" sz="4000" b="1" smtClean="0">
                <a:solidFill>
                  <a:srgbClr val="FF0000"/>
                </a:solidFill>
              </a:rPr>
              <a:t>“</a:t>
            </a:r>
            <a:r>
              <a:rPr lang="zh-CN" altLang="zh-CN" sz="4000" b="1" smtClean="0">
                <a:solidFill>
                  <a:srgbClr val="FF0000"/>
                </a:solidFill>
              </a:rPr>
              <a:t>切忌</a:t>
            </a:r>
            <a:r>
              <a:rPr lang="en-US" altLang="zh-CN" sz="4000" b="1" smtClean="0">
                <a:solidFill>
                  <a:srgbClr val="FF0000"/>
                </a:solidFill>
              </a:rPr>
              <a:t>”</a:t>
            </a:r>
            <a:r>
              <a:rPr lang="zh-CN" altLang="zh-CN" sz="4000" b="1" smtClean="0">
                <a:solidFill>
                  <a:srgbClr val="FF0000"/>
                </a:solidFill>
              </a:rPr>
              <a:t>、</a:t>
            </a:r>
            <a:r>
              <a:rPr lang="en-US" altLang="zh-CN" sz="4000" b="1" smtClean="0">
                <a:solidFill>
                  <a:srgbClr val="FF0000"/>
                </a:solidFill>
              </a:rPr>
              <a:t>“</a:t>
            </a:r>
            <a:r>
              <a:rPr lang="zh-CN" altLang="zh-CN" sz="4000" b="1" smtClean="0">
                <a:solidFill>
                  <a:srgbClr val="FF0000"/>
                </a:solidFill>
              </a:rPr>
              <a:t>禁止</a:t>
            </a:r>
            <a:r>
              <a:rPr lang="en-US" altLang="zh-CN" sz="4000" b="1" smtClean="0">
                <a:solidFill>
                  <a:srgbClr val="FF0000"/>
                </a:solidFill>
              </a:rPr>
              <a:t>”</a:t>
            </a:r>
            <a:r>
              <a:rPr lang="zh-CN" altLang="zh-CN" sz="4000" b="1" smtClean="0">
                <a:solidFill>
                  <a:srgbClr val="FF0000"/>
                </a:solidFill>
              </a:rPr>
              <a:t>等词语</a:t>
            </a:r>
            <a:endParaRPr lang="zh-CN" altLang="zh-CN" sz="40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left)">
                                      <p:cBhvr>
                                        <p:cTn id="15" dur="500"/>
                                        <p:tgtEl>
                                          <p:spTgt spid="2">
                                            <p:txEl>
                                              <p:pRg st="3" end="3"/>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wipe(left)">
                                      <p:cBhvr>
                                        <p:cTn id="20" dur="500"/>
                                        <p:tgtEl>
                                          <p:spTgt spid="2">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wipe(left)">
                                      <p:cBhvr>
                                        <p:cTn id="2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899592" y="1916832"/>
            <a:ext cx="7488832" cy="4093428"/>
          </a:xfrm>
          <a:prstGeom prst="rect">
            <a:avLst/>
          </a:prstGeom>
          <a:noFill/>
        </p:spPr>
        <p:txBody>
          <a:bodyPr wrap="square" rtlCol="0">
            <a:spAutoFit/>
          </a:bodyPr>
          <a:lstStyle/>
          <a:p>
            <a:r>
              <a:rPr lang="en-US" altLang="zh-CN" sz="2600" b="1" smtClean="0"/>
              <a:t>52</a:t>
            </a:r>
            <a:r>
              <a:rPr lang="zh-CN" altLang="zh-CN" sz="2600" b="1" smtClean="0"/>
              <a:t>．经过老主任再三解释，才使他怒气逐渐平息，最后脸上勉强露出一丝笑容。</a:t>
            </a:r>
            <a:endParaRPr lang="zh-CN" altLang="zh-CN" sz="2600" b="1" smtClean="0"/>
          </a:p>
          <a:p>
            <a:r>
              <a:rPr lang="zh-CN" altLang="zh-CN" sz="2600" b="1" smtClean="0">
                <a:solidFill>
                  <a:srgbClr val="FF0000"/>
                </a:solidFill>
              </a:rPr>
              <a:t>解析：主语残缺，应去掉</a:t>
            </a:r>
            <a:r>
              <a:rPr lang="en-US" altLang="zh-CN" sz="2600" b="1" smtClean="0">
                <a:solidFill>
                  <a:srgbClr val="FF0000"/>
                </a:solidFill>
              </a:rPr>
              <a:t>“</a:t>
            </a:r>
            <a:r>
              <a:rPr lang="zh-CN" altLang="zh-CN" sz="2600" b="1" smtClean="0">
                <a:solidFill>
                  <a:srgbClr val="FF0000"/>
                </a:solidFill>
              </a:rPr>
              <a:t>使</a:t>
            </a:r>
            <a:r>
              <a:rPr lang="en-US" altLang="zh-CN" sz="2600" b="1" smtClean="0">
                <a:solidFill>
                  <a:srgbClr val="FF0000"/>
                </a:solidFill>
              </a:rPr>
              <a:t>”</a:t>
            </a:r>
            <a:r>
              <a:rPr lang="zh-CN" altLang="zh-CN" sz="2600" b="1" smtClean="0">
                <a:solidFill>
                  <a:srgbClr val="FF0000"/>
                </a:solidFill>
              </a:rPr>
              <a:t>，将</a:t>
            </a:r>
            <a:r>
              <a:rPr lang="en-US" altLang="zh-CN" sz="2600" b="1" smtClean="0">
                <a:solidFill>
                  <a:srgbClr val="FF0000"/>
                </a:solidFill>
              </a:rPr>
              <a:t>“</a:t>
            </a:r>
            <a:r>
              <a:rPr lang="zh-CN" altLang="zh-CN" sz="2600" b="1" smtClean="0">
                <a:solidFill>
                  <a:srgbClr val="FF0000"/>
                </a:solidFill>
              </a:rPr>
              <a:t>才</a:t>
            </a:r>
            <a:r>
              <a:rPr lang="en-US" altLang="zh-CN" sz="2600" b="1" smtClean="0">
                <a:solidFill>
                  <a:srgbClr val="FF0000"/>
                </a:solidFill>
              </a:rPr>
              <a:t>”</a:t>
            </a:r>
            <a:r>
              <a:rPr lang="zh-CN" altLang="zh-CN" sz="2600" b="1" smtClean="0">
                <a:solidFill>
                  <a:srgbClr val="FF0000"/>
                </a:solidFill>
              </a:rPr>
              <a:t>调至</a:t>
            </a:r>
            <a:r>
              <a:rPr lang="en-US" altLang="zh-CN" sz="2600" b="1" smtClean="0">
                <a:solidFill>
                  <a:srgbClr val="FF0000"/>
                </a:solidFill>
              </a:rPr>
              <a:t>“</a:t>
            </a:r>
            <a:r>
              <a:rPr lang="zh-CN" altLang="zh-CN" sz="2600" b="1" smtClean="0">
                <a:solidFill>
                  <a:srgbClr val="FF0000"/>
                </a:solidFill>
              </a:rPr>
              <a:t>他</a:t>
            </a:r>
            <a:r>
              <a:rPr lang="en-US" altLang="zh-CN" sz="2600" b="1" smtClean="0">
                <a:solidFill>
                  <a:srgbClr val="FF0000"/>
                </a:solidFill>
              </a:rPr>
              <a:t>”</a:t>
            </a:r>
            <a:r>
              <a:rPr lang="zh-CN" altLang="zh-CN" sz="2600" b="1" smtClean="0">
                <a:solidFill>
                  <a:srgbClr val="FF0000"/>
                </a:solidFill>
              </a:rPr>
              <a:t>后。</a:t>
            </a:r>
            <a:endParaRPr lang="zh-CN" altLang="zh-CN" sz="2600" b="1" smtClean="0">
              <a:solidFill>
                <a:srgbClr val="FF0000"/>
              </a:solidFill>
            </a:endParaRPr>
          </a:p>
          <a:p>
            <a:r>
              <a:rPr lang="en-US" altLang="zh-CN" sz="2600" b="1" smtClean="0"/>
              <a:t>53</a:t>
            </a:r>
            <a:r>
              <a:rPr lang="zh-CN" altLang="zh-CN" sz="2600" b="1" smtClean="0"/>
              <a:t>．今年年初美英两国曾集结了令人威慑的军事力量，使海湾地区一度战云密布。</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威慑</a:t>
            </a:r>
            <a:r>
              <a:rPr lang="en-US" altLang="zh-CN" sz="2600" b="1" smtClean="0">
                <a:solidFill>
                  <a:srgbClr val="FF0000"/>
                </a:solidFill>
              </a:rPr>
              <a:t>”</a:t>
            </a:r>
            <a:r>
              <a:rPr lang="zh-CN" altLang="zh-CN" sz="2600" b="1" smtClean="0">
                <a:solidFill>
                  <a:srgbClr val="FF0000"/>
                </a:solidFill>
              </a:rPr>
              <a:t>本身有</a:t>
            </a:r>
            <a:r>
              <a:rPr lang="en-US" altLang="zh-CN" sz="2600" b="1" smtClean="0">
                <a:solidFill>
                  <a:srgbClr val="FF0000"/>
                </a:solidFill>
              </a:rPr>
              <a:t>“</a:t>
            </a:r>
            <a:r>
              <a:rPr lang="zh-CN" altLang="zh-CN" sz="2600" b="1" smtClean="0">
                <a:solidFill>
                  <a:srgbClr val="FF0000"/>
                </a:solidFill>
              </a:rPr>
              <a:t>吓唬</a:t>
            </a:r>
            <a:r>
              <a:rPr lang="en-US" altLang="zh-CN" sz="2600" b="1" smtClean="0">
                <a:solidFill>
                  <a:srgbClr val="FF0000"/>
                </a:solidFill>
              </a:rPr>
              <a:t>”</a:t>
            </a:r>
            <a:r>
              <a:rPr lang="zh-CN" altLang="zh-CN" sz="2600" b="1" smtClean="0">
                <a:solidFill>
                  <a:srgbClr val="FF0000"/>
                </a:solidFill>
              </a:rPr>
              <a:t>别人的意思，再用</a:t>
            </a:r>
            <a:r>
              <a:rPr lang="en-US" altLang="zh-CN" sz="2600" b="1" smtClean="0">
                <a:solidFill>
                  <a:srgbClr val="FF0000"/>
                </a:solidFill>
              </a:rPr>
              <a:t>“</a:t>
            </a:r>
            <a:r>
              <a:rPr lang="zh-CN" altLang="zh-CN" sz="2600" b="1" smtClean="0">
                <a:solidFill>
                  <a:srgbClr val="FF0000"/>
                </a:solidFill>
              </a:rPr>
              <a:t>令</a:t>
            </a:r>
            <a:r>
              <a:rPr lang="en-US" altLang="zh-CN" sz="2600" b="1" smtClean="0">
                <a:solidFill>
                  <a:srgbClr val="FF0000"/>
                </a:solidFill>
              </a:rPr>
              <a:t>”</a:t>
            </a:r>
            <a:r>
              <a:rPr lang="zh-CN" altLang="zh-CN" sz="2600" b="1" smtClean="0">
                <a:solidFill>
                  <a:srgbClr val="FF0000"/>
                </a:solidFill>
              </a:rPr>
              <a:t>字造成了主客体颠倒，应改成</a:t>
            </a:r>
            <a:r>
              <a:rPr lang="en-US" altLang="zh-CN" sz="2600" b="1" smtClean="0">
                <a:solidFill>
                  <a:srgbClr val="FF0000"/>
                </a:solidFill>
              </a:rPr>
              <a:t>“</a:t>
            </a:r>
            <a:r>
              <a:rPr lang="zh-CN" altLang="zh-CN" sz="2600" b="1" smtClean="0">
                <a:solidFill>
                  <a:srgbClr val="FF0000"/>
                </a:solidFill>
              </a:rPr>
              <a:t>震慑</a:t>
            </a:r>
            <a:r>
              <a:rPr lang="en-US" altLang="zh-CN" sz="2600" b="1" smtClean="0">
                <a:solidFill>
                  <a:srgbClr val="FF0000"/>
                </a:solidFill>
              </a:rPr>
              <a:t>”</a:t>
            </a:r>
            <a:r>
              <a:rPr lang="zh-CN" altLang="zh-CN" sz="2600" b="1" smtClean="0">
                <a:solidFill>
                  <a:srgbClr val="FF0000"/>
                </a:solidFill>
              </a:rPr>
              <a:t>。</a:t>
            </a:r>
            <a:endParaRPr lang="zh-CN" altLang="zh-CN" sz="2600" b="1" smtClean="0">
              <a:solidFill>
                <a:srgbClr val="FF0000"/>
              </a:solidFill>
            </a:endParaRPr>
          </a:p>
          <a:p>
            <a:r>
              <a:rPr lang="en-US" altLang="zh-CN" sz="2600" b="1" smtClean="0"/>
              <a:t>54</a:t>
            </a:r>
            <a:r>
              <a:rPr lang="zh-CN" altLang="zh-CN" sz="2600" b="1" smtClean="0"/>
              <a:t>．我们伟大的祖国再也不是一个四分五裂的、任意被人蹂躏和掠夺的国家了。</a:t>
            </a:r>
            <a:endParaRPr lang="zh-CN" altLang="zh-CN" sz="2600" b="1" smtClean="0"/>
          </a:p>
          <a:p>
            <a:r>
              <a:rPr lang="zh-CN" altLang="zh-CN" sz="2600" b="1" smtClean="0">
                <a:solidFill>
                  <a:srgbClr val="FF0000"/>
                </a:solidFill>
              </a:rPr>
              <a:t>解析：语序不当，应将</a:t>
            </a:r>
            <a:r>
              <a:rPr lang="en-US" altLang="zh-CN" sz="2600" b="1" smtClean="0">
                <a:solidFill>
                  <a:srgbClr val="FF0000"/>
                </a:solidFill>
              </a:rPr>
              <a:t>“</a:t>
            </a:r>
            <a:r>
              <a:rPr lang="zh-CN" altLang="zh-CN" sz="2600" b="1" smtClean="0">
                <a:solidFill>
                  <a:srgbClr val="FF0000"/>
                </a:solidFill>
              </a:rPr>
              <a:t>任意</a:t>
            </a:r>
            <a:r>
              <a:rPr lang="en-US" altLang="zh-CN" sz="2600" b="1" smtClean="0">
                <a:solidFill>
                  <a:srgbClr val="FF0000"/>
                </a:solidFill>
              </a:rPr>
              <a:t>”</a:t>
            </a:r>
            <a:r>
              <a:rPr lang="zh-CN" altLang="zh-CN" sz="2600" b="1" smtClean="0">
                <a:solidFill>
                  <a:srgbClr val="FF0000"/>
                </a:solidFill>
              </a:rPr>
              <a:t>调至</a:t>
            </a:r>
            <a:r>
              <a:rPr lang="en-US" altLang="zh-CN" sz="2600" b="1" smtClean="0">
                <a:solidFill>
                  <a:srgbClr val="FF0000"/>
                </a:solidFill>
              </a:rPr>
              <a:t>“</a:t>
            </a:r>
            <a:r>
              <a:rPr lang="zh-CN" altLang="zh-CN" sz="2600" b="1" smtClean="0">
                <a:solidFill>
                  <a:srgbClr val="FF0000"/>
                </a:solidFill>
              </a:rPr>
              <a:t>被人</a:t>
            </a:r>
            <a:r>
              <a:rPr lang="en-US" altLang="zh-CN" sz="2600" b="1" smtClean="0">
                <a:solidFill>
                  <a:srgbClr val="FF0000"/>
                </a:solidFill>
              </a:rPr>
              <a:t>”</a:t>
            </a:r>
            <a:r>
              <a:rPr lang="zh-CN" altLang="zh-CN" sz="2600" b="1" smtClean="0">
                <a:solidFill>
                  <a:srgbClr val="FF0000"/>
                </a:solidFill>
              </a:rPr>
              <a:t>后。</a:t>
            </a:r>
            <a:endParaRPr lang="zh-CN" altLang="en-US" sz="2600" b="1">
              <a:solidFill>
                <a:srgbClr val="FF0000"/>
              </a:solidFill>
            </a:endParaRPr>
          </a:p>
        </p:txBody>
      </p:sp>
      <p:sp>
        <p:nvSpPr>
          <p:cNvPr id="3" name="矩形 2"/>
          <p:cNvSpPr/>
          <p:nvPr/>
        </p:nvSpPr>
        <p:spPr>
          <a:xfrm>
            <a:off x="1187624" y="1412776"/>
            <a:ext cx="6552728" cy="461665"/>
          </a:xfrm>
          <a:prstGeom prst="rect">
            <a:avLst/>
          </a:prstGeom>
        </p:spPr>
        <p:txBody>
          <a:bodyPr wrap="square">
            <a:spAutoFit/>
          </a:bodyPr>
          <a:lstStyle/>
          <a:p>
            <a:r>
              <a:rPr lang="zh-CN" altLang="zh-CN" sz="2400" b="1" smtClean="0">
                <a:solidFill>
                  <a:srgbClr val="FF0000"/>
                </a:solidFill>
              </a:rPr>
              <a:t>可能是</a:t>
            </a:r>
            <a:r>
              <a:rPr lang="zh-CN" altLang="zh-CN" sz="2400" b="1" smtClean="0">
                <a:solidFill>
                  <a:srgbClr val="0000FF"/>
                </a:solidFill>
              </a:rPr>
              <a:t>主语残缺、主客体颠倒、语序不当</a:t>
            </a:r>
            <a:r>
              <a:rPr lang="zh-CN" altLang="zh-CN" sz="2400" b="1" smtClean="0">
                <a:solidFill>
                  <a:srgbClr val="FF0000"/>
                </a:solidFill>
              </a:rPr>
              <a:t>。</a:t>
            </a:r>
            <a:endParaRPr lang="zh-CN" altLang="zh-CN" sz="2400" b="1" smtClean="0">
              <a:solidFill>
                <a:srgbClr val="FF0000"/>
              </a:solidFill>
            </a:endParaRPr>
          </a:p>
        </p:txBody>
      </p:sp>
      <p:sp>
        <p:nvSpPr>
          <p:cNvPr id="4" name="矩形 3"/>
          <p:cNvSpPr/>
          <p:nvPr/>
        </p:nvSpPr>
        <p:spPr>
          <a:xfrm>
            <a:off x="1043608" y="620688"/>
            <a:ext cx="7388561" cy="707886"/>
          </a:xfrm>
          <a:prstGeom prst="rect">
            <a:avLst/>
          </a:prstGeom>
        </p:spPr>
        <p:txBody>
          <a:bodyPr wrap="none">
            <a:spAutoFit/>
          </a:bodyPr>
          <a:lstStyle/>
          <a:p>
            <a:r>
              <a:rPr lang="zh-CN" altLang="zh-CN" sz="4000" b="1" smtClean="0">
                <a:solidFill>
                  <a:srgbClr val="FF0000"/>
                </a:solidFill>
              </a:rPr>
              <a:t>十</a:t>
            </a:r>
            <a:r>
              <a:rPr lang="zh-CN" altLang="en-US" sz="4000" b="1" smtClean="0">
                <a:solidFill>
                  <a:srgbClr val="FF0000"/>
                </a:solidFill>
              </a:rPr>
              <a:t>九看</a:t>
            </a:r>
            <a:r>
              <a:rPr lang="zh-CN" altLang="zh-CN" sz="4000" b="1" smtClean="0">
                <a:solidFill>
                  <a:srgbClr val="FF0000"/>
                </a:solidFill>
              </a:rPr>
              <a:t>使、让、令、把、被等词</a:t>
            </a:r>
            <a:endParaRPr lang="zh-CN" altLang="zh-CN" sz="40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left)">
                                      <p:cBhvr>
                                        <p:cTn id="15" dur="500"/>
                                        <p:tgtEl>
                                          <p:spTgt spid="2">
                                            <p:txEl>
                                              <p:pRg st="2" end="2"/>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wipe(left)">
                                      <p:cBhvr>
                                        <p:cTn id="18" dur="500"/>
                                        <p:tgtEl>
                                          <p:spTgt spid="2">
                                            <p:txEl>
                                              <p:pRg st="4" end="4"/>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Effect transition="in" filter="wipe(left)">
                                      <p:cBhvr>
                                        <p:cTn id="23" dur="500"/>
                                        <p:tgtEl>
                                          <p:spTgt spid="2">
                                            <p:txEl>
                                              <p:pRg st="1" end="1"/>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wipe(left)">
                                      <p:cBhvr>
                                        <p:cTn id="28" dur="500"/>
                                        <p:tgtEl>
                                          <p:spTgt spid="2">
                                            <p:txEl>
                                              <p:pRg st="3" end="3"/>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2">
                                            <p:txEl>
                                              <p:pRg st="5" end="5"/>
                                            </p:txEl>
                                          </p:spTgt>
                                        </p:tgtEl>
                                        <p:attrNameLst>
                                          <p:attrName>style.visibility</p:attrName>
                                        </p:attrNameLst>
                                      </p:cBhvr>
                                      <p:to>
                                        <p:strVal val="visible"/>
                                      </p:to>
                                    </p:set>
                                    <p:animEffect transition="in" filter="wipe(left)">
                                      <p:cBhvr>
                                        <p:cTn id="33"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899592" y="2132856"/>
            <a:ext cx="7416824" cy="4093428"/>
          </a:xfrm>
          <a:prstGeom prst="rect">
            <a:avLst/>
          </a:prstGeom>
          <a:noFill/>
        </p:spPr>
        <p:txBody>
          <a:bodyPr wrap="square" rtlCol="0">
            <a:spAutoFit/>
          </a:bodyPr>
          <a:lstStyle/>
          <a:p>
            <a:r>
              <a:rPr lang="en-US" altLang="zh-CN" sz="2600" b="1" smtClean="0"/>
              <a:t>55</a:t>
            </a:r>
            <a:r>
              <a:rPr lang="zh-CN" altLang="zh-CN" sz="2600" b="1" smtClean="0"/>
              <a:t>、摆在我们翻译工作者面前的任务是如何提高翻译质量的问题。 </a:t>
            </a:r>
            <a:endParaRPr lang="zh-CN" altLang="zh-CN" sz="2600" b="1" smtClean="0"/>
          </a:p>
          <a:p>
            <a:r>
              <a:rPr lang="zh-CN" altLang="zh-CN" sz="2600" b="1" smtClean="0">
                <a:solidFill>
                  <a:srgbClr val="FF0000"/>
                </a:solidFill>
              </a:rPr>
              <a:t>解析：这一句的主干是“任务是问题”，显然判断不当，可将“任务” 去掉。</a:t>
            </a:r>
            <a:endParaRPr lang="zh-CN" altLang="zh-CN" sz="2600" b="1" smtClean="0">
              <a:solidFill>
                <a:srgbClr val="FF0000"/>
              </a:solidFill>
            </a:endParaRPr>
          </a:p>
          <a:p>
            <a:r>
              <a:rPr lang="en-US" altLang="zh-CN" sz="2600" b="1" smtClean="0"/>
              <a:t>55. </a:t>
            </a:r>
            <a:r>
              <a:rPr lang="zh-CN" altLang="zh-CN" sz="2600" b="1" smtClean="0"/>
              <a:t>中等教育是开发人的能力的最好时期。</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中等教育</a:t>
            </a:r>
            <a:r>
              <a:rPr lang="en-US" altLang="zh-CN" sz="2600" b="1" smtClean="0">
                <a:solidFill>
                  <a:srgbClr val="FF0000"/>
                </a:solidFill>
              </a:rPr>
              <a:t>”</a:t>
            </a:r>
            <a:r>
              <a:rPr lang="zh-CN" altLang="zh-CN" sz="2600" b="1" smtClean="0">
                <a:solidFill>
                  <a:srgbClr val="FF0000"/>
                </a:solidFill>
              </a:rPr>
              <a:t>后应加</a:t>
            </a:r>
            <a:r>
              <a:rPr lang="en-US" altLang="zh-CN" sz="2600" b="1" smtClean="0">
                <a:solidFill>
                  <a:srgbClr val="FF0000"/>
                </a:solidFill>
              </a:rPr>
              <a:t>“</a:t>
            </a:r>
            <a:r>
              <a:rPr lang="zh-CN" altLang="zh-CN" sz="2600" b="1" smtClean="0">
                <a:solidFill>
                  <a:srgbClr val="FF0000"/>
                </a:solidFill>
              </a:rPr>
              <a:t>时期</a:t>
            </a:r>
            <a:r>
              <a:rPr lang="en-US" altLang="zh-CN" sz="2600" b="1" smtClean="0">
                <a:solidFill>
                  <a:srgbClr val="FF0000"/>
                </a:solidFill>
              </a:rPr>
              <a:t>”</a:t>
            </a:r>
            <a:r>
              <a:rPr lang="zh-CN" altLang="zh-CN" sz="2600" b="1" smtClean="0">
                <a:solidFill>
                  <a:srgbClr val="FF0000"/>
                </a:solidFill>
              </a:rPr>
              <a:t>。</a:t>
            </a:r>
            <a:endParaRPr lang="zh-CN" altLang="zh-CN" sz="2600" b="1" smtClean="0">
              <a:solidFill>
                <a:srgbClr val="FF0000"/>
              </a:solidFill>
            </a:endParaRPr>
          </a:p>
          <a:p>
            <a:r>
              <a:rPr lang="en-US" altLang="zh-CN" sz="2600" b="1" smtClean="0"/>
              <a:t>56. </a:t>
            </a:r>
            <a:r>
              <a:rPr lang="zh-CN" altLang="zh-CN" sz="2600" b="1" smtClean="0"/>
              <a:t>止咳去痰片，它里边的主要成份是远志、桔梗、贝母、氯化钠等配制而成的。</a:t>
            </a:r>
            <a:endParaRPr lang="zh-CN" altLang="zh-CN" sz="2600" b="1" smtClean="0"/>
          </a:p>
          <a:p>
            <a:r>
              <a:rPr lang="zh-CN" altLang="zh-CN" sz="2600" b="1" smtClean="0">
                <a:solidFill>
                  <a:srgbClr val="FF0000"/>
                </a:solidFill>
              </a:rPr>
              <a:t>解析：句式杂糅，去掉</a:t>
            </a:r>
            <a:r>
              <a:rPr lang="en-US" altLang="zh-CN" sz="2600" b="1" smtClean="0">
                <a:solidFill>
                  <a:srgbClr val="FF0000"/>
                </a:solidFill>
              </a:rPr>
              <a:t>“</a:t>
            </a:r>
            <a:r>
              <a:rPr lang="zh-CN" altLang="zh-CN" sz="2600" b="1" smtClean="0">
                <a:solidFill>
                  <a:srgbClr val="FF0000"/>
                </a:solidFill>
              </a:rPr>
              <a:t>配制而成的</a:t>
            </a:r>
            <a:r>
              <a:rPr lang="en-US" altLang="zh-CN" sz="2600" b="1" smtClean="0">
                <a:solidFill>
                  <a:srgbClr val="FF0000"/>
                </a:solidFill>
              </a:rPr>
              <a:t>”</a:t>
            </a:r>
            <a:r>
              <a:rPr lang="zh-CN" altLang="zh-CN" sz="2600" b="1" smtClean="0">
                <a:solidFill>
                  <a:srgbClr val="FF0000"/>
                </a:solidFill>
              </a:rPr>
              <a:t>或</a:t>
            </a:r>
            <a:r>
              <a:rPr lang="en-US" altLang="zh-CN" sz="2600" b="1" smtClean="0">
                <a:solidFill>
                  <a:srgbClr val="FF0000"/>
                </a:solidFill>
              </a:rPr>
              <a:t>“</a:t>
            </a:r>
            <a:r>
              <a:rPr lang="zh-CN" altLang="zh-CN" sz="2600" b="1" smtClean="0">
                <a:solidFill>
                  <a:srgbClr val="FF0000"/>
                </a:solidFill>
              </a:rPr>
              <a:t>里边的主要成分</a:t>
            </a:r>
            <a:r>
              <a:rPr lang="en-US" altLang="zh-CN" sz="2600" b="1" smtClean="0">
                <a:solidFill>
                  <a:srgbClr val="FF0000"/>
                </a:solidFill>
              </a:rPr>
              <a:t>”</a:t>
            </a:r>
            <a:r>
              <a:rPr lang="zh-CN" altLang="zh-CN" sz="2600" b="1" smtClean="0">
                <a:solidFill>
                  <a:srgbClr val="FF0000"/>
                </a:solidFill>
              </a:rPr>
              <a:t>。</a:t>
            </a:r>
            <a:endParaRPr lang="zh-CN" altLang="en-US" sz="2600" b="1">
              <a:solidFill>
                <a:srgbClr val="FF0000"/>
              </a:solidFill>
            </a:endParaRPr>
          </a:p>
        </p:txBody>
      </p:sp>
      <p:sp>
        <p:nvSpPr>
          <p:cNvPr id="3" name="矩形 2"/>
          <p:cNvSpPr/>
          <p:nvPr/>
        </p:nvSpPr>
        <p:spPr>
          <a:xfrm>
            <a:off x="1187624" y="1484784"/>
            <a:ext cx="6624736" cy="461665"/>
          </a:xfrm>
          <a:prstGeom prst="rect">
            <a:avLst/>
          </a:prstGeom>
        </p:spPr>
        <p:txBody>
          <a:bodyPr wrap="square">
            <a:spAutoFit/>
          </a:bodyPr>
          <a:lstStyle/>
          <a:p>
            <a:r>
              <a:rPr lang="zh-CN" altLang="zh-CN" sz="2400" b="1" smtClean="0">
                <a:solidFill>
                  <a:srgbClr val="FF0000"/>
                </a:solidFill>
              </a:rPr>
              <a:t>可能是</a:t>
            </a:r>
            <a:r>
              <a:rPr lang="zh-CN" altLang="zh-CN" sz="2400" b="1" smtClean="0">
                <a:solidFill>
                  <a:srgbClr val="0000FF"/>
                </a:solidFill>
              </a:rPr>
              <a:t>主宾搭配不当、句式杂糅、判断不明确</a:t>
            </a:r>
            <a:r>
              <a:rPr lang="zh-CN" altLang="zh-CN" sz="2400" b="1" smtClean="0">
                <a:solidFill>
                  <a:srgbClr val="FF0000"/>
                </a:solidFill>
              </a:rPr>
              <a:t>。</a:t>
            </a:r>
            <a:endParaRPr lang="zh-CN" altLang="zh-CN" sz="2400" b="1" smtClean="0">
              <a:solidFill>
                <a:srgbClr val="FF0000"/>
              </a:solidFill>
            </a:endParaRPr>
          </a:p>
        </p:txBody>
      </p:sp>
      <p:sp>
        <p:nvSpPr>
          <p:cNvPr id="4" name="矩形 3"/>
          <p:cNvSpPr/>
          <p:nvPr/>
        </p:nvSpPr>
        <p:spPr>
          <a:xfrm>
            <a:off x="2483768" y="692696"/>
            <a:ext cx="4232249" cy="707886"/>
          </a:xfrm>
          <a:prstGeom prst="rect">
            <a:avLst/>
          </a:prstGeom>
        </p:spPr>
        <p:txBody>
          <a:bodyPr wrap="none">
            <a:spAutoFit/>
          </a:bodyPr>
          <a:lstStyle/>
          <a:p>
            <a:r>
              <a:rPr lang="zh-CN" altLang="en-US" sz="4000" b="1" smtClean="0">
                <a:solidFill>
                  <a:srgbClr val="FF0000"/>
                </a:solidFill>
              </a:rPr>
              <a:t>二十看</a:t>
            </a:r>
            <a:r>
              <a:rPr lang="zh-CN" altLang="zh-CN" sz="4000" b="1" smtClean="0">
                <a:solidFill>
                  <a:srgbClr val="FF0000"/>
                </a:solidFill>
              </a:rPr>
              <a:t>判断词</a:t>
            </a:r>
            <a:r>
              <a:rPr lang="en-US" altLang="zh-CN" sz="4000" b="1" smtClean="0">
                <a:solidFill>
                  <a:srgbClr val="FF0000"/>
                </a:solidFill>
              </a:rPr>
              <a:t>“</a:t>
            </a:r>
            <a:r>
              <a:rPr lang="zh-CN" altLang="zh-CN" sz="4000" b="1" smtClean="0">
                <a:solidFill>
                  <a:srgbClr val="FF0000"/>
                </a:solidFill>
              </a:rPr>
              <a:t>是</a:t>
            </a:r>
            <a:r>
              <a:rPr lang="en-US" altLang="zh-CN" sz="4000" b="1" smtClean="0">
                <a:solidFill>
                  <a:srgbClr val="FF0000"/>
                </a:solidFill>
              </a:rPr>
              <a:t>”</a:t>
            </a:r>
            <a:endParaRPr lang="zh-CN" altLang="zh-CN" sz="400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left)">
                                      <p:cBhvr>
                                        <p:cTn id="15" dur="500"/>
                                        <p:tgtEl>
                                          <p:spTgt spid="2">
                                            <p:txEl>
                                              <p:pRg st="2" end="2"/>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wipe(left)">
                                      <p:cBhvr>
                                        <p:cTn id="18" dur="500"/>
                                        <p:tgtEl>
                                          <p:spTgt spid="2">
                                            <p:txEl>
                                              <p:pRg st="4" end="4"/>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Effect transition="in" filter="wipe(left)">
                                      <p:cBhvr>
                                        <p:cTn id="23" dur="500"/>
                                        <p:tgtEl>
                                          <p:spTgt spid="2">
                                            <p:txEl>
                                              <p:pRg st="1" end="1"/>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wipe(left)">
                                      <p:cBhvr>
                                        <p:cTn id="28" dur="500"/>
                                        <p:tgtEl>
                                          <p:spTgt spid="2">
                                            <p:txEl>
                                              <p:pRg st="3" end="3"/>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2">
                                            <p:txEl>
                                              <p:pRg st="5" end="5"/>
                                            </p:txEl>
                                          </p:spTgt>
                                        </p:tgtEl>
                                        <p:attrNameLst>
                                          <p:attrName>style.visibility</p:attrName>
                                        </p:attrNameLst>
                                      </p:cBhvr>
                                      <p:to>
                                        <p:strVal val="visible"/>
                                      </p:to>
                                    </p:set>
                                    <p:animEffect transition="in" filter="wipe(left)">
                                      <p:cBhvr>
                                        <p:cTn id="33"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TextBox 3"/>
          <p:cNvSpPr txBox="1"/>
          <p:nvPr/>
        </p:nvSpPr>
        <p:spPr>
          <a:xfrm>
            <a:off x="827584" y="2060848"/>
            <a:ext cx="7272808" cy="3693319"/>
          </a:xfrm>
          <a:prstGeom prst="rect">
            <a:avLst/>
          </a:prstGeom>
          <a:noFill/>
        </p:spPr>
        <p:txBody>
          <a:bodyPr wrap="square" rtlCol="0">
            <a:spAutoFit/>
          </a:bodyPr>
          <a:lstStyle/>
          <a:p>
            <a:r>
              <a:rPr lang="en-US" altLang="zh-CN" sz="2600" b="1" smtClean="0"/>
              <a:t>57</a:t>
            </a:r>
            <a:r>
              <a:rPr lang="zh-CN" altLang="zh-CN" sz="2600" b="1" smtClean="0"/>
              <a:t>、我们家家教很严，令尊常常告诫我们，在社会上清清白白地做人。</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令尊</a:t>
            </a:r>
            <a:r>
              <a:rPr lang="en-US" altLang="zh-CN" sz="2600" b="1" smtClean="0">
                <a:solidFill>
                  <a:srgbClr val="FF0000"/>
                </a:solidFill>
              </a:rPr>
              <a:t>”</a:t>
            </a:r>
            <a:r>
              <a:rPr lang="zh-CN" altLang="zh-CN" sz="2600" b="1" smtClean="0">
                <a:solidFill>
                  <a:srgbClr val="FF0000"/>
                </a:solidFill>
              </a:rPr>
              <a:t>，敬词，用于称别人的父亲。</a:t>
            </a:r>
            <a:endParaRPr lang="zh-CN" altLang="zh-CN" sz="2600" b="1" smtClean="0">
              <a:solidFill>
                <a:srgbClr val="FF0000"/>
              </a:solidFill>
            </a:endParaRPr>
          </a:p>
          <a:p>
            <a:endParaRPr lang="en-US" altLang="zh-CN" sz="2600" b="1" smtClean="0"/>
          </a:p>
          <a:p>
            <a:r>
              <a:rPr lang="en-US" altLang="zh-CN" sz="2600" b="1" smtClean="0"/>
              <a:t>58</a:t>
            </a:r>
            <a:r>
              <a:rPr lang="zh-CN" altLang="zh-CN" sz="2600" b="1" smtClean="0"/>
              <a:t>、校长抛砖引玉的演讲，博得了全场的热烈掌声。</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抛砖引玉</a:t>
            </a:r>
            <a:r>
              <a:rPr lang="en-US" altLang="zh-CN" sz="2600" b="1" smtClean="0">
                <a:solidFill>
                  <a:srgbClr val="FF0000"/>
                </a:solidFill>
              </a:rPr>
              <a:t>”</a:t>
            </a:r>
            <a:r>
              <a:rPr lang="zh-CN" altLang="zh-CN" sz="2600" b="1" smtClean="0">
                <a:solidFill>
                  <a:srgbClr val="FF0000"/>
                </a:solidFill>
              </a:rPr>
              <a:t>，谦词，称以自己粗浅的意见引出别人高明的见解，不能用于他人。</a:t>
            </a:r>
            <a:endParaRPr lang="zh-CN" altLang="zh-CN" sz="2600" b="1" smtClean="0">
              <a:solidFill>
                <a:srgbClr val="FF0000"/>
              </a:solidFill>
            </a:endParaRPr>
          </a:p>
          <a:p>
            <a:endParaRPr lang="zh-CN" altLang="en-US" sz="2600" b="1"/>
          </a:p>
        </p:txBody>
      </p:sp>
      <p:sp>
        <p:nvSpPr>
          <p:cNvPr id="5" name="矩形 4"/>
          <p:cNvSpPr/>
          <p:nvPr/>
        </p:nvSpPr>
        <p:spPr>
          <a:xfrm>
            <a:off x="2699792" y="692696"/>
            <a:ext cx="3786614" cy="707886"/>
          </a:xfrm>
          <a:prstGeom prst="rect">
            <a:avLst/>
          </a:prstGeom>
        </p:spPr>
        <p:txBody>
          <a:bodyPr wrap="none">
            <a:spAutoFit/>
          </a:bodyPr>
          <a:lstStyle/>
          <a:p>
            <a:r>
              <a:rPr lang="zh-CN" altLang="zh-CN" sz="4000" b="1" smtClean="0">
                <a:solidFill>
                  <a:srgbClr val="FF0000"/>
                </a:solidFill>
              </a:rPr>
              <a:t>二十</a:t>
            </a:r>
            <a:r>
              <a:rPr lang="zh-CN" altLang="en-US" sz="4000" b="1" smtClean="0">
                <a:solidFill>
                  <a:srgbClr val="FF0000"/>
                </a:solidFill>
              </a:rPr>
              <a:t>一看</a:t>
            </a:r>
            <a:r>
              <a:rPr lang="zh-CN" altLang="zh-CN" sz="4000" b="1" smtClean="0">
                <a:solidFill>
                  <a:srgbClr val="FF0000"/>
                </a:solidFill>
              </a:rPr>
              <a:t>谦敬词</a:t>
            </a:r>
            <a:endParaRPr lang="zh-CN" altLang="zh-CN" sz="4000" smtClean="0">
              <a:solidFill>
                <a:srgbClr val="FF0000"/>
              </a:solidFill>
            </a:endParaRPr>
          </a:p>
        </p:txBody>
      </p:sp>
      <p:sp>
        <p:nvSpPr>
          <p:cNvPr id="6" name="TextBox 5"/>
          <p:cNvSpPr txBox="1"/>
          <p:nvPr/>
        </p:nvSpPr>
        <p:spPr>
          <a:xfrm>
            <a:off x="1187624" y="1484784"/>
            <a:ext cx="3570208" cy="461665"/>
          </a:xfrm>
          <a:prstGeom prst="rect">
            <a:avLst/>
          </a:prstGeom>
          <a:noFill/>
        </p:spPr>
        <p:txBody>
          <a:bodyPr wrap="none" rtlCol="0">
            <a:spAutoFit/>
          </a:bodyPr>
          <a:lstStyle/>
          <a:p>
            <a:r>
              <a:rPr lang="zh-CN" altLang="en-US" sz="2400" b="1" smtClean="0">
                <a:solidFill>
                  <a:srgbClr val="0000FF"/>
                </a:solidFill>
              </a:rPr>
              <a:t>可能出现使用不当的语病</a:t>
            </a:r>
            <a:endParaRPr lang="zh-CN" altLang="en-US" sz="2400" b="1">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left)">
                                      <p:cBhvr>
                                        <p:cTn id="17" dur="500"/>
                                        <p:tgtEl>
                                          <p:spTgt spid="4">
                                            <p:txEl>
                                              <p:pRg st="0" end="0"/>
                                            </p:txEl>
                                          </p:spTgt>
                                        </p:tgtEl>
                                      </p:cBhvr>
                                    </p:animEffect>
                                  </p:childTnLst>
                                </p:cTn>
                              </p:par>
                              <p:par>
                                <p:cTn id="18" presetID="22" presetClass="entr" presetSubtype="8" fill="hold" nodeType="with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wipe(left)">
                                      <p:cBhvr>
                                        <p:cTn id="20" dur="500"/>
                                        <p:tgtEl>
                                          <p:spTgt spid="4">
                                            <p:txEl>
                                              <p:pRg st="3" end="3"/>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Effect transition="in" filter="wipe(left)">
                                      <p:cBhvr>
                                        <p:cTn id="25" dur="500"/>
                                        <p:tgtEl>
                                          <p:spTgt spid="4">
                                            <p:txEl>
                                              <p:pRg st="1" end="1"/>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wipe(left)">
                                      <p:cBhvr>
                                        <p:cTn id="3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矩形 3"/>
          <p:cNvSpPr/>
          <p:nvPr/>
        </p:nvSpPr>
        <p:spPr>
          <a:xfrm>
            <a:off x="971600" y="980728"/>
            <a:ext cx="7128792" cy="4493538"/>
          </a:xfrm>
          <a:prstGeom prst="rect">
            <a:avLst/>
          </a:prstGeom>
        </p:spPr>
        <p:txBody>
          <a:bodyPr wrap="square">
            <a:spAutoFit/>
          </a:bodyPr>
          <a:lstStyle/>
          <a:p>
            <a:r>
              <a:rPr lang="zh-CN" altLang="zh-CN" sz="2600" b="1" smtClean="0"/>
              <a:t>像这样的词常见的还有：</a:t>
            </a:r>
            <a:endParaRPr lang="zh-CN" altLang="zh-CN" sz="2600" b="1" smtClean="0"/>
          </a:p>
          <a:p>
            <a:r>
              <a:rPr lang="en-US" altLang="zh-CN" sz="2600" b="1" smtClean="0">
                <a:solidFill>
                  <a:srgbClr val="0000FF"/>
                </a:solidFill>
              </a:rPr>
              <a:t>“</a:t>
            </a:r>
            <a:r>
              <a:rPr lang="zh-CN" altLang="zh-CN" sz="2600" b="1" smtClean="0">
                <a:solidFill>
                  <a:srgbClr val="0000FF"/>
                </a:solidFill>
              </a:rPr>
              <a:t>蓬荜生辉</a:t>
            </a:r>
            <a:r>
              <a:rPr lang="en-US" altLang="zh-CN" sz="2600" b="1" smtClean="0">
                <a:solidFill>
                  <a:srgbClr val="0000FF"/>
                </a:solidFill>
              </a:rPr>
              <a:t>”</a:t>
            </a:r>
            <a:r>
              <a:rPr lang="zh-CN" altLang="zh-CN" sz="2600" b="1" smtClean="0">
                <a:solidFill>
                  <a:srgbClr val="0000FF"/>
                </a:solidFill>
              </a:rPr>
              <a:t>：谦词，常用于称谢别人到自己家里来或称谢别人送来题赠的字画。</a:t>
            </a:r>
            <a:endParaRPr lang="zh-CN" altLang="zh-CN" sz="2600" b="1" smtClean="0">
              <a:solidFill>
                <a:srgbClr val="0000FF"/>
              </a:solidFill>
            </a:endParaRPr>
          </a:p>
          <a:p>
            <a:r>
              <a:rPr lang="en-US" altLang="zh-CN" sz="2600" b="1" smtClean="0">
                <a:solidFill>
                  <a:srgbClr val="0000FF"/>
                </a:solidFill>
              </a:rPr>
              <a:t>“</a:t>
            </a:r>
            <a:r>
              <a:rPr lang="zh-CN" altLang="zh-CN" sz="2600" b="1" smtClean="0">
                <a:solidFill>
                  <a:srgbClr val="0000FF"/>
                </a:solidFill>
              </a:rPr>
              <a:t>不情之请</a:t>
            </a:r>
            <a:r>
              <a:rPr lang="en-US" altLang="zh-CN" sz="2600" b="1" smtClean="0">
                <a:solidFill>
                  <a:srgbClr val="0000FF"/>
                </a:solidFill>
              </a:rPr>
              <a:t>”</a:t>
            </a:r>
            <a:r>
              <a:rPr lang="zh-CN" altLang="zh-CN" sz="2600" b="1" smtClean="0">
                <a:solidFill>
                  <a:srgbClr val="0000FF"/>
                </a:solidFill>
              </a:rPr>
              <a:t>：谦词，不合情理的请求。多用于向人求助的客气话。</a:t>
            </a:r>
            <a:endParaRPr lang="zh-CN" altLang="zh-CN" sz="2600" b="1" smtClean="0">
              <a:solidFill>
                <a:srgbClr val="0000FF"/>
              </a:solidFill>
            </a:endParaRPr>
          </a:p>
          <a:p>
            <a:r>
              <a:rPr lang="en-US" altLang="zh-CN" sz="2600" b="1" smtClean="0">
                <a:solidFill>
                  <a:srgbClr val="0000FF"/>
                </a:solidFill>
              </a:rPr>
              <a:t>“</a:t>
            </a:r>
            <a:r>
              <a:rPr lang="zh-CN" altLang="zh-CN" sz="2600" b="1" smtClean="0">
                <a:solidFill>
                  <a:srgbClr val="0000FF"/>
                </a:solidFill>
              </a:rPr>
              <a:t>信笔涂鸦</a:t>
            </a:r>
            <a:r>
              <a:rPr lang="en-US" altLang="zh-CN" sz="2600" b="1" smtClean="0">
                <a:solidFill>
                  <a:srgbClr val="0000FF"/>
                </a:solidFill>
              </a:rPr>
              <a:t>”</a:t>
            </a:r>
            <a:r>
              <a:rPr lang="zh-CN" altLang="zh-CN" sz="2600" b="1" smtClean="0">
                <a:solidFill>
                  <a:srgbClr val="0000FF"/>
                </a:solidFill>
              </a:rPr>
              <a:t>：多用作谦词，形容字写得很坏或书画拙劣。</a:t>
            </a:r>
            <a:endParaRPr lang="zh-CN" altLang="zh-CN" sz="2600" b="1" smtClean="0">
              <a:solidFill>
                <a:srgbClr val="0000FF"/>
              </a:solidFill>
            </a:endParaRPr>
          </a:p>
          <a:p>
            <a:r>
              <a:rPr lang="en-US" altLang="zh-CN" sz="2600" b="1" smtClean="0">
                <a:solidFill>
                  <a:srgbClr val="0000FF"/>
                </a:solidFill>
              </a:rPr>
              <a:t>“</a:t>
            </a:r>
            <a:r>
              <a:rPr lang="zh-CN" altLang="zh-CN" sz="2600" b="1" smtClean="0">
                <a:solidFill>
                  <a:srgbClr val="0000FF"/>
                </a:solidFill>
              </a:rPr>
              <a:t>三生有幸</a:t>
            </a:r>
            <a:r>
              <a:rPr lang="en-US" altLang="zh-CN" sz="2600" b="1" smtClean="0">
                <a:solidFill>
                  <a:srgbClr val="0000FF"/>
                </a:solidFill>
              </a:rPr>
              <a:t>”</a:t>
            </a:r>
            <a:r>
              <a:rPr lang="zh-CN" altLang="zh-CN" sz="2600" b="1" smtClean="0">
                <a:solidFill>
                  <a:srgbClr val="0000FF"/>
                </a:solidFill>
              </a:rPr>
              <a:t>：谦词，形容极其幸运。</a:t>
            </a:r>
            <a:endParaRPr lang="zh-CN" altLang="zh-CN" sz="2600" b="1" smtClean="0">
              <a:solidFill>
                <a:srgbClr val="0000FF"/>
              </a:solidFill>
            </a:endParaRPr>
          </a:p>
          <a:p>
            <a:r>
              <a:rPr lang="en-US" altLang="zh-CN" sz="2600" b="1" smtClean="0">
                <a:solidFill>
                  <a:srgbClr val="0000FF"/>
                </a:solidFill>
              </a:rPr>
              <a:t>“</a:t>
            </a:r>
            <a:r>
              <a:rPr lang="zh-CN" altLang="zh-CN" sz="2600" b="1" smtClean="0">
                <a:solidFill>
                  <a:srgbClr val="0000FF"/>
                </a:solidFill>
              </a:rPr>
              <a:t>洗耳恭听</a:t>
            </a:r>
            <a:r>
              <a:rPr lang="en-US" altLang="zh-CN" sz="2600" b="1" smtClean="0">
                <a:solidFill>
                  <a:srgbClr val="0000FF"/>
                </a:solidFill>
              </a:rPr>
              <a:t>”</a:t>
            </a:r>
            <a:r>
              <a:rPr lang="zh-CN" altLang="zh-CN" sz="2600" b="1" smtClean="0">
                <a:solidFill>
                  <a:srgbClr val="0000FF"/>
                </a:solidFill>
              </a:rPr>
              <a:t>：专心地听。用于请人讲话时说的客气话。</a:t>
            </a:r>
            <a:endParaRPr lang="zh-CN" altLang="zh-CN" sz="2600" b="1" smtClean="0">
              <a:solidFill>
                <a:srgbClr val="0000FF"/>
              </a:solidFill>
            </a:endParaRPr>
          </a:p>
          <a:p>
            <a:r>
              <a:rPr lang="en-US" altLang="zh-CN" sz="2600" b="1" smtClean="0">
                <a:solidFill>
                  <a:srgbClr val="0000FF"/>
                </a:solidFill>
              </a:rPr>
              <a:t>“</a:t>
            </a:r>
            <a:r>
              <a:rPr lang="zh-CN" altLang="zh-CN" sz="2600" b="1" smtClean="0">
                <a:solidFill>
                  <a:srgbClr val="0000FF"/>
                </a:solidFill>
              </a:rPr>
              <a:t>犬马之劳</a:t>
            </a:r>
            <a:r>
              <a:rPr lang="en-US" altLang="zh-CN" sz="2600" b="1" smtClean="0">
                <a:solidFill>
                  <a:srgbClr val="0000FF"/>
                </a:solidFill>
              </a:rPr>
              <a:t>”</a:t>
            </a:r>
            <a:r>
              <a:rPr lang="zh-CN" altLang="zh-CN" sz="2600" b="1" smtClean="0">
                <a:solidFill>
                  <a:srgbClr val="0000FF"/>
                </a:solidFill>
              </a:rPr>
              <a:t>：谦词，比喻甘愿受驱使，为之效劳。</a:t>
            </a:r>
            <a:endParaRPr lang="zh-CN" altLang="zh-CN" sz="2600" b="1" smtClean="0">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827584" y="1268760"/>
            <a:ext cx="7344816" cy="830997"/>
          </a:xfrm>
          <a:prstGeom prst="rect">
            <a:avLst/>
          </a:prstGeom>
          <a:noFill/>
        </p:spPr>
        <p:txBody>
          <a:bodyPr wrap="square" rtlCol="0">
            <a:spAutoFit/>
          </a:bodyPr>
          <a:lstStyle/>
          <a:p>
            <a:r>
              <a:rPr lang="en-US" altLang="zh-CN" sz="2400" b="1" smtClean="0">
                <a:solidFill>
                  <a:srgbClr val="0000FF"/>
                </a:solidFill>
              </a:rPr>
              <a:t>①</a:t>
            </a:r>
            <a:r>
              <a:rPr lang="zh-CN" altLang="zh-CN" sz="2400" b="1" smtClean="0">
                <a:solidFill>
                  <a:srgbClr val="0000FF"/>
                </a:solidFill>
              </a:rPr>
              <a:t>当句中出现一些可以作几种意思理解的多义词或多义短语时，要特别注意是否有歧义。</a:t>
            </a:r>
            <a:endParaRPr lang="zh-CN" altLang="zh-CN" sz="2400" b="1" smtClean="0">
              <a:solidFill>
                <a:srgbClr val="0000FF"/>
              </a:solidFill>
            </a:endParaRPr>
          </a:p>
        </p:txBody>
      </p:sp>
      <p:sp>
        <p:nvSpPr>
          <p:cNvPr id="3" name="矩形 2"/>
          <p:cNvSpPr/>
          <p:nvPr/>
        </p:nvSpPr>
        <p:spPr>
          <a:xfrm>
            <a:off x="2915816" y="548680"/>
            <a:ext cx="3786614" cy="707886"/>
          </a:xfrm>
          <a:prstGeom prst="rect">
            <a:avLst/>
          </a:prstGeom>
        </p:spPr>
        <p:txBody>
          <a:bodyPr wrap="none">
            <a:spAutoFit/>
          </a:bodyPr>
          <a:lstStyle/>
          <a:p>
            <a:r>
              <a:rPr lang="zh-CN" altLang="zh-CN" sz="4000" b="1" smtClean="0">
                <a:solidFill>
                  <a:srgbClr val="FF0000"/>
                </a:solidFill>
              </a:rPr>
              <a:t>二十</a:t>
            </a:r>
            <a:r>
              <a:rPr lang="zh-CN" altLang="en-US" sz="4000" b="1" smtClean="0">
                <a:solidFill>
                  <a:srgbClr val="FF0000"/>
                </a:solidFill>
              </a:rPr>
              <a:t>二看</a:t>
            </a:r>
            <a:r>
              <a:rPr lang="zh-CN" altLang="zh-CN" sz="4000" b="1" smtClean="0">
                <a:solidFill>
                  <a:srgbClr val="FF0000"/>
                </a:solidFill>
              </a:rPr>
              <a:t>多义词</a:t>
            </a:r>
            <a:endParaRPr lang="zh-CN" altLang="zh-CN" sz="4000" smtClean="0">
              <a:solidFill>
                <a:srgbClr val="FF0000"/>
              </a:solidFill>
            </a:endParaRPr>
          </a:p>
        </p:txBody>
      </p:sp>
      <p:sp>
        <p:nvSpPr>
          <p:cNvPr id="4" name="矩形 3"/>
          <p:cNvSpPr/>
          <p:nvPr/>
        </p:nvSpPr>
        <p:spPr>
          <a:xfrm>
            <a:off x="971600" y="2204864"/>
            <a:ext cx="7128792" cy="4093428"/>
          </a:xfrm>
          <a:prstGeom prst="rect">
            <a:avLst/>
          </a:prstGeom>
        </p:spPr>
        <p:txBody>
          <a:bodyPr wrap="square">
            <a:spAutoFit/>
          </a:bodyPr>
          <a:lstStyle/>
          <a:p>
            <a:r>
              <a:rPr lang="en-US" altLang="zh-CN" sz="2600" smtClean="0"/>
              <a:t>59</a:t>
            </a:r>
            <a:r>
              <a:rPr lang="zh-CN" altLang="zh-CN" sz="2600" smtClean="0"/>
              <a:t>、这个粮库的大米保管没问题。</a:t>
            </a:r>
            <a:endParaRPr lang="zh-CN" altLang="zh-CN" sz="2600"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保管</a:t>
            </a:r>
            <a:r>
              <a:rPr lang="en-US" altLang="zh-CN" sz="2600" b="1" smtClean="0">
                <a:solidFill>
                  <a:srgbClr val="FF0000"/>
                </a:solidFill>
              </a:rPr>
              <a:t>”</a:t>
            </a:r>
            <a:r>
              <a:rPr lang="zh-CN" altLang="zh-CN" sz="2600" b="1" smtClean="0">
                <a:solidFill>
                  <a:srgbClr val="FF0000"/>
                </a:solidFill>
              </a:rPr>
              <a:t>既可作动词</a:t>
            </a:r>
            <a:r>
              <a:rPr lang="en-US" altLang="zh-CN" sz="2600" b="1" smtClean="0">
                <a:solidFill>
                  <a:srgbClr val="FF0000"/>
                </a:solidFill>
              </a:rPr>
              <a:t>“</a:t>
            </a:r>
            <a:r>
              <a:rPr lang="zh-CN" altLang="zh-CN" sz="2600" b="1" smtClean="0">
                <a:solidFill>
                  <a:srgbClr val="FF0000"/>
                </a:solidFill>
              </a:rPr>
              <a:t>保存</a:t>
            </a:r>
            <a:r>
              <a:rPr lang="en-US" altLang="zh-CN" sz="2600" b="1" smtClean="0">
                <a:solidFill>
                  <a:srgbClr val="FF0000"/>
                </a:solidFill>
              </a:rPr>
              <a:t>”</a:t>
            </a:r>
            <a:r>
              <a:rPr lang="zh-CN" altLang="zh-CN" sz="2600" b="1" smtClean="0">
                <a:solidFill>
                  <a:srgbClr val="FF0000"/>
                </a:solidFill>
              </a:rPr>
              <a:t>理解，又可作副词</a:t>
            </a:r>
            <a:r>
              <a:rPr lang="en-US" altLang="zh-CN" sz="2600" b="1" smtClean="0">
                <a:solidFill>
                  <a:srgbClr val="FF0000"/>
                </a:solidFill>
              </a:rPr>
              <a:t>“</a:t>
            </a:r>
            <a:r>
              <a:rPr lang="zh-CN" altLang="zh-CN" sz="2600" b="1" smtClean="0">
                <a:solidFill>
                  <a:srgbClr val="FF0000"/>
                </a:solidFill>
              </a:rPr>
              <a:t>保证</a:t>
            </a:r>
            <a:r>
              <a:rPr lang="en-US" altLang="zh-CN" sz="2600" b="1" smtClean="0">
                <a:solidFill>
                  <a:srgbClr val="FF0000"/>
                </a:solidFill>
              </a:rPr>
              <a:t>”</a:t>
            </a:r>
            <a:r>
              <a:rPr lang="zh-CN" altLang="zh-CN" sz="2600" b="1" smtClean="0">
                <a:solidFill>
                  <a:srgbClr val="FF0000"/>
                </a:solidFill>
              </a:rPr>
              <a:t>理解，还可作保管员理解。</a:t>
            </a:r>
            <a:endParaRPr lang="zh-CN" altLang="zh-CN" sz="2600" b="1" smtClean="0">
              <a:solidFill>
                <a:srgbClr val="FF0000"/>
              </a:solidFill>
            </a:endParaRPr>
          </a:p>
          <a:p>
            <a:r>
              <a:rPr lang="en-US" altLang="zh-CN" sz="2600" smtClean="0"/>
              <a:t>60</a:t>
            </a:r>
            <a:r>
              <a:rPr lang="zh-CN" altLang="zh-CN" sz="2600" smtClean="0"/>
              <a:t>、门没有锁。</a:t>
            </a:r>
            <a:endParaRPr lang="zh-CN" altLang="zh-CN" sz="2600"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锁</a:t>
            </a:r>
            <a:r>
              <a:rPr lang="en-US" altLang="zh-CN" sz="2600" b="1" smtClean="0">
                <a:solidFill>
                  <a:srgbClr val="FF0000"/>
                </a:solidFill>
              </a:rPr>
              <a:t>”</a:t>
            </a:r>
            <a:r>
              <a:rPr lang="zh-CN" altLang="zh-CN" sz="2600" b="1" smtClean="0">
                <a:solidFill>
                  <a:srgbClr val="FF0000"/>
                </a:solidFill>
              </a:rPr>
              <a:t>既可作动词，又可作名词理解。</a:t>
            </a:r>
            <a:endParaRPr lang="zh-CN" altLang="zh-CN" sz="2600" b="1" smtClean="0">
              <a:solidFill>
                <a:srgbClr val="FF0000"/>
              </a:solidFill>
            </a:endParaRPr>
          </a:p>
          <a:p>
            <a:endParaRPr lang="en-US" altLang="zh-CN" sz="2600" b="1" smtClean="0">
              <a:solidFill>
                <a:srgbClr val="0000FF"/>
              </a:solidFill>
            </a:endParaRPr>
          </a:p>
          <a:p>
            <a:r>
              <a:rPr lang="en-US" altLang="zh-CN" sz="2600" b="1" smtClean="0">
                <a:solidFill>
                  <a:srgbClr val="0000FF"/>
                </a:solidFill>
              </a:rPr>
              <a:t>“</a:t>
            </a:r>
            <a:r>
              <a:rPr lang="zh-CN" altLang="zh-CN" sz="2600" b="1" smtClean="0">
                <a:solidFill>
                  <a:srgbClr val="0000FF"/>
                </a:solidFill>
              </a:rPr>
              <a:t>房产权一事</a:t>
            </a:r>
            <a:r>
              <a:rPr lang="zh-CN" altLang="zh-CN" sz="2600" b="1" u="sng" smtClean="0">
                <a:solidFill>
                  <a:srgbClr val="0000FF"/>
                </a:solidFill>
              </a:rPr>
              <a:t>已告</a:t>
            </a:r>
            <a:r>
              <a:rPr lang="zh-CN" altLang="zh-CN" sz="2600" b="1" smtClean="0">
                <a:solidFill>
                  <a:srgbClr val="0000FF"/>
                </a:solidFill>
              </a:rPr>
              <a:t>徐</a:t>
            </a:r>
            <a:r>
              <a:rPr lang="en-US" altLang="zh-CN" sz="2600" b="1" smtClean="0">
                <a:solidFill>
                  <a:srgbClr val="0000FF"/>
                </a:solidFill>
              </a:rPr>
              <a:t>××”         </a:t>
            </a:r>
            <a:endParaRPr lang="en-US" altLang="zh-CN" sz="2600" b="1" smtClean="0">
              <a:solidFill>
                <a:srgbClr val="0000FF"/>
              </a:solidFill>
            </a:endParaRPr>
          </a:p>
          <a:p>
            <a:r>
              <a:rPr lang="zh-CN" altLang="zh-CN" sz="2600" b="1" smtClean="0"/>
              <a:t>告诉</a:t>
            </a:r>
            <a:r>
              <a:rPr lang="en-US" altLang="zh-CN" sz="2600" b="1" smtClean="0"/>
              <a:t>/</a:t>
            </a:r>
            <a:r>
              <a:rPr lang="zh-CN" altLang="zh-CN" sz="2600" b="1" smtClean="0"/>
              <a:t>讼告</a:t>
            </a:r>
            <a:r>
              <a:rPr lang="en-US" altLang="zh-CN" sz="2600" b="1" smtClean="0"/>
              <a:t> </a:t>
            </a:r>
            <a:r>
              <a:rPr lang="zh-CN" altLang="zh-CN" sz="2600" b="1" smtClean="0"/>
              <a:t>。</a:t>
            </a:r>
            <a:endParaRPr lang="zh-CN" altLang="zh-CN" sz="2600" b="1" smtClean="0"/>
          </a:p>
          <a:p>
            <a:r>
              <a:rPr lang="en-US" altLang="zh-CN" sz="2600" b="1" smtClean="0">
                <a:solidFill>
                  <a:srgbClr val="0000FF"/>
                </a:solidFill>
              </a:rPr>
              <a:t>“</a:t>
            </a:r>
            <a:r>
              <a:rPr lang="zh-CN" altLang="zh-CN" sz="2600" b="1" smtClean="0">
                <a:solidFill>
                  <a:srgbClr val="0000FF"/>
                </a:solidFill>
              </a:rPr>
              <a:t>课桌</a:t>
            </a:r>
            <a:r>
              <a:rPr lang="zh-CN" altLang="zh-CN" sz="2600" b="1" u="sng" smtClean="0">
                <a:solidFill>
                  <a:srgbClr val="0000FF"/>
                </a:solidFill>
              </a:rPr>
              <a:t>一边</a:t>
            </a:r>
            <a:r>
              <a:rPr lang="zh-CN" altLang="zh-CN" sz="2600" b="1" smtClean="0">
                <a:solidFill>
                  <a:srgbClr val="0000FF"/>
                </a:solidFill>
              </a:rPr>
              <a:t>坐着一个孩子</a:t>
            </a:r>
            <a:r>
              <a:rPr lang="en-US" altLang="zh-CN" sz="2600" b="1" smtClean="0">
                <a:solidFill>
                  <a:srgbClr val="0000FF"/>
                </a:solidFill>
              </a:rPr>
              <a:t>”</a:t>
            </a:r>
            <a:r>
              <a:rPr lang="zh-CN" altLang="zh-CN" sz="2600" b="1" smtClean="0">
                <a:solidFill>
                  <a:srgbClr val="0000FF"/>
                </a:solidFill>
              </a:rPr>
              <a:t>。</a:t>
            </a:r>
            <a:endParaRPr lang="en-US" altLang="zh-CN" sz="2600" b="1" smtClean="0">
              <a:solidFill>
                <a:srgbClr val="0000FF"/>
              </a:solidFill>
            </a:endParaRPr>
          </a:p>
          <a:p>
            <a:r>
              <a:rPr lang="en-US" altLang="zh-CN" sz="2600" b="1" smtClean="0"/>
              <a:t>“</a:t>
            </a:r>
            <a:r>
              <a:rPr lang="zh-CN" altLang="zh-CN" sz="2600" b="1" smtClean="0"/>
              <a:t>只一边有</a:t>
            </a:r>
            <a:r>
              <a:rPr lang="en-US" altLang="zh-CN" sz="2600" b="1" smtClean="0"/>
              <a:t>”/“</a:t>
            </a:r>
            <a:r>
              <a:rPr lang="zh-CN" altLang="zh-CN" sz="2600" b="1" smtClean="0"/>
              <a:t>两边都有</a:t>
            </a:r>
            <a:r>
              <a:rPr lang="en-US" altLang="zh-CN" sz="2600" b="1" smtClean="0"/>
              <a:t>”</a:t>
            </a:r>
            <a:r>
              <a:rPr lang="zh-CN" altLang="zh-CN" sz="2600" b="1" smtClean="0"/>
              <a:t>。</a:t>
            </a:r>
            <a:endParaRPr lang="zh-CN" altLang="en-US" sz="2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left)">
                                      <p:cBhvr>
                                        <p:cTn id="15" dur="500"/>
                                        <p:tgtEl>
                                          <p:spTgt spid="4">
                                            <p:txEl>
                                              <p:pRg st="2" end="2"/>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wipe(left)">
                                      <p:cBhvr>
                                        <p:cTn id="20" dur="500"/>
                                        <p:tgtEl>
                                          <p:spTgt spid="4">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wipe(left)">
                                      <p:cBhvr>
                                        <p:cTn id="25" dur="500"/>
                                        <p:tgtEl>
                                          <p:spTgt spid="4">
                                            <p:txEl>
                                              <p:pRg st="3" end="3"/>
                                            </p:txEl>
                                          </p:spTgt>
                                        </p:tgtEl>
                                      </p:cBhvr>
                                    </p:animEffect>
                                  </p:childTnLst>
                                </p:cTn>
                              </p:par>
                              <p:par>
                                <p:cTn id="26" presetID="22" presetClass="entr" presetSubtype="8" fill="hold" nodeType="with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wipe(left)">
                                      <p:cBhvr>
                                        <p:cTn id="28" dur="500"/>
                                        <p:tgtEl>
                                          <p:spTgt spid="4">
                                            <p:txEl>
                                              <p:pRg st="5" end="5"/>
                                            </p:txEl>
                                          </p:spTgt>
                                        </p:tgtEl>
                                      </p:cBhvr>
                                    </p:animEffect>
                                  </p:childTnLst>
                                </p:cTn>
                              </p:par>
                              <p:par>
                                <p:cTn id="29" presetID="22" presetClass="entr" presetSubtype="8" fill="hold" nodeType="with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wipe(left)">
                                      <p:cBhvr>
                                        <p:cTn id="31" dur="500"/>
                                        <p:tgtEl>
                                          <p:spTgt spid="4">
                                            <p:txEl>
                                              <p:pRg st="6" end="6"/>
                                            </p:txEl>
                                          </p:spTgt>
                                        </p:tgtEl>
                                      </p:cBhvr>
                                    </p:animEffect>
                                  </p:childTnLst>
                                </p:cTn>
                              </p:par>
                              <p:par>
                                <p:cTn id="32" presetID="22" presetClass="entr" presetSubtype="8" fill="hold" nodeType="withEffect">
                                  <p:stCondLst>
                                    <p:cond delay="0"/>
                                  </p:stCondLst>
                                  <p:childTnLst>
                                    <p:set>
                                      <p:cBhvr>
                                        <p:cTn id="33" dur="1" fill="hold">
                                          <p:stCondLst>
                                            <p:cond delay="0"/>
                                          </p:stCondLst>
                                        </p:cTn>
                                        <p:tgtEl>
                                          <p:spTgt spid="4">
                                            <p:txEl>
                                              <p:pRg st="7" end="7"/>
                                            </p:txEl>
                                          </p:spTgt>
                                        </p:tgtEl>
                                        <p:attrNameLst>
                                          <p:attrName>style.visibility</p:attrName>
                                        </p:attrNameLst>
                                      </p:cBhvr>
                                      <p:to>
                                        <p:strVal val="visible"/>
                                      </p:to>
                                    </p:set>
                                    <p:animEffect transition="in" filter="wipe(left)">
                                      <p:cBhvr>
                                        <p:cTn id="34" dur="500"/>
                                        <p:tgtEl>
                                          <p:spTgt spid="4">
                                            <p:txEl>
                                              <p:pRg st="7" end="7"/>
                                            </p:txEl>
                                          </p:spTgt>
                                        </p:tgtEl>
                                      </p:cBhvr>
                                    </p:animEffect>
                                  </p:childTnLst>
                                </p:cTn>
                              </p:par>
                              <p:par>
                                <p:cTn id="35" presetID="22" presetClass="entr" presetSubtype="8" fill="hold" nodeType="withEffect">
                                  <p:stCondLst>
                                    <p:cond delay="0"/>
                                  </p:stCondLst>
                                  <p:childTnLst>
                                    <p:set>
                                      <p:cBhvr>
                                        <p:cTn id="36" dur="1" fill="hold">
                                          <p:stCondLst>
                                            <p:cond delay="0"/>
                                          </p:stCondLst>
                                        </p:cTn>
                                        <p:tgtEl>
                                          <p:spTgt spid="4">
                                            <p:txEl>
                                              <p:pRg st="8" end="8"/>
                                            </p:txEl>
                                          </p:spTgt>
                                        </p:tgtEl>
                                        <p:attrNameLst>
                                          <p:attrName>style.visibility</p:attrName>
                                        </p:attrNameLst>
                                      </p:cBhvr>
                                      <p:to>
                                        <p:strVal val="visible"/>
                                      </p:to>
                                    </p:set>
                                    <p:animEffect transition="in" filter="wipe(left)">
                                      <p:cBhvr>
                                        <p:cTn id="37"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矩形 3"/>
          <p:cNvSpPr/>
          <p:nvPr/>
        </p:nvSpPr>
        <p:spPr>
          <a:xfrm>
            <a:off x="971600" y="980728"/>
            <a:ext cx="7056784" cy="892552"/>
          </a:xfrm>
          <a:prstGeom prst="rect">
            <a:avLst/>
          </a:prstGeom>
        </p:spPr>
        <p:txBody>
          <a:bodyPr wrap="square">
            <a:spAutoFit/>
          </a:bodyPr>
          <a:lstStyle/>
          <a:p>
            <a:r>
              <a:rPr lang="en-US" altLang="zh-CN" sz="2600" b="1" smtClean="0">
                <a:solidFill>
                  <a:srgbClr val="0000FF"/>
                </a:solidFill>
              </a:rPr>
              <a:t>②</a:t>
            </a:r>
            <a:r>
              <a:rPr lang="zh-CN" altLang="zh-CN" sz="2600" b="1" smtClean="0">
                <a:solidFill>
                  <a:srgbClr val="0000FF"/>
                </a:solidFill>
              </a:rPr>
              <a:t>这种多义理解在短语中常常是兼类现象引起的歧义。</a:t>
            </a:r>
            <a:endParaRPr lang="zh-CN" altLang="zh-CN" sz="2600" b="1" smtClean="0">
              <a:solidFill>
                <a:srgbClr val="0000FF"/>
              </a:solidFill>
            </a:endParaRPr>
          </a:p>
        </p:txBody>
      </p:sp>
      <p:sp>
        <p:nvSpPr>
          <p:cNvPr id="5" name="矩形 4"/>
          <p:cNvSpPr/>
          <p:nvPr/>
        </p:nvSpPr>
        <p:spPr>
          <a:xfrm>
            <a:off x="1043608" y="2060848"/>
            <a:ext cx="7200800" cy="3293209"/>
          </a:xfrm>
          <a:prstGeom prst="rect">
            <a:avLst/>
          </a:prstGeom>
        </p:spPr>
        <p:txBody>
          <a:bodyPr wrap="square">
            <a:spAutoFit/>
          </a:bodyPr>
          <a:lstStyle/>
          <a:p>
            <a:r>
              <a:rPr lang="en-US" altLang="zh-CN" sz="2600" b="1" smtClean="0"/>
              <a:t>60</a:t>
            </a:r>
            <a:r>
              <a:rPr lang="zh-CN" altLang="zh-CN" sz="2600" b="1" smtClean="0"/>
              <a:t>、我要</a:t>
            </a:r>
            <a:r>
              <a:rPr lang="zh-CN" altLang="zh-CN" sz="2600" b="1" u="sng" smtClean="0"/>
              <a:t>炒肉丝</a:t>
            </a:r>
            <a:r>
              <a:rPr lang="zh-CN" altLang="zh-CN" sz="2600" b="1" smtClean="0"/>
              <a:t>。</a:t>
            </a:r>
            <a:endParaRPr lang="zh-CN" altLang="zh-CN" sz="2600" b="1" smtClean="0"/>
          </a:p>
          <a:p>
            <a:r>
              <a:rPr lang="zh-CN" altLang="zh-CN" sz="2600" b="1" smtClean="0">
                <a:solidFill>
                  <a:srgbClr val="FF0000"/>
                </a:solidFill>
              </a:rPr>
              <a:t>解析：既可理解为动宾结构，又可以理解为偏正结构。</a:t>
            </a:r>
            <a:endParaRPr lang="zh-CN" altLang="zh-CN" sz="2600" b="1" smtClean="0">
              <a:solidFill>
                <a:srgbClr val="FF0000"/>
              </a:solidFill>
            </a:endParaRPr>
          </a:p>
          <a:p>
            <a:r>
              <a:rPr lang="en-US" altLang="zh-CN" sz="2600" b="1" smtClean="0"/>
              <a:t>61</a:t>
            </a:r>
            <a:r>
              <a:rPr lang="zh-CN" altLang="zh-CN" sz="2600" b="1" smtClean="0"/>
              <a:t>、躺在床上没多久，他就</a:t>
            </a:r>
            <a:r>
              <a:rPr lang="zh-CN" altLang="zh-CN" sz="2600" b="1" u="sng" smtClean="0"/>
              <a:t>想起来</a:t>
            </a:r>
            <a:r>
              <a:rPr lang="zh-CN" altLang="zh-CN" sz="2600" b="1" smtClean="0"/>
              <a:t>了。</a:t>
            </a:r>
            <a:endParaRPr lang="zh-CN" altLang="zh-CN" sz="2600" b="1" smtClean="0"/>
          </a:p>
          <a:p>
            <a:r>
              <a:rPr lang="zh-CN" altLang="zh-CN" sz="2600" b="1" smtClean="0">
                <a:solidFill>
                  <a:srgbClr val="FF0000"/>
                </a:solidFill>
              </a:rPr>
              <a:t>解析：既可理解为动补结构</a:t>
            </a:r>
            <a:r>
              <a:rPr lang="en-US" altLang="zh-CN" sz="2600" b="1" smtClean="0">
                <a:solidFill>
                  <a:srgbClr val="FF0000"/>
                </a:solidFill>
              </a:rPr>
              <a:t>“</a:t>
            </a:r>
            <a:r>
              <a:rPr lang="zh-CN" altLang="zh-CN" sz="2600" b="1" smtClean="0">
                <a:solidFill>
                  <a:srgbClr val="FF0000"/>
                </a:solidFill>
              </a:rPr>
              <a:t>回想起来了</a:t>
            </a:r>
            <a:r>
              <a:rPr lang="en-US" altLang="zh-CN" sz="2600" b="1" smtClean="0">
                <a:solidFill>
                  <a:srgbClr val="FF0000"/>
                </a:solidFill>
              </a:rPr>
              <a:t>”</a:t>
            </a:r>
            <a:r>
              <a:rPr lang="zh-CN" altLang="zh-CN" sz="2600" b="1" smtClean="0">
                <a:solidFill>
                  <a:srgbClr val="FF0000"/>
                </a:solidFill>
              </a:rPr>
              <a:t>之义，又可理解为偏正结构</a:t>
            </a:r>
            <a:r>
              <a:rPr lang="en-US" altLang="zh-CN" sz="2600" b="1" smtClean="0">
                <a:solidFill>
                  <a:srgbClr val="FF0000"/>
                </a:solidFill>
              </a:rPr>
              <a:t>“</a:t>
            </a:r>
            <a:r>
              <a:rPr lang="zh-CN" altLang="zh-CN" sz="2600" b="1" smtClean="0">
                <a:solidFill>
                  <a:srgbClr val="FF0000"/>
                </a:solidFill>
              </a:rPr>
              <a:t>想起床</a:t>
            </a:r>
            <a:r>
              <a:rPr lang="en-US" altLang="zh-CN" sz="2600" b="1" smtClean="0">
                <a:solidFill>
                  <a:srgbClr val="FF0000"/>
                </a:solidFill>
              </a:rPr>
              <a:t>”</a:t>
            </a:r>
            <a:r>
              <a:rPr lang="zh-CN" altLang="zh-CN" sz="2600" b="1" smtClean="0">
                <a:solidFill>
                  <a:srgbClr val="FF0000"/>
                </a:solidFill>
              </a:rPr>
              <a:t>之义。</a:t>
            </a:r>
            <a:endParaRPr lang="zh-CN" altLang="zh-CN" sz="2600" b="1" smtClean="0">
              <a:solidFill>
                <a:srgbClr val="FF0000"/>
              </a:solidFill>
            </a:endParaRPr>
          </a:p>
          <a:p>
            <a:endParaRPr lang="en-US" altLang="zh-CN" sz="2600" b="1" smtClean="0"/>
          </a:p>
          <a:p>
            <a:r>
              <a:rPr lang="zh-CN" altLang="zh-CN" sz="2600" b="1" smtClean="0"/>
              <a:t>常见例句还有：发现了敌人的哨兵。</a:t>
            </a:r>
            <a:endParaRPr lang="zh-CN" altLang="zh-CN" sz="2600" b="1"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left)">
                                      <p:cBhvr>
                                        <p:cTn id="15" dur="500"/>
                                        <p:tgtEl>
                                          <p:spTgt spid="5">
                                            <p:txEl>
                                              <p:pRg st="2" end="2"/>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wipe(left)">
                                      <p:cBhvr>
                                        <p:cTn id="20" dur="500"/>
                                        <p:tgtEl>
                                          <p:spTgt spid="5">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wipe(left)">
                                      <p:cBhvr>
                                        <p:cTn id="25" dur="500"/>
                                        <p:tgtEl>
                                          <p:spTgt spid="5">
                                            <p:txEl>
                                              <p:pRg st="3" end="3"/>
                                            </p:txEl>
                                          </p:spTgt>
                                        </p:tgtEl>
                                      </p:cBhvr>
                                    </p:animEffect>
                                  </p:childTnLst>
                                </p:cTn>
                              </p:par>
                              <p:par>
                                <p:cTn id="26" presetID="22" presetClass="entr" presetSubtype="8" fill="hold" nodeType="with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wipe(left)">
                                      <p:cBhvr>
                                        <p:cTn id="28"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3" name="矩形 2"/>
          <p:cNvSpPr/>
          <p:nvPr/>
        </p:nvSpPr>
        <p:spPr>
          <a:xfrm>
            <a:off x="2843808" y="548680"/>
            <a:ext cx="3272050" cy="707886"/>
          </a:xfrm>
          <a:prstGeom prst="rect">
            <a:avLst/>
          </a:prstGeom>
        </p:spPr>
        <p:txBody>
          <a:bodyPr wrap="none">
            <a:spAutoFit/>
          </a:bodyPr>
          <a:lstStyle/>
          <a:p>
            <a:r>
              <a:rPr lang="zh-CN" altLang="zh-CN" sz="4000" b="1" smtClean="0">
                <a:solidFill>
                  <a:srgbClr val="FF0000"/>
                </a:solidFill>
              </a:rPr>
              <a:t>二看</a:t>
            </a:r>
            <a:r>
              <a:rPr lang="zh-CN" altLang="en-US" sz="4000" b="1" smtClean="0">
                <a:solidFill>
                  <a:srgbClr val="FF0000"/>
                </a:solidFill>
              </a:rPr>
              <a:t>多层定语</a:t>
            </a:r>
            <a:endParaRPr lang="zh-CN" altLang="zh-CN" sz="4000">
              <a:solidFill>
                <a:srgbClr val="FF0000"/>
              </a:solidFill>
            </a:endParaRPr>
          </a:p>
        </p:txBody>
      </p:sp>
      <p:sp>
        <p:nvSpPr>
          <p:cNvPr id="4" name="矩形 3"/>
          <p:cNvSpPr/>
          <p:nvPr/>
        </p:nvSpPr>
        <p:spPr>
          <a:xfrm>
            <a:off x="827584" y="1312312"/>
            <a:ext cx="7632848" cy="892552"/>
          </a:xfrm>
          <a:prstGeom prst="rect">
            <a:avLst/>
          </a:prstGeom>
        </p:spPr>
        <p:txBody>
          <a:bodyPr wrap="square">
            <a:spAutoFit/>
          </a:bodyPr>
          <a:lstStyle/>
          <a:p>
            <a:r>
              <a:rPr lang="zh-CN" altLang="en-US" sz="2600" b="1" smtClean="0">
                <a:solidFill>
                  <a:srgbClr val="FF0000"/>
                </a:solidFill>
              </a:rPr>
              <a:t>         会出现</a:t>
            </a:r>
            <a:r>
              <a:rPr lang="zh-CN" altLang="zh-CN" sz="2600" b="1" smtClean="0">
                <a:solidFill>
                  <a:srgbClr val="0000FF"/>
                </a:solidFill>
              </a:rPr>
              <a:t>多层定语或状语的语序不当、搭配不当、重复多余</a:t>
            </a:r>
            <a:r>
              <a:rPr lang="zh-CN" altLang="en-US" sz="2600" b="1" smtClean="0">
                <a:solidFill>
                  <a:srgbClr val="FF0000"/>
                </a:solidFill>
              </a:rPr>
              <a:t>的语病</a:t>
            </a:r>
            <a:endParaRPr lang="zh-CN" altLang="en-US" sz="2600" b="1">
              <a:solidFill>
                <a:srgbClr val="FF0000"/>
              </a:solidFill>
            </a:endParaRPr>
          </a:p>
        </p:txBody>
      </p:sp>
      <p:sp>
        <p:nvSpPr>
          <p:cNvPr id="5" name="TextBox 4"/>
          <p:cNvSpPr txBox="1"/>
          <p:nvPr/>
        </p:nvSpPr>
        <p:spPr>
          <a:xfrm>
            <a:off x="755576" y="2276872"/>
            <a:ext cx="7632848" cy="3693319"/>
          </a:xfrm>
          <a:prstGeom prst="rect">
            <a:avLst/>
          </a:prstGeom>
          <a:noFill/>
        </p:spPr>
        <p:txBody>
          <a:bodyPr wrap="square" rtlCol="0">
            <a:spAutoFit/>
          </a:bodyPr>
          <a:lstStyle/>
          <a:p>
            <a:r>
              <a:rPr lang="en-US" altLang="zh-CN" sz="2600" smtClean="0"/>
              <a:t>         </a:t>
            </a:r>
            <a:r>
              <a:rPr lang="zh-CN" altLang="zh-CN" sz="2600" smtClean="0"/>
              <a:t>多层定语的顺序一般是按照逻辑关系来排列的，</a:t>
            </a:r>
            <a:r>
              <a:rPr lang="zh-CN" altLang="zh-CN" sz="2600" b="1" smtClean="0">
                <a:solidFill>
                  <a:srgbClr val="FF0000"/>
                </a:solidFill>
              </a:rPr>
              <a:t>与中心语关系越密切的定语越靠近中心语</a:t>
            </a:r>
            <a:r>
              <a:rPr lang="zh-CN" altLang="zh-CN" sz="2600" smtClean="0"/>
              <a:t>。</a:t>
            </a:r>
            <a:endParaRPr lang="zh-CN" altLang="zh-CN" sz="2600" smtClean="0"/>
          </a:p>
          <a:p>
            <a:r>
              <a:rPr lang="en-US" altLang="zh-CN" sz="2600" smtClean="0"/>
              <a:t>        </a:t>
            </a:r>
            <a:r>
              <a:rPr lang="zh-CN" altLang="zh-CN" sz="2600" smtClean="0"/>
              <a:t>多层定语的一般顺序是：表示</a:t>
            </a:r>
            <a:r>
              <a:rPr lang="zh-CN" altLang="zh-CN" sz="2600" b="1" smtClean="0">
                <a:solidFill>
                  <a:srgbClr val="0000FF"/>
                </a:solidFill>
              </a:rPr>
              <a:t>领属关系的词语</a:t>
            </a:r>
            <a:r>
              <a:rPr lang="zh-CN" altLang="zh-CN" sz="2600" smtClean="0"/>
              <a:t>、</a:t>
            </a:r>
            <a:r>
              <a:rPr lang="zh-CN" altLang="zh-CN" sz="2600" b="1" smtClean="0">
                <a:solidFill>
                  <a:srgbClr val="0000FF"/>
                </a:solidFill>
              </a:rPr>
              <a:t>表示时间</a:t>
            </a:r>
            <a:r>
              <a:rPr lang="zh-CN" altLang="zh-CN" sz="2600" smtClean="0">
                <a:solidFill>
                  <a:srgbClr val="0000FF"/>
                </a:solidFill>
              </a:rPr>
              <a:t>、</a:t>
            </a:r>
            <a:r>
              <a:rPr lang="zh-CN" altLang="zh-CN" sz="2600" b="1" smtClean="0">
                <a:solidFill>
                  <a:srgbClr val="0000FF"/>
                </a:solidFill>
              </a:rPr>
              <a:t>处所的词语</a:t>
            </a:r>
            <a:r>
              <a:rPr lang="zh-CN" altLang="zh-CN" sz="2600" smtClean="0"/>
              <a:t>、</a:t>
            </a:r>
            <a:r>
              <a:rPr lang="zh-CN" altLang="zh-CN" sz="2600" b="1" smtClean="0">
                <a:solidFill>
                  <a:srgbClr val="0000FF"/>
                </a:solidFill>
              </a:rPr>
              <a:t>指示代词</a:t>
            </a:r>
            <a:r>
              <a:rPr lang="zh-CN" altLang="zh-CN" sz="2600" smtClean="0"/>
              <a:t>或</a:t>
            </a:r>
            <a:r>
              <a:rPr lang="zh-CN" altLang="zh-CN" sz="2600" b="1" smtClean="0">
                <a:solidFill>
                  <a:srgbClr val="0000FF"/>
                </a:solidFill>
              </a:rPr>
              <a:t>量词短语</a:t>
            </a:r>
            <a:r>
              <a:rPr lang="zh-CN" altLang="zh-CN" sz="2600" smtClean="0"/>
              <a:t>、</a:t>
            </a:r>
            <a:r>
              <a:rPr lang="zh-CN" altLang="zh-CN" sz="2600" b="1" smtClean="0">
                <a:solidFill>
                  <a:srgbClr val="0000FF"/>
                </a:solidFill>
              </a:rPr>
              <a:t>动词</a:t>
            </a:r>
            <a:r>
              <a:rPr lang="zh-CN" altLang="zh-CN" sz="2600" smtClean="0"/>
              <a:t>或</a:t>
            </a:r>
            <a:r>
              <a:rPr lang="zh-CN" altLang="zh-CN" sz="2600" b="1" smtClean="0">
                <a:solidFill>
                  <a:srgbClr val="0000FF"/>
                </a:solidFill>
              </a:rPr>
              <a:t>动词短语</a:t>
            </a:r>
            <a:r>
              <a:rPr lang="zh-CN" altLang="zh-CN" sz="2600" smtClean="0"/>
              <a:t>、</a:t>
            </a:r>
            <a:r>
              <a:rPr lang="zh-CN" altLang="zh-CN" sz="2600" b="1" smtClean="0">
                <a:solidFill>
                  <a:srgbClr val="0000FF"/>
                </a:solidFill>
              </a:rPr>
              <a:t>形容词或形容词短语</a:t>
            </a:r>
            <a:r>
              <a:rPr lang="zh-CN" altLang="zh-CN" sz="2600" smtClean="0"/>
              <a:t>、</a:t>
            </a:r>
            <a:r>
              <a:rPr lang="zh-CN" altLang="zh-CN" sz="2600" b="1" smtClean="0">
                <a:solidFill>
                  <a:srgbClr val="0000FF"/>
                </a:solidFill>
              </a:rPr>
              <a:t>名词或名词短语</a:t>
            </a:r>
            <a:r>
              <a:rPr lang="zh-CN" altLang="zh-CN" sz="2600" smtClean="0"/>
              <a:t>。</a:t>
            </a:r>
            <a:endParaRPr lang="zh-CN" altLang="zh-CN" sz="2600" smtClean="0"/>
          </a:p>
          <a:p>
            <a:r>
              <a:rPr lang="en-US" altLang="zh-CN" sz="2600" smtClean="0"/>
              <a:t>        </a:t>
            </a:r>
            <a:r>
              <a:rPr lang="zh-CN" altLang="zh-CN" sz="2600" smtClean="0"/>
              <a:t>多层定语的排列还遵循以下的规律：</a:t>
            </a:r>
            <a:r>
              <a:rPr lang="zh-CN" altLang="zh-CN" sz="2600" b="1" smtClean="0">
                <a:solidFill>
                  <a:srgbClr val="0000FF"/>
                </a:solidFill>
              </a:rPr>
              <a:t>带</a:t>
            </a:r>
            <a:r>
              <a:rPr lang="en-US" altLang="zh-CN" sz="2600" b="1" smtClean="0">
                <a:solidFill>
                  <a:srgbClr val="0000FF"/>
                </a:solidFill>
              </a:rPr>
              <a:t>“</a:t>
            </a:r>
            <a:r>
              <a:rPr lang="zh-CN" altLang="zh-CN" sz="2600" b="1" smtClean="0">
                <a:solidFill>
                  <a:srgbClr val="0000FF"/>
                </a:solidFill>
              </a:rPr>
              <a:t>的</a:t>
            </a:r>
            <a:r>
              <a:rPr lang="en-US" altLang="zh-CN" sz="2600" b="1" smtClean="0">
                <a:solidFill>
                  <a:srgbClr val="0000FF"/>
                </a:solidFill>
              </a:rPr>
              <a:t>”</a:t>
            </a:r>
            <a:r>
              <a:rPr lang="zh-CN" altLang="zh-CN" sz="2600" b="1" smtClean="0">
                <a:solidFill>
                  <a:srgbClr val="0000FF"/>
                </a:solidFill>
              </a:rPr>
              <a:t>的定语一般放在不带</a:t>
            </a:r>
            <a:r>
              <a:rPr lang="en-US" altLang="zh-CN" sz="2600" b="1" smtClean="0">
                <a:solidFill>
                  <a:srgbClr val="0000FF"/>
                </a:solidFill>
              </a:rPr>
              <a:t>“</a:t>
            </a:r>
            <a:r>
              <a:rPr lang="zh-CN" altLang="zh-CN" sz="2600" b="1" smtClean="0">
                <a:solidFill>
                  <a:srgbClr val="0000FF"/>
                </a:solidFill>
              </a:rPr>
              <a:t>的</a:t>
            </a:r>
            <a:r>
              <a:rPr lang="en-US" altLang="zh-CN" sz="2600" b="1" smtClean="0">
                <a:solidFill>
                  <a:srgbClr val="0000FF"/>
                </a:solidFill>
              </a:rPr>
              <a:t>”</a:t>
            </a:r>
            <a:r>
              <a:rPr lang="zh-CN" altLang="zh-CN" sz="2600" b="1" smtClean="0">
                <a:solidFill>
                  <a:srgbClr val="0000FF"/>
                </a:solidFill>
              </a:rPr>
              <a:t>定语之前</a:t>
            </a:r>
            <a:r>
              <a:rPr lang="zh-CN" altLang="zh-CN" sz="2600" smtClean="0"/>
              <a:t>；</a:t>
            </a:r>
            <a:r>
              <a:rPr lang="zh-CN" altLang="zh-CN" sz="2600" b="1" smtClean="0">
                <a:solidFill>
                  <a:srgbClr val="0000FF"/>
                </a:solidFill>
              </a:rPr>
              <a:t>结构复杂的定语一般放在结构简单的定语之前</a:t>
            </a:r>
            <a:r>
              <a:rPr lang="zh-CN" altLang="zh-CN" sz="2600" smtClean="0"/>
              <a:t>。</a:t>
            </a:r>
            <a:endParaRPr lang="zh-CN" altLang="en-US" sz="2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TextBox 1"/>
          <p:cNvSpPr txBox="1"/>
          <p:nvPr/>
        </p:nvSpPr>
        <p:spPr>
          <a:xfrm>
            <a:off x="971600" y="2060848"/>
            <a:ext cx="7272808" cy="4093428"/>
          </a:xfrm>
          <a:prstGeom prst="rect">
            <a:avLst/>
          </a:prstGeom>
          <a:noFill/>
        </p:spPr>
        <p:txBody>
          <a:bodyPr wrap="square" rtlCol="0">
            <a:spAutoFit/>
          </a:bodyPr>
          <a:lstStyle/>
          <a:p>
            <a:r>
              <a:rPr lang="en-US" altLang="zh-CN" sz="2600" b="1" smtClean="0"/>
              <a:t>62</a:t>
            </a:r>
            <a:r>
              <a:rPr lang="zh-CN" altLang="en-US" sz="2600" b="1" smtClean="0"/>
              <a:t>、</a:t>
            </a:r>
            <a:r>
              <a:rPr lang="zh-CN" altLang="zh-CN" sz="2600" b="1" smtClean="0"/>
              <a:t>这个村很好执行了党的富民政策。现在不但向国家交售了六万斤公粮</a:t>
            </a:r>
            <a:r>
              <a:rPr lang="en-US" altLang="zh-CN" sz="2600" b="1" smtClean="0"/>
              <a:t>,</a:t>
            </a:r>
            <a:r>
              <a:rPr lang="zh-CN" altLang="zh-CN" sz="2600" b="1" smtClean="0"/>
              <a:t>而且还不吃国家救济了。</a:t>
            </a:r>
            <a:endParaRPr lang="en-US" altLang="zh-CN" sz="2600" b="1" smtClean="0"/>
          </a:p>
          <a:p>
            <a:r>
              <a:rPr lang="zh-CN" altLang="en-US" sz="2600" b="1" smtClean="0">
                <a:solidFill>
                  <a:srgbClr val="FF0000"/>
                </a:solidFill>
              </a:rPr>
              <a:t>解析：（</a:t>
            </a:r>
            <a:r>
              <a:rPr lang="zh-CN" altLang="zh-CN" sz="2600" b="1" smtClean="0">
                <a:solidFill>
                  <a:srgbClr val="FF0000"/>
                </a:solidFill>
              </a:rPr>
              <a:t>递进关系不当</a:t>
            </a:r>
            <a:r>
              <a:rPr lang="en-US" altLang="zh-CN" sz="2600" b="1" smtClean="0">
                <a:solidFill>
                  <a:srgbClr val="FF0000"/>
                </a:solidFill>
              </a:rPr>
              <a:t>,</a:t>
            </a:r>
            <a:r>
              <a:rPr lang="zh-CN" altLang="zh-CN" sz="2600" b="1" smtClean="0">
                <a:solidFill>
                  <a:srgbClr val="FF0000"/>
                </a:solidFill>
              </a:rPr>
              <a:t>应改为</a:t>
            </a:r>
            <a:r>
              <a:rPr lang="en-US" altLang="zh-CN" sz="2600" b="1" smtClean="0">
                <a:solidFill>
                  <a:srgbClr val="FF0000"/>
                </a:solidFill>
              </a:rPr>
              <a:t>“</a:t>
            </a:r>
            <a:r>
              <a:rPr lang="zh-CN" altLang="zh-CN" sz="2600" b="1" smtClean="0">
                <a:solidFill>
                  <a:srgbClr val="FF0000"/>
                </a:solidFill>
              </a:rPr>
              <a:t>不但不吃国家救济粮了</a:t>
            </a:r>
            <a:r>
              <a:rPr lang="en-US" altLang="zh-CN" sz="2600" b="1" smtClean="0">
                <a:solidFill>
                  <a:srgbClr val="FF0000"/>
                </a:solidFill>
              </a:rPr>
              <a:t>,</a:t>
            </a:r>
            <a:r>
              <a:rPr lang="zh-CN" altLang="zh-CN" sz="2600" b="1" smtClean="0">
                <a:solidFill>
                  <a:srgbClr val="FF0000"/>
                </a:solidFill>
              </a:rPr>
              <a:t>而且还向国家交售了六万斤公粮</a:t>
            </a:r>
            <a:r>
              <a:rPr lang="en-US" altLang="zh-CN" sz="2600" b="1" smtClean="0">
                <a:solidFill>
                  <a:srgbClr val="FF0000"/>
                </a:solidFill>
              </a:rPr>
              <a:t>"</a:t>
            </a:r>
            <a:r>
              <a:rPr lang="zh-CN" altLang="zh-CN" sz="2600" b="1" smtClean="0">
                <a:solidFill>
                  <a:srgbClr val="FF0000"/>
                </a:solidFill>
              </a:rPr>
              <a:t>）</a:t>
            </a:r>
            <a:endParaRPr lang="zh-CN" altLang="zh-CN" sz="2600" b="1" smtClean="0">
              <a:solidFill>
                <a:srgbClr val="FF0000"/>
              </a:solidFill>
            </a:endParaRPr>
          </a:p>
          <a:p>
            <a:endParaRPr lang="en-US" altLang="zh-CN" sz="2600" b="1" smtClean="0"/>
          </a:p>
          <a:p>
            <a:r>
              <a:rPr lang="en-US" altLang="zh-CN" sz="2600" b="1" smtClean="0"/>
              <a:t>63</a:t>
            </a:r>
            <a:r>
              <a:rPr lang="zh-CN" altLang="en-US" sz="2600" b="1" smtClean="0"/>
              <a:t>、</a:t>
            </a:r>
            <a:r>
              <a:rPr lang="zh-CN" altLang="zh-CN" sz="2600" b="1" smtClean="0"/>
              <a:t>对于自己的路。他们在探索着</a:t>
            </a:r>
            <a:r>
              <a:rPr lang="en-US" altLang="zh-CN" sz="2600" b="1" smtClean="0"/>
              <a:t>,</a:t>
            </a:r>
            <a:r>
              <a:rPr lang="zh-CN" altLang="zh-CN" sz="2600" b="1" smtClean="0"/>
              <a:t>他们在判断着，他们在寻找着，他们在思考着</a:t>
            </a:r>
            <a:r>
              <a:rPr lang="en-US" altLang="zh-CN" sz="2600" b="1" smtClean="0"/>
              <a:t>,</a:t>
            </a:r>
            <a:endParaRPr lang="zh-CN" altLang="zh-CN" sz="2600" b="1" smtClean="0"/>
          </a:p>
          <a:p>
            <a:r>
              <a:rPr lang="zh-CN" altLang="en-US" sz="2600" b="1" smtClean="0">
                <a:solidFill>
                  <a:srgbClr val="FF0000"/>
                </a:solidFill>
              </a:rPr>
              <a:t>解析：</a:t>
            </a:r>
            <a:r>
              <a:rPr lang="zh-CN" altLang="zh-CN" sz="2600" b="1" smtClean="0">
                <a:solidFill>
                  <a:srgbClr val="FF0000"/>
                </a:solidFill>
              </a:rPr>
              <a:t>〈应改为</a:t>
            </a:r>
            <a:r>
              <a:rPr lang="en-US" altLang="zh-CN" sz="2600" b="1" smtClean="0">
                <a:solidFill>
                  <a:srgbClr val="FF0000"/>
                </a:solidFill>
              </a:rPr>
              <a:t>"</a:t>
            </a:r>
            <a:r>
              <a:rPr lang="zh-CN" altLang="zh-CN" sz="2600" b="1" smtClean="0">
                <a:solidFill>
                  <a:srgbClr val="FF0000"/>
                </a:solidFill>
              </a:rPr>
              <a:t>对于自己的路，他们在思考着，他们在判断着</a:t>
            </a:r>
            <a:r>
              <a:rPr lang="en-US" altLang="zh-CN" sz="2600" b="1" smtClean="0">
                <a:solidFill>
                  <a:srgbClr val="FF0000"/>
                </a:solidFill>
              </a:rPr>
              <a:t>,</a:t>
            </a:r>
            <a:r>
              <a:rPr lang="zh-CN" altLang="zh-CN" sz="2600" b="1" smtClean="0">
                <a:solidFill>
                  <a:srgbClr val="FF0000"/>
                </a:solidFill>
              </a:rPr>
              <a:t>他们在探索着</a:t>
            </a:r>
            <a:r>
              <a:rPr lang="en-US" altLang="zh-CN" sz="2600" b="1" smtClean="0">
                <a:solidFill>
                  <a:srgbClr val="FF0000"/>
                </a:solidFill>
              </a:rPr>
              <a:t>,</a:t>
            </a:r>
            <a:r>
              <a:rPr lang="zh-CN" altLang="zh-CN" sz="2600" b="1" smtClean="0">
                <a:solidFill>
                  <a:srgbClr val="FF0000"/>
                </a:solidFill>
              </a:rPr>
              <a:t>他们在寻找着</a:t>
            </a:r>
            <a:r>
              <a:rPr lang="en-US" altLang="zh-CN" sz="2600" b="1" smtClean="0">
                <a:solidFill>
                  <a:srgbClr val="FF0000"/>
                </a:solidFill>
              </a:rPr>
              <a:t>"</a:t>
            </a:r>
            <a:r>
              <a:rPr lang="zh-CN" altLang="zh-CN" sz="2600" b="1" smtClean="0">
                <a:solidFill>
                  <a:srgbClr val="FF0000"/>
                </a:solidFill>
              </a:rPr>
              <a:t>）</a:t>
            </a:r>
            <a:endParaRPr lang="zh-CN" altLang="zh-CN" sz="2600" b="1" smtClean="0">
              <a:solidFill>
                <a:srgbClr val="FF0000"/>
              </a:solidFill>
            </a:endParaRPr>
          </a:p>
          <a:p>
            <a:endParaRPr lang="zh-CN" altLang="en-US" sz="2600" b="1"/>
          </a:p>
        </p:txBody>
      </p:sp>
      <p:sp>
        <p:nvSpPr>
          <p:cNvPr id="3" name="矩形 2"/>
          <p:cNvSpPr/>
          <p:nvPr/>
        </p:nvSpPr>
        <p:spPr>
          <a:xfrm>
            <a:off x="1691680" y="692696"/>
            <a:ext cx="6264696" cy="707886"/>
          </a:xfrm>
          <a:prstGeom prst="rect">
            <a:avLst/>
          </a:prstGeom>
        </p:spPr>
        <p:txBody>
          <a:bodyPr wrap="square">
            <a:spAutoFit/>
          </a:bodyPr>
          <a:lstStyle/>
          <a:p>
            <a:r>
              <a:rPr lang="zh-CN" altLang="zh-CN" sz="4000" b="1" smtClean="0">
                <a:solidFill>
                  <a:srgbClr val="FF0000"/>
                </a:solidFill>
              </a:rPr>
              <a:t>二十</a:t>
            </a:r>
            <a:r>
              <a:rPr lang="zh-CN" altLang="en-US" sz="4000" b="1" smtClean="0">
                <a:solidFill>
                  <a:srgbClr val="FF0000"/>
                </a:solidFill>
              </a:rPr>
              <a:t>三</a:t>
            </a:r>
            <a:r>
              <a:rPr lang="zh-CN" altLang="zh-CN" sz="4000" b="1" smtClean="0">
                <a:solidFill>
                  <a:srgbClr val="FF0000"/>
                </a:solidFill>
              </a:rPr>
              <a:t>看分句较多的复句</a:t>
            </a:r>
            <a:endParaRPr lang="zh-CN" altLang="zh-CN" sz="4000" b="1" smtClean="0">
              <a:solidFill>
                <a:srgbClr val="FF0000"/>
              </a:solidFill>
            </a:endParaRPr>
          </a:p>
        </p:txBody>
      </p:sp>
      <p:sp>
        <p:nvSpPr>
          <p:cNvPr id="4" name="TextBox 3"/>
          <p:cNvSpPr txBox="1"/>
          <p:nvPr/>
        </p:nvSpPr>
        <p:spPr>
          <a:xfrm>
            <a:off x="1086574" y="1455167"/>
            <a:ext cx="4493538" cy="461665"/>
          </a:xfrm>
          <a:prstGeom prst="rect">
            <a:avLst/>
          </a:prstGeom>
          <a:noFill/>
        </p:spPr>
        <p:txBody>
          <a:bodyPr wrap="none" rtlCol="0">
            <a:spAutoFit/>
          </a:bodyPr>
          <a:lstStyle/>
          <a:p>
            <a:r>
              <a:rPr lang="zh-CN" altLang="en-US" sz="2400" b="1" smtClean="0">
                <a:solidFill>
                  <a:srgbClr val="0000FF"/>
                </a:solidFill>
              </a:rPr>
              <a:t>可能出现分句间语序不当的语病</a:t>
            </a:r>
            <a:endParaRPr lang="zh-CN" altLang="en-US" sz="2400" b="1">
              <a:solidFill>
                <a:srgbClr val="0000FF"/>
              </a:solidFill>
            </a:endParaRPr>
          </a:p>
        </p:txBody>
      </p:sp>
      <p:pic>
        <p:nvPicPr>
          <p:cNvPr id="5" name="New picture"/>
          <p:cNvPicPr/>
          <p:nvPr/>
        </p:nvPicPr>
        <p:blipFill>
          <a:blip r:embed="rId2"/>
          <a:stretch>
            <a:fillRect/>
          </a:stretch>
        </p:blipFill>
        <p:spPr>
          <a:xfrm>
            <a:off x="12204700" y="106553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left)">
                                      <p:cBhvr>
                                        <p:cTn id="15" dur="500"/>
                                        <p:tgtEl>
                                          <p:spTgt spid="2">
                                            <p:txEl>
                                              <p:pRg st="3" end="3"/>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wipe(left)">
                                      <p:cBhvr>
                                        <p:cTn id="20" dur="500"/>
                                        <p:tgtEl>
                                          <p:spTgt spid="2">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wipe(left)">
                                      <p:cBhvr>
                                        <p:cTn id="2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TextBox 3"/>
          <p:cNvSpPr txBox="1"/>
          <p:nvPr/>
        </p:nvSpPr>
        <p:spPr>
          <a:xfrm>
            <a:off x="1058213" y="2706142"/>
            <a:ext cx="6768751" cy="1445260"/>
          </a:xfrm>
          <a:prstGeom prst="rect">
            <a:avLst/>
          </a:prstGeom>
          <a:noFill/>
        </p:spPr>
        <p:txBody>
          <a:bodyPr wrap="square" rtlCol="0">
            <a:spAutoFit/>
          </a:bodyPr>
          <a:lstStyle/>
          <a:p>
            <a:pPr algn="ctr"/>
            <a:r>
              <a:rPr lang="zh-CN" altLang="en-US" sz="8800" b="1">
                <a:solidFill>
                  <a:srgbClr val="FF0000"/>
                </a:solidFill>
              </a:rPr>
              <a:t>再见</a:t>
            </a:r>
            <a:endParaRPr lang="zh-CN" altLang="en-US" sz="8800" b="1">
              <a:solidFill>
                <a:srgbClr val="FF0000"/>
              </a:solidFill>
            </a:endParaRPr>
          </a:p>
        </p:txBody>
      </p:sp>
      <p:pic>
        <p:nvPicPr>
          <p:cNvPr id="5" name="New picture"/>
          <p:cNvPicPr/>
          <p:nvPr/>
        </p:nvPicPr>
        <p:blipFill>
          <a:blip r:embed="rId2"/>
          <a:stretch>
            <a:fillRect/>
          </a:stretch>
        </p:blipFill>
        <p:spPr>
          <a:xfrm>
            <a:off x="12395200" y="11379200"/>
            <a:ext cx="304800" cy="2159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矩形 3"/>
          <p:cNvSpPr/>
          <p:nvPr/>
        </p:nvSpPr>
        <p:spPr>
          <a:xfrm>
            <a:off x="827584" y="836712"/>
            <a:ext cx="7416824" cy="2246769"/>
          </a:xfrm>
          <a:prstGeom prst="rect">
            <a:avLst/>
          </a:prstGeom>
        </p:spPr>
        <p:txBody>
          <a:bodyPr wrap="square">
            <a:spAutoFit/>
          </a:bodyPr>
          <a:lstStyle/>
          <a:p>
            <a:r>
              <a:rPr lang="en-US" altLang="zh-CN" sz="2800" b="1" smtClean="0"/>
              <a:t>5</a:t>
            </a:r>
            <a:r>
              <a:rPr lang="zh-CN" altLang="en-US" sz="2800" b="1" smtClean="0"/>
              <a:t>、</a:t>
            </a:r>
            <a:r>
              <a:rPr lang="zh-CN" altLang="zh-CN" sz="2800" b="1" smtClean="0"/>
              <a:t>一位优秀的有</a:t>
            </a:r>
            <a:r>
              <a:rPr lang="en-US" altLang="zh-CN" sz="2800" b="1" smtClean="0"/>
              <a:t>20</a:t>
            </a:r>
            <a:r>
              <a:rPr lang="zh-CN" altLang="zh-CN" sz="2800" b="1" smtClean="0"/>
              <a:t>多年教学经验的国家队的篮球女教练。</a:t>
            </a:r>
            <a:endParaRPr lang="en-US" altLang="zh-CN" sz="2800" b="1" smtClean="0"/>
          </a:p>
          <a:p>
            <a:r>
              <a:rPr lang="en-US" altLang="zh-CN" sz="2800" b="1" smtClean="0"/>
              <a:t>         </a:t>
            </a:r>
            <a:r>
              <a:rPr lang="zh-CN" altLang="en-US" sz="2800" b="1" smtClean="0">
                <a:solidFill>
                  <a:srgbClr val="FF0000"/>
                </a:solidFill>
              </a:rPr>
              <a:t>解析：</a:t>
            </a:r>
            <a:r>
              <a:rPr lang="zh-CN" altLang="zh-CN" sz="2800" b="1" smtClean="0"/>
              <a:t>正确次序：国家队的（</a:t>
            </a:r>
            <a:r>
              <a:rPr lang="zh-CN" altLang="zh-CN" sz="2800" b="1" smtClean="0">
                <a:solidFill>
                  <a:srgbClr val="0000FF"/>
                </a:solidFill>
              </a:rPr>
              <a:t>领属性的</a:t>
            </a:r>
            <a:r>
              <a:rPr lang="zh-CN" altLang="zh-CN" sz="2800" b="1" smtClean="0"/>
              <a:t>）一位（</a:t>
            </a:r>
            <a:r>
              <a:rPr lang="zh-CN" altLang="zh-CN" sz="2800" b="1" smtClean="0">
                <a:solidFill>
                  <a:srgbClr val="0000FF"/>
                </a:solidFill>
              </a:rPr>
              <a:t>数量</a:t>
            </a:r>
            <a:r>
              <a:rPr lang="zh-CN" altLang="zh-CN" sz="2800" b="1" smtClean="0"/>
              <a:t>）有</a:t>
            </a:r>
            <a:r>
              <a:rPr lang="en-US" altLang="zh-CN" sz="2800" b="1" smtClean="0"/>
              <a:t>20</a:t>
            </a:r>
            <a:r>
              <a:rPr lang="zh-CN" altLang="zh-CN" sz="2800" b="1" smtClean="0"/>
              <a:t>多年教学经验的（</a:t>
            </a:r>
            <a:r>
              <a:rPr lang="zh-CN" altLang="zh-CN" sz="2800" b="1" smtClean="0">
                <a:solidFill>
                  <a:srgbClr val="0000FF"/>
                </a:solidFill>
              </a:rPr>
              <a:t>动词短语</a:t>
            </a:r>
            <a:r>
              <a:rPr lang="zh-CN" altLang="zh-CN" sz="2800" b="1" smtClean="0"/>
              <a:t>）优秀的（</a:t>
            </a:r>
            <a:r>
              <a:rPr lang="zh-CN" altLang="zh-CN" sz="2800" b="1" smtClean="0">
                <a:solidFill>
                  <a:srgbClr val="0000FF"/>
                </a:solidFill>
              </a:rPr>
              <a:t>形容</a:t>
            </a:r>
            <a:r>
              <a:rPr lang="zh-CN" altLang="zh-CN" sz="2800" b="1" smtClean="0"/>
              <a:t>）篮球（</a:t>
            </a:r>
            <a:r>
              <a:rPr lang="zh-CN" altLang="zh-CN" sz="2800" b="1" smtClean="0">
                <a:solidFill>
                  <a:srgbClr val="0000FF"/>
                </a:solidFill>
              </a:rPr>
              <a:t>名词</a:t>
            </a:r>
            <a:r>
              <a:rPr lang="zh-CN" altLang="zh-CN" sz="2800" b="1" smtClean="0"/>
              <a:t>）教练。</a:t>
            </a:r>
            <a:endParaRPr lang="zh-CN" altLang="zh-CN" sz="2800" b="1" smtClean="0"/>
          </a:p>
        </p:txBody>
      </p:sp>
      <p:sp>
        <p:nvSpPr>
          <p:cNvPr id="5" name="矩形 4"/>
          <p:cNvSpPr/>
          <p:nvPr/>
        </p:nvSpPr>
        <p:spPr>
          <a:xfrm>
            <a:off x="971600" y="3429000"/>
            <a:ext cx="7344816" cy="2677656"/>
          </a:xfrm>
          <a:prstGeom prst="rect">
            <a:avLst/>
          </a:prstGeom>
        </p:spPr>
        <p:txBody>
          <a:bodyPr wrap="square">
            <a:spAutoFit/>
          </a:bodyPr>
          <a:lstStyle/>
          <a:p>
            <a:r>
              <a:rPr lang="en-US" altLang="zh-CN" sz="2800" b="1" smtClean="0"/>
              <a:t>6</a:t>
            </a:r>
            <a:r>
              <a:rPr lang="zh-CN" altLang="en-US" sz="2800" b="1" smtClean="0"/>
              <a:t>、</a:t>
            </a:r>
            <a:r>
              <a:rPr lang="zh-CN" altLang="zh-CN" sz="2800" b="1" smtClean="0"/>
              <a:t>鉴于她的优异成绩，毕业后，水妹子留校成了该校最年轻的生物系教师。</a:t>
            </a:r>
            <a:endParaRPr lang="zh-CN" altLang="zh-CN" sz="2800" b="1" smtClean="0"/>
          </a:p>
          <a:p>
            <a:endParaRPr lang="en-US" altLang="zh-CN" sz="2800" b="1" smtClean="0">
              <a:solidFill>
                <a:srgbClr val="FF0000"/>
              </a:solidFill>
            </a:endParaRPr>
          </a:p>
          <a:p>
            <a:r>
              <a:rPr lang="zh-CN" altLang="en-US" sz="2800" b="1" smtClean="0">
                <a:solidFill>
                  <a:srgbClr val="FF0000"/>
                </a:solidFill>
              </a:rPr>
              <a:t>解析：</a:t>
            </a:r>
            <a:r>
              <a:rPr lang="en-US" altLang="zh-CN" sz="2800" b="1" smtClean="0"/>
              <a:t> </a:t>
            </a:r>
            <a:r>
              <a:rPr lang="zh-CN" altLang="zh-CN" sz="2800" b="1" smtClean="0"/>
              <a:t>该句定语</a:t>
            </a:r>
            <a:r>
              <a:rPr lang="en-US" altLang="zh-CN" sz="2800" b="1" smtClean="0"/>
              <a:t>“</a:t>
            </a:r>
            <a:r>
              <a:rPr lang="zh-CN" altLang="zh-CN" sz="2800" b="1" smtClean="0"/>
              <a:t>最年轻</a:t>
            </a:r>
            <a:r>
              <a:rPr lang="en-US" altLang="zh-CN" sz="2800" b="1" smtClean="0"/>
              <a:t>”</a:t>
            </a:r>
            <a:r>
              <a:rPr lang="zh-CN" altLang="zh-CN" sz="2800" b="1" smtClean="0"/>
              <a:t>和</a:t>
            </a:r>
            <a:r>
              <a:rPr lang="en-US" altLang="zh-CN" sz="2800" b="1" smtClean="0"/>
              <a:t>“</a:t>
            </a:r>
            <a:r>
              <a:rPr lang="zh-CN" altLang="zh-CN" sz="2800" b="1" smtClean="0"/>
              <a:t>生物系</a:t>
            </a:r>
            <a:r>
              <a:rPr lang="en-US" altLang="zh-CN" sz="2800" b="1" smtClean="0"/>
              <a:t>”</a:t>
            </a:r>
            <a:r>
              <a:rPr lang="zh-CN" altLang="zh-CN" sz="2800" b="1" smtClean="0"/>
              <a:t>语序不当，</a:t>
            </a:r>
            <a:r>
              <a:rPr lang="en-US" altLang="zh-CN" sz="2800" b="1" smtClean="0"/>
              <a:t>“</a:t>
            </a:r>
            <a:r>
              <a:rPr lang="zh-CN" altLang="zh-CN" sz="2800" b="1" smtClean="0"/>
              <a:t>生物系</a:t>
            </a:r>
            <a:r>
              <a:rPr lang="en-US" altLang="zh-CN" sz="2800" b="1" smtClean="0"/>
              <a:t>”</a:t>
            </a:r>
            <a:r>
              <a:rPr lang="zh-CN" altLang="zh-CN" sz="2800" b="1" smtClean="0"/>
              <a:t>应该在前。</a:t>
            </a:r>
            <a:endParaRPr lang="en-US" altLang="zh-CN" sz="2800" b="1" smtClean="0"/>
          </a:p>
          <a:p>
            <a:r>
              <a:rPr lang="en-US" altLang="zh-CN" sz="2800" b="1" smtClean="0"/>
              <a:t>      </a:t>
            </a:r>
            <a:r>
              <a:rPr lang="zh-CN" altLang="zh-CN" sz="2800" b="1" smtClean="0"/>
              <a:t>水妹子留校成了该校</a:t>
            </a:r>
            <a:r>
              <a:rPr lang="zh-CN" altLang="zh-CN" sz="2800" b="1" smtClean="0">
                <a:solidFill>
                  <a:srgbClr val="FF0000"/>
                </a:solidFill>
              </a:rPr>
              <a:t>生物系</a:t>
            </a:r>
            <a:r>
              <a:rPr lang="zh-CN" altLang="zh-CN" sz="2800" b="1" smtClean="0">
                <a:solidFill>
                  <a:srgbClr val="0000FF"/>
                </a:solidFill>
              </a:rPr>
              <a:t>最年轻</a:t>
            </a:r>
            <a:r>
              <a:rPr lang="zh-CN" altLang="zh-CN" sz="2800" b="1" smtClean="0"/>
              <a:t>的教师</a:t>
            </a:r>
            <a:r>
              <a:rPr lang="zh-CN" altLang="en-US" sz="2800" b="1" smtClean="0"/>
              <a:t>。</a:t>
            </a:r>
            <a:endParaRPr lang="zh-CN" altLang="zh-CN"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wipe(left)">
                                      <p:cBhvr>
                                        <p:cTn id="15" dur="500"/>
                                        <p:tgtEl>
                                          <p:spTgt spid="4">
                                            <p:txEl>
                                              <p:pRg st="1" end="1"/>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wipe(left)">
                                      <p:cBhvr>
                                        <p:cTn id="20" dur="500"/>
                                        <p:tgtEl>
                                          <p:spTgt spid="5">
                                            <p:txEl>
                                              <p:pRg st="2" end="2"/>
                                            </p:txEl>
                                          </p:spTgt>
                                        </p:tgtEl>
                                      </p:cBhvr>
                                    </p:animEffect>
                                  </p:childTnLst>
                                </p:cTn>
                              </p:par>
                              <p:par>
                                <p:cTn id="21" presetID="22" presetClass="entr" presetSubtype="8" fill="hold" nodeType="with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Effect transition="in" filter="wipe(left)">
                                      <p:cBhvr>
                                        <p:cTn id="23"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3" name="矩形 2"/>
          <p:cNvSpPr/>
          <p:nvPr/>
        </p:nvSpPr>
        <p:spPr>
          <a:xfrm>
            <a:off x="2843808" y="548680"/>
            <a:ext cx="3272050" cy="707886"/>
          </a:xfrm>
          <a:prstGeom prst="rect">
            <a:avLst/>
          </a:prstGeom>
        </p:spPr>
        <p:txBody>
          <a:bodyPr wrap="none">
            <a:spAutoFit/>
          </a:bodyPr>
          <a:lstStyle/>
          <a:p>
            <a:r>
              <a:rPr lang="zh-CN" altLang="en-US" sz="4000" b="1">
                <a:solidFill>
                  <a:srgbClr val="FF0000"/>
                </a:solidFill>
              </a:rPr>
              <a:t>三</a:t>
            </a:r>
            <a:r>
              <a:rPr lang="zh-CN" altLang="zh-CN" sz="4000" b="1" smtClean="0">
                <a:solidFill>
                  <a:srgbClr val="FF0000"/>
                </a:solidFill>
              </a:rPr>
              <a:t>看</a:t>
            </a:r>
            <a:r>
              <a:rPr lang="zh-CN" altLang="en-US" sz="4000" b="1" smtClean="0">
                <a:solidFill>
                  <a:srgbClr val="FF0000"/>
                </a:solidFill>
              </a:rPr>
              <a:t>多层状语</a:t>
            </a:r>
            <a:endParaRPr lang="zh-CN" altLang="zh-CN" sz="4000">
              <a:solidFill>
                <a:srgbClr val="FF0000"/>
              </a:solidFill>
            </a:endParaRPr>
          </a:p>
        </p:txBody>
      </p:sp>
      <p:sp>
        <p:nvSpPr>
          <p:cNvPr id="4" name="矩形 3"/>
          <p:cNvSpPr/>
          <p:nvPr/>
        </p:nvSpPr>
        <p:spPr>
          <a:xfrm>
            <a:off x="971600" y="1268760"/>
            <a:ext cx="7344816" cy="3293209"/>
          </a:xfrm>
          <a:prstGeom prst="rect">
            <a:avLst/>
          </a:prstGeom>
        </p:spPr>
        <p:txBody>
          <a:bodyPr wrap="square">
            <a:spAutoFit/>
          </a:bodyPr>
          <a:lstStyle/>
          <a:p>
            <a:r>
              <a:rPr lang="en-US" altLang="zh-CN" sz="2600" smtClean="0"/>
              <a:t>         </a:t>
            </a:r>
            <a:r>
              <a:rPr lang="zh-CN" altLang="zh-CN" sz="2600" b="1" smtClean="0">
                <a:solidFill>
                  <a:srgbClr val="0000FF"/>
                </a:solidFill>
              </a:rPr>
              <a:t>多层状语的排序取决于状语内部的逻辑关系和表义的需要。</a:t>
            </a:r>
            <a:endParaRPr lang="en-US" altLang="zh-CN" sz="2600" b="1" smtClean="0">
              <a:solidFill>
                <a:srgbClr val="0000FF"/>
              </a:solidFill>
            </a:endParaRPr>
          </a:p>
          <a:p>
            <a:r>
              <a:rPr lang="en-US" altLang="zh-CN" sz="2600" b="1" smtClean="0">
                <a:solidFill>
                  <a:srgbClr val="0000FF"/>
                </a:solidFill>
              </a:rPr>
              <a:t>        </a:t>
            </a:r>
            <a:r>
              <a:rPr lang="zh-CN" altLang="zh-CN" sz="2600" smtClean="0"/>
              <a:t>多层状语的一般排列次序是：</a:t>
            </a:r>
            <a:endParaRPr lang="zh-CN" altLang="zh-CN" sz="2600" smtClean="0"/>
          </a:p>
          <a:p>
            <a:r>
              <a:rPr lang="zh-CN" altLang="zh-CN" sz="2600" smtClean="0"/>
              <a:t>ａ、表目的或原因的介宾短语</a:t>
            </a:r>
            <a:endParaRPr lang="zh-CN" altLang="zh-CN" sz="2600" smtClean="0"/>
          </a:p>
          <a:p>
            <a:r>
              <a:rPr lang="zh-CN" altLang="zh-CN" sz="2600" smtClean="0"/>
              <a:t>ｂ、表时间或处所的</a:t>
            </a:r>
            <a:endParaRPr lang="zh-CN" altLang="zh-CN" sz="2600" smtClean="0"/>
          </a:p>
          <a:p>
            <a:r>
              <a:rPr lang="zh-CN" altLang="zh-CN" sz="2600" smtClean="0"/>
              <a:t>ｃ、表语气（副词）或对象的（介宾短语）</a:t>
            </a:r>
            <a:endParaRPr lang="zh-CN" altLang="zh-CN" sz="2600" smtClean="0"/>
          </a:p>
          <a:p>
            <a:r>
              <a:rPr lang="en-US" altLang="zh-CN" sz="2600" smtClean="0"/>
              <a:t> d</a:t>
            </a:r>
            <a:r>
              <a:rPr lang="zh-CN" altLang="zh-CN" sz="2600" smtClean="0"/>
              <a:t>、表情态或程序的。另外，表示对象的介宾短语一般紧挨在中心语前。</a:t>
            </a:r>
            <a:endParaRPr lang="zh-CN" altLang="zh-CN" sz="2600" smtClean="0"/>
          </a:p>
        </p:txBody>
      </p:sp>
      <p:sp>
        <p:nvSpPr>
          <p:cNvPr id="5" name="矩形 4"/>
          <p:cNvSpPr/>
          <p:nvPr/>
        </p:nvSpPr>
        <p:spPr>
          <a:xfrm>
            <a:off x="899592" y="4509120"/>
            <a:ext cx="7344816" cy="1692771"/>
          </a:xfrm>
          <a:prstGeom prst="rect">
            <a:avLst/>
          </a:prstGeom>
        </p:spPr>
        <p:txBody>
          <a:bodyPr wrap="square">
            <a:spAutoFit/>
          </a:bodyPr>
          <a:lstStyle/>
          <a:p>
            <a:r>
              <a:rPr lang="en-US" altLang="zh-CN" sz="2600" b="1" smtClean="0"/>
              <a:t>7</a:t>
            </a:r>
            <a:r>
              <a:rPr lang="zh-CN" altLang="en-US" sz="2600" b="1" smtClean="0"/>
              <a:t>、</a:t>
            </a:r>
            <a:r>
              <a:rPr lang="zh-CN" altLang="zh-CN" sz="2600" b="1" smtClean="0"/>
              <a:t>在休息室里许多老师昨天都同他热情的交谈。</a:t>
            </a:r>
            <a:endParaRPr lang="zh-CN" altLang="zh-CN" sz="2600" b="1" smtClean="0"/>
          </a:p>
          <a:p>
            <a:r>
              <a:rPr lang="zh-CN" altLang="en-US" sz="2600" b="1" smtClean="0">
                <a:solidFill>
                  <a:srgbClr val="FF0000"/>
                </a:solidFill>
              </a:rPr>
              <a:t>        解析：</a:t>
            </a:r>
            <a:r>
              <a:rPr lang="zh-CN" altLang="zh-CN" sz="2600" b="1" smtClean="0"/>
              <a:t>正确次序：</a:t>
            </a:r>
            <a:r>
              <a:rPr lang="zh-CN" altLang="en-US" sz="2600" b="1" smtClean="0"/>
              <a:t>许</a:t>
            </a:r>
            <a:r>
              <a:rPr lang="zh-CN" altLang="zh-CN" sz="2600" b="1" smtClean="0"/>
              <a:t>多老师昨天（时间）在休息室里（处所）都（范围）热情的（情态）同他（对象）交谈。</a:t>
            </a:r>
            <a:endParaRPr lang="zh-CN" altLang="en-US" sz="2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left)">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3" name="TextBox 2"/>
          <p:cNvSpPr txBox="1"/>
          <p:nvPr/>
        </p:nvSpPr>
        <p:spPr>
          <a:xfrm>
            <a:off x="827584" y="2564904"/>
            <a:ext cx="7416824" cy="3293209"/>
          </a:xfrm>
          <a:prstGeom prst="rect">
            <a:avLst/>
          </a:prstGeom>
          <a:noFill/>
        </p:spPr>
        <p:txBody>
          <a:bodyPr wrap="square" rtlCol="0">
            <a:spAutoFit/>
          </a:bodyPr>
          <a:lstStyle/>
          <a:p>
            <a:r>
              <a:rPr lang="en-US" altLang="zh-CN" sz="2600" b="1" smtClean="0"/>
              <a:t>8</a:t>
            </a:r>
            <a:r>
              <a:rPr lang="zh-CN" altLang="en-US" sz="2600" b="1" smtClean="0"/>
              <a:t>、</a:t>
            </a:r>
            <a:r>
              <a:rPr lang="zh-CN" altLang="zh-CN" sz="2600" b="1" smtClean="0"/>
              <a:t>无论干部和群众，毫无例外，都必须遵守社会主义法制。</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无论</a:t>
            </a:r>
            <a:r>
              <a:rPr lang="en-US" altLang="zh-CN" sz="2600" b="1" smtClean="0">
                <a:solidFill>
                  <a:srgbClr val="FF0000"/>
                </a:solidFill>
              </a:rPr>
              <a:t>……</a:t>
            </a:r>
            <a:r>
              <a:rPr lang="zh-CN" altLang="zh-CN" sz="2600" b="1" smtClean="0">
                <a:solidFill>
                  <a:srgbClr val="FF0000"/>
                </a:solidFill>
              </a:rPr>
              <a:t>都</a:t>
            </a:r>
            <a:r>
              <a:rPr lang="en-US" altLang="zh-CN" sz="2600" b="1" smtClean="0">
                <a:solidFill>
                  <a:srgbClr val="FF0000"/>
                </a:solidFill>
              </a:rPr>
              <a:t>……”</a:t>
            </a:r>
            <a:r>
              <a:rPr lang="zh-CN" altLang="zh-CN" sz="2600" b="1" smtClean="0">
                <a:solidFill>
                  <a:srgbClr val="FF0000"/>
                </a:solidFill>
              </a:rPr>
              <a:t>表无条件，</a:t>
            </a:r>
            <a:r>
              <a:rPr lang="en-US" altLang="zh-CN" sz="2600" b="1" smtClean="0">
                <a:solidFill>
                  <a:srgbClr val="FF0000"/>
                </a:solidFill>
              </a:rPr>
              <a:t>“</a:t>
            </a:r>
            <a:r>
              <a:rPr lang="zh-CN" altLang="zh-CN" sz="2600" b="1" smtClean="0">
                <a:solidFill>
                  <a:srgbClr val="FF0000"/>
                </a:solidFill>
              </a:rPr>
              <a:t>无论</a:t>
            </a:r>
            <a:r>
              <a:rPr lang="en-US" altLang="zh-CN" sz="2600" b="1" smtClean="0">
                <a:solidFill>
                  <a:srgbClr val="FF0000"/>
                </a:solidFill>
              </a:rPr>
              <a:t>”</a:t>
            </a:r>
            <a:r>
              <a:rPr lang="zh-CN" altLang="zh-CN" sz="2600" b="1" smtClean="0">
                <a:solidFill>
                  <a:srgbClr val="FF0000"/>
                </a:solidFill>
              </a:rPr>
              <a:t>后只能带由</a:t>
            </a:r>
            <a:r>
              <a:rPr lang="en-US" altLang="zh-CN" sz="2600" b="1" smtClean="0">
                <a:solidFill>
                  <a:srgbClr val="FF0000"/>
                </a:solidFill>
              </a:rPr>
              <a:t>“</a:t>
            </a:r>
            <a:r>
              <a:rPr lang="zh-CN" altLang="zh-CN" sz="2600" b="1" smtClean="0">
                <a:solidFill>
                  <a:srgbClr val="FF0000"/>
                </a:solidFill>
              </a:rPr>
              <a:t>还是</a:t>
            </a:r>
            <a:r>
              <a:rPr lang="en-US" altLang="zh-CN" sz="2600" b="1" smtClean="0">
                <a:solidFill>
                  <a:srgbClr val="FF0000"/>
                </a:solidFill>
              </a:rPr>
              <a:t>”“</a:t>
            </a:r>
            <a:r>
              <a:rPr lang="zh-CN" altLang="zh-CN" sz="2600" b="1" smtClean="0">
                <a:solidFill>
                  <a:srgbClr val="FF0000"/>
                </a:solidFill>
              </a:rPr>
              <a:t>或</a:t>
            </a:r>
            <a:r>
              <a:rPr lang="en-US" altLang="zh-CN" sz="2600" b="1" smtClean="0">
                <a:solidFill>
                  <a:srgbClr val="FF0000"/>
                </a:solidFill>
              </a:rPr>
              <a:t>”</a:t>
            </a:r>
            <a:r>
              <a:rPr lang="zh-CN" altLang="zh-CN" sz="2600" b="1" smtClean="0">
                <a:solidFill>
                  <a:srgbClr val="FF0000"/>
                </a:solidFill>
              </a:rPr>
              <a:t>组成的词语，而不能带并列短语，</a:t>
            </a:r>
            <a:r>
              <a:rPr lang="en-US" altLang="zh-CN" sz="2600" b="1" smtClean="0">
                <a:solidFill>
                  <a:srgbClr val="FF0000"/>
                </a:solidFill>
              </a:rPr>
              <a:t>“</a:t>
            </a:r>
            <a:r>
              <a:rPr lang="zh-CN" altLang="zh-CN" sz="2600" b="1" smtClean="0">
                <a:solidFill>
                  <a:srgbClr val="FF0000"/>
                </a:solidFill>
              </a:rPr>
              <a:t>干部和群众</a:t>
            </a:r>
            <a:r>
              <a:rPr lang="en-US" altLang="zh-CN" sz="2600" b="1" smtClean="0">
                <a:solidFill>
                  <a:srgbClr val="FF0000"/>
                </a:solidFill>
              </a:rPr>
              <a:t>”</a:t>
            </a:r>
            <a:r>
              <a:rPr lang="zh-CN" altLang="zh-CN" sz="2600" b="1" smtClean="0">
                <a:solidFill>
                  <a:srgbClr val="FF0000"/>
                </a:solidFill>
              </a:rPr>
              <a:t>应改为</a:t>
            </a:r>
            <a:r>
              <a:rPr lang="en-US" altLang="zh-CN" sz="2600" b="1" smtClean="0">
                <a:solidFill>
                  <a:srgbClr val="FF0000"/>
                </a:solidFill>
              </a:rPr>
              <a:t>“</a:t>
            </a:r>
            <a:r>
              <a:rPr lang="zh-CN" altLang="zh-CN" sz="2600" b="1" smtClean="0">
                <a:solidFill>
                  <a:srgbClr val="FF0000"/>
                </a:solidFill>
              </a:rPr>
              <a:t>干部还是群众</a:t>
            </a:r>
            <a:r>
              <a:rPr lang="en-US" altLang="zh-CN" sz="2600" b="1" smtClean="0">
                <a:solidFill>
                  <a:srgbClr val="FF0000"/>
                </a:solidFill>
              </a:rPr>
              <a:t>”</a:t>
            </a:r>
            <a:r>
              <a:rPr lang="zh-CN" altLang="zh-CN" sz="2600" b="1" smtClean="0">
                <a:solidFill>
                  <a:srgbClr val="FF0000"/>
                </a:solidFill>
              </a:rPr>
              <a:t>。</a:t>
            </a:r>
            <a:endParaRPr lang="zh-CN" altLang="zh-CN" sz="2600" b="1" smtClean="0">
              <a:solidFill>
                <a:srgbClr val="FF0000"/>
              </a:solidFill>
            </a:endParaRPr>
          </a:p>
          <a:p>
            <a:r>
              <a:rPr lang="en-US" altLang="zh-CN" sz="2600" b="1" smtClean="0"/>
              <a:t>9</a:t>
            </a:r>
            <a:r>
              <a:rPr lang="zh-CN" altLang="en-US" sz="2600" b="1" smtClean="0"/>
              <a:t>、</a:t>
            </a:r>
            <a:r>
              <a:rPr lang="zh-CN" altLang="zh-CN" sz="2600" b="1" smtClean="0"/>
              <a:t>美国政府如果对进口钢铁实施紧急限制措施，那么几乎所有国家的钢铁业都会成为打击对象。</a:t>
            </a:r>
            <a:endParaRPr lang="zh-CN" altLang="zh-CN" sz="2600" b="1" smtClean="0"/>
          </a:p>
          <a:p>
            <a:r>
              <a:rPr lang="zh-CN" altLang="zh-CN" sz="2600" b="1" smtClean="0">
                <a:solidFill>
                  <a:srgbClr val="FF0000"/>
                </a:solidFill>
              </a:rPr>
              <a:t>解析：</a:t>
            </a:r>
            <a:r>
              <a:rPr lang="en-US" altLang="zh-CN" sz="2600" b="1" smtClean="0">
                <a:solidFill>
                  <a:srgbClr val="FF0000"/>
                </a:solidFill>
              </a:rPr>
              <a:t>“</a:t>
            </a:r>
            <a:r>
              <a:rPr lang="zh-CN" altLang="zh-CN" sz="2600" b="1" smtClean="0">
                <a:solidFill>
                  <a:srgbClr val="FF0000"/>
                </a:solidFill>
              </a:rPr>
              <a:t>如果</a:t>
            </a:r>
            <a:r>
              <a:rPr lang="en-US" altLang="zh-CN" sz="2600" b="1" smtClean="0">
                <a:solidFill>
                  <a:srgbClr val="FF0000"/>
                </a:solidFill>
              </a:rPr>
              <a:t>”</a:t>
            </a:r>
            <a:r>
              <a:rPr lang="zh-CN" altLang="zh-CN" sz="2600" b="1" smtClean="0">
                <a:solidFill>
                  <a:srgbClr val="FF0000"/>
                </a:solidFill>
              </a:rPr>
              <a:t>位置不当，应放在</a:t>
            </a:r>
            <a:r>
              <a:rPr lang="en-US" altLang="zh-CN" sz="2600" b="1" smtClean="0">
                <a:solidFill>
                  <a:srgbClr val="FF0000"/>
                </a:solidFill>
              </a:rPr>
              <a:t>“</a:t>
            </a:r>
            <a:r>
              <a:rPr lang="zh-CN" altLang="zh-CN" sz="2600" b="1" smtClean="0">
                <a:solidFill>
                  <a:srgbClr val="FF0000"/>
                </a:solidFill>
              </a:rPr>
              <a:t>美国政府</a:t>
            </a:r>
            <a:r>
              <a:rPr lang="en-US" altLang="zh-CN" sz="2600" b="1" smtClean="0">
                <a:solidFill>
                  <a:srgbClr val="FF0000"/>
                </a:solidFill>
              </a:rPr>
              <a:t>”</a:t>
            </a:r>
            <a:r>
              <a:rPr lang="zh-CN" altLang="zh-CN" sz="2600" b="1" smtClean="0">
                <a:solidFill>
                  <a:srgbClr val="FF0000"/>
                </a:solidFill>
              </a:rPr>
              <a:t>前。</a:t>
            </a:r>
            <a:endParaRPr lang="zh-CN" altLang="en-US" sz="2600" b="1">
              <a:solidFill>
                <a:srgbClr val="FF0000"/>
              </a:solidFill>
            </a:endParaRPr>
          </a:p>
        </p:txBody>
      </p:sp>
      <p:sp>
        <p:nvSpPr>
          <p:cNvPr id="4" name="矩形 3"/>
          <p:cNvSpPr/>
          <p:nvPr/>
        </p:nvSpPr>
        <p:spPr>
          <a:xfrm>
            <a:off x="2771800" y="548680"/>
            <a:ext cx="4824536" cy="707886"/>
          </a:xfrm>
          <a:prstGeom prst="rect">
            <a:avLst/>
          </a:prstGeom>
        </p:spPr>
        <p:txBody>
          <a:bodyPr wrap="square">
            <a:spAutoFit/>
          </a:bodyPr>
          <a:lstStyle/>
          <a:p>
            <a:r>
              <a:rPr lang="zh-CN" altLang="en-US" sz="4000" b="1" smtClean="0">
                <a:solidFill>
                  <a:srgbClr val="FF0000"/>
                </a:solidFill>
              </a:rPr>
              <a:t>四</a:t>
            </a:r>
            <a:r>
              <a:rPr lang="zh-CN" altLang="zh-CN" sz="4000" b="1" smtClean="0">
                <a:solidFill>
                  <a:srgbClr val="FF0000"/>
                </a:solidFill>
              </a:rPr>
              <a:t>看关联词语</a:t>
            </a:r>
            <a:endParaRPr lang="zh-CN" altLang="zh-CN" sz="4000" smtClean="0">
              <a:solidFill>
                <a:srgbClr val="FF0000"/>
              </a:solidFill>
            </a:endParaRPr>
          </a:p>
        </p:txBody>
      </p:sp>
      <p:sp>
        <p:nvSpPr>
          <p:cNvPr id="5" name="矩形 4"/>
          <p:cNvSpPr/>
          <p:nvPr/>
        </p:nvSpPr>
        <p:spPr>
          <a:xfrm>
            <a:off x="971600" y="1340768"/>
            <a:ext cx="7200800" cy="892552"/>
          </a:xfrm>
          <a:prstGeom prst="rect">
            <a:avLst/>
          </a:prstGeom>
        </p:spPr>
        <p:txBody>
          <a:bodyPr wrap="square">
            <a:spAutoFit/>
          </a:bodyPr>
          <a:lstStyle/>
          <a:p>
            <a:r>
              <a:rPr lang="zh-CN" altLang="en-US" sz="2600" b="1" smtClean="0">
                <a:solidFill>
                  <a:srgbClr val="FF0000"/>
                </a:solidFill>
              </a:rPr>
              <a:t>         会出现</a:t>
            </a:r>
            <a:r>
              <a:rPr lang="zh-CN" altLang="zh-CN" sz="2600" b="1" smtClean="0">
                <a:solidFill>
                  <a:srgbClr val="0000FF"/>
                </a:solidFill>
              </a:rPr>
              <a:t>搭配不当、位置不当、不合逻辑、滥用词语</a:t>
            </a:r>
            <a:r>
              <a:rPr lang="zh-CN" altLang="en-US" sz="2600" b="1" smtClean="0">
                <a:solidFill>
                  <a:srgbClr val="FF0000"/>
                </a:solidFill>
              </a:rPr>
              <a:t>的毛病</a:t>
            </a:r>
            <a:endParaRPr lang="zh-CN" altLang="en-US" sz="26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wipe(left)">
                                      <p:cBhvr>
                                        <p:cTn id="20" dur="500"/>
                                        <p:tgtEl>
                                          <p:spTgt spid="3">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wipe(left)">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矩形 3"/>
          <p:cNvSpPr/>
          <p:nvPr/>
        </p:nvSpPr>
        <p:spPr>
          <a:xfrm>
            <a:off x="899592" y="1484784"/>
            <a:ext cx="7272808" cy="3539430"/>
          </a:xfrm>
          <a:prstGeom prst="rect">
            <a:avLst/>
          </a:prstGeom>
        </p:spPr>
        <p:txBody>
          <a:bodyPr wrap="square">
            <a:spAutoFit/>
          </a:bodyPr>
          <a:lstStyle/>
          <a:p>
            <a:r>
              <a:rPr lang="en-US" altLang="zh-CN" sz="2800" b="1" smtClean="0"/>
              <a:t>10</a:t>
            </a:r>
            <a:r>
              <a:rPr lang="zh-CN" altLang="en-US" sz="2800" b="1" smtClean="0"/>
              <a:t>、</a:t>
            </a:r>
            <a:r>
              <a:rPr lang="zh-CN" altLang="zh-CN" sz="2800" b="1" smtClean="0"/>
              <a:t>专家说，亲子鉴定不仅</a:t>
            </a:r>
            <a:r>
              <a:rPr lang="en-US" altLang="zh-CN" sz="2800" b="1" smtClean="0"/>
              <a:t>“</a:t>
            </a:r>
            <a:r>
              <a:rPr lang="zh-CN" altLang="zh-CN" sz="2800" b="1" smtClean="0"/>
              <a:t>鉴</a:t>
            </a:r>
            <a:r>
              <a:rPr lang="en-US" altLang="zh-CN" sz="2800" b="1" smtClean="0"/>
              <a:t>”</a:t>
            </a:r>
            <a:r>
              <a:rPr lang="zh-CN" altLang="zh-CN" sz="2800" b="1" smtClean="0"/>
              <a:t>出了社会世相，也</a:t>
            </a:r>
            <a:r>
              <a:rPr lang="en-US" altLang="zh-CN" sz="2800" b="1" smtClean="0"/>
              <a:t>“</a:t>
            </a:r>
            <a:r>
              <a:rPr lang="zh-CN" altLang="zh-CN" sz="2800" b="1" smtClean="0"/>
              <a:t>鉴</a:t>
            </a:r>
            <a:r>
              <a:rPr lang="en-US" altLang="zh-CN" sz="2800" b="1" smtClean="0"/>
              <a:t>”</a:t>
            </a:r>
            <a:r>
              <a:rPr lang="zh-CN" altLang="zh-CN" sz="2800" b="1" smtClean="0"/>
              <a:t>出了血肉亲情。</a:t>
            </a:r>
            <a:endParaRPr lang="zh-CN" altLang="zh-CN" sz="2800" b="1" smtClean="0"/>
          </a:p>
          <a:p>
            <a:r>
              <a:rPr lang="zh-CN" altLang="zh-CN" sz="2800" b="1" smtClean="0">
                <a:solidFill>
                  <a:srgbClr val="FF0000"/>
                </a:solidFill>
              </a:rPr>
              <a:t>解析：先</a:t>
            </a:r>
            <a:r>
              <a:rPr lang="en-US" altLang="zh-CN" sz="2800" b="1" smtClean="0">
                <a:solidFill>
                  <a:srgbClr val="FF0000"/>
                </a:solidFill>
              </a:rPr>
              <a:t>“</a:t>
            </a:r>
            <a:r>
              <a:rPr lang="zh-CN" altLang="zh-CN" sz="2800" b="1" smtClean="0">
                <a:solidFill>
                  <a:srgbClr val="FF0000"/>
                </a:solidFill>
              </a:rPr>
              <a:t>血肉亲情</a:t>
            </a:r>
            <a:r>
              <a:rPr lang="en-US" altLang="zh-CN" sz="2800" b="1" smtClean="0">
                <a:solidFill>
                  <a:srgbClr val="FF0000"/>
                </a:solidFill>
              </a:rPr>
              <a:t>”</a:t>
            </a:r>
            <a:r>
              <a:rPr lang="zh-CN" altLang="zh-CN" sz="2800" b="1" smtClean="0">
                <a:solidFill>
                  <a:srgbClr val="FF0000"/>
                </a:solidFill>
              </a:rPr>
              <a:t>，后</a:t>
            </a:r>
            <a:r>
              <a:rPr lang="en-US" altLang="zh-CN" sz="2800" b="1" smtClean="0">
                <a:solidFill>
                  <a:srgbClr val="FF0000"/>
                </a:solidFill>
              </a:rPr>
              <a:t>“</a:t>
            </a:r>
            <a:r>
              <a:rPr lang="zh-CN" altLang="zh-CN" sz="2800" b="1" smtClean="0">
                <a:solidFill>
                  <a:srgbClr val="FF0000"/>
                </a:solidFill>
              </a:rPr>
              <a:t>社会世相</a:t>
            </a:r>
            <a:r>
              <a:rPr lang="en-US" altLang="zh-CN" sz="2800" b="1" smtClean="0">
                <a:solidFill>
                  <a:srgbClr val="FF0000"/>
                </a:solidFill>
              </a:rPr>
              <a:t>”</a:t>
            </a:r>
            <a:r>
              <a:rPr lang="zh-CN" altLang="zh-CN" sz="2800" b="1" smtClean="0">
                <a:solidFill>
                  <a:srgbClr val="FF0000"/>
                </a:solidFill>
              </a:rPr>
              <a:t>。</a:t>
            </a:r>
            <a:endParaRPr lang="zh-CN" altLang="zh-CN" sz="2800" b="1" smtClean="0">
              <a:solidFill>
                <a:srgbClr val="FF0000"/>
              </a:solidFill>
            </a:endParaRPr>
          </a:p>
          <a:p>
            <a:endParaRPr lang="en-US" altLang="zh-CN" sz="2800" b="1" smtClean="0"/>
          </a:p>
          <a:p>
            <a:r>
              <a:rPr lang="en-US" altLang="zh-CN" sz="2800" b="1" smtClean="0"/>
              <a:t>11</a:t>
            </a:r>
            <a:r>
              <a:rPr lang="zh-CN" altLang="en-US" sz="2800" b="1" smtClean="0"/>
              <a:t>、</a:t>
            </a:r>
            <a:r>
              <a:rPr lang="zh-CN" altLang="zh-CN" sz="2800" b="1" smtClean="0"/>
              <a:t>槐茂酱菜口味独特，深受百姓欢迎，距今已有</a:t>
            </a:r>
            <a:r>
              <a:rPr lang="en-US" altLang="zh-CN" sz="2800" b="1" smtClean="0"/>
              <a:t>300</a:t>
            </a:r>
            <a:r>
              <a:rPr lang="zh-CN" altLang="zh-CN" sz="2800" b="1" smtClean="0"/>
              <a:t>多年的历史，所以仍然畅销不衰。</a:t>
            </a:r>
            <a:endParaRPr lang="zh-CN" altLang="zh-CN" sz="2800" b="1" smtClean="0"/>
          </a:p>
          <a:p>
            <a:r>
              <a:rPr lang="zh-CN" altLang="zh-CN" sz="2800" b="1" smtClean="0">
                <a:solidFill>
                  <a:srgbClr val="FF0000"/>
                </a:solidFill>
              </a:rPr>
              <a:t>解析：前后分句无因果关系，</a:t>
            </a:r>
            <a:r>
              <a:rPr lang="en-US" altLang="zh-CN" sz="2800" b="1" smtClean="0">
                <a:solidFill>
                  <a:srgbClr val="FF0000"/>
                </a:solidFill>
              </a:rPr>
              <a:t>“</a:t>
            </a:r>
            <a:r>
              <a:rPr lang="zh-CN" altLang="zh-CN" sz="2800" b="1" smtClean="0">
                <a:solidFill>
                  <a:srgbClr val="FF0000"/>
                </a:solidFill>
              </a:rPr>
              <a:t>所以</a:t>
            </a:r>
            <a:r>
              <a:rPr lang="en-US" altLang="zh-CN" sz="2800" b="1" smtClean="0">
                <a:solidFill>
                  <a:srgbClr val="FF0000"/>
                </a:solidFill>
              </a:rPr>
              <a:t>”</a:t>
            </a:r>
            <a:r>
              <a:rPr lang="zh-CN" altLang="zh-CN" sz="2800" b="1" smtClean="0">
                <a:solidFill>
                  <a:srgbClr val="FF0000"/>
                </a:solidFill>
              </a:rPr>
              <a:t>多余，这是滥用关联词语。</a:t>
            </a:r>
            <a:endParaRPr lang="zh-CN" altLang="zh-CN" sz="2800" b="1"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wipe(left)">
                                      <p:cBhvr>
                                        <p:cTn id="10" dur="500"/>
                                        <p:tgtEl>
                                          <p:spTgt spid="4">
                                            <p:txEl>
                                              <p:pRg st="3" end="3"/>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wipe(left)">
                                      <p:cBhvr>
                                        <p:cTn id="15" dur="500"/>
                                        <p:tgtEl>
                                          <p:spTgt spid="4">
                                            <p:txEl>
                                              <p:pRg st="1" end="1"/>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4">
                                            <p:txEl>
                                              <p:pRg st="4" end="4"/>
                                            </p:txEl>
                                          </p:spTgt>
                                        </p:tgtEl>
                                        <p:attrNameLst>
                                          <p:attrName>style.visibility</p:attrName>
                                        </p:attrNameLst>
                                      </p:cBhvr>
                                      <p:to>
                                        <p:strVal val="visible"/>
                                      </p:to>
                                    </p:set>
                                    <p:animEffect transition="in" filter="wipe(left)">
                                      <p:cBhvr>
                                        <p:cTn id="2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3" name="矩形 2"/>
          <p:cNvSpPr/>
          <p:nvPr/>
        </p:nvSpPr>
        <p:spPr>
          <a:xfrm>
            <a:off x="2483768" y="620688"/>
            <a:ext cx="4572000" cy="707886"/>
          </a:xfrm>
          <a:prstGeom prst="rect">
            <a:avLst/>
          </a:prstGeom>
        </p:spPr>
        <p:txBody>
          <a:bodyPr>
            <a:spAutoFit/>
          </a:bodyPr>
          <a:lstStyle/>
          <a:p>
            <a:r>
              <a:rPr lang="zh-CN" altLang="en-US" sz="4000" b="1" smtClean="0">
                <a:solidFill>
                  <a:srgbClr val="FF0000"/>
                </a:solidFill>
              </a:rPr>
              <a:t>五</a:t>
            </a:r>
            <a:r>
              <a:rPr lang="zh-CN" altLang="zh-CN" sz="4000" b="1" smtClean="0">
                <a:solidFill>
                  <a:srgbClr val="FF0000"/>
                </a:solidFill>
              </a:rPr>
              <a:t>看并列短语</a:t>
            </a:r>
            <a:endParaRPr lang="zh-CN" altLang="zh-CN" sz="4000" smtClean="0">
              <a:solidFill>
                <a:srgbClr val="FF0000"/>
              </a:solidFill>
            </a:endParaRPr>
          </a:p>
        </p:txBody>
      </p:sp>
      <p:sp>
        <p:nvSpPr>
          <p:cNvPr id="5" name="矩形 4"/>
          <p:cNvSpPr/>
          <p:nvPr/>
        </p:nvSpPr>
        <p:spPr>
          <a:xfrm>
            <a:off x="899592" y="2708920"/>
            <a:ext cx="7344816" cy="2893100"/>
          </a:xfrm>
          <a:prstGeom prst="rect">
            <a:avLst/>
          </a:prstGeom>
        </p:spPr>
        <p:txBody>
          <a:bodyPr wrap="square">
            <a:spAutoFit/>
          </a:bodyPr>
          <a:lstStyle/>
          <a:p>
            <a:r>
              <a:rPr lang="en-US" altLang="zh-CN" sz="2600" b="1" smtClean="0"/>
              <a:t>12</a:t>
            </a:r>
            <a:r>
              <a:rPr lang="zh-CN" altLang="en-US" sz="2600" b="1" smtClean="0"/>
              <a:t>、</a:t>
            </a:r>
            <a:r>
              <a:rPr lang="zh-CN" altLang="zh-CN" sz="2600" b="1" smtClean="0"/>
              <a:t>今年春节期间，这个市的</a:t>
            </a:r>
            <a:r>
              <a:rPr lang="en-US" altLang="zh-CN" sz="2600" b="1" smtClean="0"/>
              <a:t>210</a:t>
            </a:r>
            <a:r>
              <a:rPr lang="zh-CN" altLang="zh-CN" sz="2600" b="1" smtClean="0"/>
              <a:t>辆消防车、</a:t>
            </a:r>
            <a:r>
              <a:rPr lang="en-US" altLang="zh-CN" sz="2600" b="1" smtClean="0"/>
              <a:t>3000</a:t>
            </a:r>
            <a:r>
              <a:rPr lang="zh-CN" altLang="zh-CN" sz="2600" b="1" smtClean="0"/>
              <a:t>多名消防官兵，放弃休假，始终坚守在各自执勤的岗位上。 </a:t>
            </a:r>
            <a:endParaRPr lang="zh-CN" altLang="zh-CN" sz="2600" b="1" smtClean="0"/>
          </a:p>
          <a:p>
            <a:r>
              <a:rPr lang="zh-CN" altLang="en-US" sz="2600" b="1" smtClean="0"/>
              <a:t>       </a:t>
            </a:r>
            <a:r>
              <a:rPr lang="zh-CN" altLang="en-US" sz="2600" b="1" smtClean="0">
                <a:solidFill>
                  <a:srgbClr val="FF0000"/>
                </a:solidFill>
              </a:rPr>
              <a:t>解析</a:t>
            </a:r>
            <a:r>
              <a:rPr lang="zh-CN" altLang="en-US" sz="2600" b="1" smtClean="0"/>
              <a:t>：</a:t>
            </a:r>
            <a:r>
              <a:rPr lang="zh-CN" altLang="zh-CN" sz="2600" b="1" smtClean="0"/>
              <a:t>这一句的主语是由</a:t>
            </a:r>
            <a:r>
              <a:rPr lang="zh-CN" altLang="zh-CN" sz="2600" b="1" smtClean="0">
                <a:solidFill>
                  <a:srgbClr val="FF0000"/>
                </a:solidFill>
              </a:rPr>
              <a:t>“消防车”、“消防官兵”</a:t>
            </a:r>
            <a:r>
              <a:rPr lang="zh-CN" altLang="zh-CN" sz="2600" b="1" smtClean="0"/>
              <a:t>这一并列短语构成，谓语是</a:t>
            </a:r>
            <a:r>
              <a:rPr lang="en-US" altLang="zh-CN" sz="2600" b="1" smtClean="0"/>
              <a:t> </a:t>
            </a:r>
            <a:r>
              <a:rPr lang="zh-CN" altLang="zh-CN" sz="2600" b="1" smtClean="0"/>
              <a:t>“</a:t>
            </a:r>
            <a:r>
              <a:rPr lang="zh-CN" altLang="zh-CN" sz="2600" b="1" smtClean="0">
                <a:solidFill>
                  <a:srgbClr val="0000FF"/>
                </a:solidFill>
              </a:rPr>
              <a:t>放弃</a:t>
            </a:r>
            <a:r>
              <a:rPr lang="zh-CN" altLang="zh-CN" sz="2600" b="1" smtClean="0"/>
              <a:t>”“ </a:t>
            </a:r>
            <a:r>
              <a:rPr lang="zh-CN" altLang="zh-CN" sz="2600" b="1" smtClean="0">
                <a:solidFill>
                  <a:srgbClr val="0000FF"/>
                </a:solidFill>
              </a:rPr>
              <a:t>坚守</a:t>
            </a:r>
            <a:r>
              <a:rPr lang="zh-CN" altLang="zh-CN" sz="2600" b="1" smtClean="0"/>
              <a:t>”，</a:t>
            </a:r>
            <a:r>
              <a:rPr lang="zh-CN" altLang="zh-CN" sz="2600" b="1" smtClean="0">
                <a:solidFill>
                  <a:srgbClr val="FF0000"/>
                </a:solidFill>
              </a:rPr>
              <a:t>这两个谓语动词只能与并列短语中的“消防官兵”相搭配，而不能与</a:t>
            </a:r>
            <a:r>
              <a:rPr lang="en-US" altLang="zh-CN" sz="2600" b="1" smtClean="0">
                <a:solidFill>
                  <a:srgbClr val="FF0000"/>
                </a:solidFill>
              </a:rPr>
              <a:t> </a:t>
            </a:r>
            <a:r>
              <a:rPr lang="zh-CN" altLang="zh-CN" sz="2600" b="1" smtClean="0">
                <a:solidFill>
                  <a:srgbClr val="FF0000"/>
                </a:solidFill>
              </a:rPr>
              <a:t>“消防车”搭配</a:t>
            </a:r>
            <a:r>
              <a:rPr lang="zh-CN" altLang="zh-CN" sz="2600" b="1" smtClean="0"/>
              <a:t>。 </a:t>
            </a:r>
            <a:endParaRPr lang="zh-CN" altLang="zh-CN" sz="2600" b="1"/>
          </a:p>
        </p:txBody>
      </p:sp>
      <p:sp>
        <p:nvSpPr>
          <p:cNvPr id="6" name="矩形 5"/>
          <p:cNvSpPr/>
          <p:nvPr/>
        </p:nvSpPr>
        <p:spPr>
          <a:xfrm>
            <a:off x="827584" y="1484784"/>
            <a:ext cx="7344816" cy="830997"/>
          </a:xfrm>
          <a:prstGeom prst="rect">
            <a:avLst/>
          </a:prstGeom>
        </p:spPr>
        <p:txBody>
          <a:bodyPr wrap="square">
            <a:spAutoFit/>
          </a:bodyPr>
          <a:lstStyle/>
          <a:p>
            <a:r>
              <a:rPr lang="en-US" altLang="zh-CN" sz="2400" b="1" smtClean="0">
                <a:solidFill>
                  <a:srgbClr val="FF0000"/>
                </a:solidFill>
              </a:rPr>
              <a:t>        </a:t>
            </a:r>
            <a:r>
              <a:rPr lang="zh-CN" altLang="zh-CN" sz="2400" b="1" smtClean="0">
                <a:solidFill>
                  <a:srgbClr val="FF0000"/>
                </a:solidFill>
              </a:rPr>
              <a:t>并列短语作句子成分</a:t>
            </a:r>
            <a:r>
              <a:rPr lang="zh-CN" altLang="zh-CN" sz="2400" b="1" smtClean="0">
                <a:solidFill>
                  <a:srgbClr val="0000FF"/>
                </a:solidFill>
              </a:rPr>
              <a:t>，可能</a:t>
            </a:r>
            <a:r>
              <a:rPr lang="zh-CN" altLang="en-US" sz="2400" b="1" smtClean="0">
                <a:solidFill>
                  <a:srgbClr val="0000FF"/>
                </a:solidFill>
              </a:rPr>
              <a:t>会出现</a:t>
            </a:r>
            <a:r>
              <a:rPr lang="zh-CN" altLang="zh-CN" sz="2400" b="1" smtClean="0">
                <a:solidFill>
                  <a:srgbClr val="0000FF"/>
                </a:solidFill>
              </a:rPr>
              <a:t>搭配不当、分类不当、语序不当或语意不明</a:t>
            </a:r>
            <a:r>
              <a:rPr lang="zh-CN" altLang="en-US" sz="2400" b="1" smtClean="0">
                <a:solidFill>
                  <a:srgbClr val="FF0000"/>
                </a:solidFill>
              </a:rPr>
              <a:t>的毛病</a:t>
            </a:r>
            <a:r>
              <a:rPr lang="zh-CN" altLang="zh-CN" sz="2400" b="1" smtClean="0">
                <a:solidFill>
                  <a:srgbClr val="FF0000"/>
                </a:solidFill>
              </a:rPr>
              <a:t>。</a:t>
            </a:r>
            <a:endParaRPr lang="zh-CN" altLang="zh-CN" sz="2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left)">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228</Paragraphs>
  <Slides>41</Slides>
  <Notes>0</Notes>
  <TotalTime>0</TotalTime>
  <HiddenSlides>0</HiddenSlides>
  <MMClips>0</MMClips>
  <ScaleCrop>0</ScaleCrop>
  <HeadingPairs>
    <vt:vector baseType="variant" size="6">
      <vt:variant>
        <vt:lpstr>Fonts used</vt:lpstr>
      </vt:variant>
      <vt:variant>
        <vt:i4>3</vt:i4>
      </vt:variant>
      <vt:variant>
        <vt:lpstr>Theme</vt:lpstr>
      </vt:variant>
      <vt:variant>
        <vt:i4>1</vt:i4>
      </vt:variant>
      <vt:variant>
        <vt:lpstr>Slide Titles</vt:lpstr>
      </vt:variant>
      <vt:variant>
        <vt:i4>41</vt:i4>
      </vt:variant>
    </vt:vector>
  </HeadingPairs>
  <TitlesOfParts>
    <vt:vector baseType="lpstr" size="45">
      <vt:lpstr>Arial</vt:lpstr>
      <vt:lpstr>Calibri</vt:lpstr>
      <vt:lpstr>Calibri Light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2022-05-13T20:21:12.752</cp:lastPrinted>
  <dcterms:created xsi:type="dcterms:W3CDTF">2022-05-13T20:21:12Z</dcterms:created>
  <dcterms:modified xsi:type="dcterms:W3CDTF">2022-05-13T12:21:12Z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