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61" r:id="rId4"/>
    <p:sldId id="262" r:id="rId5"/>
    <p:sldId id="263" r:id="rId6"/>
    <p:sldId id="264" r:id="rId7"/>
    <p:sldId id="259" r:id="rId8"/>
    <p:sldId id="265" r:id="rId9"/>
    <p:sldId id="260" r:id="rId10"/>
    <p:sldId id="267" r:id="rId11"/>
    <p:sldId id="271" r:id="rId12"/>
    <p:sldId id="258" r:id="rId13"/>
    <p:sldId id="268" r:id="rId14"/>
    <p:sldId id="340" r:id="rId15"/>
    <p:sldId id="336" r:id="rId16"/>
    <p:sldId id="283" r:id="rId17"/>
    <p:sldId id="313" r:id="rId18"/>
    <p:sldId id="341" r:id="rId19"/>
    <p:sldId id="342" r:id="rId20"/>
    <p:sldId id="344" r:id="rId21"/>
    <p:sldId id="269" r:id="rId22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-360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0313B1-5534-4137-AA86-4EF4A40FCF2B}" type="datetimeFigureOut">
              <a:rPr lang="zh-CN" altLang="en-US" smtClean="0"/>
              <a:pPr/>
              <a:t>2021/7/25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176290-36EF-434C-9C16-6A44179353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3437439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DEE3E07-4262-48F8-A3FC-5C5E5E4175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DA1AC19-F21B-470A-B930-0BD25D1E04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CD7BE85-46EF-425E-9FD5-BC44BF7FA0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69A43-E4CC-411F-B438-EC33142AE78A}" type="datetimeFigureOut">
              <a:rPr lang="zh-CN" altLang="en-US" smtClean="0"/>
              <a:pPr/>
              <a:t>2021/7/25 Sunday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CE5A63B-DA21-417A-BD75-E070E69539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B81509B-2E3A-475E-8CFD-422D4542B8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6959E-664D-4C1E-8844-AC2C04C9C3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:p159="http://schemas.microsoft.com/office/powerpoint/2015/09/main" xmlns:p15="http://schemas.microsoft.com/office/powerpoint/2012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2036215800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EB12659-38D2-4C1A-AE54-32DD966CC6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738FFA6-ECCA-4433-BD93-6CC4E2C5DA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9E2BB61-FACB-4CB3-8354-700BD7838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69A43-E4CC-411F-B438-EC33142AE78A}" type="datetimeFigureOut">
              <a:rPr lang="zh-CN" altLang="en-US" smtClean="0"/>
              <a:pPr/>
              <a:t>2021/7/25 Sunday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D2B2C74-C5A7-4065-A2D5-8A780F81F2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955E808-5680-4E42-B464-DC860DAE7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6959E-664D-4C1E-8844-AC2C04C9C3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:p159="http://schemas.microsoft.com/office/powerpoint/2015/09/main" xmlns:p15="http://schemas.microsoft.com/office/powerpoint/2012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213071532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F5519F5-6256-45E2-8520-3EBBCCA5E9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9F226CB-4934-4021-8436-BEDE10CBFD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6005D2D-8788-48C9-AE2C-2F9159BC69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69A43-E4CC-411F-B438-EC33142AE78A}" type="datetimeFigureOut">
              <a:rPr lang="zh-CN" altLang="en-US" smtClean="0"/>
              <a:pPr/>
              <a:t>2021/7/25 Sunday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44E4B63-D927-4D9A-8D07-F1EEAA633A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69A142C-A28D-46AD-9909-4556AB061D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6959E-664D-4C1E-8844-AC2C04C9C3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:p159="http://schemas.microsoft.com/office/powerpoint/2015/09/main" xmlns:p15="http://schemas.microsoft.com/office/powerpoint/2012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67852722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095342E-7314-4539-8EBA-E4FA59E95E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B9B3945-D071-49EC-A92F-2B0C5861AF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4890FA3-23EB-434E-9807-462C760F50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69A43-E4CC-411F-B438-EC33142AE78A}" type="datetimeFigureOut">
              <a:rPr lang="zh-CN" altLang="en-US" smtClean="0"/>
              <a:pPr/>
              <a:t>2021/7/25 Sunday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04C0F88-664E-4018-AB42-8A45F8139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B56013A-E787-481F-B89C-F81B00B7AA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6959E-664D-4C1E-8844-AC2C04C9C3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:p159="http://schemas.microsoft.com/office/powerpoint/2015/09/main" xmlns:p15="http://schemas.microsoft.com/office/powerpoint/2012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2168953583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4892F16-D700-4374-A611-F0032EF87E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D3EFF51-0D52-4E9A-8351-4928222C19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2743868-9227-4B15-B6C5-9FFCAFF951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69A43-E4CC-411F-B438-EC33142AE78A}" type="datetimeFigureOut">
              <a:rPr lang="zh-CN" altLang="en-US" smtClean="0"/>
              <a:pPr/>
              <a:t>2021/7/25 Sunday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9AC62AA-A022-46DF-9678-5B65F534D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F0E4452-A407-4D66-B839-6519AD4D26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6959E-664D-4C1E-8844-AC2C04C9C3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:p159="http://schemas.microsoft.com/office/powerpoint/2015/09/main" xmlns:p15="http://schemas.microsoft.com/office/powerpoint/2012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709887299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80B2790-DA19-46DA-9B98-B8931671F3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73640D4-AA2C-4136-B1C6-021C66AC758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BB38B4A-B3D3-4D3D-866D-DC6B09492D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864EE20-F6DC-4D57-8B36-0F936D0CAF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69A43-E4CC-411F-B438-EC33142AE78A}" type="datetimeFigureOut">
              <a:rPr lang="zh-CN" altLang="en-US" smtClean="0"/>
              <a:pPr/>
              <a:t>2021/7/25 Sunday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2FB185B-6875-4548-8D9A-95716AA62B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FE4F4B8-2B63-4B0C-AFA9-C3FF7D9EF6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6959E-664D-4C1E-8844-AC2C04C9C3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:p159="http://schemas.microsoft.com/office/powerpoint/2015/09/main" xmlns:p15="http://schemas.microsoft.com/office/powerpoint/2012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3739596447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347340F-E35F-492B-BF37-31C001935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FA1EAFC-B602-4032-9B36-8A0CC214ED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6490644-6CEC-46AD-8B27-D54C08BBD9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1A5F522-BFA8-46B6-A70A-760A0B8B64E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1E97B75-9460-4651-978E-0B887752A8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3F00BD2-59D9-4EC7-AA0C-95ED6C629B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69A43-E4CC-411F-B438-EC33142AE78A}" type="datetimeFigureOut">
              <a:rPr lang="zh-CN" altLang="en-US" smtClean="0"/>
              <a:pPr/>
              <a:t>2021/7/25 Sunday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DD31F8B-60A6-453F-A6BE-1006C4DDA8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24B1654-E565-43E7-A26A-971BE15173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6959E-664D-4C1E-8844-AC2C04C9C3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:p159="http://schemas.microsoft.com/office/powerpoint/2015/09/main" xmlns:p15="http://schemas.microsoft.com/office/powerpoint/2012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218940707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6BCF1A5-FC91-4CAA-A019-24E2CE0C74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3E3A8BE-9A3A-49C4-B731-91C694CFE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69A43-E4CC-411F-B438-EC33142AE78A}" type="datetimeFigureOut">
              <a:rPr lang="zh-CN" altLang="en-US" smtClean="0"/>
              <a:pPr/>
              <a:t>2021/7/25 Sunday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F3F5A63-14A2-4F70-9F8D-37216998DA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0E39014-829D-4464-8681-DB7C18383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6959E-664D-4C1E-8844-AC2C04C9C3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:p159="http://schemas.microsoft.com/office/powerpoint/2015/09/main" xmlns:p15="http://schemas.microsoft.com/office/powerpoint/2012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732970314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7764F20-CAFC-4CFC-AE80-108C0E0B52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69A43-E4CC-411F-B438-EC33142AE78A}" type="datetimeFigureOut">
              <a:rPr lang="zh-CN" altLang="en-US" smtClean="0"/>
              <a:pPr/>
              <a:t>2021/7/25 Sunday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34E50A0-1987-41D0-885D-D06573D8F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EA28C1C-48EC-4082-BE16-AFCB09AAB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6959E-664D-4C1E-8844-AC2C04C9C3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:p159="http://schemas.microsoft.com/office/powerpoint/2015/09/main" xmlns:p15="http://schemas.microsoft.com/office/powerpoint/2012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60746149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CEF770E-93AF-4179-9B77-3B836B4A4C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3023C73-5DCE-49FF-89B9-BEB747EC2C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38946D5-58BA-479D-8F5B-39EDF486B6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89515FC-C091-4CA6-9B23-C6B0C8D0F8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69A43-E4CC-411F-B438-EC33142AE78A}" type="datetimeFigureOut">
              <a:rPr lang="zh-CN" altLang="en-US" smtClean="0"/>
              <a:pPr/>
              <a:t>2021/7/25 Sunday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2FA98B1-C34C-4697-AE51-04AB6C5766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9D4810F-5884-4093-9D4D-7ED3ED0A3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6959E-664D-4C1E-8844-AC2C04C9C3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:p159="http://schemas.microsoft.com/office/powerpoint/2015/09/main" xmlns:p15="http://schemas.microsoft.com/office/powerpoint/2012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310951460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3C56E72-E8E1-44FD-9B32-16E8F3B8DD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76336C3-B72C-49C3-8419-92EE6ACD195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EBF0B8B-C8A6-4D51-94CC-0A2DE1DE8D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4333561-E619-4A27-A20D-A3AE671666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69A43-E4CC-411F-B438-EC33142AE78A}" type="datetimeFigureOut">
              <a:rPr lang="zh-CN" altLang="en-US" smtClean="0"/>
              <a:pPr/>
              <a:t>2021/7/25 Sunday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F0E04A3-F495-4D4B-8B5D-4F9F87371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334CC75-B9D5-4F82-8E8A-2A24B3084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6959E-664D-4C1E-8844-AC2C04C9C3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:p159="http://schemas.microsoft.com/office/powerpoint/2015/09/main" xmlns:p15="http://schemas.microsoft.com/office/powerpoint/2012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610462631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3230349-C14B-4629-939F-25CD2DCF09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757344E-ABEF-482D-BAE5-D2F05CC63D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973489F-A0BB-4DB4-B08D-56AF5FEA7C9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169A43-E4CC-411F-B438-EC33142AE78A}" type="datetimeFigureOut">
              <a:rPr lang="zh-CN" altLang="en-US" smtClean="0"/>
              <a:pPr/>
              <a:t>2021/7/25 Sunday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C3FD643-3C3E-408E-9959-DC19CCAD56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FF702EB-624D-461F-BA8B-BB111885E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C6959E-664D-4C1E-8844-AC2C04C9C3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:p159="http://schemas.microsoft.com/office/powerpoint/2015/09/main" xmlns:p15="http://schemas.microsoft.com/office/powerpoint/2012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31165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image9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image9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image9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image1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image1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B218F21-2D90-4ABA-AB89-459E79C0EBE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AutoShape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8508658-8665-41B4-94A5-15E7D97493F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FFDD7A0-1FC9-46B8-AC23-DF55E8CB25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  <a14:imgLayer r:embed="rId3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tretch>
            <a:fillRect/>
          </a:stretch>
        </p:blipFill>
        <p:spPr>
          <a:xfrm>
            <a:off x="663170" y="484908"/>
            <a:ext cx="4605023" cy="604750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9" name="文本框 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A054DAB-6709-4D6A-977A-5341046F9417}"/>
              </a:ext>
            </a:extLst>
          </p:cNvPr>
          <p:cNvSpPr txBox="1"/>
          <p:nvPr/>
        </p:nvSpPr>
        <p:spPr>
          <a:xfrm>
            <a:off x="6248400" y="2508363"/>
            <a:ext cx="4703618" cy="2379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装在套子里的人</a:t>
            </a:r>
            <a:endParaRPr lang="en-US" altLang="zh-CN" sz="4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        （俄）契诃夫</a:t>
            </a:r>
          </a:p>
        </p:txBody>
      </p:sp>
    </p:spTree>
    <p:extLst>
      <p:ext uri="{BB962C8B-B14F-4D97-AF65-F5344CB8AC3E}">
        <p14:creationId xmlns:p14="http://schemas.microsoft.com/office/powerpoint/2010/main" xmlns:p159="http://schemas.microsoft.com/office/powerpoint/2015/09/main" xmlns:p15="http://schemas.microsoft.com/office/powerpoint/2012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1457663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66C458A-5CF0-431E-A558-AD8339B0A8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tretch>
            <a:fillRect/>
          </a:stretch>
        </p:blipFill>
        <p:spPr>
          <a:xfrm>
            <a:off x="249382" y="2981758"/>
            <a:ext cx="5541818" cy="28124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 Box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1472CBE-9D36-47FD-9D3F-8608F2AAC4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4781" y="1632725"/>
            <a:ext cx="9781309" cy="748731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marL="457200" indent="-457200">
              <a:lnSpc>
                <a:spcPct val="150000"/>
              </a:lnSpc>
              <a:spcBef>
                <a:spcPct val="0"/>
              </a:spcBef>
              <a:buSzTx/>
              <a:buFont typeface="Wingdings" panose="05000000000000000000" pitchFamily="2" charset="2"/>
              <a:buChar char="u"/>
            </a:pPr>
            <a:r>
              <a: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别里科夫整天战战兢兢，他怕的是什么？</a:t>
            </a:r>
            <a:endParaRPr lang="en-US" altLang="zh-CN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Wingdings" panose="05000000000000000000" pitchFamily="2" charset="2"/>
            </a:endParaRPr>
          </a:p>
        </p:txBody>
      </p:sp>
      <p:sp>
        <p:nvSpPr>
          <p:cNvPr id="13" name="Text Box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5E42D83-992E-4055-96C6-231B99F782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9774" y="3104061"/>
            <a:ext cx="3883026" cy="1689052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SzTx/>
              <a:buNone/>
            </a:pPr>
            <a:r>
              <a:rPr lang="zh-CN" altLang="en-US" sz="24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     害怕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生活中的新事物，  </a:t>
            </a:r>
            <a:endParaRPr lang="en-US" altLang="zh-CN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SzTx/>
              <a:buNone/>
            </a:pP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     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害怕社会变革，</a:t>
            </a:r>
            <a:endParaRPr lang="en-US" altLang="zh-CN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SzTx/>
              <a:buNone/>
            </a:pP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     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害怕动摇旧秩序。</a:t>
            </a:r>
            <a:endParaRPr lang="en-US" altLang="zh-CN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xmlns:p159="http://schemas.microsoft.com/office/powerpoint/2015/09/main" xmlns:p15="http://schemas.microsoft.com/office/powerpoint/2012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9900883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E85A1F4-EE99-456C-A261-8F5BF51946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b="12701"/>
          <a:stretch>
            <a:fillRect/>
          </a:stretch>
        </p:blipFill>
        <p:spPr bwMode="auto">
          <a:xfrm>
            <a:off x="748145" y="-61118"/>
            <a:ext cx="10875817" cy="6919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1331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DB6BC1E-86C7-42BB-96A5-BF12C47971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4666" y="2835276"/>
            <a:ext cx="87852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SzTx/>
              <a:buFontTx/>
              <a:buNone/>
            </a:pPr>
            <a:r>
              <a:rPr lang="zh-CN" altLang="en-US" sz="3600" b="1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别理科夫为什么把自己装在套子里？</a:t>
            </a:r>
            <a:endParaRPr lang="zh-CN" altLang="en-US" sz="3600" b="1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矩形 9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7200997-9E30-4790-B8C7-55A22BE880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60587" y="1348221"/>
            <a:ext cx="24923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6000" b="1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思考：</a:t>
            </a:r>
            <a:endParaRPr lang="en-US" altLang="zh-CN" sz="6000" b="1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:p159="http://schemas.microsoft.com/office/powerpoint/2015/09/main" xmlns:p15="http://schemas.microsoft.com/office/powerpoint/2012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27470384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6282E9A-5349-4993-8A08-4A10F4313C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tretch>
            <a:fillRect/>
          </a:stretch>
        </p:blipFill>
        <p:spPr bwMode="auto">
          <a:xfrm>
            <a:off x="7198303" y="2200275"/>
            <a:ext cx="6191250" cy="465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864C5D4-08DC-485A-8D94-A2B02EC65E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9154" y="1114425"/>
            <a:ext cx="9008919" cy="5223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　  </a:t>
            </a:r>
            <a:r>
              <a:rPr lang="en-US" altLang="zh-CN" sz="2800" b="1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《</a:t>
            </a:r>
            <a:r>
              <a:rPr lang="zh-CN" altLang="en-US" sz="2800" b="1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装在套子里的人</a:t>
            </a:r>
            <a:r>
              <a:rPr lang="en-US" altLang="zh-CN" sz="2800" b="1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》</a:t>
            </a:r>
            <a:r>
              <a:rPr lang="zh-CN" altLang="en-US" sz="2800" b="1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写于</a:t>
            </a:r>
            <a:r>
              <a:rPr lang="en-US" altLang="zh-CN" sz="2800" b="1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1898</a:t>
            </a:r>
            <a:r>
              <a:rPr lang="zh-CN" altLang="en-US" sz="2800" b="1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年。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　     </a:t>
            </a:r>
            <a:r>
              <a:rPr lang="en-US" altLang="zh-CN" sz="2800" b="1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19</a:t>
            </a:r>
            <a:r>
              <a:rPr lang="zh-CN" altLang="en-US" sz="2800" b="1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世纪末，是俄国历史上反动统治特别黑暗的时期。当时，工人罢工和农民起义在全国风起云涌，即将来临的革命暴风雨使反动派惊恐不安。沙皇政府竭力妄图维持其摇摇欲坠的专制制度，反对任何自由的要求和革新的行为，加强反动统治，四处制造恐怖气氛，试图钳制人民的思想，控制人民的行动，绝大多数的普通人深感压抑，渴望改变现状，却又无力与专制统治做斗争，只能逆来顺受，麻木而小心翼翼地生活。</a:t>
            </a:r>
            <a:r>
              <a:rPr lang="en-US" altLang="zh-CN" sz="2800" b="1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     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2800" b="1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      《</a:t>
            </a:r>
            <a:r>
              <a:rPr lang="zh-CN" altLang="en-US" sz="2800" b="1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装在套子里的人</a:t>
            </a:r>
            <a:r>
              <a:rPr lang="en-US" altLang="zh-CN" sz="2800" b="1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》</a:t>
            </a:r>
            <a:r>
              <a:rPr lang="zh-CN" altLang="en-US" sz="2800" b="1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真实地反映了当时的社会现实。</a:t>
            </a:r>
          </a:p>
        </p:txBody>
      </p:sp>
      <p:sp>
        <p:nvSpPr>
          <p:cNvPr id="7" name="矩形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7AAB568-63D4-4584-A93A-15AAFCE7DE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2438" y="406400"/>
            <a:ext cx="22431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000" b="1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写作背景</a:t>
            </a:r>
          </a:p>
        </p:txBody>
      </p:sp>
    </p:spTree>
    <p:extLst>
      <p:ext uri="{BB962C8B-B14F-4D97-AF65-F5344CB8AC3E}">
        <p14:creationId xmlns:p14="http://schemas.microsoft.com/office/powerpoint/2010/main" xmlns:p159="http://schemas.microsoft.com/office/powerpoint/2015/09/main" xmlns:p15="http://schemas.microsoft.com/office/powerpoint/2012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4199267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DD4DB08-E7DB-4C09-BA2A-51238A2F666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200397" y="359525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7" name="AutoShape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721079A-5B97-48E2-9AC4-203CA10A279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165760" y="374765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6" name="Text Box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1472CBE-9D36-47FD-9D3F-8608F2AAC4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4447" y="616527"/>
            <a:ext cx="4589608" cy="825419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marL="457200" indent="-457200">
              <a:lnSpc>
                <a:spcPct val="150000"/>
              </a:lnSpc>
              <a:spcBef>
                <a:spcPct val="0"/>
              </a:spcBef>
              <a:buSzTx/>
              <a:buFont typeface="Wingdings" panose="05000000000000000000" pitchFamily="2" charset="2"/>
              <a:buChar char="u"/>
            </a:pPr>
            <a:r>
              <a:rPr lang="zh-CN" altLang="en-US" sz="36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“套子”是什么？</a:t>
            </a:r>
            <a:endParaRPr lang="en-US" altLang="zh-CN" sz="36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Wingdings" panose="05000000000000000000" pitchFamily="2" charset="2"/>
            </a:endParaRPr>
          </a:p>
        </p:txBody>
      </p:sp>
      <p:sp>
        <p:nvSpPr>
          <p:cNvPr id="10" name="矩形 8089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7315121-4311-4F60-98ED-C879B92A7F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548" y="2697335"/>
            <a:ext cx="1150937" cy="5847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B2B2B2">
                <a:alpha val="79999"/>
              </a:srgbClr>
            </a:outerShdw>
          </a:effectLst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SzTx/>
              <a:buFontTx/>
              <a:buNone/>
            </a:pPr>
            <a:r>
              <a:rPr lang="zh-CN" altLang="en-US" b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本体</a:t>
            </a:r>
            <a:endParaRPr lang="zh-CN" altLang="en-US" b="1" dirty="0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1" name="矩形 8089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F1A671F-E4AF-438A-9CB7-D07946F370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43285" y="2841485"/>
            <a:ext cx="1071563" cy="5847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B2B2B2">
                <a:alpha val="79999"/>
              </a:srgbClr>
            </a:outerShdw>
          </a:effectLst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SzTx/>
              <a:buFontTx/>
              <a:buNone/>
            </a:pPr>
            <a:r>
              <a:rPr lang="zh-CN" altLang="en-US" b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喻体</a:t>
            </a:r>
            <a:endParaRPr lang="zh-CN" altLang="en-US" b="1" dirty="0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2" name="矩形 80899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54E0CC6-AD41-4735-94D8-C7FF927701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0410" y="2379230"/>
            <a:ext cx="2703512" cy="5847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B2B2B2">
                <a:alpha val="79999"/>
              </a:srgbClr>
            </a:outerShdw>
          </a:effectLst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zh-CN" altLang="en-US" b="1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相似点</a:t>
            </a:r>
            <a:endParaRPr lang="zh-CN" altLang="en-US" b="1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13" name="直接连接符 80900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99EAA63-5130-4D74-8A27-13CCB7EEAE6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94510" y="3171393"/>
            <a:ext cx="3240087" cy="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 type="triangle" w="med" len="med"/>
            <a:tailEnd type="triangle" w="med" len="med"/>
          </a:ln>
          <a:effectLst>
            <a:outerShdw dist="35921" dir="2700000" algn="ctr" rotWithShape="0">
              <a:srgbClr val="B2B2B2">
                <a:alpha val="79999"/>
              </a:srgbClr>
            </a:outerShdw>
          </a:effectLst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noFill/>
              </a14:hiddenFill>
            </a:ext>
          </a:extLst>
        </p:spPr>
      </p:cxnSp>
      <p:sp>
        <p:nvSpPr>
          <p:cNvPr id="14" name="矩形 8090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8DA8680-5623-4453-B163-7C2F351B8B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62915" y="3367375"/>
            <a:ext cx="1512888" cy="5847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B2B2B2">
                <a:alpha val="79999"/>
              </a:srgbClr>
            </a:outerShdw>
          </a:effectLst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zh-CN" altLang="en-US" b="1">
                <a:solidFill>
                  <a:srgbClr val="0000F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套子</a:t>
            </a:r>
            <a:endParaRPr lang="zh-CN" altLang="en-US" b="1">
              <a:solidFill>
                <a:srgbClr val="0000FF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5" name="矩形 8090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2F8AE90-3132-4F74-BAB6-5C7EE6323C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6447" y="4034993"/>
            <a:ext cx="808038" cy="5847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B2B2B2">
                <a:alpha val="79999"/>
              </a:srgbClr>
            </a:outerShdw>
          </a:effectLst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zh-CN" altLang="en-US" b="1">
                <a:solidFill>
                  <a:srgbClr val="9933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楷体" panose="02010600040101010101" pitchFamily="2" charset="-122"/>
                <a:sym typeface="Wingdings" panose="05000000000000000000" pitchFamily="2" charset="2"/>
              </a:rPr>
              <a:t>？</a:t>
            </a:r>
            <a:endParaRPr lang="zh-CN" altLang="en-US" b="1">
              <a:solidFill>
                <a:srgbClr val="9933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华文楷体" panose="02010600040101010101" pitchFamily="2" charset="-122"/>
            </a:endParaRPr>
          </a:p>
        </p:txBody>
      </p:sp>
      <p:sp>
        <p:nvSpPr>
          <p:cNvPr id="16" name="矩形 8090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D1C9672-1E42-45ED-B3BE-5382E2F7A0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58110" y="1083830"/>
            <a:ext cx="18002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zh-CN" altLang="en-US" b="1" dirty="0">
                <a:solidFill>
                  <a:srgbClr val="CC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比喻</a:t>
            </a:r>
            <a:endParaRPr lang="zh-CN" altLang="en-US" b="1" dirty="0">
              <a:solidFill>
                <a:srgbClr val="CC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7" name="矩形 8090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680B35A-05B4-4AE3-99DC-3D125C393E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6309" y="3659763"/>
            <a:ext cx="280828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r>
              <a:rPr lang="zh-CN" altLang="en-US" b="1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束缚、禁锢</a:t>
            </a:r>
            <a:endParaRPr lang="zh-CN" altLang="en-US" b="1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8" name="矩形 8090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123324C-6BF7-4899-AF66-903F0FF81D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433" y="3426260"/>
            <a:ext cx="4053558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marL="571500" indent="-571500">
              <a:spcBef>
                <a:spcPct val="0"/>
              </a:spcBef>
              <a:buSzTx/>
              <a:buFont typeface="Wingdings" panose="05000000000000000000" pitchFamily="2" charset="2"/>
              <a:buChar char="Ø"/>
            </a:pPr>
            <a:r>
              <a:rPr lang="zh-CN" altLang="en-US" b="1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旧制度：</a:t>
            </a:r>
            <a:r>
              <a:rPr lang="zh-CN" altLang="en-US" b="1">
                <a:solidFill>
                  <a:srgbClr val="0000F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沙皇政府的专制统治和法令</a:t>
            </a:r>
            <a:r>
              <a:rPr lang="zh-CN" altLang="en-US" b="1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旧生活：</a:t>
            </a:r>
            <a:r>
              <a:rPr lang="zh-CN" altLang="en-US" b="1">
                <a:solidFill>
                  <a:srgbClr val="0000F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陈规陋习</a:t>
            </a:r>
            <a:endParaRPr lang="en-US" altLang="zh-CN" b="1">
              <a:solidFill>
                <a:srgbClr val="0000FF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Wingdings" panose="05000000000000000000" pitchFamily="2" charset="2"/>
            </a:endParaRPr>
          </a:p>
          <a:p>
            <a:pPr marL="571500" indent="-571500">
              <a:spcBef>
                <a:spcPct val="0"/>
              </a:spcBef>
              <a:buSzTx/>
              <a:buFont typeface="Wingdings" panose="05000000000000000000" pitchFamily="2" charset="2"/>
              <a:buChar char="Ø"/>
            </a:pPr>
            <a:r>
              <a:rPr lang="zh-CN" altLang="en-US" b="1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旧思想：</a:t>
            </a:r>
            <a:r>
              <a:rPr lang="zh-CN" altLang="en-US" b="1">
                <a:solidFill>
                  <a:srgbClr val="0000F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普遍存在的、潜藏的奴性心理</a:t>
            </a:r>
            <a:endParaRPr lang="zh-CN" altLang="en-US" b="1">
              <a:solidFill>
                <a:srgbClr val="0000FF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9" name="Text Box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D60550E-2E96-4248-AF05-D78A3EBC57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0410" y="4510755"/>
            <a:ext cx="6705011" cy="1308884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marL="457200" indent="-457200">
              <a:lnSpc>
                <a:spcPct val="150000"/>
              </a:lnSpc>
              <a:spcBef>
                <a:spcPct val="0"/>
              </a:spcBef>
              <a:buSzTx/>
              <a:buFont typeface="Wingdings" panose="05000000000000000000" pitchFamily="2" charset="2"/>
              <a:buChar char="u"/>
            </a:pPr>
            <a:r>
              <a:rPr lang="zh-CN" altLang="en-US" sz="28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本质：对人的自由本性的抑制</a:t>
            </a:r>
            <a:endParaRPr lang="en-US" altLang="zh-CN" sz="28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Wingdings" panose="05000000000000000000" pitchFamily="2" charset="2"/>
            </a:endParaRP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SzTx/>
              <a:buFont typeface="Wingdings" panose="05000000000000000000" pitchFamily="2" charset="2"/>
              <a:buChar char="u"/>
            </a:pPr>
            <a:r>
              <a:rPr lang="zh-CN" altLang="en-US" sz="28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          禁锢社会、束缚思想</a:t>
            </a:r>
            <a:endParaRPr lang="en-US" altLang="zh-CN" sz="28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xmlns:p159="http://schemas.microsoft.com/office/powerpoint/2015/09/main" xmlns:p15="http://schemas.microsoft.com/office/powerpoint/2012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3392222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  <p:cond evt="onBegin" delay="0">
                          <p:tn val="29"/>
                        </p:cond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  <p:cond evt="onBegin" delay="0">
                          <p:tn val="41"/>
                        </p:cond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  <p:cond evt="onBegin" delay="0">
                          <p:tn val="49"/>
                        </p:cond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decel="100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6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/>
      <p:bldP spid="11" grpId="0"/>
      <p:bldP spid="12" grpId="0"/>
      <p:bldP spid="15" grpId="0"/>
      <p:bldP spid="15" grpId="1"/>
      <p:bldP spid="16" grpId="0"/>
      <p:bldP spid="17" grpId="0"/>
      <p:bldP spid="18" grpId="0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82B544F-5B78-478A-90D9-C3778C3878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678" y="298019"/>
            <a:ext cx="792638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b="1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他的这个套子对别人有什么影响呢？</a:t>
            </a:r>
          </a:p>
        </p:txBody>
      </p:sp>
      <p:sp>
        <p:nvSpPr>
          <p:cNvPr id="6" name="文本框 23570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32B1733-0A7A-4422-A902-662A995AA0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1554" y="1105046"/>
            <a:ext cx="21161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fontAlgn="t" hangingPunct="1">
              <a:spcBef>
                <a:spcPct val="50000"/>
              </a:spcBef>
              <a:buSzTx/>
              <a:buFontTx/>
              <a:buNone/>
            </a:pPr>
            <a:r>
              <a:rPr lang="zh-CN" altLang="en-US" sz="2800" b="1">
                <a:solidFill>
                  <a:srgbClr val="000066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开除学生</a:t>
            </a:r>
            <a:endParaRPr lang="zh-CN" altLang="en-US" sz="2800" b="1">
              <a:solidFill>
                <a:srgbClr val="000066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文本框 2357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78BB720-99C4-49BA-8B20-D598B37A7F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8553" y="1097760"/>
            <a:ext cx="1981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fontAlgn="t" hangingPunct="1">
              <a:spcBef>
                <a:spcPct val="50000"/>
              </a:spcBef>
              <a:buSzTx/>
              <a:buFontTx/>
              <a:buNone/>
            </a:pPr>
            <a:r>
              <a:rPr lang="zh-CN" altLang="en-US" sz="2800" b="1">
                <a:solidFill>
                  <a:srgbClr val="000066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干涉别人</a:t>
            </a:r>
            <a:endParaRPr lang="zh-CN" altLang="en-US" sz="2800" b="1">
              <a:solidFill>
                <a:srgbClr val="000066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" name="文本框 2357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536B307-E177-44ED-A4AC-C25F2E344C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1554" y="1654334"/>
            <a:ext cx="33178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fontAlgn="t" hangingPunct="1">
              <a:spcBef>
                <a:spcPct val="50000"/>
              </a:spcBef>
              <a:buSzTx/>
              <a:buFontTx/>
              <a:buNone/>
            </a:pPr>
            <a:r>
              <a:rPr lang="zh-CN" altLang="en-US" sz="2800" b="1">
                <a:solidFill>
                  <a:srgbClr val="000066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辖制中学</a:t>
            </a:r>
            <a:endParaRPr lang="zh-CN" altLang="en-US" sz="2800" b="1">
              <a:solidFill>
                <a:srgbClr val="000066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文本框 2357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3549B86-2BDD-4531-8CEF-537A7E6957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8553" y="1628266"/>
            <a:ext cx="24622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fontAlgn="t" hangingPunct="1">
              <a:spcBef>
                <a:spcPct val="50000"/>
              </a:spcBef>
              <a:buSzTx/>
              <a:buFontTx/>
              <a:buNone/>
            </a:pPr>
            <a:r>
              <a:rPr lang="zh-CN" altLang="en-US" sz="2800" b="1">
                <a:solidFill>
                  <a:srgbClr val="000066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辖制全城</a:t>
            </a:r>
            <a:endParaRPr lang="zh-CN" altLang="en-US" sz="2800" b="1">
              <a:solidFill>
                <a:srgbClr val="000066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" name="文本框 2357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BF1DF7D-E0EB-4E39-A726-763EC0B410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03391" y="1027619"/>
            <a:ext cx="3479800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fontAlgn="t" hangingPunct="1">
              <a:spcBef>
                <a:spcPct val="50000"/>
              </a:spcBef>
              <a:buSzTx/>
              <a:buFontTx/>
              <a:buNone/>
            </a:pPr>
            <a:r>
              <a:rPr lang="zh-CN" altLang="en-US" sz="2800" b="1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扼杀新思想</a:t>
            </a:r>
          </a:p>
          <a:p>
            <a:pPr eaLnBrk="1" fontAlgn="t" hangingPunct="1">
              <a:spcBef>
                <a:spcPct val="50000"/>
              </a:spcBef>
              <a:buSzTx/>
              <a:buFontTx/>
              <a:buNone/>
            </a:pPr>
            <a:r>
              <a:rPr lang="zh-CN" altLang="en-US" sz="2800" b="1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摧残新精神</a:t>
            </a:r>
            <a:endParaRPr lang="zh-CN" altLang="en-US" sz="2800" b="1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1" name="矩形 12290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EC27ACB-DBEF-449C-A1CD-7E677270BA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678" y="2230524"/>
            <a:ext cx="1130920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zh-CN" altLang="en-US" sz="3600" b="1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为什么“别里科夫”能辖制全校甚至全城</a:t>
            </a:r>
            <a:r>
              <a:rPr lang="en-US" altLang="zh-CN" sz="3600" b="1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10</a:t>
            </a:r>
            <a:r>
              <a:rPr lang="zh-CN" altLang="en-US" sz="3600" b="1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至</a:t>
            </a:r>
            <a:r>
              <a:rPr lang="en-US" altLang="zh-CN" sz="3600" b="1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15</a:t>
            </a:r>
            <a:r>
              <a:rPr lang="zh-CN" altLang="en-US" sz="3600" b="1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年之久？</a:t>
            </a:r>
            <a:endParaRPr lang="zh-CN" altLang="en-US" sz="3600" b="1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2" name="文本框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335564B-A909-4B70-8C63-44792408B5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4134" y="2910441"/>
            <a:ext cx="11171238" cy="3579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SzTx/>
              <a:buNone/>
            </a:pPr>
            <a:r>
              <a:rPr lang="zh-CN" altLang="en-US" sz="24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4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1</a:t>
            </a:r>
            <a:r>
              <a:rPr lang="zh-CN" altLang="en-US" sz="24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）他喜欢告密，是沙俄专制制度的代言人</a:t>
            </a:r>
            <a:endParaRPr lang="en-US" altLang="zh-CN" sz="2400" b="1">
              <a:solidFill>
                <a:srgbClr val="C00000"/>
              </a:solidFill>
              <a:latin typeface="楷体_GB2312" pitchFamily="49" charset="-122"/>
              <a:ea typeface="楷体_GB2312" pitchFamily="49" charset="-122"/>
              <a:sym typeface="Wingdings" panose="05000000000000000000" pitchFamily="2" charset="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SzTx/>
              <a:buNone/>
            </a:pPr>
            <a:r>
              <a:rPr lang="zh-CN" altLang="en-US" sz="24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4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2</a:t>
            </a:r>
            <a:r>
              <a:rPr lang="zh-CN" altLang="en-US" sz="24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）“我们”也是套中人</a:t>
            </a:r>
            <a:r>
              <a:rPr lang="en-US" altLang="zh-CN" sz="24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——</a:t>
            </a:r>
            <a:r>
              <a:rPr lang="zh-CN" altLang="en-US" sz="24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旧势力顽固，革命力量弱</a:t>
            </a:r>
            <a:endParaRPr lang="en-US" altLang="zh-CN" sz="2400" b="1">
              <a:solidFill>
                <a:srgbClr val="C00000"/>
              </a:solidFill>
              <a:latin typeface="楷体_GB2312" pitchFamily="49" charset="-122"/>
              <a:ea typeface="楷体_GB2312" pitchFamily="49" charset="-122"/>
              <a:sym typeface="Wingdings" panose="05000000000000000000" pitchFamily="2" charset="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SzTx/>
              <a:buNone/>
            </a:pPr>
            <a:r>
              <a:rPr lang="zh-CN" altLang="en-US" sz="2400" b="1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①“我们”都怕他，没勇气和他斗。</a:t>
            </a:r>
            <a:endParaRPr lang="en-US" altLang="zh-CN" sz="2400" b="1">
              <a:latin typeface="楷体_GB2312" pitchFamily="49" charset="-122"/>
              <a:ea typeface="楷体_GB2312" pitchFamily="49" charset="-122"/>
              <a:sym typeface="Wingdings" panose="05000000000000000000" pitchFamily="2" charset="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SzTx/>
              <a:buNone/>
            </a:pP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Wingdings" panose="05000000000000000000" pitchFamily="2" charset="2"/>
              </a:rPr>
              <a:t>（明知两个学生犯错不至于开出，却仍然同意。）</a:t>
            </a:r>
            <a:endParaRPr lang="en-US" altLang="zh-CN" sz="2400" b="1">
              <a:latin typeface="仿宋" panose="02010609060101010101" pitchFamily="49" charset="-122"/>
              <a:ea typeface="仿宋" panose="02010609060101010101" pitchFamily="49" charset="-122"/>
              <a:sym typeface="Wingdings" panose="05000000000000000000" pitchFamily="2" charset="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SzTx/>
              <a:buNone/>
            </a:pPr>
            <a:r>
              <a:rPr lang="zh-CN" altLang="en-US" sz="2400" b="1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②把自己的真实情绪隐藏</a:t>
            </a:r>
            <a:endParaRPr lang="en-US" altLang="zh-CN" sz="2400" b="1">
              <a:latin typeface="楷体_GB2312" pitchFamily="49" charset="-122"/>
              <a:ea typeface="楷体_GB2312" pitchFamily="49" charset="-122"/>
              <a:sym typeface="Wingdings" panose="05000000000000000000" pitchFamily="2" charset="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SzTx/>
              <a:buNone/>
            </a:pP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Wingdings" panose="05000000000000000000" pitchFamily="2" charset="2"/>
              </a:rPr>
              <a:t>（埋葬别利科夫时“快活的感情”，只露出“忧郁和谦虚的脸相”）</a:t>
            </a:r>
            <a:endParaRPr lang="en-US" altLang="zh-CN" sz="2400" b="1">
              <a:latin typeface="仿宋" panose="02010609060101010101" pitchFamily="49" charset="-122"/>
              <a:ea typeface="仿宋" panose="02010609060101010101" pitchFamily="49" charset="-122"/>
              <a:sym typeface="Wingdings" panose="05000000000000000000" pitchFamily="2" charset="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SzTx/>
              <a:buNone/>
            </a:pPr>
            <a:r>
              <a:rPr lang="zh-CN" altLang="en-US" sz="2400" b="1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③别里科夫死后不久，“生活又恢复旧样子了”</a:t>
            </a:r>
            <a:endParaRPr lang="en-US" altLang="zh-CN" sz="2400" b="1">
              <a:latin typeface="楷体_GB2312" pitchFamily="49" charset="-122"/>
              <a:ea typeface="楷体_GB2312" pitchFamily="49" charset="-122"/>
              <a:sym typeface="Wingdings" panose="05000000000000000000" pitchFamily="2" charset="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SzTx/>
              <a:buNone/>
            </a:pP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  <a:sym typeface="Wingdings" panose="05000000000000000000" pitchFamily="2" charset="2"/>
              </a:rPr>
              <a:t>（只要当时那样的社会还存在，就会有新的别里科夫存在）</a:t>
            </a:r>
            <a:endParaRPr lang="en-US" altLang="zh-CN" sz="2400" b="1">
              <a:latin typeface="仿宋" panose="02010609060101010101" pitchFamily="49" charset="-122"/>
              <a:ea typeface="仿宋" panose="02010609060101010101" pitchFamily="49" charset="-122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xmlns:p159="http://schemas.microsoft.com/office/powerpoint/2015/09/main" xmlns:p15="http://schemas.microsoft.com/office/powerpoint/2012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20558658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B72241D-31B0-4384-9394-DF562077EC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  <a14:imgLayer r:embed="rId3">
                    <a14:imgEffect>
                      <a14:backgroundRemoval t="1546" b="95209" l="500" r="99600"/>
                    </a14:imgEffect>
                    <a14:imgEffect>
                      <a14:artisticGlas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r="6427"/>
          <a:stretch>
            <a:fillRect/>
          </a:stretch>
        </p:blipFill>
        <p:spPr bwMode="auto">
          <a:xfrm>
            <a:off x="7343777" y="431632"/>
            <a:ext cx="49584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3010" name="左大括号 2355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305A43C-8D3F-4AF8-AAA5-935E2BBE20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1100" y="998538"/>
            <a:ext cx="228600" cy="4038600"/>
          </a:xfrm>
          <a:prstGeom prst="leftBrace">
            <a:avLst>
              <a:gd name="adj1" fmla="val 147059"/>
              <a:gd name="adj2" fmla="val 50000"/>
            </a:avLst>
          </a:prstGeom>
          <a:noFill/>
          <a:ln w="9525" algn="ctr">
            <a:solidFill>
              <a:srgbClr val="C00000"/>
            </a:solidFill>
            <a:round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3011" name="左大括号 2355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3C11A79-EDB4-4FD2-B827-8AB81A769E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60725" y="863600"/>
            <a:ext cx="304800" cy="1981200"/>
          </a:xfrm>
          <a:prstGeom prst="leftBrace">
            <a:avLst>
              <a:gd name="adj1" fmla="val 54106"/>
              <a:gd name="adj2" fmla="val 50000"/>
            </a:avLst>
          </a:prstGeom>
          <a:noFill/>
          <a:ln w="9525" algn="ctr">
            <a:solidFill>
              <a:srgbClr val="C00000"/>
            </a:solidFill>
            <a:round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6628" name="右大括号 2355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0AA6AEC-DAD7-4781-81F1-3605BE5DAB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00700" y="819150"/>
            <a:ext cx="381000" cy="1981200"/>
          </a:xfrm>
          <a:prstGeom prst="rightBrace">
            <a:avLst>
              <a:gd name="adj1" fmla="val 43285"/>
              <a:gd name="adj2" fmla="val 50000"/>
            </a:avLst>
          </a:prstGeom>
          <a:noFill/>
          <a:ln w="9525" algn="ctr">
            <a:solidFill>
              <a:srgbClr val="C00000"/>
            </a:solidFill>
            <a:round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6629" name="右大括号 2355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A104167-6091-49CA-9F6F-D40E2C43F5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6350" y="1449388"/>
            <a:ext cx="990600" cy="990600"/>
          </a:xfrm>
          <a:prstGeom prst="rightBrace">
            <a:avLst>
              <a:gd name="adj1" fmla="val 0"/>
              <a:gd name="adj2" fmla="val 52403"/>
            </a:avLst>
          </a:prstGeom>
          <a:noFill/>
          <a:ln w="9525" algn="ctr">
            <a:solidFill>
              <a:srgbClr val="C00000"/>
            </a:solidFill>
            <a:round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zh-CN" sz="1800">
              <a:solidFill>
                <a:srgbClr val="FF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8678" name="文本框 2355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D63218C-F0A7-47AB-B1FB-E9D77FA0FF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15381" y="819150"/>
            <a:ext cx="677108" cy="212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fontAlgn="t" hangingPunct="1">
              <a:spcBef>
                <a:spcPct val="50000"/>
              </a:spcBef>
              <a:buSzTx/>
              <a:buFontTx/>
              <a:buNone/>
            </a:pPr>
            <a:r>
              <a:rPr lang="zh-CN" altLang="en-US" b="1" dirty="0" smtClean="0">
                <a:solidFill>
                  <a:srgbClr val="000066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套己</a:t>
            </a:r>
            <a:r>
              <a:rPr lang="zh-CN" altLang="en-US" b="1" dirty="0" smtClean="0">
                <a:solidFill>
                  <a:srgbClr val="000066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        </a:t>
            </a:r>
            <a:endParaRPr lang="zh-CN" altLang="en-US" b="1" dirty="0">
              <a:solidFill>
                <a:srgbClr val="000066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8679" name="文本框 23559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3DB0E54-F4D1-499D-9DF6-6587A3336C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05850" y="1584326"/>
            <a:ext cx="1371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fontAlgn="t" hangingPunct="1">
              <a:spcBef>
                <a:spcPct val="50000"/>
              </a:spcBef>
              <a:buSzTx/>
              <a:buFontTx/>
              <a:buNone/>
            </a:pPr>
            <a:r>
              <a:rPr lang="zh-CN" altLang="en-US" sz="2800" b="1">
                <a:solidFill>
                  <a:srgbClr val="660066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保守</a:t>
            </a:r>
            <a:endParaRPr lang="zh-CN" altLang="en-US" sz="2800" b="1">
              <a:solidFill>
                <a:srgbClr val="660066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8680" name="文本框 23560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3245CA5-79BC-4C7B-BDC5-40A4C5328D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15380" y="3608388"/>
            <a:ext cx="677108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fontAlgn="t" hangingPunct="1">
              <a:spcBef>
                <a:spcPct val="50000"/>
              </a:spcBef>
              <a:buSzTx/>
              <a:buFontTx/>
              <a:buNone/>
            </a:pPr>
            <a:r>
              <a:rPr lang="zh-CN" altLang="en-US" b="1">
                <a:solidFill>
                  <a:srgbClr val="000066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套    人</a:t>
            </a:r>
            <a:endParaRPr lang="zh-CN" altLang="en-US" b="1">
              <a:solidFill>
                <a:srgbClr val="000066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3017" name="文本框 2356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E953BDF-255C-43F0-B9BF-98E92BD5D5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61326" y="3221038"/>
            <a:ext cx="1768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zh-CN" sz="2400">
              <a:solidFill>
                <a:srgbClr val="FFFF66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3018" name="文本框 2356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2DAABDB-4BCC-49AC-9B18-637E32EBD9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53400" y="3352801"/>
            <a:ext cx="13716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endParaRPr lang="en-US" altLang="zh-CN" sz="2400">
              <a:solidFill>
                <a:srgbClr val="FFFF66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en-US" altLang="zh-CN" sz="2400">
              <a:solidFill>
                <a:srgbClr val="FFFF66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3019" name="文本框 2356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3D35B3C-CB6B-4FE9-95FC-093F3BCB44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7200" y="3352801"/>
            <a:ext cx="15240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endParaRPr lang="en-US" altLang="zh-CN" sz="2400">
              <a:solidFill>
                <a:srgbClr val="FFFF66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en-US" altLang="zh-CN" sz="2400">
              <a:solidFill>
                <a:srgbClr val="FFFF66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8684" name="文本框 2356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9FDD975-C40B-4435-9A02-4546ADDD23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16613" y="1179513"/>
            <a:ext cx="1752600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zh-CN" altLang="en-US" sz="2800" b="1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思想僵化</a:t>
            </a:r>
          </a:p>
          <a:p>
            <a:pPr>
              <a:spcBef>
                <a:spcPct val="50000"/>
              </a:spcBef>
              <a:buSzTx/>
              <a:buFontTx/>
              <a:buNone/>
            </a:pPr>
            <a:endParaRPr lang="zh-CN" altLang="en-US" sz="1400" b="1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Wingdings" panose="05000000000000000000" pitchFamily="2" charset="2"/>
            </a:endParaRPr>
          </a:p>
          <a:p>
            <a:pPr>
              <a:spcBef>
                <a:spcPct val="50000"/>
              </a:spcBef>
              <a:buSzTx/>
              <a:buFontTx/>
              <a:buNone/>
            </a:pPr>
            <a:r>
              <a:rPr lang="zh-CN" altLang="en-US" sz="2800" b="1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惧怕变革 </a:t>
            </a:r>
            <a:endParaRPr lang="zh-CN" altLang="en-US" sz="2800" b="1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6637" name="左大括号 23569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A88134C-D19C-4E81-95C9-A70A3E96FB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95663" y="3294063"/>
            <a:ext cx="228600" cy="2057400"/>
          </a:xfrm>
          <a:prstGeom prst="leftBrace">
            <a:avLst>
              <a:gd name="adj1" fmla="val 75000"/>
              <a:gd name="adj2" fmla="val 50000"/>
            </a:avLst>
          </a:prstGeom>
          <a:noFill/>
          <a:ln w="9525" algn="ctr">
            <a:solidFill>
              <a:srgbClr val="C00000"/>
            </a:solidFill>
            <a:round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3022" name="文本框 23570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1BE0928-B399-4639-A268-12F840AA44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9989" y="2979738"/>
            <a:ext cx="211613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fontAlgn="t" hangingPunct="1">
              <a:spcBef>
                <a:spcPct val="50000"/>
              </a:spcBef>
              <a:buFontTx/>
              <a:buNone/>
            </a:pPr>
            <a:r>
              <a:rPr lang="zh-CN" altLang="en-US" sz="2800" b="1">
                <a:solidFill>
                  <a:srgbClr val="660066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开除学生</a:t>
            </a:r>
            <a:endParaRPr lang="zh-CN" altLang="en-US" sz="2000" b="1">
              <a:solidFill>
                <a:srgbClr val="660066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3023" name="文本框 2357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AC7D1BE-0D63-47AA-9952-5205336760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9988" y="3563938"/>
            <a:ext cx="19812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fontAlgn="t" hangingPunct="1">
              <a:spcBef>
                <a:spcPct val="50000"/>
              </a:spcBef>
              <a:buFontTx/>
              <a:buNone/>
            </a:pPr>
            <a:r>
              <a:rPr lang="zh-CN" altLang="en-US" sz="2800" b="1">
                <a:solidFill>
                  <a:srgbClr val="660066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干涉别人</a:t>
            </a:r>
            <a:endParaRPr lang="zh-CN" altLang="en-US" sz="2000" b="1">
              <a:solidFill>
                <a:srgbClr val="660066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3024" name="文本框 2357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B8EFA86-4506-4120-93A3-9033FB065A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9989" y="4238626"/>
            <a:ext cx="33178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fontAlgn="t" hangingPunct="1">
              <a:spcBef>
                <a:spcPct val="50000"/>
              </a:spcBef>
              <a:buFontTx/>
              <a:buNone/>
            </a:pPr>
            <a:r>
              <a:rPr lang="zh-CN" altLang="en-US" sz="2800" b="1">
                <a:solidFill>
                  <a:srgbClr val="660066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辖制中学</a:t>
            </a:r>
          </a:p>
        </p:txBody>
      </p:sp>
      <p:sp>
        <p:nvSpPr>
          <p:cNvPr id="43025" name="文本框 2357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1E7BBAA-6BA7-4481-A065-5259333E6A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56026" y="5003801"/>
            <a:ext cx="24622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fontAlgn="t" hangingPunct="1">
              <a:spcBef>
                <a:spcPct val="50000"/>
              </a:spcBef>
              <a:buFontTx/>
              <a:buNone/>
            </a:pPr>
            <a:r>
              <a:rPr lang="zh-CN" altLang="en-US" sz="2800" b="1">
                <a:solidFill>
                  <a:srgbClr val="660066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辖制全城</a:t>
            </a:r>
          </a:p>
        </p:txBody>
      </p:sp>
      <p:sp>
        <p:nvSpPr>
          <p:cNvPr id="28690" name="文本框 2357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F27E987-105D-47BF-B1B4-CB44517B52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3698876"/>
            <a:ext cx="2362200" cy="116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fontAlgn="t" hangingPunct="1">
              <a:spcBef>
                <a:spcPct val="50000"/>
              </a:spcBef>
              <a:buSzTx/>
              <a:buFontTx/>
              <a:buNone/>
            </a:pPr>
            <a:r>
              <a:rPr lang="zh-CN" altLang="en-US" sz="2800" b="1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扼杀新思想</a:t>
            </a:r>
            <a:endParaRPr lang="zh-CN" altLang="en-US" sz="1800" b="1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Wingdings" panose="05000000000000000000" pitchFamily="2" charset="2"/>
            </a:endParaRPr>
          </a:p>
          <a:p>
            <a:pPr eaLnBrk="1" fontAlgn="t" hangingPunct="1">
              <a:spcBef>
                <a:spcPct val="50000"/>
              </a:spcBef>
              <a:buSzTx/>
              <a:buFontTx/>
              <a:buNone/>
            </a:pPr>
            <a:r>
              <a:rPr lang="zh-CN" altLang="en-US" sz="2800" b="1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摧残新精神</a:t>
            </a:r>
            <a:endParaRPr lang="zh-CN" altLang="en-US" sz="2800" b="1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6643" name="右大括号 2357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93559A7-A9CA-4305-ADEF-C5F2BA577E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66100" y="3789363"/>
            <a:ext cx="762000" cy="1143000"/>
          </a:xfrm>
          <a:prstGeom prst="rightBrace">
            <a:avLst>
              <a:gd name="adj1" fmla="val 0"/>
              <a:gd name="adj2" fmla="val 50000"/>
            </a:avLst>
          </a:prstGeom>
          <a:noFill/>
          <a:ln w="9525" algn="ctr">
            <a:solidFill>
              <a:srgbClr val="C00000"/>
            </a:solidFill>
            <a:round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6644" name="右大括号 2357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F90EF2B-20D2-46E7-A9DA-C1B0DD1409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35638" y="3294063"/>
            <a:ext cx="457200" cy="1981200"/>
          </a:xfrm>
          <a:prstGeom prst="rightBrace">
            <a:avLst>
              <a:gd name="adj1" fmla="val 36071"/>
              <a:gd name="adj2" fmla="val 50000"/>
            </a:avLst>
          </a:prstGeom>
          <a:noFill/>
          <a:ln w="9525" algn="ctr">
            <a:solidFill>
              <a:srgbClr val="C00000"/>
            </a:solidFill>
            <a:round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8693" name="文本框 2357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8C29386-6AC9-433C-9146-6BAF85B579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31275" y="4059238"/>
            <a:ext cx="1447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fontAlgn="t" hangingPunct="1">
              <a:spcBef>
                <a:spcPct val="50000"/>
              </a:spcBef>
              <a:buSzTx/>
              <a:buFontTx/>
              <a:buNone/>
            </a:pPr>
            <a:r>
              <a:rPr lang="zh-CN" altLang="en-US" sz="2800" b="1">
                <a:solidFill>
                  <a:srgbClr val="660066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反动</a:t>
            </a:r>
            <a:endParaRPr lang="zh-CN" altLang="en-US" sz="2800" b="1">
              <a:solidFill>
                <a:srgbClr val="660066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43030" name="直接连接符 2357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3C6B599-538F-4CFA-9711-AA1DC428CD03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9201150" y="2033588"/>
            <a:ext cx="0" cy="474662"/>
          </a:xfrm>
          <a:prstGeom prst="line">
            <a:avLst/>
          </a:prstGeom>
          <a:noFill/>
          <a:ln w="9525" algn="ctr">
            <a:solidFill>
              <a:srgbClr val="C0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noFill/>
              </a14:hiddenFill>
            </a:ext>
          </a:extLst>
        </p:spPr>
      </p:cxnSp>
      <p:cxnSp>
        <p:nvCxnSpPr>
          <p:cNvPr id="43031" name="直接连接符 23579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A2232B0-B36A-48F6-B108-D0E2D087F8BA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9201150" y="3473450"/>
            <a:ext cx="0" cy="495300"/>
          </a:xfrm>
          <a:prstGeom prst="line">
            <a:avLst/>
          </a:prstGeom>
          <a:noFill/>
          <a:ln w="9525" algn="ctr">
            <a:solidFill>
              <a:srgbClr val="C0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noFill/>
              </a14:hiddenFill>
            </a:ext>
          </a:extLst>
        </p:spPr>
      </p:cxnSp>
      <p:sp>
        <p:nvSpPr>
          <p:cNvPr id="28696" name="文本框 23580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80575F5-8C88-4D71-989C-D24002DE92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5613" y="2438400"/>
            <a:ext cx="22860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fontAlgn="t" hangingPunct="1">
              <a:spcBef>
                <a:spcPct val="50000"/>
              </a:spcBef>
              <a:buSzTx/>
              <a:buFontTx/>
              <a:buNone/>
            </a:pPr>
            <a:r>
              <a:rPr lang="zh-CN" altLang="en-US" b="1">
                <a:solidFill>
                  <a:srgbClr val="000066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沙皇政府的忠实奴仆</a:t>
            </a:r>
            <a:endParaRPr lang="zh-CN" altLang="en-US" b="1">
              <a:solidFill>
                <a:srgbClr val="000066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3033" name="文本框 2358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8D68B10-F30A-4009-8172-02FB478877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56026" y="684213"/>
            <a:ext cx="19796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外表的套子</a:t>
            </a:r>
          </a:p>
        </p:txBody>
      </p:sp>
      <p:sp>
        <p:nvSpPr>
          <p:cNvPr id="43034" name="文本框 2358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9537749-4BDF-4DF1-964A-FB32A0B957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56026" y="1538288"/>
            <a:ext cx="18907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职业的套子</a:t>
            </a:r>
          </a:p>
        </p:txBody>
      </p:sp>
      <p:sp>
        <p:nvSpPr>
          <p:cNvPr id="43035" name="文本框 2358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3FD89A2-CDFA-4419-9ED7-2CFAF53670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9989" y="2438400"/>
            <a:ext cx="2384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思想的套子</a:t>
            </a:r>
          </a:p>
        </p:txBody>
      </p:sp>
      <p:sp>
        <p:nvSpPr>
          <p:cNvPr id="43036" name="文本框 2358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896461F-5220-4FB7-A98A-32B6500A84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9988" y="1989138"/>
            <a:ext cx="19351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语言的套子</a:t>
            </a:r>
          </a:p>
        </p:txBody>
      </p:sp>
      <p:sp>
        <p:nvSpPr>
          <p:cNvPr id="43037" name="文本框 2358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5DE1141-E3EF-44E7-947B-75881E2994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56026" y="1133475"/>
            <a:ext cx="17557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生活的套子</a:t>
            </a:r>
          </a:p>
        </p:txBody>
      </p:sp>
      <p:sp>
        <p:nvSpPr>
          <p:cNvPr id="43038" name="文本框 2358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FE2EEC5-E28F-4962-A289-EAA2228FB7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4131" y="2103439"/>
            <a:ext cx="67468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400" b="1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套中人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8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8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6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86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86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 animBg="1"/>
      <p:bldP spid="28678" grpId="0"/>
      <p:bldP spid="28679" grpId="0"/>
      <p:bldP spid="28680" grpId="0"/>
      <p:bldP spid="28684" grpId="0"/>
      <p:bldP spid="28690" grpId="0"/>
      <p:bldP spid="28693" grpId="0"/>
      <p:bldP spid="2869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" name="Group 39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CB27354-293E-4F47-9597-11141B79CD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:p159="http://schemas.microsoft.com/office/powerpoint/2015/09/main" xmlns:p15="http://schemas.microsoft.com/office/powerpoint/2012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3724283771"/>
              </p:ext>
            </p:extLst>
          </p:nvPr>
        </p:nvGraphicFramePr>
        <p:xfrm>
          <a:off x="1029928" y="442766"/>
          <a:ext cx="8550490" cy="5972468"/>
        </p:xfrm>
        <a:graphic>
          <a:graphicData uri="http://schemas.openxmlformats.org/drawingml/2006/table">
            <a:tbl>
              <a:tblPr/>
              <a:tblGrid>
                <a:gridCol w="1055181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387691184"/>
                    </a:ext>
                  </a:extLst>
                </a:gridCol>
                <a:gridCol w="2362200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403157544"/>
                    </a:ext>
                  </a:extLst>
                </a:gridCol>
                <a:gridCol w="2673927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463040021"/>
                    </a:ext>
                  </a:extLst>
                </a:gridCol>
                <a:gridCol w="2459182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4013508766"/>
                    </a:ext>
                  </a:extLst>
                </a:gridCol>
              </a:tblGrid>
              <a:tr h="61219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方正清刻本悦宋简体" panose="02000000000000000000" pitchFamily="2" charset="-122"/>
                          <a:ea typeface="方正清刻本悦宋简体" panose="02000000000000000000" pitchFamily="2" charset="-122"/>
                        </a:rPr>
                        <a:t>事件</a:t>
                      </a:r>
                    </a:p>
                  </a:txBody>
                  <a:tcPr marT="45713" marB="45713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方正清刻本悦宋简体" panose="02000000000000000000" pitchFamily="2" charset="-122"/>
                          <a:ea typeface="方正清刻本悦宋简体" panose="02000000000000000000" pitchFamily="2" charset="-122"/>
                        </a:rPr>
                        <a:t>神态描写</a:t>
                      </a:r>
                    </a:p>
                  </a:txBody>
                  <a:tcPr marT="45713" marB="45713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方正清刻本悦宋简体" panose="02000000000000000000" pitchFamily="2" charset="-122"/>
                          <a:ea typeface="方正清刻本悦宋简体" panose="02000000000000000000" pitchFamily="2" charset="-122"/>
                        </a:rPr>
                        <a:t>语言描写</a:t>
                      </a:r>
                    </a:p>
                  </a:txBody>
                  <a:tcPr marT="45713" marB="45713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方正清刻本悦宋简体" panose="02000000000000000000" pitchFamily="2" charset="-122"/>
                          <a:ea typeface="方正清刻本悦宋简体" panose="02000000000000000000" pitchFamily="2" charset="-122"/>
                        </a:rPr>
                        <a:t>心理描写</a:t>
                      </a:r>
                    </a:p>
                  </a:txBody>
                  <a:tcPr marT="45713" marB="45713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466320759"/>
                  </a:ext>
                </a:extLst>
              </a:tr>
              <a:tr h="172976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方正清刻本悦宋简体" panose="02000000000000000000" pitchFamily="2" charset="-122"/>
                          <a:ea typeface="方正清刻本悦宋简体" panose="02000000000000000000" pitchFamily="2" charset="-122"/>
                        </a:rPr>
                        <a:t>漫画事件</a:t>
                      </a:r>
                    </a:p>
                  </a:txBody>
                  <a:tcPr marT="45713" marB="45713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3200" b="1" i="0" u="none" strike="noStrike" cap="none" normalizeH="0" baseline="0">
                        <a:ln>
                          <a:noFill/>
                        </a:ln>
                        <a:solidFill>
                          <a:srgbClr val="4E3B30"/>
                        </a:solidFill>
                        <a:effectLst/>
                        <a:latin typeface="方正清刻本悦宋简体" panose="02000000000000000000" pitchFamily="2" charset="-122"/>
                        <a:ea typeface="方正清刻本悦宋简体" panose="02000000000000000000" pitchFamily="2" charset="-122"/>
                      </a:endParaRPr>
                    </a:p>
                  </a:txBody>
                  <a:tcPr marT="45713" marB="45713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3200" b="1" i="0" u="none" strike="noStrike" cap="none" normalizeH="0" baseline="0">
                        <a:ln>
                          <a:noFill/>
                        </a:ln>
                        <a:solidFill>
                          <a:srgbClr val="4E3B30"/>
                        </a:solidFill>
                        <a:effectLst/>
                        <a:latin typeface="方正清刻本悦宋简体" panose="02000000000000000000" pitchFamily="2" charset="-122"/>
                        <a:ea typeface="方正清刻本悦宋简体" panose="02000000000000000000" pitchFamily="2" charset="-122"/>
                      </a:endParaRPr>
                    </a:p>
                  </a:txBody>
                  <a:tcPr marT="45713" marB="45713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4E3B30"/>
                          </a:solidFill>
                          <a:effectLst/>
                          <a:latin typeface="方正清刻本悦宋简体" panose="02000000000000000000" pitchFamily="2" charset="-122"/>
                          <a:ea typeface="方正清刻本悦宋简体" panose="02000000000000000000" pitchFamily="2" charset="-122"/>
                        </a:rPr>
                        <a:t> </a:t>
                      </a:r>
                      <a:endParaRPr kumimoji="0" lang="zh-CN" altLang="zh-CN" sz="3200" b="1" i="0" u="none" strike="noStrike" cap="none" normalizeH="0" baseline="0">
                        <a:ln>
                          <a:noFill/>
                        </a:ln>
                        <a:solidFill>
                          <a:srgbClr val="4E3B30"/>
                        </a:solidFill>
                        <a:effectLst/>
                        <a:latin typeface="方正清刻本悦宋简体" panose="02000000000000000000" pitchFamily="2" charset="-122"/>
                        <a:ea typeface="方正清刻本悦宋简体" panose="02000000000000000000" pitchFamily="2" charset="-122"/>
                      </a:endParaRPr>
                    </a:p>
                  </a:txBody>
                  <a:tcPr marT="45713" marB="45713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2386506041"/>
                  </a:ext>
                </a:extLst>
              </a:tr>
              <a:tr h="156116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方正清刻本悦宋简体" panose="02000000000000000000" pitchFamily="2" charset="-122"/>
                          <a:ea typeface="方正清刻本悦宋简体" panose="02000000000000000000" pitchFamily="2" charset="-122"/>
                        </a:rPr>
                        <a:t>骑自行车事件</a:t>
                      </a:r>
                    </a:p>
                  </a:txBody>
                  <a:tcPr marT="45713" marB="45713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3200" b="1" i="0" u="none" strike="noStrike" cap="none" normalizeH="0" baseline="0">
                        <a:ln>
                          <a:noFill/>
                        </a:ln>
                        <a:solidFill>
                          <a:srgbClr val="4E3B30"/>
                        </a:solidFill>
                        <a:effectLst/>
                        <a:latin typeface="方正清刻本悦宋简体" panose="02000000000000000000" pitchFamily="2" charset="-122"/>
                        <a:ea typeface="方正清刻本悦宋简体" panose="02000000000000000000" pitchFamily="2" charset="-122"/>
                      </a:endParaRPr>
                    </a:p>
                  </a:txBody>
                  <a:tcPr marT="45713" marB="45713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3200" b="1" i="0" u="none" strike="noStrike" cap="none" normalizeH="0" baseline="0">
                        <a:ln>
                          <a:noFill/>
                        </a:ln>
                        <a:solidFill>
                          <a:srgbClr val="4E3B30"/>
                        </a:solidFill>
                        <a:effectLst/>
                        <a:latin typeface="方正清刻本悦宋简体" panose="02000000000000000000" pitchFamily="2" charset="-122"/>
                        <a:ea typeface="方正清刻本悦宋简体" panose="02000000000000000000" pitchFamily="2" charset="-122"/>
                      </a:endParaRPr>
                    </a:p>
                  </a:txBody>
                  <a:tcPr marT="45713" marB="45713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3200" b="1" i="0" u="none" strike="noStrike" cap="none" normalizeH="0" baseline="0">
                        <a:ln>
                          <a:noFill/>
                        </a:ln>
                        <a:solidFill>
                          <a:srgbClr val="4E3B30"/>
                        </a:solidFill>
                        <a:effectLst/>
                        <a:latin typeface="方正清刻本悦宋简体" panose="02000000000000000000" pitchFamily="2" charset="-122"/>
                        <a:ea typeface="方正清刻本悦宋简体" panose="02000000000000000000" pitchFamily="2" charset="-122"/>
                      </a:endParaRPr>
                    </a:p>
                  </a:txBody>
                  <a:tcPr marT="45713" marB="45713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395181372"/>
                  </a:ext>
                </a:extLst>
              </a:tr>
              <a:tr h="206934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en-US" altLang="zh-CN" sz="32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方正清刻本悦宋简体" panose="02000000000000000000" pitchFamily="2" charset="-122"/>
                        <a:ea typeface="方正清刻本悦宋简体" panose="02000000000000000000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方正清刻本悦宋简体" panose="02000000000000000000" pitchFamily="2" charset="-122"/>
                          <a:ea typeface="方正清刻本悦宋简体" panose="02000000000000000000" pitchFamily="2" charset="-122"/>
                        </a:rPr>
                        <a:t>当面交锋</a:t>
                      </a:r>
                    </a:p>
                  </a:txBody>
                  <a:tcPr marT="45713" marB="45713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3200" b="1" i="0" u="none" strike="noStrike" cap="none" normalizeH="0" baseline="0">
                        <a:ln>
                          <a:noFill/>
                        </a:ln>
                        <a:solidFill>
                          <a:srgbClr val="4E3B30"/>
                        </a:solidFill>
                        <a:effectLst/>
                        <a:latin typeface="方正清刻本悦宋简体" panose="02000000000000000000" pitchFamily="2" charset="-122"/>
                        <a:ea typeface="方正清刻本悦宋简体" panose="02000000000000000000" pitchFamily="2" charset="-122"/>
                      </a:endParaRPr>
                    </a:p>
                  </a:txBody>
                  <a:tcPr marT="45713" marB="45713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3200" b="1" i="0" u="none" strike="noStrike" cap="none" normalizeH="0" baseline="0">
                        <a:ln>
                          <a:noFill/>
                        </a:ln>
                        <a:solidFill>
                          <a:srgbClr val="4E3B30"/>
                        </a:solidFill>
                        <a:effectLst/>
                        <a:latin typeface="方正清刻本悦宋简体" panose="02000000000000000000" pitchFamily="2" charset="-122"/>
                        <a:ea typeface="方正清刻本悦宋简体" panose="02000000000000000000" pitchFamily="2" charset="-122"/>
                      </a:endParaRPr>
                    </a:p>
                  </a:txBody>
                  <a:tcPr marT="45713" marB="45713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en-US" altLang="zh-CN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4E3B30"/>
                        </a:solidFill>
                        <a:effectLst/>
                        <a:latin typeface="方正清刻本悦宋简体" panose="02000000000000000000" pitchFamily="2" charset="-122"/>
                        <a:ea typeface="方正清刻本悦宋简体" panose="02000000000000000000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en-US" altLang="zh-CN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4E3B30"/>
                        </a:solidFill>
                        <a:effectLst/>
                        <a:latin typeface="方正清刻本悦宋简体" panose="02000000000000000000" pitchFamily="2" charset="-122"/>
                        <a:ea typeface="方正清刻本悦宋简体" panose="02000000000000000000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en-US" altLang="zh-CN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4E3B30"/>
                        </a:solidFill>
                        <a:effectLst/>
                        <a:latin typeface="方正清刻本悦宋简体" panose="02000000000000000000" pitchFamily="2" charset="-122"/>
                        <a:ea typeface="方正清刻本悦宋简体" panose="02000000000000000000" pitchFamily="2" charset="-122"/>
                      </a:endParaRPr>
                    </a:p>
                  </a:txBody>
                  <a:tcPr marT="45713" marB="45713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190608444"/>
                  </a:ext>
                </a:extLst>
              </a:tr>
            </a:tbl>
          </a:graphicData>
        </a:graphic>
      </p:graphicFrame>
      <p:sp>
        <p:nvSpPr>
          <p:cNvPr id="55" name="Rectangle 3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4390765-FD0D-4F13-8428-7278ABD281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0612" y="1341293"/>
            <a:ext cx="2185048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buClr>
                <a:srgbClr val="AD1F1F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4E3B3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 panose="05000000000000000000" pitchFamily="2" charset="2"/>
              </a:rPr>
              <a:t>脸色发青，比乌云阴沉，嘴唇发抖</a:t>
            </a:r>
            <a:endParaRPr lang="zh-CN" altLang="en-US" sz="2800" b="1">
              <a:solidFill>
                <a:schemeClr val="tx2"/>
              </a:solidFill>
              <a:latin typeface="华文楷体" panose="02010600040101010101" pitchFamily="2" charset="-122"/>
            </a:endParaRPr>
          </a:p>
        </p:txBody>
      </p:sp>
      <p:sp>
        <p:nvSpPr>
          <p:cNvPr id="56" name="Rectangle 3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435B1BF-23F5-45A1-8E75-47E0146727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7562" y="1556399"/>
            <a:ext cx="25908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buClr>
                <a:srgbClr val="AD1F1F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4E3B3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 panose="05000000000000000000" pitchFamily="2" charset="2"/>
              </a:rPr>
              <a:t>天下这么歹毒的坏人！</a:t>
            </a:r>
            <a:endParaRPr lang="zh-CN" altLang="en-US" sz="2800" b="1">
              <a:solidFill>
                <a:schemeClr val="tx2"/>
              </a:solidFill>
              <a:latin typeface="华文楷体" panose="02010600040101010101" pitchFamily="2" charset="-122"/>
            </a:endParaRPr>
          </a:p>
        </p:txBody>
      </p:sp>
      <p:sp>
        <p:nvSpPr>
          <p:cNvPr id="57" name="Rectangle 3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360D803-F776-480C-B922-B4471A84D8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2122" y="3147076"/>
            <a:ext cx="24384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buClr>
                <a:srgbClr val="AD1F1F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4E3B3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 panose="05000000000000000000" pitchFamily="2" charset="2"/>
              </a:rPr>
              <a:t>脸色由发青变成发白</a:t>
            </a:r>
            <a:endParaRPr lang="zh-CN" altLang="en-US" sz="2800" b="1">
              <a:solidFill>
                <a:schemeClr val="tx2"/>
              </a:solidFill>
              <a:latin typeface="华文楷体" panose="02010600040101010101" pitchFamily="2" charset="-122"/>
            </a:endParaRPr>
          </a:p>
        </p:txBody>
      </p:sp>
      <p:sp>
        <p:nvSpPr>
          <p:cNvPr id="58" name="Rectangle 3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A9B417D-7E3C-4E75-B2BF-0C1580C9E5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06924" y="3034756"/>
            <a:ext cx="22860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buClr>
                <a:srgbClr val="AD1F1F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4E3B3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 panose="05000000000000000000" pitchFamily="2" charset="2"/>
              </a:rPr>
              <a:t>还成体统吗？这怎么行？</a:t>
            </a:r>
            <a:endParaRPr lang="zh-CN" altLang="en-US" sz="2800" b="1">
              <a:solidFill>
                <a:schemeClr val="tx2"/>
              </a:solidFill>
              <a:latin typeface="华文楷体" panose="02010600040101010101" pitchFamily="2" charset="-122"/>
            </a:endParaRPr>
          </a:p>
        </p:txBody>
      </p:sp>
      <p:sp>
        <p:nvSpPr>
          <p:cNvPr id="59" name="Rectangle 3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16E9C82-7A6F-47B5-8BF1-7BFDAC9219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45191" y="2806700"/>
            <a:ext cx="24384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buClr>
                <a:srgbClr val="AD1F1F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4E3B3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 panose="05000000000000000000" pitchFamily="2" charset="2"/>
              </a:rPr>
              <a:t>第二天他老是心神不定地搓手 ，打哆嗦</a:t>
            </a:r>
            <a:endParaRPr lang="zh-CN" altLang="en-US" sz="2800" b="1">
              <a:solidFill>
                <a:schemeClr val="tx2"/>
              </a:solidFill>
              <a:latin typeface="华文楷体" panose="02010600040101010101" pitchFamily="2" charset="-122"/>
            </a:endParaRPr>
          </a:p>
        </p:txBody>
      </p:sp>
      <p:sp>
        <p:nvSpPr>
          <p:cNvPr id="60" name="Rectangle 3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2A862C5-10EC-47D3-ACA6-EA4AE044B5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2122" y="4824557"/>
            <a:ext cx="24384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zh-CN" altLang="en-US" sz="2800" b="1">
                <a:solidFill>
                  <a:srgbClr val="4E3B3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 panose="05000000000000000000" pitchFamily="2" charset="2"/>
              </a:rPr>
              <a:t>脸上带着恐怖的神情，脸色苍白</a:t>
            </a:r>
            <a:endParaRPr lang="zh-CN" altLang="en-US" sz="2800" b="1">
              <a:solidFill>
                <a:schemeClr val="tx2"/>
              </a:solidFill>
              <a:latin typeface="华文楷体" panose="02010600040101010101" pitchFamily="2" charset="-122"/>
            </a:endParaRPr>
          </a:p>
        </p:txBody>
      </p:sp>
      <p:sp>
        <p:nvSpPr>
          <p:cNvPr id="61" name="Rectangle 3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4E4CD68-29F5-4D9F-A95B-BA7276ED4B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06924" y="4655707"/>
            <a:ext cx="24384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buClr>
                <a:srgbClr val="AD1F1F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4E3B3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 panose="05000000000000000000" pitchFamily="2" charset="2"/>
              </a:rPr>
              <a:t>倒过来用脑袋走路、把谈话内容报告校长</a:t>
            </a:r>
            <a:endParaRPr lang="zh-CN" altLang="en-US" sz="2800" b="1">
              <a:solidFill>
                <a:schemeClr val="tx2"/>
              </a:solidFill>
              <a:latin typeface="华文楷体" panose="02010600040101010101" pitchFamily="2" charset="-122"/>
            </a:endParaRPr>
          </a:p>
        </p:txBody>
      </p:sp>
      <p:sp>
        <p:nvSpPr>
          <p:cNvPr id="62" name="Rectangle 40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E0E36CA-069D-436C-921F-E71D9A0274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45324" y="4487213"/>
            <a:ext cx="2666999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zh-CN" altLang="en-US" sz="2800" b="1">
                <a:solidFill>
                  <a:srgbClr val="4E3B3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 panose="05000000000000000000" pitchFamily="2" charset="2"/>
              </a:rPr>
              <a:t>情愿摔断脖子和两条腿，也不愿成为别人取笑的对象</a:t>
            </a:r>
            <a:r>
              <a:rPr lang="en-US" altLang="zh-CN" sz="2800" b="1">
                <a:solidFill>
                  <a:srgbClr val="4E3B30"/>
                </a:solidFill>
                <a:latin typeface="华文楷体" panose="02010600040101010101" pitchFamily="2" charset="-122"/>
                <a:sym typeface="Wingdings" panose="05000000000000000000" pitchFamily="2" charset="2"/>
              </a:rPr>
              <a:t>…</a:t>
            </a:r>
            <a:endParaRPr lang="en-US" altLang="zh-CN" sz="2800" b="1">
              <a:solidFill>
                <a:schemeClr val="tx2"/>
              </a:solidFill>
              <a:latin typeface="华文楷体" panose="02010600040101010101" pitchFamily="2" charset="-122"/>
            </a:endParaRPr>
          </a:p>
        </p:txBody>
      </p:sp>
      <p:sp>
        <p:nvSpPr>
          <p:cNvPr id="63" name="Text Box 4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4CA2C23-273A-4E8A-A3CF-33CDD2C818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56764" y="1679177"/>
            <a:ext cx="16271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buClr>
                <a:srgbClr val="AD1F1F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zh-CN" sz="2800" b="1">
                <a:solidFill>
                  <a:srgbClr val="4E3B3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 panose="05000000000000000000" pitchFamily="2" charset="2"/>
              </a:rPr>
              <a:t>难堪极了</a:t>
            </a:r>
            <a:endParaRPr lang="zh-CN" altLang="zh-CN" sz="2800" b="1">
              <a:solidFill>
                <a:srgbClr val="4E3B3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文本框 52230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E9060D8-2499-499A-B17C-0891812B81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425" y="1912997"/>
            <a:ext cx="640557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SzTx/>
              <a:buFontTx/>
              <a:buNone/>
            </a:pPr>
            <a:r>
              <a:rPr lang="zh-CN" altLang="en-US" b="1" dirty="0">
                <a:solidFill>
                  <a:srgbClr val="C00000"/>
                </a:solidFill>
                <a:ea typeface="楷体_GB2312" pitchFamily="49" charset="-122"/>
                <a:sym typeface="Wingdings" panose="05000000000000000000" pitchFamily="2" charset="2"/>
              </a:rPr>
              <a:t>婚事风波</a:t>
            </a:r>
            <a:endParaRPr lang="zh-CN" altLang="en-US" b="1" dirty="0">
              <a:solidFill>
                <a:srgbClr val="C00000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51" descr="2.png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0D6D84A-44BC-405C-AE31-8C182B7526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tretch>
            <a:fillRect/>
          </a:stretch>
        </p:blipFill>
        <p:spPr bwMode="auto">
          <a:xfrm>
            <a:off x="126495" y="3174"/>
            <a:ext cx="11678516" cy="6854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7" name="文本框 58369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E38ED39-E648-41A3-B8D7-D6EB8FF89D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4126" y="738710"/>
            <a:ext cx="8981929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zh-CN" altLang="en-US" sz="3600" b="1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华连卡姐弟的形象：　</a:t>
            </a:r>
          </a:p>
        </p:txBody>
      </p:sp>
      <p:sp>
        <p:nvSpPr>
          <p:cNvPr id="31748" name="文本框 5837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68117D3-4B33-4932-A0D9-9368FAF2C2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9327" y="4925353"/>
            <a:ext cx="10081346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50000"/>
              </a:spcBef>
              <a:buSzTx/>
              <a:buFontTx/>
              <a:buNone/>
            </a:pPr>
            <a:r>
              <a:rPr lang="zh-CN" altLang="en-US" sz="2800" b="1">
                <a:solidFill>
                  <a:srgbClr val="FF0000"/>
                </a:solidFill>
                <a:ea typeface="华文中宋" panose="02010600040101010101" pitchFamily="2" charset="-122"/>
                <a:sym typeface="Wingdings" panose="05000000000000000000" pitchFamily="2" charset="2"/>
              </a:rPr>
              <a:t>　</a:t>
            </a:r>
            <a:r>
              <a:rPr lang="zh-CN" altLang="en-US" sz="2800" b="1">
                <a:solidFill>
                  <a:srgbClr val="C00000"/>
                </a:solidFill>
                <a:ea typeface="华文中宋" panose="02010600040101010101" pitchFamily="2" charset="-122"/>
                <a:sym typeface="Wingdings" panose="05000000000000000000" pitchFamily="2" charset="2"/>
              </a:rPr>
              <a:t>华连卡姐弟是有新思想，向往自由，敢说敢为的年轻人，代表了一种新生的进步的力量。</a:t>
            </a:r>
            <a:endParaRPr lang="zh-CN" altLang="en-US" sz="2800" b="1">
              <a:solidFill>
                <a:srgbClr val="C00000"/>
              </a:solidFill>
              <a:ea typeface="华文中宋" panose="02010600040101010101" pitchFamily="2" charset="-122"/>
            </a:endParaRPr>
          </a:p>
        </p:txBody>
      </p:sp>
      <p:sp>
        <p:nvSpPr>
          <p:cNvPr id="31749" name="文本框 5837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45249CF-6E44-4EFD-80DC-0C8ECF8B5A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9327" y="1761603"/>
            <a:ext cx="10081346" cy="1405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SzTx/>
              <a:buFontTx/>
              <a:buNone/>
            </a:pPr>
            <a:r>
              <a:rPr lang="zh-CN" altLang="en-US" b="1">
                <a:solidFill>
                  <a:srgbClr val="0000F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柯瓦连卡：</a:t>
            </a:r>
            <a:r>
              <a:rPr lang="zh-CN" altLang="en-US" sz="2800" b="1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向往自由、光明正大、敢作敢为、仇视憎恨反动保守势力，向往自由光明的新势力的代表人物。</a:t>
            </a:r>
            <a:endParaRPr lang="zh-CN" altLang="en-US" sz="2800" b="1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1750" name="文本框 5837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1B3ECDB-C6B9-4227-B0AA-B343F7DC40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2683" y="3271001"/>
            <a:ext cx="10017990" cy="1405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SzTx/>
              <a:buFontTx/>
              <a:buNone/>
            </a:pPr>
            <a:r>
              <a:rPr lang="zh-CN" altLang="en-US" b="1">
                <a:solidFill>
                  <a:srgbClr val="0000F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华连卡：</a:t>
            </a:r>
            <a:r>
              <a:rPr lang="zh-CN" altLang="en-US" sz="2800" b="1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在婚姻问题上先前有些糊涂，为人率真、爽朗、明净、纯洁，活泼可爱、向往自由。</a:t>
            </a:r>
            <a:endParaRPr lang="zh-CN" altLang="en-US" sz="2800" b="1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47111" name="直接连接符 819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32EE800-7924-47DC-B333-C260562F852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24000" y="1493838"/>
            <a:ext cx="91440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noFill/>
              </a14:hiddenFill>
            </a:ext>
          </a:extLst>
        </p:spPr>
      </p:cxn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 fill="hold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 fill="hold"/>
                                        <p:tgtEl>
                                          <p:spTgt spid="317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fill="hold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  <p:bldP spid="3174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" name="Group 39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CB27354-293E-4F47-9597-11141B79CD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:p159="http://schemas.microsoft.com/office/powerpoint/2015/09/main" xmlns:p15="http://schemas.microsoft.com/office/powerpoint/2012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2885050702"/>
              </p:ext>
            </p:extLst>
          </p:nvPr>
        </p:nvGraphicFramePr>
        <p:xfrm>
          <a:off x="1029928" y="54838"/>
          <a:ext cx="10517835" cy="5972468"/>
        </p:xfrm>
        <a:graphic>
          <a:graphicData uri="http://schemas.openxmlformats.org/drawingml/2006/table">
            <a:tbl>
              <a:tblPr/>
              <a:tblGrid>
                <a:gridCol w="1055181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387691184"/>
                    </a:ext>
                  </a:extLst>
                </a:gridCol>
                <a:gridCol w="2362200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403157544"/>
                    </a:ext>
                  </a:extLst>
                </a:gridCol>
                <a:gridCol w="2673927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463040021"/>
                    </a:ext>
                  </a:extLst>
                </a:gridCol>
                <a:gridCol w="2306782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4013508766"/>
                    </a:ext>
                  </a:extLst>
                </a:gridCol>
                <a:gridCol w="2119745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524163153"/>
                    </a:ext>
                  </a:extLst>
                </a:gridCol>
              </a:tblGrid>
              <a:tr h="61219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方正清刻本悦宋简体" panose="02000000000000000000" pitchFamily="2" charset="-122"/>
                          <a:ea typeface="方正清刻本悦宋简体" panose="02000000000000000000" pitchFamily="2" charset="-122"/>
                        </a:rPr>
                        <a:t>事件</a:t>
                      </a:r>
                    </a:p>
                  </a:txBody>
                  <a:tcPr marT="45713" marB="45713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方正清刻本悦宋简体" panose="02000000000000000000" pitchFamily="2" charset="-122"/>
                          <a:ea typeface="方正清刻本悦宋简体" panose="02000000000000000000" pitchFamily="2" charset="-122"/>
                        </a:rPr>
                        <a:t>神态描写</a:t>
                      </a:r>
                    </a:p>
                  </a:txBody>
                  <a:tcPr marT="45713" marB="45713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方正清刻本悦宋简体" panose="02000000000000000000" pitchFamily="2" charset="-122"/>
                          <a:ea typeface="方正清刻本悦宋简体" panose="02000000000000000000" pitchFamily="2" charset="-122"/>
                        </a:rPr>
                        <a:t>语言描写</a:t>
                      </a:r>
                    </a:p>
                  </a:txBody>
                  <a:tcPr marT="45713" marB="45713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方正清刻本悦宋简体" panose="02000000000000000000" pitchFamily="2" charset="-122"/>
                          <a:ea typeface="方正清刻本悦宋简体" panose="02000000000000000000" pitchFamily="2" charset="-122"/>
                        </a:rPr>
                        <a:t>心理描写</a:t>
                      </a:r>
                    </a:p>
                  </a:txBody>
                  <a:tcPr marT="45713" marB="45713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方正清刻本悦宋简体" panose="02000000000000000000" pitchFamily="2" charset="-122"/>
                          <a:ea typeface="方正清刻本悦宋简体" panose="02000000000000000000" pitchFamily="2" charset="-122"/>
                        </a:rPr>
                        <a:t>说明问题</a:t>
                      </a:r>
                    </a:p>
                  </a:txBody>
                  <a:tcPr marT="45713" marB="45713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466320759"/>
                  </a:ext>
                </a:extLst>
              </a:tr>
              <a:tr h="172976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方正清刻本悦宋简体" panose="02000000000000000000" pitchFamily="2" charset="-122"/>
                          <a:ea typeface="方正清刻本悦宋简体" panose="02000000000000000000" pitchFamily="2" charset="-122"/>
                        </a:rPr>
                        <a:t>漫画事件</a:t>
                      </a:r>
                    </a:p>
                  </a:txBody>
                  <a:tcPr marT="45713" marB="45713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3200" b="1" i="0" u="none" strike="noStrike" cap="none" normalizeH="0" baseline="0">
                        <a:ln>
                          <a:noFill/>
                        </a:ln>
                        <a:solidFill>
                          <a:srgbClr val="4E3B30"/>
                        </a:solidFill>
                        <a:effectLst/>
                        <a:latin typeface="方正清刻本悦宋简体" panose="02000000000000000000" pitchFamily="2" charset="-122"/>
                        <a:ea typeface="方正清刻本悦宋简体" panose="02000000000000000000" pitchFamily="2" charset="-122"/>
                      </a:endParaRPr>
                    </a:p>
                  </a:txBody>
                  <a:tcPr marT="45713" marB="45713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3200" b="1" i="0" u="none" strike="noStrike" cap="none" normalizeH="0" baseline="0">
                        <a:ln>
                          <a:noFill/>
                        </a:ln>
                        <a:solidFill>
                          <a:srgbClr val="4E3B30"/>
                        </a:solidFill>
                        <a:effectLst/>
                        <a:latin typeface="方正清刻本悦宋简体" panose="02000000000000000000" pitchFamily="2" charset="-122"/>
                        <a:ea typeface="方正清刻本悦宋简体" panose="02000000000000000000" pitchFamily="2" charset="-122"/>
                      </a:endParaRPr>
                    </a:p>
                  </a:txBody>
                  <a:tcPr marT="45713" marB="45713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4E3B30"/>
                          </a:solidFill>
                          <a:effectLst/>
                          <a:latin typeface="方正清刻本悦宋简体" panose="02000000000000000000" pitchFamily="2" charset="-122"/>
                          <a:ea typeface="方正清刻本悦宋简体" panose="02000000000000000000" pitchFamily="2" charset="-122"/>
                        </a:rPr>
                        <a:t> </a:t>
                      </a:r>
                      <a:endParaRPr kumimoji="0" lang="zh-CN" altLang="zh-CN" sz="3200" b="1" i="0" u="none" strike="noStrike" cap="none" normalizeH="0" baseline="0">
                        <a:ln>
                          <a:noFill/>
                        </a:ln>
                        <a:solidFill>
                          <a:srgbClr val="4E3B30"/>
                        </a:solidFill>
                        <a:effectLst/>
                        <a:latin typeface="方正清刻本悦宋简体" panose="02000000000000000000" pitchFamily="2" charset="-122"/>
                        <a:ea typeface="方正清刻本悦宋简体" panose="02000000000000000000" pitchFamily="2" charset="-122"/>
                      </a:endParaRPr>
                    </a:p>
                  </a:txBody>
                  <a:tcPr marT="45713" marB="45713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3200" b="1" i="0" u="none" strike="noStrike" cap="none" normalizeH="0" baseline="0">
                        <a:ln>
                          <a:noFill/>
                        </a:ln>
                        <a:solidFill>
                          <a:srgbClr val="4E3B30"/>
                        </a:solidFill>
                        <a:effectLst/>
                        <a:latin typeface="方正清刻本悦宋简体" panose="02000000000000000000" pitchFamily="2" charset="-122"/>
                        <a:ea typeface="方正清刻本悦宋简体" panose="02000000000000000000" pitchFamily="2" charset="-122"/>
                      </a:endParaRPr>
                    </a:p>
                  </a:txBody>
                  <a:tcPr marT="45713" marB="45713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2386506041"/>
                  </a:ext>
                </a:extLst>
              </a:tr>
              <a:tr h="156116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方正清刻本悦宋简体" panose="02000000000000000000" pitchFamily="2" charset="-122"/>
                          <a:ea typeface="方正清刻本悦宋简体" panose="02000000000000000000" pitchFamily="2" charset="-122"/>
                        </a:rPr>
                        <a:t>骑自行车事件</a:t>
                      </a:r>
                    </a:p>
                  </a:txBody>
                  <a:tcPr marT="45713" marB="45713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3200" b="1" i="0" u="none" strike="noStrike" cap="none" normalizeH="0" baseline="0">
                        <a:ln>
                          <a:noFill/>
                        </a:ln>
                        <a:solidFill>
                          <a:srgbClr val="4E3B30"/>
                        </a:solidFill>
                        <a:effectLst/>
                        <a:latin typeface="方正清刻本悦宋简体" panose="02000000000000000000" pitchFamily="2" charset="-122"/>
                        <a:ea typeface="方正清刻本悦宋简体" panose="02000000000000000000" pitchFamily="2" charset="-122"/>
                      </a:endParaRPr>
                    </a:p>
                  </a:txBody>
                  <a:tcPr marT="45713" marB="45713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3200" b="1" i="0" u="none" strike="noStrike" cap="none" normalizeH="0" baseline="0">
                        <a:ln>
                          <a:noFill/>
                        </a:ln>
                        <a:solidFill>
                          <a:srgbClr val="4E3B30"/>
                        </a:solidFill>
                        <a:effectLst/>
                        <a:latin typeface="方正清刻本悦宋简体" panose="02000000000000000000" pitchFamily="2" charset="-122"/>
                        <a:ea typeface="方正清刻本悦宋简体" panose="02000000000000000000" pitchFamily="2" charset="-122"/>
                      </a:endParaRPr>
                    </a:p>
                  </a:txBody>
                  <a:tcPr marT="45713" marB="45713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3200" b="1" i="0" u="none" strike="noStrike" cap="none" normalizeH="0" baseline="0">
                        <a:ln>
                          <a:noFill/>
                        </a:ln>
                        <a:solidFill>
                          <a:srgbClr val="4E3B30"/>
                        </a:solidFill>
                        <a:effectLst/>
                        <a:latin typeface="方正清刻本悦宋简体" panose="02000000000000000000" pitchFamily="2" charset="-122"/>
                        <a:ea typeface="方正清刻本悦宋简体" panose="02000000000000000000" pitchFamily="2" charset="-122"/>
                      </a:endParaRPr>
                    </a:p>
                  </a:txBody>
                  <a:tcPr marT="45713" marB="45713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3200" b="1" i="0" u="none" strike="noStrike" cap="none" normalizeH="0" baseline="0">
                        <a:ln>
                          <a:noFill/>
                        </a:ln>
                        <a:solidFill>
                          <a:srgbClr val="4E3B30"/>
                        </a:solidFill>
                        <a:effectLst/>
                        <a:latin typeface="方正清刻本悦宋简体" panose="02000000000000000000" pitchFamily="2" charset="-122"/>
                        <a:ea typeface="方正清刻本悦宋简体" panose="02000000000000000000" pitchFamily="2" charset="-122"/>
                      </a:endParaRPr>
                    </a:p>
                  </a:txBody>
                  <a:tcPr marT="45713" marB="45713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395181372"/>
                  </a:ext>
                </a:extLst>
              </a:tr>
              <a:tr h="206934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en-US" altLang="zh-CN" sz="3200" b="1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方正清刻本悦宋简体" panose="02000000000000000000" pitchFamily="2" charset="-122"/>
                        <a:ea typeface="方正清刻本悦宋简体" panose="02000000000000000000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方正清刻本悦宋简体" panose="02000000000000000000" pitchFamily="2" charset="-122"/>
                          <a:ea typeface="方正清刻本悦宋简体" panose="02000000000000000000" pitchFamily="2" charset="-122"/>
                        </a:rPr>
                        <a:t>当面交锋</a:t>
                      </a:r>
                    </a:p>
                  </a:txBody>
                  <a:tcPr marT="45713" marB="45713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3200" b="1" i="0" u="none" strike="noStrike" cap="none" normalizeH="0" baseline="0">
                        <a:ln>
                          <a:noFill/>
                        </a:ln>
                        <a:solidFill>
                          <a:srgbClr val="4E3B30"/>
                        </a:solidFill>
                        <a:effectLst/>
                        <a:latin typeface="方正清刻本悦宋简体" panose="02000000000000000000" pitchFamily="2" charset="-122"/>
                        <a:ea typeface="方正清刻本悦宋简体" panose="02000000000000000000" pitchFamily="2" charset="-122"/>
                      </a:endParaRPr>
                    </a:p>
                  </a:txBody>
                  <a:tcPr marT="45713" marB="45713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3200" b="1" i="0" u="none" strike="noStrike" cap="none" normalizeH="0" baseline="0">
                        <a:ln>
                          <a:noFill/>
                        </a:ln>
                        <a:solidFill>
                          <a:srgbClr val="4E3B30"/>
                        </a:solidFill>
                        <a:effectLst/>
                        <a:latin typeface="方正清刻本悦宋简体" panose="02000000000000000000" pitchFamily="2" charset="-122"/>
                        <a:ea typeface="方正清刻本悦宋简体" panose="02000000000000000000" pitchFamily="2" charset="-122"/>
                      </a:endParaRPr>
                    </a:p>
                  </a:txBody>
                  <a:tcPr marT="45713" marB="45713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en-US" altLang="zh-CN" sz="3200" b="1" i="0" u="none" strike="noStrike" cap="none" normalizeH="0" baseline="0">
                        <a:ln>
                          <a:noFill/>
                        </a:ln>
                        <a:solidFill>
                          <a:srgbClr val="4E3B30"/>
                        </a:solidFill>
                        <a:effectLst/>
                        <a:latin typeface="方正清刻本悦宋简体" panose="02000000000000000000" pitchFamily="2" charset="-122"/>
                        <a:ea typeface="方正清刻本悦宋简体" panose="02000000000000000000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en-US" altLang="zh-CN" sz="3200" b="1" i="0" u="none" strike="noStrike" cap="none" normalizeH="0" baseline="0">
                        <a:ln>
                          <a:noFill/>
                        </a:ln>
                        <a:solidFill>
                          <a:srgbClr val="4E3B30"/>
                        </a:solidFill>
                        <a:effectLst/>
                        <a:latin typeface="方正清刻本悦宋简体" panose="02000000000000000000" pitchFamily="2" charset="-122"/>
                        <a:ea typeface="方正清刻本悦宋简体" panose="02000000000000000000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en-US" altLang="zh-CN" sz="3200" b="1" i="0" u="none" strike="noStrike" cap="none" normalizeH="0" baseline="0">
                        <a:ln>
                          <a:noFill/>
                        </a:ln>
                        <a:solidFill>
                          <a:srgbClr val="4E3B30"/>
                        </a:solidFill>
                        <a:effectLst/>
                        <a:latin typeface="方正清刻本悦宋简体" panose="02000000000000000000" pitchFamily="2" charset="-122"/>
                        <a:ea typeface="方正清刻本悦宋简体" panose="02000000000000000000" pitchFamily="2" charset="-122"/>
                      </a:endParaRPr>
                    </a:p>
                  </a:txBody>
                  <a:tcPr marT="45713" marB="45713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en-US" altLang="zh-CN" sz="3200" b="1" i="0" u="none" strike="noStrike" cap="none" normalizeH="0" baseline="0">
                        <a:ln>
                          <a:noFill/>
                        </a:ln>
                        <a:solidFill>
                          <a:srgbClr val="4E3B30"/>
                        </a:solidFill>
                        <a:effectLst/>
                        <a:latin typeface="方正清刻本悦宋简体" panose="02000000000000000000" pitchFamily="2" charset="-122"/>
                        <a:ea typeface="方正清刻本悦宋简体" panose="02000000000000000000" pitchFamily="2" charset="-122"/>
                      </a:endParaRPr>
                    </a:p>
                  </a:txBody>
                  <a:tcPr marT="45713" marB="45713" horzOverflow="overflow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190608444"/>
                  </a:ext>
                </a:extLst>
              </a:tr>
            </a:tbl>
          </a:graphicData>
        </a:graphic>
      </p:graphicFrame>
      <p:sp>
        <p:nvSpPr>
          <p:cNvPr id="55" name="Rectangle 3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4390765-FD0D-4F13-8428-7278ABD281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0612" y="953365"/>
            <a:ext cx="2185048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buClr>
                <a:srgbClr val="AD1F1F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4E3B3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 panose="05000000000000000000" pitchFamily="2" charset="2"/>
              </a:rPr>
              <a:t>脸色发青，比乌云阴沉，嘴唇发抖</a:t>
            </a:r>
            <a:endParaRPr lang="zh-CN" altLang="en-US" sz="2800" b="1">
              <a:solidFill>
                <a:schemeClr val="tx2"/>
              </a:solidFill>
              <a:latin typeface="华文楷体" panose="02010600040101010101" pitchFamily="2" charset="-122"/>
            </a:endParaRPr>
          </a:p>
        </p:txBody>
      </p:sp>
      <p:sp>
        <p:nvSpPr>
          <p:cNvPr id="56" name="Rectangle 3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435B1BF-23F5-45A1-8E75-47E0146727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7562" y="1168471"/>
            <a:ext cx="25908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buClr>
                <a:srgbClr val="AD1F1F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4E3B3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 panose="05000000000000000000" pitchFamily="2" charset="2"/>
              </a:rPr>
              <a:t>天下这么歹毒的坏人！</a:t>
            </a:r>
            <a:endParaRPr lang="zh-CN" altLang="en-US" sz="2800" b="1">
              <a:solidFill>
                <a:schemeClr val="tx2"/>
              </a:solidFill>
              <a:latin typeface="华文楷体" panose="02010600040101010101" pitchFamily="2" charset="-122"/>
            </a:endParaRPr>
          </a:p>
        </p:txBody>
      </p:sp>
      <p:sp>
        <p:nvSpPr>
          <p:cNvPr id="57" name="Rectangle 3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360D803-F776-480C-B922-B4471A84D8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2122" y="2759148"/>
            <a:ext cx="24384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buClr>
                <a:srgbClr val="AD1F1F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4E3B3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 panose="05000000000000000000" pitchFamily="2" charset="2"/>
              </a:rPr>
              <a:t>脸色由发青变成发白</a:t>
            </a:r>
            <a:endParaRPr lang="zh-CN" altLang="en-US" sz="2800" b="1">
              <a:solidFill>
                <a:schemeClr val="tx2"/>
              </a:solidFill>
              <a:latin typeface="华文楷体" panose="02010600040101010101" pitchFamily="2" charset="-122"/>
            </a:endParaRPr>
          </a:p>
        </p:txBody>
      </p:sp>
      <p:sp>
        <p:nvSpPr>
          <p:cNvPr id="58" name="Rectangle 3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A9B417D-7E3C-4E75-B2BF-0C1580C9E5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06924" y="2646828"/>
            <a:ext cx="22860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buClr>
                <a:srgbClr val="AD1F1F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4E3B3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 panose="05000000000000000000" pitchFamily="2" charset="2"/>
              </a:rPr>
              <a:t>还成体统吗？这怎么行？</a:t>
            </a:r>
            <a:endParaRPr lang="zh-CN" altLang="en-US" sz="2800" b="1">
              <a:solidFill>
                <a:schemeClr val="tx2"/>
              </a:solidFill>
              <a:latin typeface="华文楷体" panose="02010600040101010101" pitchFamily="2" charset="-122"/>
            </a:endParaRPr>
          </a:p>
        </p:txBody>
      </p:sp>
      <p:sp>
        <p:nvSpPr>
          <p:cNvPr id="59" name="Rectangle 3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16E9C82-7A6F-47B5-8BF1-7BFDAC9219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45191" y="2418772"/>
            <a:ext cx="24384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buClr>
                <a:srgbClr val="AD1F1F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4E3B3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 panose="05000000000000000000" pitchFamily="2" charset="2"/>
              </a:rPr>
              <a:t>第二天他老是心神不定地搓手 ，打哆嗦</a:t>
            </a:r>
            <a:endParaRPr lang="zh-CN" altLang="en-US" sz="2800" b="1">
              <a:solidFill>
                <a:schemeClr val="tx2"/>
              </a:solidFill>
              <a:latin typeface="华文楷体" panose="02010600040101010101" pitchFamily="2" charset="-122"/>
            </a:endParaRPr>
          </a:p>
        </p:txBody>
      </p:sp>
      <p:sp>
        <p:nvSpPr>
          <p:cNvPr id="60" name="Rectangle 3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2A862C5-10EC-47D3-ACA6-EA4AE044B5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2122" y="4436629"/>
            <a:ext cx="24384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zh-CN" altLang="en-US" sz="2800" b="1">
                <a:solidFill>
                  <a:srgbClr val="4E3B3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 panose="05000000000000000000" pitchFamily="2" charset="2"/>
              </a:rPr>
              <a:t>脸上带着恐怖的神情，脸色苍白</a:t>
            </a:r>
            <a:endParaRPr lang="zh-CN" altLang="en-US" sz="2800" b="1">
              <a:solidFill>
                <a:schemeClr val="tx2"/>
              </a:solidFill>
              <a:latin typeface="华文楷体" panose="02010600040101010101" pitchFamily="2" charset="-122"/>
            </a:endParaRPr>
          </a:p>
        </p:txBody>
      </p:sp>
      <p:sp>
        <p:nvSpPr>
          <p:cNvPr id="61" name="Rectangle 3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4E4CD68-29F5-4D9F-A95B-BA7276ED4B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06924" y="4267779"/>
            <a:ext cx="24384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buClr>
                <a:srgbClr val="AD1F1F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4E3B3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 panose="05000000000000000000" pitchFamily="2" charset="2"/>
              </a:rPr>
              <a:t>倒过来用脑袋走路、把谈话内容报告校长</a:t>
            </a:r>
            <a:endParaRPr lang="zh-CN" altLang="en-US" sz="2800" b="1">
              <a:solidFill>
                <a:schemeClr val="tx2"/>
              </a:solidFill>
              <a:latin typeface="华文楷体" panose="02010600040101010101" pitchFamily="2" charset="-122"/>
            </a:endParaRPr>
          </a:p>
        </p:txBody>
      </p:sp>
      <p:sp>
        <p:nvSpPr>
          <p:cNvPr id="62" name="Rectangle 40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E0E36CA-069D-436C-921F-E71D9A0274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45324" y="4099285"/>
            <a:ext cx="2666999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zh-CN" altLang="en-US" sz="2800" b="1">
                <a:solidFill>
                  <a:srgbClr val="4E3B3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 panose="05000000000000000000" pitchFamily="2" charset="2"/>
              </a:rPr>
              <a:t>情愿摔断脖子和两条腿，也不愿成为别人取笑的对象</a:t>
            </a:r>
            <a:r>
              <a:rPr lang="en-US" altLang="zh-CN" sz="2800" b="1">
                <a:solidFill>
                  <a:srgbClr val="4E3B30"/>
                </a:solidFill>
                <a:latin typeface="华文楷体" panose="02010600040101010101" pitchFamily="2" charset="-122"/>
                <a:sym typeface="Wingdings" panose="05000000000000000000" pitchFamily="2" charset="2"/>
              </a:rPr>
              <a:t>…</a:t>
            </a:r>
            <a:endParaRPr lang="en-US" altLang="zh-CN" sz="2800" b="1">
              <a:solidFill>
                <a:schemeClr val="tx2"/>
              </a:solidFill>
              <a:latin typeface="华文楷体" panose="02010600040101010101" pitchFamily="2" charset="-122"/>
            </a:endParaRPr>
          </a:p>
        </p:txBody>
      </p:sp>
      <p:sp>
        <p:nvSpPr>
          <p:cNvPr id="63" name="Text Box 4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4CA2C23-273A-4E8A-A3CF-33CDD2C818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56764" y="1291249"/>
            <a:ext cx="16271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buClr>
                <a:srgbClr val="AD1F1F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zh-CN" sz="2800" b="1">
                <a:solidFill>
                  <a:srgbClr val="4E3B3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 panose="05000000000000000000" pitchFamily="2" charset="2"/>
              </a:rPr>
              <a:t>难堪极了</a:t>
            </a:r>
            <a:endParaRPr lang="zh-CN" altLang="zh-CN" sz="2800" b="1">
              <a:solidFill>
                <a:srgbClr val="4E3B3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文本框 52230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E9060D8-2499-499A-B17C-0891812B81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3190" y="1859785"/>
            <a:ext cx="640557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SzTx/>
              <a:buFontTx/>
              <a:buNone/>
            </a:pPr>
            <a:r>
              <a:rPr lang="zh-CN" altLang="en-US" b="1">
                <a:solidFill>
                  <a:srgbClr val="C00000"/>
                </a:solidFill>
                <a:ea typeface="楷体_GB2312" pitchFamily="49" charset="-122"/>
                <a:sym typeface="Wingdings" panose="05000000000000000000" pitchFamily="2" charset="2"/>
              </a:rPr>
              <a:t>婚事风波</a:t>
            </a:r>
            <a:endParaRPr lang="zh-CN" altLang="en-US" b="1">
              <a:solidFill>
                <a:srgbClr val="C00000"/>
              </a:solidFill>
              <a:ea typeface="楷体_GB2312" pitchFamily="49" charset="-122"/>
            </a:endParaRPr>
          </a:p>
        </p:txBody>
      </p:sp>
      <p:sp>
        <p:nvSpPr>
          <p:cNvPr id="13" name="Text Box 4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0DA5F71-79E0-467C-A08E-DA66C1E6B3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35836" y="906533"/>
            <a:ext cx="1627187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>
              <a:buClr>
                <a:srgbClr val="AD1F1F"/>
              </a:buClr>
              <a:buSzPct val="75000"/>
              <a:buNone/>
            </a:pPr>
            <a:r>
              <a:rPr lang="zh-CN" altLang="en-US" sz="2800" b="1">
                <a:solidFill>
                  <a:srgbClr val="4E3B3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 panose="05000000000000000000" pitchFamily="2" charset="2"/>
              </a:rPr>
              <a:t>新旧矛盾，虚伪、阴险</a:t>
            </a:r>
            <a:endParaRPr lang="zh-CN" altLang="zh-CN" sz="2800" b="1">
              <a:solidFill>
                <a:srgbClr val="4E3B3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Text Box 4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3A713DD-679D-4850-996D-D9A4B51A39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83591" y="2502909"/>
            <a:ext cx="1627187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>
              <a:buClr>
                <a:srgbClr val="AD1F1F"/>
              </a:buClr>
              <a:buSzPct val="75000"/>
              <a:buNone/>
            </a:pPr>
            <a:r>
              <a:rPr lang="zh-CN" altLang="en-US" sz="2800" b="1">
                <a:solidFill>
                  <a:srgbClr val="4E3B3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 panose="05000000000000000000" pitchFamily="2" charset="2"/>
              </a:rPr>
              <a:t>新旧不可调和，惧怕新事物</a:t>
            </a:r>
            <a:endParaRPr lang="zh-CN" altLang="zh-CN" sz="2800" b="1">
              <a:solidFill>
                <a:srgbClr val="4E3B3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" name="Text Box 4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80A642A-1555-443A-A286-8F6C532A94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35836" y="4259911"/>
            <a:ext cx="162718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>
              <a:buClr>
                <a:srgbClr val="AD1F1F"/>
              </a:buClr>
              <a:buSzPct val="75000"/>
              <a:buNone/>
            </a:pPr>
            <a:r>
              <a:rPr lang="zh-CN" altLang="en-US" sz="2800" b="1">
                <a:solidFill>
                  <a:srgbClr val="4E3B3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Wingdings" panose="05000000000000000000" pitchFamily="2" charset="2"/>
              </a:rPr>
              <a:t>新旧交锋，脆弱</a:t>
            </a:r>
            <a:endParaRPr lang="zh-CN" altLang="zh-CN" sz="2800" b="1">
              <a:solidFill>
                <a:srgbClr val="4E3B3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文本框 34820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2BF0A83-5B75-43D2-B2C5-DC99CB46D1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06723" y="6083879"/>
            <a:ext cx="6705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SzTx/>
              <a:buFontTx/>
              <a:buNone/>
            </a:pPr>
            <a:r>
              <a:rPr lang="zh-CN" altLang="en-US" sz="3600">
                <a:solidFill>
                  <a:srgbClr val="C00000"/>
                </a:solidFill>
                <a:ea typeface="黑体" panose="02010609060101010101" pitchFamily="49" charset="-122"/>
                <a:sym typeface="Wingdings" panose="05000000000000000000" pitchFamily="2" charset="2"/>
              </a:rPr>
              <a:t>忠实的维护者，受害的牺牲品</a:t>
            </a:r>
            <a:endParaRPr lang="zh-CN" altLang="en-US" sz="3600">
              <a:solidFill>
                <a:srgbClr val="C00000"/>
              </a:solidFill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:p159="http://schemas.microsoft.com/office/powerpoint/2015/09/main" xmlns:p15="http://schemas.microsoft.com/office/powerpoint/2012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0811333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12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A267740-4E80-4CA0-82BF-C2D9085CC0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l="-21035" t="-1190" r="21035" b="1190"/>
          <a:stretch>
            <a:fillRect/>
          </a:stretch>
        </p:blipFill>
        <p:spPr bwMode="auto">
          <a:xfrm>
            <a:off x="6000750" y="2200275"/>
            <a:ext cx="6191250" cy="465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B49858D-0110-4BE8-B9CA-56B62DCDA4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280" y="386875"/>
            <a:ext cx="478849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7030A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总 结 别 里 科 夫 的 形 象</a:t>
            </a:r>
          </a:p>
        </p:txBody>
      </p:sp>
      <p:sp>
        <p:nvSpPr>
          <p:cNvPr id="4" name="文本框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6AB30A6-A6B5-472E-9B89-9FD575C2D6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3281" y="1140836"/>
            <a:ext cx="867897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1.</a:t>
            </a:r>
            <a:r>
              <a:rPr lang="zh-CN" altLang="en-US" b="1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别里科夫的“套中人”是沙皇专制统治的产物</a:t>
            </a:r>
          </a:p>
        </p:txBody>
      </p:sp>
      <p:sp>
        <p:nvSpPr>
          <p:cNvPr id="5" name="文本框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4122A61-0829-4DBF-88D7-5C3B35554B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6390" y="1863643"/>
            <a:ext cx="636424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anose="020B0604020202020204" pitchFamily="34" charset="0"/>
              </a:rPr>
              <a:t>专制主义的潮流和民主自由的潮流</a:t>
            </a:r>
          </a:p>
        </p:txBody>
      </p:sp>
      <p:sp>
        <p:nvSpPr>
          <p:cNvPr id="6" name="文本框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487FB34-A1B4-404D-A2CB-391D959B4E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3281" y="2586450"/>
            <a:ext cx="583525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2.</a:t>
            </a:r>
            <a:r>
              <a:rPr lang="zh-CN" altLang="en-US" b="1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又是沙皇专制统治的社会基础</a:t>
            </a:r>
          </a:p>
        </p:txBody>
      </p:sp>
      <p:sp>
        <p:nvSpPr>
          <p:cNvPr id="8" name="文本框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664A649-236F-4AAD-AE71-5363D0A716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8502" y="3309257"/>
            <a:ext cx="822853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anose="020B0604020202020204" pitchFamily="34" charset="0"/>
              </a:rPr>
              <a:t>在某种程度上充当了沙皇专制统治的牺牲品</a:t>
            </a:r>
          </a:p>
        </p:txBody>
      </p:sp>
      <p:sp>
        <p:nvSpPr>
          <p:cNvPr id="9" name="文本框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9FDECA0-95E5-40E2-A81B-88CD03F3D1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191" y="4032064"/>
            <a:ext cx="881844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3.</a:t>
            </a:r>
            <a:r>
              <a:rPr lang="zh-CN" altLang="en-US" b="1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 是令人畏惧的人物，又是弱不禁风的可怜虫。</a:t>
            </a:r>
          </a:p>
        </p:txBody>
      </p:sp>
      <p:sp>
        <p:nvSpPr>
          <p:cNvPr id="10" name="文本框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97083A7-63D3-4A86-AD95-3CE23BE50B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8502" y="4755262"/>
            <a:ext cx="822853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anose="020B0604020202020204" pitchFamily="34" charset="0"/>
              </a:rPr>
              <a:t>在某种程度上充当了沙皇专制统治的牺牲品</a:t>
            </a:r>
          </a:p>
        </p:txBody>
      </p:sp>
    </p:spTree>
    <p:extLst>
      <p:ext uri="{BB962C8B-B14F-4D97-AF65-F5344CB8AC3E}">
        <p14:creationId xmlns:p14="http://schemas.microsoft.com/office/powerpoint/2010/main" xmlns:p159="http://schemas.microsoft.com/office/powerpoint/2015/09/main" xmlns:p15="http://schemas.microsoft.com/office/powerpoint/2012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32684988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51EB815-4A83-4AB4-A761-ADD72924D6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tretch>
            <a:fillRect/>
          </a:stretch>
        </p:blipFill>
        <p:spPr bwMode="auto">
          <a:xfrm>
            <a:off x="553461" y="990600"/>
            <a:ext cx="3702221" cy="36506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Box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B9BCF62-681E-4540-8A20-279FCDDBEB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3932" y="856673"/>
            <a:ext cx="6886286" cy="4533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marL="457200" indent="-457200" eaLnBrk="1" hangingPunct="1">
              <a:lnSpc>
                <a:spcPct val="120000"/>
              </a:lnSpc>
              <a:spcBef>
                <a:spcPct val="50000"/>
              </a:spcBef>
              <a:buSzTx/>
              <a:buFont typeface="Wingdings" panose="05000000000000000000" pitchFamily="2" charset="2"/>
              <a:buChar char="Ø"/>
            </a:pPr>
            <a:r>
              <a:rPr lang="en-US" altLang="zh-CN" sz="2800" b="1" u="sng" dirty="0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19</a:t>
            </a:r>
            <a:r>
              <a:rPr lang="zh-CN" altLang="en-US" sz="2800" b="1" u="sng" dirty="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楷体" panose="02010600040101010101" pitchFamily="2" charset="-122"/>
                <a:sym typeface="Wingdings" panose="05000000000000000000" pitchFamily="2" charset="2"/>
              </a:rPr>
              <a:t>世纪末</a:t>
            </a:r>
            <a:r>
              <a:rPr lang="zh-CN" altLang="en-US" sz="2800" b="1" u="sng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楷体" panose="02010600040101010101" pitchFamily="2" charset="-122"/>
                <a:sym typeface="Wingdings" panose="05000000000000000000" pitchFamily="2" charset="2"/>
              </a:rPr>
              <a:t>俄国</a:t>
            </a:r>
            <a:r>
              <a:rPr lang="zh-CN" altLang="en-US" sz="2800" b="1" u="sng" dirty="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楷体" panose="02010600040101010101" pitchFamily="2" charset="-122"/>
                <a:sym typeface="Wingdings" panose="05000000000000000000" pitchFamily="2" charset="2"/>
              </a:rPr>
              <a:t>伟大的批判现实主义作家</a:t>
            </a:r>
          </a:p>
          <a:p>
            <a:pPr marL="457200" indent="-457200" eaLnBrk="1" hangingPunct="1">
              <a:lnSpc>
                <a:spcPct val="120000"/>
              </a:lnSpc>
              <a:spcBef>
                <a:spcPct val="50000"/>
              </a:spcBef>
              <a:buSzTx/>
              <a:buFont typeface="Wingdings" panose="05000000000000000000" pitchFamily="2" charset="2"/>
              <a:buChar char="Ø"/>
            </a:pPr>
            <a:r>
              <a:rPr lang="zh-CN" altLang="en-US" sz="2800" b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楷体" panose="02010600040101010101" pitchFamily="2" charset="-122"/>
                <a:sym typeface="Wingdings" panose="05000000000000000000" pitchFamily="2" charset="2"/>
              </a:rPr>
              <a:t>短篇小说巨匠，剧作家</a:t>
            </a:r>
          </a:p>
          <a:p>
            <a:pPr marL="457200" indent="-457200" eaLnBrk="1" hangingPunct="1">
              <a:lnSpc>
                <a:spcPct val="120000"/>
              </a:lnSpc>
              <a:spcBef>
                <a:spcPct val="50000"/>
              </a:spcBef>
              <a:buSzTx/>
              <a:buFont typeface="Wingdings" panose="05000000000000000000" pitchFamily="2" charset="2"/>
              <a:buChar char="Ø"/>
            </a:pPr>
            <a:r>
              <a:rPr lang="zh-CN" altLang="en-US" sz="2800" b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楷体" panose="02010600040101010101" pitchFamily="2" charset="-122"/>
                <a:sym typeface="Wingdings" panose="05000000000000000000" pitchFamily="2" charset="2"/>
              </a:rPr>
              <a:t>代表作</a:t>
            </a:r>
            <a:r>
              <a:rPr lang="en-US" altLang="zh-CN" sz="2800" b="1" u="sng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《</a:t>
            </a:r>
            <a:r>
              <a:rPr lang="zh-CN" altLang="en-US" sz="2800" b="1" u="sng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变色龙</a:t>
            </a:r>
            <a:r>
              <a:rPr lang="en-US" altLang="zh-CN" sz="2800" b="1" u="sng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》《</a:t>
            </a:r>
            <a:r>
              <a:rPr lang="zh-CN" altLang="en-US" sz="2800" b="1" u="sng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装在套子里的人</a:t>
            </a:r>
            <a:r>
              <a:rPr lang="en-US" altLang="zh-CN" sz="2800" b="1" u="sng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》</a:t>
            </a:r>
            <a:r>
              <a:rPr lang="en-US" altLang="zh-CN" sz="2800" b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《</a:t>
            </a:r>
            <a:r>
              <a:rPr lang="zh-CN" altLang="en-US" sz="2800" b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三姐妹</a:t>
            </a:r>
            <a:r>
              <a:rPr lang="en-US" altLang="zh-CN" sz="2800" b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》《</a:t>
            </a:r>
            <a:r>
              <a:rPr lang="zh-CN" altLang="en-US" sz="2800" b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樱桃园</a:t>
            </a:r>
            <a:r>
              <a:rPr lang="en-US" altLang="zh-CN" sz="2800" b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》</a:t>
            </a:r>
            <a:r>
              <a:rPr lang="zh-CN" altLang="en-US" sz="2800" b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等</a:t>
            </a:r>
          </a:p>
          <a:p>
            <a:pPr marL="457200" indent="-457200" eaLnBrk="1" hangingPunct="1">
              <a:lnSpc>
                <a:spcPct val="120000"/>
              </a:lnSpc>
              <a:spcBef>
                <a:spcPct val="50000"/>
              </a:spcBef>
              <a:buSzTx/>
              <a:buFont typeface="Wingdings" panose="05000000000000000000" pitchFamily="2" charset="2"/>
              <a:buChar char="Ø"/>
            </a:pPr>
            <a:r>
              <a:rPr lang="zh-CN" altLang="en-US" sz="2800" b="1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与</a:t>
            </a:r>
            <a:r>
              <a:rPr lang="zh-CN" altLang="en-US" sz="2800" b="1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（美）</a:t>
            </a:r>
            <a:r>
              <a:rPr lang="zh-CN" altLang="en-US" sz="2800" b="1" u="sng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欧˙亨利，（法）莫泊桑</a:t>
            </a:r>
            <a:r>
              <a:rPr lang="zh-CN" altLang="en-US" sz="2800" b="1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并称为世界三大</a:t>
            </a:r>
            <a:r>
              <a:rPr lang="zh-CN" altLang="en-US" sz="2800" b="1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短篇小说</a:t>
            </a:r>
            <a:r>
              <a:rPr lang="zh-CN" altLang="en-US" sz="2800" b="1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巨匠</a:t>
            </a:r>
            <a:endParaRPr lang="en-US" altLang="zh-CN" sz="2800" b="1" dirty="0"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Wingdings" panose="05000000000000000000" pitchFamily="2" charset="2"/>
            </a:endParaRPr>
          </a:p>
          <a:p>
            <a:pPr marL="457200" indent="-457200" eaLnBrk="1" hangingPunct="1">
              <a:lnSpc>
                <a:spcPct val="120000"/>
              </a:lnSpc>
              <a:spcBef>
                <a:spcPct val="50000"/>
              </a:spcBef>
              <a:buSzTx/>
              <a:buFont typeface="Wingdings" panose="05000000000000000000" pitchFamily="2" charset="2"/>
              <a:buChar char="Ø"/>
            </a:pPr>
            <a:endParaRPr lang="zh-CN" altLang="en-US" sz="2800" b="1" dirty="0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" name="Text Box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8CB450D-45A8-4DC2-B431-CAFB2FE258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250" y="4882711"/>
            <a:ext cx="367188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SzTx/>
              <a:buFontTx/>
              <a:buNone/>
            </a:pPr>
            <a:r>
              <a:rPr lang="zh-CN" altLang="en-US" sz="2400" b="1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楷体" panose="02010600040101010101" pitchFamily="2" charset="-122"/>
                <a:sym typeface="Wingdings" panose="05000000000000000000" pitchFamily="2" charset="2"/>
              </a:rPr>
              <a:t>契诃夫</a:t>
            </a:r>
          </a:p>
          <a:p>
            <a:pPr algn="ctr" eaLnBrk="1" hangingPunct="1">
              <a:spcBef>
                <a:spcPct val="50000"/>
              </a:spcBef>
              <a:buSzTx/>
              <a:buFontTx/>
              <a:buNone/>
            </a:pPr>
            <a:r>
              <a:rPr lang="zh-CN" altLang="en-US" sz="2400" b="1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楷体" panose="02010600040101010101" pitchFamily="2" charset="-122"/>
                <a:sym typeface="Wingdings" panose="05000000000000000000" pitchFamily="2" charset="2"/>
              </a:rPr>
              <a:t>（</a:t>
            </a:r>
            <a:r>
              <a:rPr lang="en-US" altLang="zh-CN" sz="2400" b="1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楷体" panose="02010600040101010101" pitchFamily="2" charset="-122"/>
                <a:sym typeface="Wingdings" panose="05000000000000000000" pitchFamily="2" charset="2"/>
              </a:rPr>
              <a:t>1860——1904</a:t>
            </a:r>
            <a:r>
              <a:rPr lang="zh-CN" altLang="en-US" sz="2400" b="1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楷体" panose="02010600040101010101" pitchFamily="2" charset="-122"/>
                <a:sym typeface="Wingdings" panose="05000000000000000000" pitchFamily="2" charset="2"/>
              </a:rPr>
              <a:t>）</a:t>
            </a:r>
            <a:endParaRPr lang="zh-CN" altLang="en-US" sz="2400" b="1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:p159="http://schemas.microsoft.com/office/powerpoint/2015/09/main" xmlns:p15="http://schemas.microsoft.com/office/powerpoint/2012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39407099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A267740-4E80-4CA0-82BF-C2D9085CC0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l="-21035" t="-1190" r="21035" b="1190"/>
          <a:stretch>
            <a:fillRect/>
          </a:stretch>
        </p:blipFill>
        <p:spPr bwMode="auto">
          <a:xfrm>
            <a:off x="6000750" y="2287976"/>
            <a:ext cx="6191250" cy="465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B49858D-0110-4BE8-B9CA-56B62DCDA4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280" y="386875"/>
            <a:ext cx="270939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7030A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幽默讽刺艺术</a:t>
            </a:r>
          </a:p>
        </p:txBody>
      </p:sp>
      <p:sp>
        <p:nvSpPr>
          <p:cNvPr id="4" name="文本框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6AB30A6-A6B5-472E-9B89-9FD575C2D6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3280" y="1140836"/>
            <a:ext cx="83517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1.</a:t>
            </a:r>
            <a:r>
              <a:rPr lang="zh-CN" altLang="en-US" b="1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用夸张变形的漫画手法造成幽默讽刺</a:t>
            </a:r>
            <a:r>
              <a:rPr lang="zh-CN" altLang="en-US" b="1" dirty="0" smtClean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效果</a:t>
            </a:r>
            <a:endParaRPr lang="zh-CN" altLang="en-US" b="1" dirty="0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6" name="文本框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487FB34-A1B4-404D-A2CB-391D959B4E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9739" y="2080632"/>
            <a:ext cx="336342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2.</a:t>
            </a:r>
            <a:r>
              <a:rPr lang="zh-CN" altLang="en-US" b="1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反差鲜明的对比</a:t>
            </a:r>
          </a:p>
        </p:txBody>
      </p:sp>
      <p:sp>
        <p:nvSpPr>
          <p:cNvPr id="8" name="文本框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664A649-236F-4AAD-AE71-5363D0A716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2629" y="2935384"/>
            <a:ext cx="8839279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anose="020B0604020202020204" pitchFamily="34" charset="0"/>
              </a:rPr>
              <a:t>（</a:t>
            </a:r>
            <a:r>
              <a:rPr lang="en-US" altLang="zh-CN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anose="020B0604020202020204" pitchFamily="34" charset="0"/>
              </a:rPr>
              <a:t>1</a:t>
            </a:r>
            <a:r>
              <a:rPr lang="zh-CN" altLang="en-US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anose="020B0604020202020204" pitchFamily="34" charset="0"/>
              </a:rPr>
              <a:t>）荒谬绝伦的言论</a:t>
            </a:r>
            <a:r>
              <a:rPr lang="en-US" altLang="zh-CN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anose="020B0604020202020204" pitchFamily="34" charset="0"/>
              </a:rPr>
              <a:t>——</a:t>
            </a:r>
            <a:r>
              <a:rPr lang="zh-CN" altLang="en-US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anose="020B0604020202020204" pitchFamily="34" charset="0"/>
              </a:rPr>
              <a:t>一本正经的口吻</a:t>
            </a:r>
            <a:endParaRPr lang="en-US" altLang="zh-CN" b="1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  <a:sym typeface="Arial" panose="020B0604020202020204" pitchFamily="34" charset="0"/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anose="020B0604020202020204" pitchFamily="34" charset="0"/>
              </a:rPr>
              <a:t>（</a:t>
            </a:r>
            <a:r>
              <a:rPr lang="en-US" altLang="zh-CN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anose="020B0604020202020204" pitchFamily="34" charset="0"/>
              </a:rPr>
              <a:t>2</a:t>
            </a:r>
            <a:r>
              <a:rPr lang="zh-CN" altLang="en-US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anose="020B0604020202020204" pitchFamily="34" charset="0"/>
              </a:rPr>
              <a:t>）保守迂腐的别里科夫</a:t>
            </a:r>
            <a:r>
              <a:rPr lang="en-US" altLang="zh-CN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anose="020B0604020202020204" pitchFamily="34" charset="0"/>
              </a:rPr>
              <a:t>——</a:t>
            </a:r>
            <a:r>
              <a:rPr lang="zh-CN" altLang="en-US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anose="020B0604020202020204" pitchFamily="34" charset="0"/>
              </a:rPr>
              <a:t>新派人物姐弟俩</a:t>
            </a:r>
          </a:p>
        </p:txBody>
      </p:sp>
      <p:sp>
        <p:nvSpPr>
          <p:cNvPr id="9" name="文本框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9FDECA0-95E5-40E2-A81B-88CD03F3D1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3281" y="4230658"/>
            <a:ext cx="253466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3.</a:t>
            </a:r>
            <a:r>
              <a:rPr lang="zh-CN" altLang="en-US" b="1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精妙的细节</a:t>
            </a:r>
          </a:p>
        </p:txBody>
      </p:sp>
      <p:sp>
        <p:nvSpPr>
          <p:cNvPr id="10" name="文本框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97083A7-63D3-4A86-AD95-3CE23BE50B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8502" y="4894376"/>
            <a:ext cx="348044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anose="020B0604020202020204" pitchFamily="34" charset="0"/>
              </a:rPr>
              <a:t>衣着、语言、脸色</a:t>
            </a:r>
          </a:p>
        </p:txBody>
      </p:sp>
    </p:spTree>
    <p:extLst>
      <p:ext uri="{BB962C8B-B14F-4D97-AF65-F5344CB8AC3E}">
        <p14:creationId xmlns:p14="http://schemas.microsoft.com/office/powerpoint/2010/main" xmlns:p159="http://schemas.microsoft.com/office/powerpoint/2015/09/main" xmlns:p15="http://schemas.microsoft.com/office/powerpoint/2012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39540240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46B6AB7-52DC-4534-A23D-B1A728DF4C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4363" y="468890"/>
            <a:ext cx="62785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zh-CN" altLang="en-US" sz="3600" b="1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关于“套中人”的现实思考</a:t>
            </a:r>
            <a:endParaRPr lang="zh-CN" altLang="en-US" sz="3600" b="1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" name="文本框 3174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E9388A2-46C8-4931-B66E-077301E64C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67402" y="1243410"/>
            <a:ext cx="8921750" cy="1487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SzTx/>
              <a:buFontTx/>
              <a:buNone/>
            </a:pPr>
            <a:r>
              <a:rPr lang="en-US" altLang="zh-CN" b="1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    </a:t>
            </a:r>
            <a:r>
              <a:rPr lang="zh-CN" altLang="en-US" b="1">
                <a:solidFill>
                  <a:srgbClr val="CC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在你周围，是否也有这样那样的“套子”？</a:t>
            </a:r>
            <a:endParaRPr lang="en-US" altLang="zh-CN" b="1">
              <a:solidFill>
                <a:srgbClr val="CC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Wingdings" panose="05000000000000000000" pitchFamily="2" charset="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SzTx/>
              <a:buFontTx/>
              <a:buNone/>
            </a:pPr>
            <a:r>
              <a:rPr lang="zh-CN" altLang="en-US" b="1">
                <a:solidFill>
                  <a:srgbClr val="CC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     如果有，你是怎样看待这些“套子”的？</a:t>
            </a:r>
            <a:endParaRPr lang="zh-CN" altLang="en-US" b="1">
              <a:solidFill>
                <a:srgbClr val="CC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文本框 3174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65EAC6E-FB8B-430D-976F-C64213D2DE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1445" y="3015528"/>
            <a:ext cx="11229109" cy="3672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SzTx/>
              <a:buFontTx/>
              <a:buNone/>
            </a:pPr>
            <a:r>
              <a:rPr lang="en-US" altLang="zh-CN" sz="2800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         </a:t>
            </a:r>
            <a:r>
              <a:rPr lang="zh-CN" altLang="en-US" sz="2800" b="1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无论什么时代什么社会，都有不同形式的“套子”和“套中人”出现。因为</a:t>
            </a:r>
            <a:r>
              <a:rPr lang="zh-CN" altLang="en-US" sz="2800" b="1">
                <a:solidFill>
                  <a:srgbClr val="7030A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时代发展、社会进步，总会有变革</a:t>
            </a:r>
            <a:r>
              <a:rPr lang="zh-CN" altLang="en-US" sz="2800" b="1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，那么</a:t>
            </a:r>
            <a:r>
              <a:rPr lang="zh-CN" altLang="en-US" sz="2800" b="1">
                <a:solidFill>
                  <a:srgbClr val="7030A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就会有反对变革的人出现。</a:t>
            </a:r>
            <a:r>
              <a:rPr lang="zh-CN" altLang="en-US" sz="2800" b="1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这些人中除了仇视社会进步，逆历史潮流而动的反动统治者，更多的是</a:t>
            </a:r>
            <a:r>
              <a:rPr lang="zh-CN" altLang="en-US" sz="2800" b="1">
                <a:solidFill>
                  <a:srgbClr val="7030A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墨守成规、因循守旧的小人物</a:t>
            </a:r>
            <a:r>
              <a:rPr lang="zh-CN" altLang="en-US" sz="2800" b="1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，他们</a:t>
            </a:r>
            <a:r>
              <a:rPr lang="zh-CN" altLang="en-US" sz="2800" b="1">
                <a:solidFill>
                  <a:srgbClr val="7030A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对新生事物不适应、不理解，甚至满怀恐惧，他们主要在思想和行动上抗拒社会变革</a:t>
            </a:r>
            <a:r>
              <a:rPr lang="zh-CN" altLang="en-US" sz="2800" b="1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。懒惰、懈怠、无目标，这些都是</a:t>
            </a:r>
            <a:r>
              <a:rPr lang="en-US" altLang="zh-CN" sz="2800" b="1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“</a:t>
            </a:r>
            <a:r>
              <a:rPr lang="zh-CN" altLang="en-US" sz="2800" b="1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套子</a:t>
            </a:r>
            <a:r>
              <a:rPr lang="en-US" altLang="zh-CN" sz="2800" b="1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”</a:t>
            </a:r>
            <a:r>
              <a:rPr lang="zh-CN" altLang="en-US" sz="2800" b="1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，是阻碍我们前进的最大阻力，所以，我们用勇于打破。</a:t>
            </a:r>
            <a:endParaRPr lang="zh-CN" altLang="en-US" sz="2800" b="1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6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528300" y="12179300"/>
            <a:ext cx="304800" cy="2286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xmlns:p159="http://schemas.microsoft.com/office/powerpoint/2015/09/main" xmlns:p15="http://schemas.microsoft.com/office/powerpoint/2012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34123428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3989FB0-A3F7-4DEA-B34D-7E1476DEBED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5FB659F-EBCC-4C33-98BE-CF3594DA2FA9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50000"/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tretch>
            <a:fillRect/>
          </a:stretch>
        </p:blipFill>
        <p:spPr>
          <a:xfrm>
            <a:off x="55418" y="1856509"/>
            <a:ext cx="5569528" cy="302146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 Box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2E68107-2605-4319-BD56-CB4CA039DC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836613"/>
            <a:ext cx="2087562" cy="6461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36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代表作</a:t>
            </a:r>
          </a:p>
        </p:txBody>
      </p:sp>
      <p:sp>
        <p:nvSpPr>
          <p:cNvPr id="8" name="Text Box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B9999D9-1604-422C-8473-1FEE60C456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43600" y="1384318"/>
            <a:ext cx="5978236" cy="4195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en-US" altLang="zh-CN" b="1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《</a:t>
            </a:r>
            <a:r>
              <a:rPr lang="zh-CN" altLang="en-US" b="1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变色龙</a:t>
            </a:r>
            <a:r>
              <a:rPr lang="en-US" altLang="zh-CN" b="1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》</a:t>
            </a:r>
            <a:r>
              <a:rPr lang="zh-CN" altLang="en-US" b="1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、</a:t>
            </a:r>
            <a:r>
              <a:rPr lang="en-US" altLang="zh-CN" b="1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《</a:t>
            </a:r>
            <a:r>
              <a:rPr lang="zh-CN" altLang="en-US" b="1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装在套子里的人</a:t>
            </a:r>
            <a:r>
              <a:rPr lang="en-US" altLang="zh-CN" b="1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》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b="1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前者</a:t>
            </a:r>
            <a:r>
              <a:rPr lang="zh-CN" altLang="en-US" b="1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成为见风使舵、善于变相、投机钻营者的代名词。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b="1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后者</a:t>
            </a:r>
            <a:r>
              <a:rPr lang="zh-CN" altLang="en-US" b="1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成为因循守旧、畏首畏尾、害怕变革者的符号象征。</a:t>
            </a:r>
          </a:p>
        </p:txBody>
      </p:sp>
    </p:spTree>
    <p:extLst>
      <p:ext uri="{BB962C8B-B14F-4D97-AF65-F5344CB8AC3E}">
        <p14:creationId xmlns:p14="http://schemas.microsoft.com/office/powerpoint/2010/main" xmlns:p159="http://schemas.microsoft.com/office/powerpoint/2015/09/main" xmlns:p15="http://schemas.microsoft.com/office/powerpoint/2012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6420706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E85A1F4-EE99-456C-A261-8F5BF51946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b="12701"/>
          <a:stretch>
            <a:fillRect/>
          </a:stretch>
        </p:blipFill>
        <p:spPr bwMode="auto">
          <a:xfrm>
            <a:off x="748145" y="-61118"/>
            <a:ext cx="10875817" cy="6919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1331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DB6BC1E-86C7-42BB-96A5-BF12C47971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4666" y="2835276"/>
            <a:ext cx="87852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SzTx/>
              <a:buFontTx/>
              <a:buNone/>
            </a:pPr>
            <a:r>
              <a:rPr lang="zh-CN" altLang="en-US" sz="3600" b="1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根据情节发展可以把课文分成几部分？</a:t>
            </a:r>
            <a:r>
              <a:rPr lang="en-US" altLang="zh-CN" sz="3600" b="1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   </a:t>
            </a:r>
            <a:r>
              <a:rPr lang="zh-CN" altLang="en-US" sz="3600" b="1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　</a:t>
            </a:r>
            <a:endParaRPr lang="zh-CN" altLang="en-US" sz="3600" b="1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矩形 9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7200997-9E30-4790-B8C7-55A22BE880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60587" y="1348221"/>
            <a:ext cx="24923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6000" b="1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思考：</a:t>
            </a:r>
            <a:endParaRPr lang="en-US" altLang="zh-CN" sz="6000" b="1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:p159="http://schemas.microsoft.com/office/powerpoint/2015/09/main" xmlns:p15="http://schemas.microsoft.com/office/powerpoint/2012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21703254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组合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3E4C665-F49E-45AB-99D1-744E1125EC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:p159="http://schemas.microsoft.com/office/powerpoint/2015/09/main" xmlns:p15="http://schemas.microsoft.com/office/powerpoint/2012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464231755"/>
              </p:ext>
            </p:extLst>
          </p:nvPr>
        </p:nvGraphicFramePr>
        <p:xfrm>
          <a:off x="1157289" y="1114858"/>
          <a:ext cx="8424862" cy="5348289"/>
        </p:xfrm>
        <a:graphic>
          <a:graphicData uri="http://schemas.openxmlformats.org/drawingml/2006/table">
            <a:tbl>
              <a:tblPr/>
              <a:tblGrid>
                <a:gridCol w="1525587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4207094976"/>
                    </a:ext>
                  </a:extLst>
                </a:gridCol>
                <a:gridCol w="723900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4141623694"/>
                    </a:ext>
                  </a:extLst>
                </a:gridCol>
                <a:gridCol w="6072188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925060386"/>
                    </a:ext>
                  </a:extLst>
                </a:gridCol>
                <a:gridCol w="103187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2603706890"/>
                    </a:ext>
                  </a:extLst>
                </a:gridCol>
              </a:tblGrid>
              <a:tr h="5445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anose="020B0503020102020204" pitchFamily="34" charset="0"/>
                          <a:ea typeface="华文楷体" panose="02010600040101010101" pitchFamily="2" charset="-122"/>
                        </a:rPr>
                        <a:t>段   落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27002" marR="27002" marT="36000" marB="36000" anchor="ctr" anchorCtr="1" horzOverflow="overflow">
                    <a:lnL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anose="020B0503020102020204" pitchFamily="34" charset="0"/>
                          <a:ea typeface="华文楷体" panose="02010600040101010101" pitchFamily="2" charset="-122"/>
                        </a:rPr>
                        <a:t>主   要   情   节 </a:t>
                      </a: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27002" marR="27002" marT="36000" marB="36000" anchor="ctr" anchorCtr="1" horzOverflow="overflow">
                    <a:lnL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27002" marR="27002" marT="36000" marB="36000" anchor="ctr" anchorCtr="1" horzOverflow="overflow">
                    <a:lnL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095367356"/>
                  </a:ext>
                </a:extLst>
              </a:tr>
              <a:tr h="8588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anose="020B0503020102020204" pitchFamily="34" charset="0"/>
                          <a:ea typeface="华文楷体" panose="02010600040101010101" pitchFamily="2" charset="-122"/>
                        </a:rPr>
                        <a:t>序 幕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1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27002" marR="27002" marT="36000" marB="36000" anchor="ctr" anchorCtr="1" horzOverflow="overflow">
                    <a:lnL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27002" marR="27002" marT="36000" marB="36000" anchor="ctr" anchorCtr="1" horzOverflow="overflow">
                    <a:lnL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6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anklin Gothic Book" panose="020B0503020102020204" pitchFamily="34" charset="0"/>
                        <a:ea typeface="华文楷体" panose="0201060004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27002" marR="27002" marT="36000" marB="36000" anchor="ctr" anchorCtr="1" horzOverflow="overflow">
                    <a:lnL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506984047"/>
                  </a:ext>
                </a:extLst>
              </a:tr>
              <a:tr h="771525">
                <a:tc rowSpan="4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anklin Gothic Book" panose="020B0503020102020204" pitchFamily="34" charset="0"/>
                        <a:ea typeface="华文楷体" panose="0201060004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anklin Gothic Book" panose="020B0503020102020204" pitchFamily="34" charset="0"/>
                        <a:ea typeface="华文楷体" panose="0201060004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100" b="1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27002" marR="27002" marT="36000" marB="36000" anchor="ctr" anchorCtr="1" horzOverflow="overflow">
                    <a:lnL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27002" marR="27002" marT="36000" marB="36000" anchor="ctr" anchorCtr="1" horzOverflow="overflow">
                    <a:lnL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27002" marR="27002" marT="36000" marB="36000" anchor="ctr" anchorCtr="1" horzOverflow="overflow">
                    <a:lnL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716306005"/>
                  </a:ext>
                </a:extLst>
              </a:tr>
              <a:tr h="7715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27002" marR="27002" marT="36000" marB="36000" anchor="ctr" anchorCtr="1" horzOverflow="overflow">
                    <a:lnL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27002" marR="27002" marT="36000" marB="36000" anchor="ctr" anchorCtr="1" horzOverflow="overflow">
                    <a:lnL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535985376"/>
                  </a:ext>
                </a:extLst>
              </a:tr>
              <a:tr h="7715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27002" marR="27002" marT="36000" marB="36000" anchor="ctr" anchorCtr="1" horzOverflow="overflow">
                    <a:lnL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27002" marR="27002" marT="36000" marB="36000" anchor="ctr" anchorCtr="1" horzOverflow="overflow">
                    <a:lnL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2674182033"/>
                  </a:ext>
                </a:extLst>
              </a:tr>
              <a:tr h="7715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27002" marR="27002" marT="36000" marB="36000" anchor="ctr" anchorCtr="1" horzOverflow="overflow">
                    <a:lnL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27002" marR="27002" marT="36000" marB="36000" anchor="ctr" anchorCtr="1" horzOverflow="overflow">
                    <a:lnL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658245072"/>
                  </a:ext>
                </a:extLst>
              </a:tr>
              <a:tr h="8588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anose="020B0503020102020204" pitchFamily="34" charset="0"/>
                          <a:ea typeface="华文楷体" panose="02010600040101010101" pitchFamily="2" charset="-122"/>
                        </a:rPr>
                        <a:t>尾  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1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27002" marR="27002" marT="36000" marB="36000" anchor="ctr" anchorCtr="1" horzOverflow="overflow">
                    <a:lnL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8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4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 sz="20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70000"/>
                        <a:buFont typeface="Wingdings 2" panose="05020102010507070707" pitchFamily="18" charset="2"/>
                        <a:defRPr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0A22E"/>
                        </a:buClr>
                        <a:buSzPct val="60000"/>
                        <a:buFont typeface="Wingdings 2" panose="05020102010507070707" pitchFamily="18" charset="2"/>
                        <a:defRPr sz="1600">
                          <a:solidFill>
                            <a:srgbClr val="4E3B30"/>
                          </a:solidFill>
                          <a:latin typeface="Franklin Gothic Book" panose="020B05030201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27002" marR="27002" marT="36000" marB="36000" anchor="ctr" anchorCtr="1" horzOverflow="overflow">
                    <a:lnL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39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332134406"/>
                  </a:ext>
                </a:extLst>
              </a:tr>
            </a:tbl>
          </a:graphicData>
        </a:graphic>
      </p:graphicFrame>
      <p:sp>
        <p:nvSpPr>
          <p:cNvPr id="5" name="矩形 3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8294880-6786-4C10-9B11-564573731C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1614" y="1907020"/>
            <a:ext cx="7056437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algn="just">
              <a:lnSpc>
                <a:spcPct val="90000"/>
              </a:lnSpc>
              <a:buSzTx/>
              <a:buFontTx/>
              <a:buNone/>
            </a:pPr>
            <a:r>
              <a:rPr lang="zh-CN" altLang="en-US" sz="2600" b="1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介绍别里科夫的外表、生活习惯和思想性格。</a:t>
            </a:r>
            <a:endParaRPr lang="zh-CN" altLang="en-US" sz="2600" b="1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" name="矩形 3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038E789-DBA0-4271-89C7-1DB30E3A26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6076" y="5775758"/>
            <a:ext cx="52927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algn="just" eaLnBrk="1" hangingPunct="1">
              <a:buSzTx/>
              <a:buFontTx/>
              <a:buNone/>
            </a:pPr>
            <a:r>
              <a:rPr lang="zh-CN" altLang="en-US" sz="2800" b="1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别里科夫的死及其影响</a:t>
            </a:r>
            <a:endParaRPr lang="zh-CN" altLang="en-US" sz="2000" b="1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矩形 3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62BC2A5-4DB1-4FAB-8BC0-3CAFB988BE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2826" y="3323070"/>
            <a:ext cx="162576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(</a:t>
            </a:r>
            <a:r>
              <a:rPr lang="zh-CN" altLang="en-US" sz="2400" b="1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故事主体</a:t>
            </a:r>
            <a:r>
              <a:rPr lang="en-US" altLang="zh-CN" sz="2400" b="1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 </a:t>
            </a:r>
            <a:endParaRPr lang="zh-CN" altLang="en-US" sz="2400" b="1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8" name="组合 3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1FEBD92-DE51-46BB-8340-6F003984D414}"/>
              </a:ext>
            </a:extLst>
          </p:cNvPr>
          <p:cNvGrpSpPr/>
          <p:nvPr/>
        </p:nvGrpSpPr>
        <p:grpSpPr>
          <a:xfrm>
            <a:off x="2670176" y="2791258"/>
            <a:ext cx="5286375" cy="514350"/>
            <a:chOff x="642" y="1719"/>
            <a:chExt cx="4441" cy="324"/>
          </a:xfrm>
        </p:grpSpPr>
        <p:sp>
          <p:nvSpPr>
            <p:cNvPr id="9" name="矩形 39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722BD1F-496D-46F7-A547-8FAC5BFD4E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57" y="1719"/>
              <a:ext cx="2626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SzTx/>
                <a:buChar char="•"/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SzTx/>
                <a:buChar char="–"/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SzTx/>
                <a:buChar char="•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SzTx/>
                <a:buChar char="–"/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SzTx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Tx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Tx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Tx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Tx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9pPr>
            </a:lstStyle>
            <a:p>
              <a:pPr eaLnBrk="1" hangingPunct="1">
                <a:buSzTx/>
                <a:buFontTx/>
                <a:buNone/>
              </a:pPr>
              <a:r>
                <a:rPr lang="zh-CN" altLang="en-US" sz="2400" b="1">
                  <a:latin typeface="方正清刻本悦宋简体" panose="02000000000000000000" pitchFamily="2" charset="-122"/>
                  <a:ea typeface="方正清刻本悦宋简体" panose="02000000000000000000" pitchFamily="2" charset="-122"/>
                  <a:sym typeface="Wingdings" panose="05000000000000000000" pitchFamily="2" charset="2"/>
                </a:rPr>
                <a:t>漫画事件（</a:t>
              </a:r>
              <a:r>
                <a:rPr lang="en-US" altLang="zh-CN" sz="2400" b="1">
                  <a:latin typeface="方正清刻本悦宋简体" panose="02000000000000000000" pitchFamily="2" charset="-122"/>
                  <a:ea typeface="方正清刻本悦宋简体" panose="02000000000000000000" pitchFamily="2" charset="-122"/>
                  <a:sym typeface="Wingdings" panose="05000000000000000000" pitchFamily="2" charset="2"/>
                </a:rPr>
                <a:t>6——10</a:t>
              </a:r>
              <a:r>
                <a:rPr lang="zh-CN" altLang="en-US" sz="2400" b="1">
                  <a:latin typeface="方正清刻本悦宋简体" panose="02000000000000000000" pitchFamily="2" charset="-122"/>
                  <a:ea typeface="方正清刻本悦宋简体" panose="02000000000000000000" pitchFamily="2" charset="-122"/>
                  <a:sym typeface="Wingdings" panose="05000000000000000000" pitchFamily="2" charset="2"/>
                </a:rPr>
                <a:t>）</a:t>
              </a:r>
              <a:endParaRPr lang="zh-CN" altLang="en-US" sz="2400" b="1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0" name="矩形 40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2F67723-713D-47C9-AAC6-AAA979251B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" y="1752"/>
              <a:ext cx="675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SzTx/>
                <a:buChar char="•"/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SzTx/>
                <a:buChar char="–"/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SzTx/>
                <a:buChar char="•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SzTx/>
                <a:buChar char="–"/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SzTx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Tx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Tx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Tx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Tx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开端</a:t>
              </a:r>
            </a:p>
          </p:txBody>
        </p:sp>
      </p:grpSp>
      <p:grpSp>
        <p:nvGrpSpPr>
          <p:cNvPr id="11" name="组合 4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0F1FE4D-2A83-431A-8274-D059247B87B5}"/>
              </a:ext>
            </a:extLst>
          </p:cNvPr>
          <p:cNvGrpSpPr/>
          <p:nvPr/>
        </p:nvGrpSpPr>
        <p:grpSpPr>
          <a:xfrm>
            <a:off x="2670176" y="3510395"/>
            <a:ext cx="4803023" cy="461963"/>
            <a:chOff x="1158" y="2172"/>
            <a:chExt cx="4035" cy="291"/>
          </a:xfrm>
        </p:grpSpPr>
        <p:sp>
          <p:nvSpPr>
            <p:cNvPr id="12" name="矩形 42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BD4424E-40F6-4785-BAC0-05C1671999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2" y="2172"/>
              <a:ext cx="2221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SzTx/>
                <a:buChar char="•"/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SzTx/>
                <a:buChar char="–"/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SzTx/>
                <a:buChar char="•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SzTx/>
                <a:buChar char="–"/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SzTx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Tx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Tx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Tx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Tx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骑车事件（</a:t>
              </a:r>
              <a:r>
                <a:rPr lang="en-US" altLang="zh-CN" sz="2400" b="1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11-17</a:t>
              </a:r>
              <a:r>
                <a:rPr lang="zh-CN" altLang="en-US" sz="2400" b="1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）</a:t>
              </a:r>
            </a:p>
          </p:txBody>
        </p:sp>
        <p:sp>
          <p:nvSpPr>
            <p:cNvPr id="13" name="矩形 43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33947FD-2554-451B-BED6-6CC5F390A1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8" y="2172"/>
              <a:ext cx="675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SzTx/>
                <a:buChar char="•"/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SzTx/>
                <a:buChar char="–"/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SzTx/>
                <a:buChar char="•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SzTx/>
                <a:buChar char="–"/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SzTx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Tx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Tx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Tx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Tx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发展</a:t>
              </a:r>
            </a:p>
          </p:txBody>
        </p:sp>
      </p:grpSp>
      <p:grpSp>
        <p:nvGrpSpPr>
          <p:cNvPr id="14" name="组合 4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1D82368-7CBB-438C-9BAB-B8877E399018}"/>
              </a:ext>
            </a:extLst>
          </p:cNvPr>
          <p:cNvGrpSpPr/>
          <p:nvPr/>
        </p:nvGrpSpPr>
        <p:grpSpPr>
          <a:xfrm>
            <a:off x="2663826" y="4231122"/>
            <a:ext cx="6557963" cy="461963"/>
            <a:chOff x="637" y="2626"/>
            <a:chExt cx="4692" cy="291"/>
          </a:xfrm>
        </p:grpSpPr>
        <p:sp>
          <p:nvSpPr>
            <p:cNvPr id="15" name="矩形 45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797E385-B29F-47B5-9569-8BA92B307C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54" y="2626"/>
              <a:ext cx="3175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SzTx/>
                <a:buChar char="•"/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SzTx/>
                <a:buChar char="–"/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SzTx/>
                <a:buChar char="•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SzTx/>
                <a:buChar char="–"/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SzTx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Tx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Tx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Tx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Tx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400" b="1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与华连卡弟弟的斗争（</a:t>
              </a:r>
              <a:r>
                <a:rPr lang="en-US" altLang="zh-CN" sz="2400" b="1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18-36</a:t>
              </a:r>
              <a:r>
                <a:rPr lang="zh-CN" altLang="en-US" sz="2400" b="1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）</a:t>
              </a:r>
            </a:p>
          </p:txBody>
        </p:sp>
        <p:sp>
          <p:nvSpPr>
            <p:cNvPr id="16" name="矩形 46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5FCF58C-4E4F-4880-AE77-9031970EF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7" y="2626"/>
              <a:ext cx="575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SzTx/>
                <a:buChar char="•"/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SzTx/>
                <a:buChar char="–"/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SzTx/>
                <a:buChar char="•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SzTx/>
                <a:buChar char="–"/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SzTx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Tx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Tx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Tx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Tx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高潮</a:t>
              </a:r>
            </a:p>
          </p:txBody>
        </p:sp>
      </p:grpSp>
      <p:grpSp>
        <p:nvGrpSpPr>
          <p:cNvPr id="17" name="组合 4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0CF1D98-CD51-44AE-9DB5-277B7FA3AAC0}"/>
              </a:ext>
            </a:extLst>
          </p:cNvPr>
          <p:cNvGrpSpPr/>
          <p:nvPr/>
        </p:nvGrpSpPr>
        <p:grpSpPr>
          <a:xfrm>
            <a:off x="2663826" y="4885170"/>
            <a:ext cx="2843213" cy="581025"/>
            <a:chOff x="584" y="3079"/>
            <a:chExt cx="2388" cy="366"/>
          </a:xfrm>
        </p:grpSpPr>
        <p:sp>
          <p:nvSpPr>
            <p:cNvPr id="18" name="矩形 48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B1E8BE3-5345-4C21-B55E-2BB45B6BFD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7" y="3079"/>
              <a:ext cx="155" cy="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SzTx/>
                <a:buChar char="•"/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SzTx/>
                <a:buChar char="–"/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SzTx/>
                <a:buChar char="•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SzTx/>
                <a:buChar char="–"/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SzTx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Tx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Tx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Tx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Tx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100" b="1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9" name="矩形 49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4510E0E-A581-4D6D-9D66-D38F2A90FC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4" y="3154"/>
              <a:ext cx="675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SzTx/>
                <a:buChar char="•"/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SzTx/>
                <a:buChar char="–"/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SzTx/>
                <a:buChar char="•"/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SzTx/>
                <a:buChar char="–"/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SzTx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Tx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Tx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Tx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Tx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结局</a:t>
              </a:r>
            </a:p>
          </p:txBody>
        </p:sp>
      </p:grpSp>
      <p:sp>
        <p:nvSpPr>
          <p:cNvPr id="20" name="Text Box 5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2DBEB52-7E16-48AD-8590-CC27BF860F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3789" y="2843645"/>
            <a:ext cx="5937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zh-CN" altLang="zh-CN" sz="2400" b="1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1" name="Text Box 5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28E1CFE-8E58-453F-AFEE-C1E1539411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87639" y="2122920"/>
            <a:ext cx="184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zh-CN" sz="2400" b="1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2" name="Text Box 5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C9E717E-4DEE-4C03-8888-8467CC96CD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9364" y="2094345"/>
            <a:ext cx="12049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SzTx/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（</a:t>
            </a:r>
            <a:r>
              <a:rPr lang="en-US" altLang="zh-CN" sz="2400" b="1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1-5</a:t>
            </a:r>
            <a:r>
              <a:rPr lang="zh-CN" altLang="en-US" sz="2400" b="1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）</a:t>
            </a:r>
            <a:endParaRPr lang="zh-CN" altLang="en-US" sz="2400" b="1">
              <a:solidFill>
                <a:srgbClr val="FF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3" name="Text Box 5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D7AB69F-8B7B-4F45-BF87-3327BAE05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7289" y="3851708"/>
            <a:ext cx="16208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SzTx/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（</a:t>
            </a:r>
            <a:r>
              <a:rPr lang="en-US" altLang="zh-CN" sz="2400" b="1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6-37</a:t>
            </a:r>
            <a:r>
              <a:rPr lang="zh-CN" altLang="en-US" sz="2400" b="1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）</a:t>
            </a:r>
            <a:endParaRPr lang="zh-CN" altLang="en-US" sz="2400" b="1">
              <a:solidFill>
                <a:srgbClr val="FF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4" name="Text Box 5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1C70A44-005C-4F94-8BC7-EC3D6B7E5A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1726" y="6053570"/>
            <a:ext cx="1495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SzTx/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（</a:t>
            </a:r>
            <a:r>
              <a:rPr lang="en-US" altLang="zh-CN" sz="2400" b="1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38-40</a:t>
            </a:r>
            <a:r>
              <a:rPr lang="zh-CN" altLang="en-US" sz="2400" b="1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）</a:t>
            </a:r>
            <a:endParaRPr lang="zh-CN" altLang="en-US" sz="2400" b="1">
              <a:solidFill>
                <a:srgbClr val="FF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5" name="文本框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1724EF9-CFE3-49DD-844D-696F25370C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7289" y="251258"/>
            <a:ext cx="4697821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楷体" panose="02010600040101010101" pitchFamily="2" charset="-122"/>
                <a:sym typeface="Wingdings" panose="05000000000000000000" pitchFamily="2" charset="2"/>
              </a:rPr>
              <a:t>  </a:t>
            </a:r>
            <a:r>
              <a:rPr lang="zh-CN" altLang="en-US" b="1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楷体" panose="02010600040101010101" pitchFamily="2" charset="-122"/>
                <a:sym typeface="Wingdings" panose="05000000000000000000" pitchFamily="2" charset="2"/>
              </a:rPr>
              <a:t>理清文章思路      </a:t>
            </a:r>
            <a:r>
              <a:rPr lang="zh-CN" altLang="en-US" sz="2400" b="1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楷体" panose="02010600040101010101" pitchFamily="2" charset="-122"/>
                <a:sym typeface="Wingdings" panose="05000000000000000000" pitchFamily="2" charset="2"/>
              </a:rPr>
              <a:t>  </a:t>
            </a:r>
            <a:endParaRPr lang="zh-CN" altLang="en-US" sz="2400" b="1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华文楷体" panose="02010600040101010101" pitchFamily="2" charset="-122"/>
            </a:endParaRPr>
          </a:p>
        </p:txBody>
      </p:sp>
      <p:sp>
        <p:nvSpPr>
          <p:cNvPr id="26" name="文本框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D3B6710-9F56-4780-B115-DAA0C5AB9C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19651" y="5004233"/>
            <a:ext cx="24352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zh-CN" altLang="en-US" sz="2400" b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婚事失败（</a:t>
            </a:r>
            <a:r>
              <a:rPr lang="en-US" altLang="zh-CN" sz="2400" b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37</a:t>
            </a:r>
            <a:r>
              <a:rPr lang="zh-CN" altLang="en-US" sz="2400" b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）</a:t>
            </a:r>
            <a:endParaRPr lang="zh-CN" altLang="zh-CN" sz="2400" b="1" dirty="0"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Wingdings" panose="05000000000000000000" pitchFamily="2" charset="2"/>
            </a:endParaRPr>
          </a:p>
          <a:p>
            <a:pPr>
              <a:spcBef>
                <a:spcPct val="0"/>
              </a:spcBef>
              <a:buSzTx/>
              <a:buFontTx/>
              <a:buNone/>
            </a:pPr>
            <a:endParaRPr lang="zh-CN" altLang="en-US" sz="2400" b="1" dirty="0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7170" name="Picture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7E43E67-405D-4418-AAA7-AB64F798CF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  <a14:imgLayer r:embed="rId3">
                    <a14:imgEffect>
                      <a14:backgroundRemoval t="1546" b="95209" l="500" r="99600"/>
                    </a14:imgEffect>
                    <a14:imgEffect>
                      <a14:artisticGlas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r="6427"/>
          <a:stretch>
            <a:fillRect/>
          </a:stretch>
        </p:blipFill>
        <p:spPr bwMode="auto">
          <a:xfrm>
            <a:off x="7214900" y="360002"/>
            <a:ext cx="49584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:p159="http://schemas.microsoft.com/office/powerpoint/2015/09/main" xmlns:p15="http://schemas.microsoft.com/office/powerpoint/2012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2784468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7E43E67-405D-4418-AAA7-AB64F798CF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  <a14:imgLayer r:embed="rId3">
                    <a14:imgEffect>
                      <a14:backgroundRemoval t="1546" b="95209" l="500" r="99600"/>
                    </a14:imgEffect>
                    <a14:imgEffect>
                      <a14:artisticGlas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r="6427"/>
          <a:stretch>
            <a:fillRect/>
          </a:stretch>
        </p:blipFill>
        <p:spPr bwMode="auto">
          <a:xfrm>
            <a:off x="7214900" y="360002"/>
            <a:ext cx="49584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Rectangle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B49DCBF-907B-4676-91F3-C7570D110DA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72848" y="765275"/>
            <a:ext cx="4319588" cy="1143000"/>
          </a:xfrm>
        </p:spPr>
        <p:txBody>
          <a:bodyPr/>
          <a:lstStyle/>
          <a:p>
            <a:pPr eaLnBrk="1" hangingPunct="1">
              <a:buSzTx/>
            </a:pPr>
            <a:r>
              <a:rPr lang="zh-CN" altLang="en-US" b="1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  </a:t>
            </a:r>
            <a:r>
              <a:rPr lang="zh-CN" altLang="en-US" b="1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理清人物关系</a:t>
            </a:r>
          </a:p>
        </p:txBody>
      </p:sp>
      <p:sp>
        <p:nvSpPr>
          <p:cNvPr id="38" name="Rectangle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39F72A1-AB40-4150-88CF-58B67D0AC9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85015" y="2411703"/>
            <a:ext cx="7885112" cy="4525962"/>
          </a:xfrm>
          <a:extLs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 cap="flat" algn="ctr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eaLnBrk="1" hangingPunct="1">
              <a:buClr>
                <a:srgbClr val="F0A22E"/>
              </a:buClr>
              <a:buSzPct val="70000"/>
              <a:buFontTx/>
              <a:buNone/>
            </a:pPr>
            <a:r>
              <a:rPr lang="zh-CN" altLang="en-US" b="1" dirty="0">
                <a:solidFill>
                  <a:srgbClr val="4E3B3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别里科夫                            </a:t>
            </a:r>
            <a:r>
              <a:rPr lang="zh-CN" altLang="en-US" b="1" dirty="0" smtClean="0">
                <a:solidFill>
                  <a:srgbClr val="4E3B3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华连卡                 </a:t>
            </a:r>
            <a:endParaRPr lang="zh-CN" altLang="en-US" b="1" dirty="0">
              <a:solidFill>
                <a:srgbClr val="4E3B3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Wingdings" panose="05000000000000000000" pitchFamily="2" charset="2"/>
            </a:endParaRPr>
          </a:p>
          <a:p>
            <a:pPr eaLnBrk="1" hangingPunct="1">
              <a:buClr>
                <a:srgbClr val="F0A22E"/>
              </a:buClr>
              <a:buSzPct val="70000"/>
              <a:buFontTx/>
              <a:buNone/>
            </a:pPr>
            <a:r>
              <a:rPr lang="zh-CN" altLang="en-US" dirty="0">
                <a:solidFill>
                  <a:srgbClr val="4E3B3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 </a:t>
            </a:r>
          </a:p>
          <a:p>
            <a:pPr eaLnBrk="1" hangingPunct="1">
              <a:buClr>
                <a:srgbClr val="F0A22E"/>
              </a:buClr>
              <a:buSzPct val="70000"/>
              <a:buFontTx/>
              <a:buNone/>
            </a:pPr>
            <a:endParaRPr lang="zh-CN" altLang="en-US" dirty="0">
              <a:solidFill>
                <a:srgbClr val="4E3B3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Wingdings" panose="05000000000000000000" pitchFamily="2" charset="2"/>
            </a:endParaRPr>
          </a:p>
          <a:p>
            <a:pPr eaLnBrk="1" hangingPunct="1">
              <a:buClr>
                <a:srgbClr val="F0A22E"/>
              </a:buClr>
              <a:buSzPct val="70000"/>
              <a:buFontTx/>
              <a:buNone/>
            </a:pPr>
            <a:endParaRPr lang="zh-CN" altLang="en-US" dirty="0">
              <a:solidFill>
                <a:srgbClr val="4E3B3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Wingdings" panose="05000000000000000000" pitchFamily="2" charset="2"/>
            </a:endParaRPr>
          </a:p>
          <a:p>
            <a:pPr eaLnBrk="1" hangingPunct="1">
              <a:buClr>
                <a:srgbClr val="F0A22E"/>
              </a:buClr>
              <a:buSzPct val="70000"/>
              <a:buFontTx/>
              <a:buNone/>
            </a:pPr>
            <a:endParaRPr lang="en-US" altLang="zh-CN" b="1" dirty="0" smtClean="0">
              <a:solidFill>
                <a:srgbClr val="4E3B3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Wingdings" panose="05000000000000000000" pitchFamily="2" charset="2"/>
            </a:endParaRPr>
          </a:p>
          <a:p>
            <a:pPr eaLnBrk="1" hangingPunct="1">
              <a:buClr>
                <a:srgbClr val="F0A22E"/>
              </a:buClr>
              <a:buSzPct val="70000"/>
              <a:buFontTx/>
              <a:buNone/>
            </a:pPr>
            <a:r>
              <a:rPr lang="zh-CN" altLang="en-US" b="1" dirty="0" smtClean="0">
                <a:solidFill>
                  <a:srgbClr val="4E3B3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布尔</a:t>
            </a:r>
            <a:r>
              <a:rPr lang="zh-CN" altLang="en-US" b="1" dirty="0">
                <a:solidFill>
                  <a:srgbClr val="4E3B3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金（我）                   柯瓦连科</a:t>
            </a:r>
            <a:endParaRPr lang="zh-CN" altLang="en-US" b="1" dirty="0">
              <a:solidFill>
                <a:schemeClr val="tx2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39" name="Line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886E95B-59C4-49C0-8998-7944CFF49BF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837315" y="1835440"/>
            <a:ext cx="3097212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noFill/>
              </a14:hiddenFill>
            </a:ext>
          </a:extLst>
        </p:spPr>
      </p:cxnSp>
      <p:cxnSp>
        <p:nvCxnSpPr>
          <p:cNvPr id="40" name="Line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58ED7BD-9B4F-4455-B822-DFAD0F422FC5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989840" y="3130840"/>
            <a:ext cx="0" cy="1655763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noFill/>
              </a14:hiddenFill>
            </a:ext>
          </a:extLst>
        </p:spPr>
      </p:cxnSp>
      <p:sp>
        <p:nvSpPr>
          <p:cNvPr id="41" name="Text Box 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789F1E7-7EC0-4307-A76E-8878D24F89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6554" y="3491203"/>
            <a:ext cx="553998" cy="776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zh-CN" altLang="en-US" sz="2400" b="1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同 事</a:t>
            </a:r>
            <a:endParaRPr lang="zh-CN" altLang="en-US" sz="2400" b="1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42" name="Line 9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B328478-D704-429F-82F3-F26EED46910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285240" y="2699040"/>
            <a:ext cx="2881312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noFill/>
              </a14:hiddenFill>
            </a:ext>
          </a:extLst>
        </p:spPr>
      </p:cxnSp>
      <p:sp>
        <p:nvSpPr>
          <p:cNvPr id="43" name="Text Box 10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81B9623-0175-4052-A3CD-04CBE80BFB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7402" y="2699040"/>
            <a:ext cx="14221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zh-CN" sz="2400" b="1">
                <a:solidFill>
                  <a:srgbClr val="0000F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“</a:t>
            </a:r>
            <a:r>
              <a:rPr lang="zh-CN" altLang="en-US" sz="2400" b="1">
                <a:solidFill>
                  <a:srgbClr val="0000F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情侣”</a:t>
            </a:r>
            <a:endParaRPr lang="zh-CN" altLang="en-US" sz="2400" b="1">
              <a:solidFill>
                <a:srgbClr val="0000FF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44" name="Line 1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48792F4-1C57-4F85-9341-DF84A89F8ECB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246052" y="3130840"/>
            <a:ext cx="0" cy="158432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noFill/>
              </a14:hiddenFill>
            </a:ext>
          </a:extLst>
        </p:spPr>
      </p:cxnSp>
      <p:sp>
        <p:nvSpPr>
          <p:cNvPr id="45" name="Text Box 1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FB8BAD5-73E9-429A-9556-1843D8C663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3629" y="3491203"/>
            <a:ext cx="553998" cy="776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zh-CN" altLang="en-US" sz="2400" b="1">
                <a:solidFill>
                  <a:srgbClr val="0000F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姐 弟</a:t>
            </a:r>
            <a:endParaRPr lang="zh-CN" altLang="en-US" sz="2400" b="1">
              <a:solidFill>
                <a:srgbClr val="0000FF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46" name="Line 1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2E1366D-91F1-485D-A0DC-0B5A9F9D998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50202" y="3059403"/>
            <a:ext cx="3600450" cy="180022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noFill/>
              </a14:hiddenFill>
            </a:ext>
          </a:extLst>
        </p:spPr>
      </p:cxnSp>
      <p:sp>
        <p:nvSpPr>
          <p:cNvPr id="47" name="Text Box 1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67B4696-4DC9-4527-BE3F-E8C7C22E50FF}"/>
              </a:ext>
            </a:extLst>
          </p:cNvPr>
          <p:cNvSpPr>
            <a:spLocks noChangeArrowheads="1"/>
          </p:cNvSpPr>
          <p:nvPr/>
        </p:nvSpPr>
        <p:spPr bwMode="auto">
          <a:xfrm rot="18000000">
            <a:off x="5261572" y="3521895"/>
            <a:ext cx="553998" cy="776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zh-CN" altLang="en-US" sz="2400" b="1">
                <a:solidFill>
                  <a:srgbClr val="0000F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同 事</a:t>
            </a:r>
            <a:endParaRPr lang="zh-CN" altLang="en-US" sz="2400" b="1">
              <a:solidFill>
                <a:srgbClr val="0000FF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:p159="http://schemas.microsoft.com/office/powerpoint/2015/09/main" xmlns:p15="http://schemas.microsoft.com/office/powerpoint/2012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35997799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3" grpId="0"/>
      <p:bldP spid="4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DD4DB08-E7DB-4C09-BA2A-51238A2F666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AutoShape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721079A-5B97-48E2-9AC4-203CA10A279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66C458A-5CF0-431E-A558-AD8339B0A8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tretch>
            <a:fillRect/>
          </a:stretch>
        </p:blipFill>
        <p:spPr>
          <a:xfrm>
            <a:off x="249382" y="2981758"/>
            <a:ext cx="5541818" cy="28124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文本框 1536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CB60EB4-BED3-4F1A-B1EA-05C5725164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182" y="693593"/>
            <a:ext cx="413096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en-US" sz="4000" b="1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人物形象分析</a:t>
            </a:r>
          </a:p>
        </p:txBody>
      </p:sp>
      <p:sp>
        <p:nvSpPr>
          <p:cNvPr id="6" name="Text Box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1472CBE-9D36-47FD-9D3F-8608F2AAC4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02193" y="1577307"/>
            <a:ext cx="5642552" cy="3703386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marL="457200" indent="-457200">
              <a:lnSpc>
                <a:spcPct val="150000"/>
              </a:lnSpc>
              <a:spcBef>
                <a:spcPct val="0"/>
              </a:spcBef>
              <a:buSzTx/>
              <a:buFont typeface="Wingdings" panose="05000000000000000000" pitchFamily="2" charset="2"/>
              <a:buChar char="u"/>
            </a:pPr>
            <a:endParaRPr lang="en-US" altLang="zh-CN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Wingdings" panose="05000000000000000000" pitchFamily="2" charset="2"/>
            </a:endParaRP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SzTx/>
              <a:buFont typeface="Wingdings" panose="05000000000000000000" pitchFamily="2" charset="2"/>
              <a:buChar char="u"/>
            </a:pPr>
            <a:r>
              <a:rPr lang="zh-CN" altLang="zh-CN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别里科夫有哪些“套子”</a:t>
            </a:r>
            <a:r>
              <a: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？</a:t>
            </a:r>
            <a:endParaRPr lang="en-US" altLang="zh-CN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Wingdings" panose="05000000000000000000" pitchFamily="2" charset="2"/>
            </a:endParaRP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SzTx/>
              <a:buFont typeface="Wingdings" panose="05000000000000000000" pitchFamily="2" charset="2"/>
              <a:buChar char="u"/>
            </a:pPr>
            <a:r>
              <a: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从这些“套子”可以看出别理科夫哪些</a:t>
            </a:r>
            <a:r>
              <a:rPr lang="zh-CN" altLang="zh-CN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性格特点</a:t>
            </a:r>
            <a:r>
              <a: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？</a:t>
            </a:r>
            <a:endParaRPr lang="en-US" altLang="zh-CN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SzTx/>
              <a:buNone/>
            </a:pPr>
            <a:endParaRPr lang="zh-CN" altLang="zh-CN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xmlns:p159="http://schemas.microsoft.com/office/powerpoint/2015/09/main" xmlns:p15="http://schemas.microsoft.com/office/powerpoint/2012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29978017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C53B4A8-E45B-4281-867E-A8BF975AC761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  <a14:imgLayer r:embed="rId3">
                    <a14:imgEffect>
                      <a14:backgroundRemoval t="0" b="98392" l="0" r="99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b="20009"/>
          <a:stretch>
            <a:fillRect/>
          </a:stretch>
        </p:blipFill>
        <p:spPr>
          <a:xfrm>
            <a:off x="6096000" y="3754004"/>
            <a:ext cx="6350000" cy="3159413"/>
          </a:xfrm>
          <a:prstGeom prst="rect">
            <a:avLst/>
          </a:prstGeom>
        </p:spPr>
      </p:pic>
      <p:sp>
        <p:nvSpPr>
          <p:cNvPr id="3" name="矩形 1741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BE08CF5-2D25-481B-A033-386BAD3400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752" y="332509"/>
            <a:ext cx="88931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zh-CN" altLang="en-US" sz="3600" b="1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楷体" panose="02010600040101010101" pitchFamily="2" charset="-122"/>
                <a:sym typeface="Wingdings" panose="05000000000000000000" pitchFamily="2" charset="2"/>
              </a:rPr>
              <a:t>生活习惯：</a:t>
            </a:r>
            <a:endParaRPr lang="zh-CN" altLang="en-US" sz="3600" b="1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华文楷体" panose="02010600040101010101" pitchFamily="2" charset="-122"/>
            </a:endParaRPr>
          </a:p>
        </p:txBody>
      </p:sp>
      <p:sp>
        <p:nvSpPr>
          <p:cNvPr id="4" name="矩形 1741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761BEA8-98A6-45FA-A515-55E548DA55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8459" y="332509"/>
            <a:ext cx="342754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zh-CN" altLang="en-US" sz="3600" b="1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楷体" panose="02010600040101010101" pitchFamily="2" charset="-122"/>
                <a:sym typeface="Wingdings" panose="05000000000000000000" pitchFamily="2" charset="2"/>
              </a:rPr>
              <a:t>（有形的套子）</a:t>
            </a:r>
            <a:endParaRPr lang="zh-CN" altLang="en-US" sz="3600" b="1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华文楷体" panose="02010600040101010101" pitchFamily="2" charset="-122"/>
            </a:endParaRPr>
          </a:p>
        </p:txBody>
      </p:sp>
      <p:sp>
        <p:nvSpPr>
          <p:cNvPr id="5" name="矩形 17410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8FED244-DC04-484A-B513-4EF5EA7BE7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800" y="1282700"/>
            <a:ext cx="8893175" cy="186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SzTx/>
              <a:buFontTx/>
              <a:buNone/>
            </a:pPr>
            <a:r>
              <a:rPr lang="zh-CN" altLang="en-US" b="1">
                <a:solidFill>
                  <a:srgbClr val="0000FF"/>
                </a:solidFill>
                <a:latin typeface="黑体" panose="02010609060101010101" pitchFamily="49" charset="-122"/>
                <a:ea typeface="楷体_GB2312" pitchFamily="49" charset="-122"/>
                <a:cs typeface="华文楷体" panose="02010600040101010101" pitchFamily="2" charset="-122"/>
                <a:sym typeface="Wingdings" panose="05000000000000000000" pitchFamily="2" charset="2"/>
              </a:rPr>
              <a:t>穿着：</a:t>
            </a:r>
            <a:r>
              <a:rPr lang="zh-CN" altLang="en-US" b="1">
                <a:latin typeface="黑体" panose="02010609060101010101" pitchFamily="49" charset="-122"/>
                <a:ea typeface="楷体_GB2312" pitchFamily="49" charset="-122"/>
                <a:cs typeface="华文楷体" panose="02010600040101010101" pitchFamily="2" charset="-122"/>
                <a:sym typeface="Wingdings" panose="05000000000000000000" pitchFamily="2" charset="2"/>
              </a:rPr>
              <a:t>晴天穿雨鞋，带雨伞，穿棉大衣，</a:t>
            </a:r>
          </a:p>
          <a:p>
            <a:pPr>
              <a:lnSpc>
                <a:spcPct val="120000"/>
              </a:lnSpc>
              <a:spcBef>
                <a:spcPct val="0"/>
              </a:spcBef>
              <a:buSzTx/>
              <a:buFontTx/>
              <a:buNone/>
            </a:pPr>
            <a:r>
              <a:rPr lang="zh-CN" altLang="en-US" b="1">
                <a:latin typeface="黑体" panose="02010609060101010101" pitchFamily="49" charset="-122"/>
                <a:ea typeface="楷体_GB2312" pitchFamily="49" charset="-122"/>
                <a:cs typeface="华文楷体" panose="02010600040101010101" pitchFamily="2" charset="-122"/>
                <a:sym typeface="Wingdings" panose="05000000000000000000" pitchFamily="2" charset="2"/>
              </a:rPr>
              <a:t>      眼戴黑眼镜，耳用棉花堵</a:t>
            </a:r>
          </a:p>
          <a:p>
            <a:pPr>
              <a:lnSpc>
                <a:spcPct val="120000"/>
              </a:lnSpc>
              <a:spcBef>
                <a:spcPct val="0"/>
              </a:spcBef>
              <a:buSzTx/>
              <a:buFontTx/>
              <a:buNone/>
            </a:pPr>
            <a:r>
              <a:rPr lang="zh-CN" altLang="en-US" b="1">
                <a:latin typeface="黑体" panose="02010609060101010101" pitchFamily="49" charset="-122"/>
                <a:ea typeface="楷体_GB2312" pitchFamily="49" charset="-122"/>
                <a:cs typeface="华文楷体" panose="02010600040101010101" pitchFamily="2" charset="-122"/>
                <a:sym typeface="Wingdings" panose="05000000000000000000" pitchFamily="2" charset="2"/>
              </a:rPr>
              <a:t>      脸藏在竖起的衣领里</a:t>
            </a:r>
            <a:endParaRPr lang="zh-CN" altLang="en-US" b="1">
              <a:solidFill>
                <a:schemeClr val="tx1"/>
              </a:solidFill>
              <a:latin typeface="黑体" panose="02010609060101010101" pitchFamily="49" charset="-122"/>
              <a:ea typeface="楷体_GB2312" pitchFamily="49" charset="-122"/>
              <a:cs typeface="华文楷体" panose="02010600040101010101" pitchFamily="2" charset="-122"/>
            </a:endParaRPr>
          </a:p>
        </p:txBody>
      </p:sp>
      <p:sp>
        <p:nvSpPr>
          <p:cNvPr id="6" name="矩形 1741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29A62C9-FF7B-4018-8872-6598FE8CFB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800" y="3492500"/>
            <a:ext cx="63357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zh-CN" altLang="en-US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  <a:cs typeface="华文楷体" panose="02010600040101010101" pitchFamily="2" charset="-122"/>
                <a:sym typeface="Wingdings" panose="05000000000000000000" pitchFamily="2" charset="2"/>
              </a:rPr>
              <a:t>用具：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  <a:cs typeface="华文楷体" panose="02010600040101010101" pitchFamily="2" charset="-122"/>
                <a:sym typeface="Wingdings" panose="05000000000000000000" pitchFamily="2" charset="2"/>
              </a:rPr>
              <a:t>伞、表、刀装在套子里                                                                                                                                                                                     </a:t>
            </a:r>
            <a:endParaRPr lang="zh-CN" altLang="en-US" b="1">
              <a:solidFill>
                <a:schemeClr val="tx1"/>
              </a:solidFill>
              <a:latin typeface="楷体_GB2312" pitchFamily="49" charset="-122"/>
              <a:ea typeface="楷体_GB2312" pitchFamily="49" charset="-122"/>
              <a:cs typeface="华文楷体" panose="02010600040101010101" pitchFamily="2" charset="-122"/>
            </a:endParaRPr>
          </a:p>
        </p:txBody>
      </p:sp>
      <p:sp>
        <p:nvSpPr>
          <p:cNvPr id="7" name="矩形 1741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AB9BCE8-274C-4DCD-99E4-E3CFADDD12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800" y="4429125"/>
            <a:ext cx="568960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zh-CN" altLang="en-US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  <a:cs typeface="华文楷体" panose="02010600040101010101" pitchFamily="2" charset="-122"/>
                <a:sym typeface="Wingdings" panose="05000000000000000000" pitchFamily="2" charset="2"/>
              </a:rPr>
              <a:t>出行：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  <a:cs typeface="华文楷体" panose="02010600040101010101" pitchFamily="2" charset="-122"/>
                <a:sym typeface="Wingdings" panose="05000000000000000000" pitchFamily="2" charset="2"/>
              </a:rPr>
              <a:t>坐上马车，支起车篷 </a:t>
            </a:r>
          </a:p>
          <a:p>
            <a:pPr>
              <a:spcBef>
                <a:spcPct val="0"/>
              </a:spcBef>
              <a:buSzTx/>
              <a:buFontTx/>
              <a:buNone/>
            </a:pPr>
            <a:r>
              <a:rPr lang="zh-CN" altLang="en-US" b="1">
                <a:latin typeface="楷体_GB2312" pitchFamily="49" charset="-122"/>
                <a:ea typeface="楷体_GB2312" pitchFamily="49" charset="-122"/>
                <a:cs typeface="华文楷体" panose="02010600040101010101" pitchFamily="2" charset="-122"/>
                <a:sym typeface="Wingdings" panose="05000000000000000000" pitchFamily="2" charset="2"/>
              </a:rPr>
              <a:t>           </a:t>
            </a:r>
            <a:endParaRPr lang="zh-CN" altLang="en-US" b="1">
              <a:solidFill>
                <a:schemeClr val="tx1"/>
              </a:solidFill>
              <a:latin typeface="楷体_GB2312" pitchFamily="49" charset="-122"/>
              <a:ea typeface="楷体_GB2312" pitchFamily="49" charset="-122"/>
              <a:cs typeface="华文楷体" panose="02010600040101010101" pitchFamily="2" charset="-122"/>
            </a:endParaRPr>
          </a:p>
        </p:txBody>
      </p:sp>
      <p:sp>
        <p:nvSpPr>
          <p:cNvPr id="8" name="矩形 1741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0F0AFA4-3B76-44F4-9740-CCFAC687AD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800" y="5516563"/>
            <a:ext cx="59515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zh-CN" altLang="en-US" b="1">
                <a:solidFill>
                  <a:srgbClr val="0000FF"/>
                </a:solidFill>
                <a:ea typeface="楷体_GB2312" pitchFamily="49" charset="-122"/>
                <a:cs typeface="华文楷体" panose="02010600040101010101" pitchFamily="2" charset="-122"/>
                <a:sym typeface="Wingdings" panose="05000000000000000000" pitchFamily="2" charset="2"/>
              </a:rPr>
              <a:t>住处：</a:t>
            </a:r>
            <a:r>
              <a:rPr lang="zh-CN" altLang="en-US" b="1">
                <a:ea typeface="楷体_GB2312" pitchFamily="49" charset="-122"/>
                <a:cs typeface="华文楷体" panose="02010600040101010101" pitchFamily="2" charset="-122"/>
                <a:sym typeface="Wingdings" panose="05000000000000000000" pitchFamily="2" charset="2"/>
              </a:rPr>
              <a:t>卧室像箱子，床上挂帐子</a:t>
            </a:r>
            <a:endParaRPr lang="zh-CN" altLang="en-US" b="1">
              <a:solidFill>
                <a:schemeClr val="tx1"/>
              </a:solidFill>
              <a:ea typeface="楷体_GB2312" pitchFamily="49" charset="-122"/>
              <a:cs typeface="华文楷体" panose="02010600040101010101" pitchFamily="2" charset="-122"/>
            </a:endParaRPr>
          </a:p>
        </p:txBody>
      </p:sp>
      <p:sp>
        <p:nvSpPr>
          <p:cNvPr id="10" name="矩形 1741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022A326-DA31-46A4-A348-69E84F6EAD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55482" y="846499"/>
            <a:ext cx="2652712" cy="249273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SzTx/>
              <a:buFontTx/>
              <a:buNone/>
            </a:pPr>
            <a:r>
              <a:rPr lang="zh-CN" altLang="en-US" sz="3600" b="1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性格特点：</a:t>
            </a:r>
            <a:endParaRPr lang="en-US" altLang="zh-CN" sz="3600" b="1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Wingdings" panose="05000000000000000000" pitchFamily="2" charset="2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buSzTx/>
              <a:buFontTx/>
              <a:buNone/>
            </a:pPr>
            <a:r>
              <a:rPr lang="zh-CN" altLang="en-US" sz="3600" b="1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封闭孤僻</a:t>
            </a:r>
            <a:endParaRPr lang="en-US" altLang="zh-CN" sz="3600" b="1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Wingdings" panose="05000000000000000000" pitchFamily="2" charset="2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buSzTx/>
              <a:buFontTx/>
              <a:buNone/>
            </a:pPr>
            <a:r>
              <a:rPr lang="zh-CN" altLang="en-US" sz="3600" b="1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隔绝人世</a:t>
            </a:r>
            <a:endParaRPr lang="en-US" altLang="zh-CN" sz="3600" b="1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xmlns:p159="http://schemas.microsoft.com/office/powerpoint/2015/09/main" xmlns:p15="http://schemas.microsoft.com/office/powerpoint/2012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312281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92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92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92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92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C53B4A8-E45B-4281-867E-A8BF975AC761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  <a14:imgLayer r:embed="rId3">
                    <a14:imgEffect>
                      <a14:backgroundRemoval t="0" b="98392" l="0" r="99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rcRect b="20009"/>
          <a:stretch>
            <a:fillRect/>
          </a:stretch>
        </p:blipFill>
        <p:spPr>
          <a:xfrm>
            <a:off x="6096000" y="3754004"/>
            <a:ext cx="6350000" cy="3159413"/>
          </a:xfrm>
          <a:prstGeom prst="rect">
            <a:avLst/>
          </a:prstGeom>
        </p:spPr>
      </p:pic>
      <p:sp>
        <p:nvSpPr>
          <p:cNvPr id="3" name="矩形 1741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BE08CF5-2D25-481B-A033-386BAD3400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752" y="332509"/>
            <a:ext cx="88931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zh-CN" altLang="en-US" sz="3600" b="1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楷体" panose="02010600040101010101" pitchFamily="2" charset="-122"/>
                <a:sym typeface="Wingdings" panose="05000000000000000000" pitchFamily="2" charset="2"/>
              </a:rPr>
              <a:t>思想观念：</a:t>
            </a:r>
            <a:endParaRPr lang="zh-CN" altLang="en-US" sz="3600" b="1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华文楷体" panose="02010600040101010101" pitchFamily="2" charset="-122"/>
            </a:endParaRPr>
          </a:p>
        </p:txBody>
      </p:sp>
      <p:sp>
        <p:nvSpPr>
          <p:cNvPr id="4" name="矩形 1741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761BEA8-98A6-45FA-A515-55E548DA55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8459" y="332509"/>
            <a:ext cx="343555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zh-CN" altLang="en-US" sz="3600" b="1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楷体" panose="02010600040101010101" pitchFamily="2" charset="-122"/>
                <a:sym typeface="Wingdings" panose="05000000000000000000" pitchFamily="2" charset="2"/>
              </a:rPr>
              <a:t>（无形的套子）</a:t>
            </a:r>
            <a:endParaRPr lang="zh-CN" altLang="en-US" sz="3600" b="1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华文楷体" panose="02010600040101010101" pitchFamily="2" charset="-122"/>
            </a:endParaRPr>
          </a:p>
        </p:txBody>
      </p:sp>
      <p:sp>
        <p:nvSpPr>
          <p:cNvPr id="5" name="矩形 17410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8FED244-DC04-484A-B513-4EF5EA7BE7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800" y="1282700"/>
            <a:ext cx="8893175" cy="1218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SzTx/>
              <a:buFontTx/>
              <a:buNone/>
            </a:pPr>
            <a:r>
              <a:rPr lang="zh-CN" altLang="en-US" b="1">
                <a:solidFill>
                  <a:srgbClr val="0000FF"/>
                </a:solidFill>
                <a:latin typeface="黑体" panose="02010609060101010101" pitchFamily="49" charset="-122"/>
                <a:ea typeface="楷体_GB2312" pitchFamily="49" charset="-122"/>
                <a:cs typeface="华文楷体" panose="02010600040101010101" pitchFamily="2" charset="-122"/>
                <a:sym typeface="Wingdings" panose="05000000000000000000" pitchFamily="2" charset="2"/>
              </a:rPr>
              <a:t>①</a:t>
            </a:r>
            <a:r>
              <a:rPr lang="zh-CN" altLang="en-US" b="1">
                <a:solidFill>
                  <a:schemeClr val="tx1"/>
                </a:solidFill>
                <a:latin typeface="黑体" panose="02010609060101010101" pitchFamily="49" charset="-122"/>
                <a:ea typeface="楷体_GB2312" pitchFamily="49" charset="-122"/>
                <a:cs typeface="华文楷体" panose="02010600040101010101" pitchFamily="2" charset="-122"/>
                <a:sym typeface="Wingdings" panose="05000000000000000000" pitchFamily="2" charset="2"/>
              </a:rPr>
              <a:t>歌颂过去，歌颂从没存在过的东西</a:t>
            </a:r>
          </a:p>
          <a:p>
            <a:pPr>
              <a:lnSpc>
                <a:spcPct val="120000"/>
              </a:lnSpc>
              <a:spcBef>
                <a:spcPct val="0"/>
              </a:spcBef>
              <a:buSzTx/>
              <a:buFontTx/>
              <a:buNone/>
            </a:pPr>
            <a:r>
              <a:rPr lang="zh-CN" altLang="en-US" b="1">
                <a:solidFill>
                  <a:srgbClr val="0000FF"/>
                </a:solidFill>
                <a:latin typeface="黑体" panose="02010609060101010101" pitchFamily="49" charset="-122"/>
                <a:ea typeface="楷体_GB2312" pitchFamily="49" charset="-122"/>
                <a:cs typeface="华文楷体" panose="02010600040101010101" pitchFamily="2" charset="-122"/>
                <a:sym typeface="Wingdings" panose="05000000000000000000" pitchFamily="2" charset="2"/>
              </a:rPr>
              <a:t>  </a:t>
            </a:r>
            <a:r>
              <a:rPr lang="zh-CN" altLang="en-US" b="1">
                <a:solidFill>
                  <a:schemeClr val="tx1"/>
                </a:solidFill>
                <a:latin typeface="黑体" panose="02010609060101010101" pitchFamily="49" charset="-122"/>
                <a:ea typeface="楷体_GB2312" pitchFamily="49" charset="-122"/>
                <a:cs typeface="华文楷体" panose="02010600040101010101" pitchFamily="2" charset="-122"/>
                <a:sym typeface="Wingdings" panose="05000000000000000000" pitchFamily="2" charset="2"/>
              </a:rPr>
              <a:t>用所教的古代语言躲避生活 </a:t>
            </a:r>
          </a:p>
        </p:txBody>
      </p:sp>
      <p:sp>
        <p:nvSpPr>
          <p:cNvPr id="6" name="矩形 1741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29A62C9-FF7B-4018-8872-6598FE8CFB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800" y="2890391"/>
            <a:ext cx="815801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zh-CN" altLang="en-US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  <a:cs typeface="华文楷体" panose="02010600040101010101" pitchFamily="2" charset="-122"/>
                <a:sym typeface="Wingdings" panose="05000000000000000000" pitchFamily="2" charset="2"/>
              </a:rPr>
              <a:t>②</a:t>
            </a:r>
            <a:r>
              <a:rPr lang="zh-CN" altLang="en-US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华文楷体" panose="02010600040101010101" pitchFamily="2" charset="-122"/>
                <a:sym typeface="Wingdings" panose="05000000000000000000" pitchFamily="2" charset="2"/>
              </a:rPr>
              <a:t>对不合规矩的事闷闷不乐只求不出乱子</a:t>
            </a:r>
          </a:p>
          <a:p>
            <a:pPr>
              <a:spcBef>
                <a:spcPct val="0"/>
              </a:spcBef>
              <a:buSzTx/>
              <a:buFontTx/>
              <a:buNone/>
            </a:pPr>
            <a:r>
              <a:rPr lang="zh-CN" altLang="en-US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  <a:cs typeface="华文楷体" panose="02010600040101010101" pitchFamily="2" charset="-122"/>
                <a:sym typeface="Wingdings" panose="05000000000000000000" pitchFamily="2" charset="2"/>
              </a:rPr>
              <a:t> </a:t>
            </a:r>
            <a:endParaRPr lang="zh-CN" altLang="en-US" b="1">
              <a:solidFill>
                <a:schemeClr val="tx1"/>
              </a:solidFill>
              <a:latin typeface="楷体_GB2312" pitchFamily="49" charset="-122"/>
              <a:ea typeface="楷体_GB2312" pitchFamily="49" charset="-122"/>
              <a:cs typeface="华文楷体" panose="02010600040101010101" pitchFamily="2" charset="-122"/>
            </a:endParaRPr>
          </a:p>
        </p:txBody>
      </p:sp>
      <p:sp>
        <p:nvSpPr>
          <p:cNvPr id="7" name="矩形 1741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AB9BCE8-274C-4DCD-99E4-E3CFADDD12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52" y="3967609"/>
            <a:ext cx="833753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zh-CN" altLang="en-US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  <a:cs typeface="华文楷体" panose="02010600040101010101" pitchFamily="2" charset="-122"/>
                <a:sym typeface="Wingdings" panose="05000000000000000000" pitchFamily="2" charset="2"/>
              </a:rPr>
              <a:t>③</a:t>
            </a:r>
            <a:r>
              <a:rPr lang="zh-CN" altLang="en-US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华文楷体" panose="02010600040101010101" pitchFamily="2" charset="-122"/>
                <a:sym typeface="Wingdings" panose="05000000000000000000" pitchFamily="2" charset="2"/>
              </a:rPr>
              <a:t>只信政府的告示和报纸文章</a:t>
            </a:r>
            <a:endParaRPr lang="zh-CN" altLang="en-US" b="1">
              <a:solidFill>
                <a:schemeClr val="tx1"/>
              </a:solidFill>
              <a:latin typeface="楷体_GB2312" pitchFamily="49" charset="-122"/>
              <a:ea typeface="楷体_GB2312" pitchFamily="49" charset="-122"/>
              <a:cs typeface="华文楷体" panose="02010600040101010101" pitchFamily="2" charset="-122"/>
            </a:endParaRPr>
          </a:p>
        </p:txBody>
      </p:sp>
      <p:sp>
        <p:nvSpPr>
          <p:cNvPr id="8" name="矩形 1741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0F0AFA4-3B76-44F4-9740-CCFAC687AD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800" y="4994964"/>
            <a:ext cx="798167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zh-CN" altLang="en-US" b="1">
                <a:solidFill>
                  <a:srgbClr val="0000FF"/>
                </a:solidFill>
                <a:ea typeface="楷体_GB2312" pitchFamily="49" charset="-122"/>
                <a:cs typeface="华文楷体" panose="02010600040101010101" pitchFamily="2" charset="-122"/>
                <a:sym typeface="Wingdings" panose="05000000000000000000" pitchFamily="2" charset="2"/>
              </a:rPr>
              <a:t>④</a:t>
            </a:r>
            <a:r>
              <a:rPr lang="zh-CN" altLang="en-US" b="1">
                <a:solidFill>
                  <a:schemeClr val="tx1"/>
                </a:solidFill>
                <a:ea typeface="楷体_GB2312" pitchFamily="49" charset="-122"/>
                <a:cs typeface="华文楷体" panose="02010600040101010101" pitchFamily="2" charset="-122"/>
                <a:sym typeface="Wingdings" panose="05000000000000000000" pitchFamily="2" charset="2"/>
              </a:rPr>
              <a:t>谈话上报给校长，并认为这是善意的通告</a:t>
            </a:r>
          </a:p>
        </p:txBody>
      </p:sp>
      <p:sp>
        <p:nvSpPr>
          <p:cNvPr id="10" name="矩形 1741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022A326-DA31-46A4-A348-69E84F6EAD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41164" y="1056415"/>
            <a:ext cx="4056872" cy="315503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  <a:lvl2pPr>
              <a:spcBef>
                <a:spcPct val="20000"/>
              </a:spcBef>
              <a:buSzTx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2pPr>
            <a:lvl3pPr>
              <a:spcBef>
                <a:spcPct val="20000"/>
              </a:spcBef>
              <a:buSzTx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3pPr>
            <a:lvl4pPr>
              <a:spcBef>
                <a:spcPct val="20000"/>
              </a:spcBef>
              <a:buSzTx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4pPr>
            <a:lvl5pPr>
              <a:spcBef>
                <a:spcPct val="20000"/>
              </a:spcBef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9pPr>
          </a:lstStyle>
          <a:p>
            <a:pPr marL="457200" indent="-457200">
              <a:lnSpc>
                <a:spcPct val="120000"/>
              </a:lnSpc>
              <a:spcBef>
                <a:spcPct val="0"/>
              </a:spcBef>
              <a:buSzTx/>
              <a:buFont typeface="Wingdings" panose="05000000000000000000" pitchFamily="2" charset="2"/>
              <a:buChar char="Ø"/>
            </a:pPr>
            <a:r>
              <a:rPr lang="zh-CN" altLang="en-US" sz="2800" b="1">
                <a:solidFill>
                  <a:srgbClr val="7030A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保守迂腐，因循守旧</a:t>
            </a:r>
            <a:endParaRPr lang="en-US" altLang="zh-CN" sz="2800" b="1">
              <a:solidFill>
                <a:srgbClr val="7030A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Wingdings" panose="05000000000000000000" pitchFamily="2" charset="2"/>
            </a:endParaRPr>
          </a:p>
          <a:p>
            <a:pPr marL="457200" indent="-457200">
              <a:lnSpc>
                <a:spcPct val="120000"/>
              </a:lnSpc>
              <a:spcBef>
                <a:spcPct val="0"/>
              </a:spcBef>
              <a:buSzTx/>
              <a:buFont typeface="Wingdings" panose="05000000000000000000" pitchFamily="2" charset="2"/>
              <a:buChar char="Ø"/>
            </a:pPr>
            <a:r>
              <a:rPr lang="zh-CN" altLang="en-US" sz="2800" b="1">
                <a:solidFill>
                  <a:srgbClr val="7030A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现实的逃避者</a:t>
            </a:r>
            <a:endParaRPr lang="en-US" altLang="zh-CN" sz="2800" b="1">
              <a:solidFill>
                <a:srgbClr val="7030A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Wingdings" panose="05000000000000000000" pitchFamily="2" charset="2"/>
            </a:endParaRPr>
          </a:p>
          <a:p>
            <a:pPr marL="457200" indent="-457200">
              <a:lnSpc>
                <a:spcPct val="120000"/>
              </a:lnSpc>
              <a:spcBef>
                <a:spcPct val="0"/>
              </a:spcBef>
              <a:buSzTx/>
              <a:buFont typeface="Wingdings" panose="05000000000000000000" pitchFamily="2" charset="2"/>
              <a:buChar char="Ø"/>
            </a:pPr>
            <a:r>
              <a:rPr lang="zh-CN" altLang="en-US" sz="2800" b="1">
                <a:solidFill>
                  <a:srgbClr val="7030A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胆小多疑</a:t>
            </a:r>
          </a:p>
          <a:p>
            <a:pPr marL="457200" indent="-457200">
              <a:lnSpc>
                <a:spcPct val="120000"/>
              </a:lnSpc>
              <a:spcBef>
                <a:spcPct val="0"/>
              </a:spcBef>
              <a:buSzTx/>
              <a:buFont typeface="Wingdings" panose="05000000000000000000" pitchFamily="2" charset="2"/>
              <a:buChar char="Ø"/>
            </a:pPr>
            <a:r>
              <a:rPr lang="zh-CN" altLang="en-US" sz="2800" b="1">
                <a:solidFill>
                  <a:srgbClr val="7030A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现有秩序的维护者</a:t>
            </a:r>
            <a:endParaRPr lang="en-US" altLang="zh-CN" sz="2800" b="1">
              <a:solidFill>
                <a:srgbClr val="7030A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Wingdings" panose="05000000000000000000" pitchFamily="2" charset="2"/>
            </a:endParaRPr>
          </a:p>
          <a:p>
            <a:pPr marL="457200" indent="-457200">
              <a:lnSpc>
                <a:spcPct val="120000"/>
              </a:lnSpc>
              <a:spcBef>
                <a:spcPct val="0"/>
              </a:spcBef>
              <a:buSzTx/>
              <a:buFont typeface="Wingdings" panose="05000000000000000000" pitchFamily="2" charset="2"/>
              <a:buChar char="Ø"/>
            </a:pPr>
            <a:r>
              <a:rPr lang="zh-CN" altLang="en-US" sz="2800" b="1">
                <a:solidFill>
                  <a:srgbClr val="7030A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Wingdings" panose="05000000000000000000" pitchFamily="2" charset="2"/>
              </a:rPr>
              <a:t>深受奴性思想桎梏的可怜虫</a:t>
            </a:r>
            <a:endParaRPr lang="en-US" altLang="zh-CN" sz="2800" b="1">
              <a:solidFill>
                <a:srgbClr val="7030A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Wingdings" panose="05000000000000000000" pitchFamily="2" charset="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9A3AABD-A9D4-4642-BB73-87B95A11593F}"/>
              </a:ext>
            </a:extLst>
          </p:cNvPr>
          <p:cNvSpPr txBox="1"/>
          <p:nvPr/>
        </p:nvSpPr>
        <p:spPr>
          <a:xfrm>
            <a:off x="542058" y="5940716"/>
            <a:ext cx="622415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  <a:sym typeface="Wingdings" panose="05000000000000000000" pitchFamily="2" charset="2"/>
              </a:rPr>
              <a:t>⑤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  <a:sym typeface="Wingdings" panose="05000000000000000000" pitchFamily="2" charset="2"/>
              </a:rPr>
              <a:t>禁闭、开除学生</a:t>
            </a:r>
            <a:endParaRPr lang="zh-CN" altLang="en-US" sz="32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:p159="http://schemas.microsoft.com/office/powerpoint/2015/09/main" xmlns:p15="http://schemas.microsoft.com/office/powerpoint/2012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4707542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92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92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92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92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10" grpId="0" animBg="1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1229</Words>
  <Application>Aspose.Slides for Java</Application>
  <PresentationFormat>自定义</PresentationFormat>
  <Paragraphs>201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主题​​</vt:lpstr>
      <vt:lpstr>幻灯片 1</vt:lpstr>
      <vt:lpstr>幻灯片 2</vt:lpstr>
      <vt:lpstr>幻灯片 3</vt:lpstr>
      <vt:lpstr>幻灯片 4</vt:lpstr>
      <vt:lpstr>幻灯片 5</vt:lpstr>
      <vt:lpstr>  理清人物关系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Company>学科网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rbm.xkw.com</dc:creator>
  <cp:lastModifiedBy>党如潮</cp:lastModifiedBy>
  <cp:revision>9</cp:revision>
  <cp:lastPrinted>2021-06-21T17:45:37Z</cp:lastPrinted>
  <dcterms:created xsi:type="dcterms:W3CDTF">2021-06-21T17:45:37Z</dcterms:created>
  <dcterms:modified xsi:type="dcterms:W3CDTF">2021-07-25T12:03:00Z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