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removePersonalInfoOnSave="1" saveSubsetFonts="1">
  <p:sldMasterIdLst>
    <p:sldMasterId id="2147483660" r:id="rId1"/>
    <p:sldMasterId id="2147483729" r:id="rId2"/>
  </p:sldMasterIdLst>
  <p:notesMasterIdLst>
    <p:notesMasterId r:id="rId3"/>
  </p:notesMasterIdLst>
  <p:sldIdLst>
    <p:sldId id="257" r:id="rId4"/>
    <p:sldId id="451" r:id="rId5"/>
    <p:sldId id="494" r:id="rId6"/>
    <p:sldId id="497" r:id="rId7"/>
    <p:sldId id="424" r:id="rId8"/>
    <p:sldId id="498" r:id="rId9"/>
    <p:sldId id="464" r:id="rId10"/>
    <p:sldId id="515" r:id="rId11"/>
    <p:sldId id="517" r:id="rId12"/>
    <p:sldId id="516" r:id="rId13"/>
    <p:sldId id="499" r:id="rId14"/>
    <p:sldId id="502" r:id="rId15"/>
    <p:sldId id="500" r:id="rId16"/>
    <p:sldId id="518" r:id="rId17"/>
    <p:sldId id="503" r:id="rId18"/>
    <p:sldId id="501" r:id="rId19"/>
    <p:sldId id="504" r:id="rId20"/>
    <p:sldId id="505" r:id="rId21"/>
    <p:sldId id="506" r:id="rId22"/>
    <p:sldId id="507" r:id="rId23"/>
    <p:sldId id="508" r:id="rId24"/>
    <p:sldId id="521" r:id="rId25"/>
    <p:sldId id="519" r:id="rId26"/>
    <p:sldId id="509" r:id="rId27"/>
    <p:sldId id="510" r:id="rId28"/>
    <p:sldId id="512" r:id="rId29"/>
    <p:sldId id="514" r:id="rId30"/>
    <p:sldId id="483" r:id="rId31"/>
    <p:sldId id="493" r:id="rId32"/>
    <p:sldId id="320" r:id="rId33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237" autoAdjust="0"/>
  </p:normalViewPr>
  <p:slideViewPr>
    <p:cSldViewPr>
      <p:cViewPr varScale="1">
        <p:scale>
          <a:sx n="82" d="100"/>
          <a:sy n="82" d="100"/>
        </p:scale>
        <p:origin x="812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4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16D9-0D7F-4387-8070-AC6A96BABD5D}" type="datetimeFigureOut">
              <a:rPr lang="zh-CN" altLang="en-US" smtClean="0"/>
              <a:t>2023/7/22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3B21B-D1F3-47AD-A932-1C21006C85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7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3B21B-D1F3-47AD-A932-1C21006C85E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20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3B21B-D1F3-47AD-A932-1C21006C85E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344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3B21B-D1F3-47AD-A932-1C21006C85E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34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3B21B-D1F3-47AD-A932-1C21006C85E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216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3590449"/>
            <a:ext cx="6858000" cy="646748"/>
          </a:xfrm>
        </p:spPr>
        <p:txBody>
          <a:bodyPr anchor="b">
            <a:normAutofit/>
          </a:bodyPr>
          <a:lstStyle>
            <a:lvl1pPr algn="ctr"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69388" y="4325303"/>
            <a:ext cx="4977765" cy="33623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defRPr>
                <a:ea typeface="+mn-ea"/>
              </a:defRPr>
            </a:lvl1pPr>
          </a:lstStyle>
          <a:p>
            <a:pPr>
              <a:defRPr/>
            </a:pPr>
            <a:fld id="{A5C5413A-DC67-4D95-80D0-997B22A233EA}" type="datetimeFigureOut">
              <a:rPr lang="zh-CN" altLang="en-US"/>
              <a:pPr>
                <a:defRPr/>
              </a:pPr>
              <a:t>2023/7/22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1814BEB-8C81-431B-8A22-34F0A1DE50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999351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18198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34606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591256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536985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464029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1_节标题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defRPr>
                <a:ea typeface="+mn-ea"/>
              </a:defRPr>
            </a:lvl1pPr>
          </a:lstStyle>
          <a:p>
            <a:pPr>
              <a:defRPr/>
            </a:pPr>
            <a:fld id="{3E56D1EC-236D-4AD1-B89E-244AC80D92B0}" type="datetimeFigureOut">
              <a:rPr lang="zh-CN" altLang="en-US"/>
              <a:pPr>
                <a:defRPr/>
              </a:pPr>
              <a:t>2023/7/22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1011E27-9D99-4ACD-83AA-8770429E7B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2081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defRPr>
                <a:ea typeface="+mn-ea"/>
              </a:defRPr>
            </a:lvl1pPr>
          </a:lstStyle>
          <a:p>
            <a:pPr>
              <a:defRPr/>
            </a:pPr>
            <a:fld id="{3E56D1EC-236D-4AD1-B89E-244AC80D92B0}" type="datetimeFigureOut">
              <a:rPr lang="zh-CN" altLang="en-US"/>
              <a:pPr>
                <a:defRPr/>
              </a:pPr>
              <a:t>2023/7/22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1011E27-9D99-4ACD-83AA-8770429E7B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315735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985" y="779146"/>
            <a:ext cx="7886700" cy="568166"/>
          </a:xfrm>
        </p:spPr>
        <p:txBody>
          <a:bodyPr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665" y="1537811"/>
            <a:ext cx="7886700" cy="295275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defRPr>
                <a:ea typeface="+mn-ea"/>
              </a:defRPr>
            </a:lvl1pPr>
          </a:lstStyle>
          <a:p>
            <a:pPr>
              <a:defRPr/>
            </a:pPr>
            <a:fld id="{484C1EDA-1B7C-4ACA-8DE9-D6872A9A15F6}" type="datetimeFigureOut">
              <a:rPr lang="zh-CN" altLang="en-US"/>
              <a:pPr>
                <a:defRPr/>
              </a:pPr>
              <a:t>2023/7/22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52D6338-B941-49C9-BF5C-3C8225C17D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673383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C5413A-DC67-4D95-80D0-997B22A233EA}" type="datetimeFigureOut">
              <a:rPr lang="zh-CN" altLang="en-US" smtClean="0"/>
              <a:pPr>
                <a:defRPr/>
              </a:pPr>
              <a:t>2023/7/22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814BEB-8C81-431B-8A22-34F0A1DE507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30274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4C1EDA-1B7C-4ACA-8DE9-D6872A9A15F6}" type="datetimeFigureOut">
              <a:rPr lang="zh-CN" altLang="en-US" smtClean="0"/>
              <a:pPr>
                <a:defRPr/>
              </a:pPr>
              <a:t>2023/7/22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D6338-B941-49C9-BF5C-3C8225C17DF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0943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9851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13287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31213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71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image" Target="file:///D:\qq&#25991;&#20214;\712321467\Image\C2C\Image2\%7b75232B38-A165-1FB7-499C-2E1C792CACB5%7d.png" TargetMode="External" /><Relationship Id="rId8" Type="http://schemas.openxmlformats.org/officeDocument/2006/relationships/image" Target="../media/image4.png" /><Relationship Id="rId9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slideLayout" Target="../slideLayouts/slideLayout13.xml" /><Relationship Id="rId11" Type="http://schemas.openxmlformats.org/officeDocument/2006/relationships/slideLayout" Target="../slideLayouts/slideLayout14.xml" /><Relationship Id="rId12" Type="http://schemas.openxmlformats.org/officeDocument/2006/relationships/slideLayout" Target="../slideLayouts/slideLayout15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4.pn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slideLayout" Target="../slideLayouts/slideLayout7.xml" /><Relationship Id="rId5" Type="http://schemas.openxmlformats.org/officeDocument/2006/relationships/slideLayout" Target="../slideLayouts/slideLayout8.xml" /><Relationship Id="rId6" Type="http://schemas.openxmlformats.org/officeDocument/2006/relationships/slideLayout" Target="../slideLayouts/slideLayout9.xml" /><Relationship Id="rId7" Type="http://schemas.openxmlformats.org/officeDocument/2006/relationships/slideLayout" Target="../slideLayouts/slideLayout10.xml" /><Relationship Id="rId8" Type="http://schemas.openxmlformats.org/officeDocument/2006/relationships/slideLayout" Target="../slideLayouts/slideLayout11.xml" /><Relationship Id="rId9" Type="http://schemas.openxmlformats.org/officeDocument/2006/relationships/slideLayout" Target="../slideLayouts/slideLayout1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 bwMode="auto">
      <p:bgPr>
        <a:gradFill rotWithShape="0">
          <a:gsLst>
            <a:gs pos="0">
              <a:srgbClr val="F2F2F2"/>
            </a:gs>
            <a:gs pos="100000">
              <a:schemeClr val="tx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"/>
            </p:custDataLst>
          </p:nvPr>
        </p:nvSpPr>
        <p:spPr bwMode="auto">
          <a:xfrm>
            <a:off x="628650" y="274639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5"/>
            </p:custDataLst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rgbClr val="000000">
                    <a:tint val="75000"/>
                  </a:srgbClr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rgbClr val="000000">
                    <a:tint val="75000"/>
                  </a:srgbClr>
                </a:solidFill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1028" name="图片 1073743875" descr="学科网 zxxk.com" title=""/>
          <p:cNvPicPr>
            <a:picLocks noChangeAspect="1"/>
          </p:cNvPicPr>
          <p:nvPr/>
        </p:nvPicPr>
        <p:blipFill>
          <a:blip r:embed="rId8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278913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A1015-6458-428D-8F2E-6EF0CC731B76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2023/7/22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1AB82-901F-48EA-A78C-483D9BDDC99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63660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5.png" /><Relationship Id="rId4" Type="http://schemas.openxmlformats.org/officeDocument/2006/relationships/image" Target="../media/image1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6.png" /><Relationship Id="rId4" Type="http://schemas.openxmlformats.org/officeDocument/2006/relationships/image" Target="../media/image1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Rectangle 2" title=""/>
          <p:cNvSpPr txBox="1">
            <a:spLocks noRot="1" noChangeArrowheads="1"/>
          </p:cNvSpPr>
          <p:nvPr/>
        </p:nvSpPr>
        <p:spPr bwMode="auto">
          <a:xfrm>
            <a:off x="3784600" y="3292477"/>
            <a:ext cx="5256213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60000"/>
              </a:lnSpc>
              <a:spcBef>
                <a:spcPts val="1000"/>
              </a:spcBef>
              <a:spcAft>
                <a:spcPct val="0"/>
              </a:spcAft>
            </a:pP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24" name="矩形 4" title=""/>
          <p:cNvSpPr>
            <a:spLocks noChangeArrowheads="1"/>
          </p:cNvSpPr>
          <p:nvPr/>
        </p:nvSpPr>
        <p:spPr bwMode="auto">
          <a:xfrm>
            <a:off x="465385" y="513339"/>
            <a:ext cx="82132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高三语文二轮复习之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 title="">
            <a:extLst>
              <a:ext uri="{FF2B5EF4-FFF2-40B4-BE49-F238E27FC236}">
                <a16:creationId xmlns:a16="http://schemas.microsoft.com/office/drawing/2014/main" id="{5FA5B186-0436-4FCF-A54F-D9885A0286FB}"/>
              </a:ext>
            </a:extLst>
          </p:cNvPr>
          <p:cNvSpPr/>
          <p:nvPr/>
        </p:nvSpPr>
        <p:spPr>
          <a:xfrm>
            <a:off x="758105" y="1696671"/>
            <a:ext cx="792050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0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规避文言文翻译的</a:t>
            </a:r>
            <a:r>
              <a:rPr lang="zh-CN" altLang="en-US" sz="500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三个禁忌</a:t>
            </a:r>
          </a:p>
        </p:txBody>
      </p:sp>
    </p:spTree>
    <p:extLst>
      <p:ext uri="{BB962C8B-B14F-4D97-AF65-F5344CB8AC3E}">
        <p14:creationId xmlns:p14="http://schemas.microsoft.com/office/powerpoint/2010/main" val="204290888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548804" y="1664681"/>
            <a:ext cx="8174732" cy="1056508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初收东京，受伪官陈希烈已下数百人，</a:t>
            </a:r>
            <a:r>
              <a:rPr lang="zh-CN" altLang="en-US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崔器希旨深刻，奏皆处死；上意亦欲惩劝天下，欲从器议</a:t>
            </a: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。时岘为三司使，执之曰：“夫事有首从，情有轻重，若一概处死，恐非陛下含弘之义，又失国家惟新之典。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b="1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5073192" y="1635646"/>
            <a:ext cx="506919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7812360" y="1698743"/>
            <a:ext cx="360040" cy="3184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5004048" y="2051216"/>
            <a:ext cx="35283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>
            <a:extLst>
              <a:ext uri="{FF2B5EF4-FFF2-40B4-BE49-F238E27FC236}">
                <a16:creationId xmlns:a16="http://schemas.microsoft.com/office/drawing/2014/main" id="{CA468FA5-2550-4E50-80FE-CDD3144B9660}"/>
              </a:ext>
            </a:extLst>
          </p:cNvPr>
          <p:cNvCxnSpPr/>
          <p:nvPr/>
        </p:nvCxnSpPr>
        <p:spPr>
          <a:xfrm>
            <a:off x="623122" y="2352577"/>
            <a:ext cx="250871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2733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——“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知古论词</a:t>
            </a:r>
            <a:r>
              <a:rPr lang="en-US" altLang="zh-CN" sz="2000" b="1" kern="100">
                <a:latin typeface="+mn-ea"/>
              </a:rPr>
              <a:t>(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句</a:t>
            </a:r>
            <a:r>
              <a:rPr lang="en-US" altLang="zh-CN" sz="2000" b="1" kern="100">
                <a:latin typeface="+mn-ea"/>
              </a:rPr>
              <a:t>)</a:t>
            </a:r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B1E7C932-E2D9-4096-9B0B-8C9F06E474DA}"/>
              </a:ext>
            </a:extLst>
          </p:cNvPr>
          <p:cNvSpPr txBox="1"/>
          <p:nvPr/>
        </p:nvSpPr>
        <p:spPr>
          <a:xfrm>
            <a:off x="964375" y="2923058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划线句：容易“</a:t>
            </a:r>
            <a:r>
              <a:rPr lang="zh-CN" altLang="en-US" b="1">
                <a:solidFill>
                  <a:srgbClr val="FF0000"/>
                </a:solidFill>
              </a:rPr>
              <a:t>以今释古</a:t>
            </a:r>
            <a:r>
              <a:rPr lang="zh-CN" altLang="en-US"/>
              <a:t>”的词</a:t>
            </a:r>
            <a:r>
              <a:rPr lang="en-US" altLang="zh-CN"/>
              <a:t>——</a:t>
            </a:r>
            <a:r>
              <a:rPr lang="zh-CN" altLang="en-US"/>
              <a:t>？</a:t>
            </a: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6712CBC9-CF99-4820-9AC6-11532A129655}"/>
              </a:ext>
            </a:extLst>
          </p:cNvPr>
          <p:cNvSpPr/>
          <p:nvPr/>
        </p:nvSpPr>
        <p:spPr>
          <a:xfrm>
            <a:off x="5604047" y="1635646"/>
            <a:ext cx="506918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C38BF910-0EDD-4734-BF56-6575A6F365F0}"/>
              </a:ext>
            </a:extLst>
          </p:cNvPr>
          <p:cNvSpPr/>
          <p:nvPr/>
        </p:nvSpPr>
        <p:spPr>
          <a:xfrm>
            <a:off x="8182134" y="1645585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话气泡: 圆角矩形 6" title="">
            <a:extLst>
              <a:ext uri="{FF2B5EF4-FFF2-40B4-BE49-F238E27FC236}">
                <a16:creationId xmlns:a16="http://schemas.microsoft.com/office/drawing/2014/main" id="{EE61C473-A3D6-4FAC-B8AE-E8DBEAA109DE}"/>
              </a:ext>
            </a:extLst>
          </p:cNvPr>
          <p:cNvSpPr/>
          <p:nvPr/>
        </p:nvSpPr>
        <p:spPr>
          <a:xfrm>
            <a:off x="5559929" y="973626"/>
            <a:ext cx="1920281" cy="410148"/>
          </a:xfrm>
          <a:prstGeom prst="wedgeRoundRectCallout">
            <a:avLst>
              <a:gd name="adj1" fmla="val -37396"/>
              <a:gd name="adj2" fmla="val 988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迎合君上的意旨</a:t>
            </a:r>
          </a:p>
        </p:txBody>
      </p:sp>
      <p:sp>
        <p:nvSpPr>
          <p:cNvPr id="18" name="对话气泡: 圆角矩形 17" title="">
            <a:extLst>
              <a:ext uri="{FF2B5EF4-FFF2-40B4-BE49-F238E27FC236}">
                <a16:creationId xmlns:a16="http://schemas.microsoft.com/office/drawing/2014/main" id="{405F510C-C8F0-4482-B103-67C20CE8454D}"/>
              </a:ext>
            </a:extLst>
          </p:cNvPr>
          <p:cNvSpPr/>
          <p:nvPr/>
        </p:nvSpPr>
        <p:spPr>
          <a:xfrm>
            <a:off x="6110965" y="220322"/>
            <a:ext cx="2709507" cy="623236"/>
          </a:xfrm>
          <a:prstGeom prst="wedgeRoundRectCallout">
            <a:avLst>
              <a:gd name="adj1" fmla="val 28624"/>
              <a:gd name="adj2" fmla="val 1802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心意</a:t>
            </a:r>
            <a:r>
              <a:rPr lang="en-US" altLang="zh-CN"/>
              <a:t>/</a:t>
            </a:r>
            <a:r>
              <a:rPr lang="zh-CN" altLang="en-US"/>
              <a:t>念头</a:t>
            </a:r>
            <a:r>
              <a:rPr lang="en-US" altLang="zh-CN"/>
              <a:t>/</a:t>
            </a:r>
            <a:r>
              <a:rPr lang="zh-CN" altLang="en-US"/>
              <a:t>志向、愿望</a:t>
            </a:r>
            <a:r>
              <a:rPr lang="en-US" altLang="zh-CN"/>
              <a:t>/</a:t>
            </a:r>
            <a:r>
              <a:rPr lang="zh-CN" altLang="en-US"/>
              <a:t>打算</a:t>
            </a:r>
            <a:r>
              <a:rPr lang="en-US" altLang="zh-CN"/>
              <a:t>/</a:t>
            </a:r>
            <a:r>
              <a:rPr lang="zh-CN" altLang="en-US"/>
              <a:t>意料、猜测</a:t>
            </a:r>
            <a:r>
              <a:rPr lang="en-US" altLang="zh-CN"/>
              <a:t>/</a:t>
            </a:r>
            <a:r>
              <a:rPr lang="zh-CN" altLang="en-US"/>
              <a:t>怀疑</a:t>
            </a: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4ABD532E-167E-4E9E-8029-A14EA7B58110}"/>
              </a:ext>
            </a:extLst>
          </p:cNvPr>
          <p:cNvSpPr/>
          <p:nvPr/>
        </p:nvSpPr>
        <p:spPr>
          <a:xfrm>
            <a:off x="2480484" y="1962924"/>
            <a:ext cx="291315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 title="">
            <a:extLst>
              <a:ext uri="{FF2B5EF4-FFF2-40B4-BE49-F238E27FC236}">
                <a16:creationId xmlns:a16="http://schemas.microsoft.com/office/drawing/2014/main" id="{351398A7-77FE-4FB3-BF95-887023911DC5}"/>
              </a:ext>
            </a:extLst>
          </p:cNvPr>
          <p:cNvSpPr/>
          <p:nvPr/>
        </p:nvSpPr>
        <p:spPr>
          <a:xfrm>
            <a:off x="484634" y="3461277"/>
            <a:ext cx="8174731" cy="95725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存在问题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希旨：了解旨意；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奏：上奏的人；</a:t>
            </a:r>
            <a:endParaRPr lang="en-US" altLang="zh-CN" sz="2000" b="1" kern="100">
              <a:solidFill>
                <a:srgbClr val="0000FF"/>
              </a:solidFill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从：顺从、跟从；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意：意图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000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790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548804" y="1664681"/>
            <a:ext cx="8174732" cy="1056508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初收东京，受伪官陈希烈已下数百人，</a:t>
            </a:r>
            <a:r>
              <a:rPr lang="zh-CN" altLang="en-US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崔器希旨深刻，奏皆处死；上意亦欲惩劝天下，欲从器议</a:t>
            </a: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。时岘为三司使，执之曰：“夫事有首从，情有轻重，若一概处死，恐非陛下含弘之义，又失国家惟新之典。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b="1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5073192" y="1635646"/>
            <a:ext cx="506919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7812360" y="1698743"/>
            <a:ext cx="360040" cy="3184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5004048" y="2051216"/>
            <a:ext cx="35283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>
            <a:extLst>
              <a:ext uri="{FF2B5EF4-FFF2-40B4-BE49-F238E27FC236}">
                <a16:creationId xmlns:a16="http://schemas.microsoft.com/office/drawing/2014/main" id="{CA468FA5-2550-4E50-80FE-CDD3144B9660}"/>
              </a:ext>
            </a:extLst>
          </p:cNvPr>
          <p:cNvCxnSpPr/>
          <p:nvPr/>
        </p:nvCxnSpPr>
        <p:spPr>
          <a:xfrm>
            <a:off x="623122" y="2352577"/>
            <a:ext cx="250871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2733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——“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知古论词</a:t>
            </a:r>
            <a:r>
              <a:rPr lang="en-US" altLang="zh-CN" sz="2000" b="1" kern="100">
                <a:latin typeface="+mn-ea"/>
              </a:rPr>
              <a:t>(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句</a:t>
            </a:r>
            <a:r>
              <a:rPr lang="en-US" altLang="zh-CN" sz="2000" b="1" kern="100">
                <a:latin typeface="+mn-ea"/>
              </a:rPr>
              <a:t>)</a:t>
            </a:r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B1E7C932-E2D9-4096-9B0B-8C9F06E474DA}"/>
              </a:ext>
            </a:extLst>
          </p:cNvPr>
          <p:cNvSpPr txBox="1"/>
          <p:nvPr/>
        </p:nvSpPr>
        <p:spPr>
          <a:xfrm>
            <a:off x="548804" y="3979554"/>
            <a:ext cx="817473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1163638" indent="-1163638"/>
            <a:r>
              <a:rPr lang="zh-CN" altLang="en-US" b="1"/>
              <a:t>友情提醒：</a:t>
            </a:r>
            <a:r>
              <a:rPr lang="zh-CN" altLang="en-US"/>
              <a:t>不要“</a:t>
            </a:r>
            <a:r>
              <a:rPr lang="zh-CN" altLang="en-US" b="1">
                <a:solidFill>
                  <a:srgbClr val="FF0000"/>
                </a:solidFill>
              </a:rPr>
              <a:t>以今释古</a:t>
            </a:r>
            <a:r>
              <a:rPr lang="zh-CN" altLang="en-US"/>
              <a:t>”。要多关注上下文语境，强化“</a:t>
            </a:r>
            <a:r>
              <a:rPr lang="en-US" altLang="zh-CN"/>
              <a:t>4</a:t>
            </a:r>
            <a:r>
              <a:rPr lang="zh-CN" altLang="en-US"/>
              <a:t>个注意”。同时，要直译为主，一一对译。</a:t>
            </a: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6712CBC9-CF99-4820-9AC6-11532A129655}"/>
              </a:ext>
            </a:extLst>
          </p:cNvPr>
          <p:cNvSpPr/>
          <p:nvPr/>
        </p:nvSpPr>
        <p:spPr>
          <a:xfrm>
            <a:off x="5604047" y="1635646"/>
            <a:ext cx="506918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C38BF910-0EDD-4734-BF56-6575A6F365F0}"/>
              </a:ext>
            </a:extLst>
          </p:cNvPr>
          <p:cNvSpPr/>
          <p:nvPr/>
        </p:nvSpPr>
        <p:spPr>
          <a:xfrm>
            <a:off x="8182134" y="1645585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 title="">
            <a:extLst>
              <a:ext uri="{FF2B5EF4-FFF2-40B4-BE49-F238E27FC236}">
                <a16:creationId xmlns:a16="http://schemas.microsoft.com/office/drawing/2014/main" id="{BA4F72AC-A5F2-4C14-A239-B3AE0BE54E6D}"/>
              </a:ext>
            </a:extLst>
          </p:cNvPr>
          <p:cNvSpPr/>
          <p:nvPr/>
        </p:nvSpPr>
        <p:spPr>
          <a:xfrm>
            <a:off x="548805" y="2879982"/>
            <a:ext cx="8174731" cy="94352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答案】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崔器</a:t>
            </a:r>
            <a:r>
              <a:rPr lang="zh-CN" altLang="zh-CN" sz="2000" b="1" kern="1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逢迎旨意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严峻苛刻，上奏全部处死；皇上也</a:t>
            </a:r>
            <a:r>
              <a:rPr lang="zh-CN" altLang="zh-CN" sz="2000" b="1" kern="1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打算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以此惩戒天下，想要听从崔器的建议。</a:t>
            </a:r>
            <a:endParaRPr lang="zh-CN" altLang="zh-CN" sz="2000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4ABD532E-167E-4E9E-8029-A14EA7B58110}"/>
              </a:ext>
            </a:extLst>
          </p:cNvPr>
          <p:cNvSpPr/>
          <p:nvPr/>
        </p:nvSpPr>
        <p:spPr>
          <a:xfrm>
            <a:off x="2480484" y="1962924"/>
            <a:ext cx="291315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918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68DF3E2A-0713-4A6D-AA08-F38333743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915566"/>
            <a:ext cx="7886700" cy="568166"/>
          </a:xfrm>
        </p:spPr>
        <p:txBody>
          <a:bodyPr/>
          <a:lstStyle/>
          <a:p>
            <a:r>
              <a:rPr lang="zh-CN" altLang="en-US"/>
              <a:t>友情提醒：</a:t>
            </a:r>
            <a:r>
              <a:rPr lang="zh-CN" altLang="en-US">
                <a:solidFill>
                  <a:srgbClr val="0000FF"/>
                </a:solidFill>
              </a:rPr>
              <a:t>注意</a:t>
            </a:r>
            <a:r>
              <a:rPr lang="zh-CN" altLang="en-US">
                <a:solidFill>
                  <a:srgbClr val="FF0000"/>
                </a:solidFill>
              </a:rPr>
              <a:t>辨析词语的感情色彩</a:t>
            </a:r>
            <a:endParaRPr lang="zh-CN" altLang="en-US"/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7B77FDDA-ADE9-4438-82C1-1D44E3A5A5C4}"/>
              </a:ext>
            </a:extLst>
          </p:cNvPr>
          <p:cNvSpPr/>
          <p:nvPr/>
        </p:nvSpPr>
        <p:spPr>
          <a:xfrm>
            <a:off x="611560" y="1513127"/>
            <a:ext cx="7886700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b="1" kern="1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b="1" kern="1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示例</a:t>
            </a:r>
            <a:r>
              <a:rPr lang="en-US" altLang="zh-CN" b="1" kern="1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2】</a:t>
            </a:r>
            <a:r>
              <a:rPr lang="en-US" altLang="zh-CN" b="1" kern="10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皇甫谧</a:t>
            </a:r>
            <a:r>
              <a:rPr lang="en-US" altLang="zh-CN" b="1" kern="10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u="sng" kern="10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遂不仕，</a:t>
            </a:r>
            <a:r>
              <a:rPr lang="zh-CN" altLang="zh-CN" b="1" u="sng" kern="10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耽玩</a:t>
            </a:r>
            <a:r>
              <a:rPr lang="zh-CN" altLang="zh-CN" b="1" u="sng" kern="10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典籍，忘寝与食，时人谓之</a:t>
            </a:r>
            <a:r>
              <a:rPr lang="en-US" altLang="zh-CN" b="1" u="sng" kern="10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u="sng" kern="10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书淫</a:t>
            </a:r>
            <a:r>
              <a:rPr lang="en-US" altLang="zh-CN" b="1" u="sng" kern="100">
                <a:solidFill>
                  <a:srgbClr val="0000FF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。或有箴莫过笃，将损耗精神。谧曰：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朝闻道，夕死可矣，况命之修短分定悬天乎！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   </a:t>
            </a: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节选自《晋书</a:t>
            </a: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·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皇甫谧传》</a:t>
            </a:r>
            <a:r>
              <a:rPr lang="en-US" altLang="zh-CN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)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 title="">
            <a:extLst>
              <a:ext uri="{FF2B5EF4-FFF2-40B4-BE49-F238E27FC236}">
                <a16:creationId xmlns:a16="http://schemas.microsoft.com/office/drawing/2014/main" id="{87374FC7-0F1D-4000-BBB8-38A00EE2684F}"/>
              </a:ext>
            </a:extLst>
          </p:cNvPr>
          <p:cNvSpPr/>
          <p:nvPr/>
        </p:nvSpPr>
        <p:spPr>
          <a:xfrm>
            <a:off x="629206" y="2954059"/>
            <a:ext cx="8047249" cy="85837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答案】 </a:t>
            </a:r>
            <a:r>
              <a:rPr lang="en-US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皇甫谧</a:t>
            </a:r>
            <a:r>
              <a:rPr lang="en-US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于是没有去做官，</a:t>
            </a:r>
            <a:r>
              <a:rPr lang="zh-CN" altLang="zh-CN" kern="100">
                <a:solidFill>
                  <a:srgbClr val="FF0066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沉醉</a:t>
            </a:r>
            <a:r>
              <a:rPr lang="zh-CN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于书籍之中，以至废寝忘食，当时人说他是</a:t>
            </a:r>
            <a:r>
              <a:rPr lang="en-US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书淫</a:t>
            </a:r>
            <a:r>
              <a:rPr lang="en-US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对话气泡: 圆角矩形 5" title="">
            <a:extLst>
              <a:ext uri="{FF2B5EF4-FFF2-40B4-BE49-F238E27FC236}">
                <a16:creationId xmlns:a16="http://schemas.microsoft.com/office/drawing/2014/main" id="{EB93F6D6-016C-46B4-97E3-381D7F61D18A}"/>
              </a:ext>
            </a:extLst>
          </p:cNvPr>
          <p:cNvSpPr/>
          <p:nvPr/>
        </p:nvSpPr>
        <p:spPr>
          <a:xfrm>
            <a:off x="4427984" y="2466570"/>
            <a:ext cx="1080120" cy="410148"/>
          </a:xfrm>
          <a:prstGeom prst="wedgeRoundRectCallout">
            <a:avLst>
              <a:gd name="adj1" fmla="val -100024"/>
              <a:gd name="adj2" fmla="val -18952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/>
              <a:t>沉 醉</a:t>
            </a:r>
          </a:p>
        </p:txBody>
      </p:sp>
    </p:spTree>
    <p:extLst>
      <p:ext uri="{BB962C8B-B14F-4D97-AF65-F5344CB8AC3E}">
        <p14:creationId xmlns:p14="http://schemas.microsoft.com/office/powerpoint/2010/main" val="21625379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548804" y="1664681"/>
            <a:ext cx="8174732" cy="1061829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kern="100">
                <a:latin typeface="Arial" pitchFamily="34" charset="0"/>
                <a:ea typeface="黑体" pitchFamily="49" charset="-122"/>
                <a:cs typeface="Courier New" panose="02070309020205020404" pitchFamily="49" charset="0"/>
              </a:rPr>
              <a:t>(2020·</a:t>
            </a:r>
            <a:r>
              <a:rPr lang="zh-CN" altLang="zh-CN" kern="100">
                <a:latin typeface="Arial" pitchFamily="34" charset="0"/>
                <a:ea typeface="黑体" pitchFamily="49" charset="-122"/>
                <a:cs typeface="Arial" pitchFamily="34" charset="0"/>
              </a:rPr>
              <a:t>山西朔州调研</a:t>
            </a:r>
            <a:r>
              <a:rPr lang="en-US" altLang="zh-CN" kern="100">
                <a:latin typeface="Arial" pitchFamily="34" charset="0"/>
                <a:ea typeface="黑体" pitchFamily="49" charset="-122"/>
                <a:cs typeface="Courier New" panose="02070309020205020404" pitchFamily="49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阅读下面语段，回答问题。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r>
              <a:rPr lang="zh-CN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韦陟，字殷卿，与弟斌俱秀敏异常童。</a:t>
            </a:r>
            <a:r>
              <a:rPr lang="en-US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陟于鉴裁尤长。故事，取人以一日试为高下。</a:t>
            </a:r>
            <a:r>
              <a:rPr lang="zh-CN" altLang="zh-CN" u="sng" kern="100">
                <a:ea typeface="楷体" panose="02010609060101010101" pitchFamily="49" charset="-122"/>
                <a:cs typeface="Times New Roman" panose="02020603050405020304" pitchFamily="18" charset="0"/>
              </a:rPr>
              <a:t>陟许自通所工，先就其能试之，已乃程考，由是无遗材。</a:t>
            </a:r>
            <a:endParaRPr lang="zh-CN" altLang="en-US" b="1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2075655" y="2787774"/>
            <a:ext cx="523264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>
            <a:extLst>
              <a:ext uri="{FF2B5EF4-FFF2-40B4-BE49-F238E27FC236}">
                <a16:creationId xmlns:a16="http://schemas.microsoft.com/office/drawing/2014/main" id="{CA468FA5-2550-4E50-80FE-CDD3144B9660}"/>
              </a:ext>
            </a:extLst>
          </p:cNvPr>
          <p:cNvCxnSpPr/>
          <p:nvPr/>
        </p:nvCxnSpPr>
        <p:spPr>
          <a:xfrm>
            <a:off x="4976461" y="2392334"/>
            <a:ext cx="348397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18326" y="116149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【</a:t>
            </a:r>
            <a:r>
              <a:rPr lang="zh-CN" altLang="en-US" sz="2400" b="1">
                <a:solidFill>
                  <a:srgbClr val="FF0000"/>
                </a:solidFill>
              </a:rPr>
              <a:t>对症快练</a:t>
            </a:r>
            <a:r>
              <a:rPr lang="en-US" altLang="zh-CN" sz="2400" b="1">
                <a:solidFill>
                  <a:srgbClr val="FF0000"/>
                </a:solidFill>
              </a:rPr>
              <a:t>】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6712CBC9-CF99-4820-9AC6-11532A129655}"/>
              </a:ext>
            </a:extLst>
          </p:cNvPr>
          <p:cNvSpPr/>
          <p:nvPr/>
        </p:nvSpPr>
        <p:spPr>
          <a:xfrm>
            <a:off x="2898983" y="2341477"/>
            <a:ext cx="307174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C38BF910-0EDD-4734-BF56-6575A6F365F0}"/>
              </a:ext>
            </a:extLst>
          </p:cNvPr>
          <p:cNvSpPr/>
          <p:nvPr/>
        </p:nvSpPr>
        <p:spPr>
          <a:xfrm>
            <a:off x="4028391" y="2338400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4ABD532E-167E-4E9E-8029-A14EA7B58110}"/>
              </a:ext>
            </a:extLst>
          </p:cNvPr>
          <p:cNvSpPr/>
          <p:nvPr/>
        </p:nvSpPr>
        <p:spPr>
          <a:xfrm>
            <a:off x="1731823" y="2337614"/>
            <a:ext cx="291315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title="">
            <a:extLst>
              <a:ext uri="{FF2B5EF4-FFF2-40B4-BE49-F238E27FC236}">
                <a16:creationId xmlns:a16="http://schemas.microsoft.com/office/drawing/2014/main" id="{8BACA367-852D-4D06-9993-CA695F35CC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459" b="21042"/>
          <a:stretch>
            <a:fillRect/>
          </a:stretch>
        </p:blipFill>
        <p:spPr>
          <a:xfrm>
            <a:off x="5109095" y="221434"/>
            <a:ext cx="3715041" cy="1144740"/>
          </a:xfrm>
          <a:prstGeom prst="rect">
            <a:avLst/>
          </a:prstGeom>
        </p:spPr>
      </p:pic>
      <p:sp>
        <p:nvSpPr>
          <p:cNvPr id="21" name="矩形 20" title="">
            <a:extLst>
              <a:ext uri="{FF2B5EF4-FFF2-40B4-BE49-F238E27FC236}">
                <a16:creationId xmlns:a16="http://schemas.microsoft.com/office/drawing/2014/main" id="{2284D4C5-9A85-4D05-AA51-45CBC8E4B9E3}"/>
              </a:ext>
            </a:extLst>
          </p:cNvPr>
          <p:cNvSpPr/>
          <p:nvPr/>
        </p:nvSpPr>
        <p:spPr>
          <a:xfrm>
            <a:off x="450409" y="690057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  <p:cxnSp>
        <p:nvCxnSpPr>
          <p:cNvPr id="22" name="直接连接符 21" title="">
            <a:extLst>
              <a:ext uri="{FF2B5EF4-FFF2-40B4-BE49-F238E27FC236}">
                <a16:creationId xmlns:a16="http://schemas.microsoft.com/office/drawing/2014/main" id="{E3FA1A13-04D3-4BE4-B6BE-C90D15A6A793}"/>
              </a:ext>
            </a:extLst>
          </p:cNvPr>
          <p:cNvCxnSpPr/>
          <p:nvPr/>
        </p:nvCxnSpPr>
        <p:spPr>
          <a:xfrm>
            <a:off x="548804" y="2787774"/>
            <a:ext cx="99886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 title="">
            <a:extLst>
              <a:ext uri="{FF2B5EF4-FFF2-40B4-BE49-F238E27FC236}">
                <a16:creationId xmlns:a16="http://schemas.microsoft.com/office/drawing/2014/main" id="{B51E2848-A0E7-4280-B7A0-85BBF9C20D8D}"/>
              </a:ext>
            </a:extLst>
          </p:cNvPr>
          <p:cNvSpPr/>
          <p:nvPr/>
        </p:nvSpPr>
        <p:spPr>
          <a:xfrm>
            <a:off x="5436096" y="2338400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title="">
            <a:extLst>
              <a:ext uri="{FF2B5EF4-FFF2-40B4-BE49-F238E27FC236}">
                <a16:creationId xmlns:a16="http://schemas.microsoft.com/office/drawing/2014/main" id="{CF09FC1C-D828-4EFB-B66B-D09165372E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087566" y="171101"/>
            <a:ext cx="1054476" cy="8174734"/>
          </a:xfrm>
          <a:prstGeom prst="rect">
            <a:avLst/>
          </a:prstGeom>
        </p:spPr>
      </p:pic>
      <p:pic>
        <p:nvPicPr>
          <p:cNvPr id="4" name="图片 3" title="">
            <a:extLst>
              <a:ext uri="{FF2B5EF4-FFF2-40B4-BE49-F238E27FC236}">
                <a16:creationId xmlns:a16="http://schemas.microsoft.com/office/drawing/2014/main" id="{9EC9C54D-DA49-440A-B89E-7C99B2CA2D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4250020" y="-816527"/>
            <a:ext cx="643960" cy="815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529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548804" y="1664681"/>
            <a:ext cx="8174732" cy="1061829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kern="100">
                <a:latin typeface="Arial" pitchFamily="34" charset="0"/>
                <a:ea typeface="黑体" pitchFamily="49" charset="-122"/>
                <a:cs typeface="Courier New" panose="02070309020205020404" pitchFamily="49" charset="0"/>
              </a:rPr>
              <a:t>(2020·</a:t>
            </a:r>
            <a:r>
              <a:rPr lang="zh-CN" altLang="zh-CN" kern="100">
                <a:latin typeface="Arial" pitchFamily="34" charset="0"/>
                <a:ea typeface="黑体" pitchFamily="49" charset="-122"/>
                <a:cs typeface="Arial" pitchFamily="34" charset="0"/>
              </a:rPr>
              <a:t>山西朔州调研</a:t>
            </a:r>
            <a:r>
              <a:rPr lang="en-US" altLang="zh-CN" kern="100">
                <a:latin typeface="Arial" pitchFamily="34" charset="0"/>
                <a:ea typeface="黑体" pitchFamily="49" charset="-122"/>
                <a:cs typeface="Courier New" panose="02070309020205020404" pitchFamily="49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阅读下面语段，回答问题。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r>
              <a:rPr lang="zh-CN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韦陟，字殷卿，与弟斌俱秀敏异常童。</a:t>
            </a:r>
            <a:r>
              <a:rPr lang="en-US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陟于鉴裁尤长。故事，取人以一日试为高下。</a:t>
            </a:r>
            <a:r>
              <a:rPr lang="zh-CN" altLang="zh-CN" u="sng" kern="100">
                <a:ea typeface="楷体" panose="02010609060101010101" pitchFamily="49" charset="-122"/>
                <a:cs typeface="Times New Roman" panose="02020603050405020304" pitchFamily="18" charset="0"/>
              </a:rPr>
              <a:t>陟许自通所工，先就其能试之，已乃程考，由是无遗材。</a:t>
            </a:r>
            <a:endParaRPr lang="zh-CN" altLang="en-US" b="1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2075655" y="2787774"/>
            <a:ext cx="523264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>
            <a:extLst>
              <a:ext uri="{FF2B5EF4-FFF2-40B4-BE49-F238E27FC236}">
                <a16:creationId xmlns:a16="http://schemas.microsoft.com/office/drawing/2014/main" id="{CA468FA5-2550-4E50-80FE-CDD3144B9660}"/>
              </a:ext>
            </a:extLst>
          </p:cNvPr>
          <p:cNvCxnSpPr/>
          <p:nvPr/>
        </p:nvCxnSpPr>
        <p:spPr>
          <a:xfrm>
            <a:off x="4976461" y="2392334"/>
            <a:ext cx="348397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18326" y="116149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【</a:t>
            </a:r>
            <a:r>
              <a:rPr lang="zh-CN" altLang="en-US" sz="2400" b="1">
                <a:solidFill>
                  <a:srgbClr val="FF0000"/>
                </a:solidFill>
              </a:rPr>
              <a:t>对症快练</a:t>
            </a:r>
            <a:r>
              <a:rPr lang="en-US" altLang="zh-CN" sz="2400" b="1">
                <a:solidFill>
                  <a:srgbClr val="FF0000"/>
                </a:solidFill>
              </a:rPr>
              <a:t>】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6712CBC9-CF99-4820-9AC6-11532A129655}"/>
              </a:ext>
            </a:extLst>
          </p:cNvPr>
          <p:cNvSpPr/>
          <p:nvPr/>
        </p:nvSpPr>
        <p:spPr>
          <a:xfrm>
            <a:off x="2898983" y="2341477"/>
            <a:ext cx="307174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C38BF910-0EDD-4734-BF56-6575A6F365F0}"/>
              </a:ext>
            </a:extLst>
          </p:cNvPr>
          <p:cNvSpPr/>
          <p:nvPr/>
        </p:nvSpPr>
        <p:spPr>
          <a:xfrm>
            <a:off x="4028391" y="2338400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4ABD532E-167E-4E9E-8029-A14EA7B58110}"/>
              </a:ext>
            </a:extLst>
          </p:cNvPr>
          <p:cNvSpPr/>
          <p:nvPr/>
        </p:nvSpPr>
        <p:spPr>
          <a:xfrm>
            <a:off x="1731823" y="2337614"/>
            <a:ext cx="291315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title="">
            <a:extLst>
              <a:ext uri="{FF2B5EF4-FFF2-40B4-BE49-F238E27FC236}">
                <a16:creationId xmlns:a16="http://schemas.microsoft.com/office/drawing/2014/main" id="{2284D4C5-9A85-4D05-AA51-45CBC8E4B9E3}"/>
              </a:ext>
            </a:extLst>
          </p:cNvPr>
          <p:cNvSpPr/>
          <p:nvPr/>
        </p:nvSpPr>
        <p:spPr>
          <a:xfrm>
            <a:off x="450409" y="690057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  <p:cxnSp>
        <p:nvCxnSpPr>
          <p:cNvPr id="22" name="直接连接符 21" title="">
            <a:extLst>
              <a:ext uri="{FF2B5EF4-FFF2-40B4-BE49-F238E27FC236}">
                <a16:creationId xmlns:a16="http://schemas.microsoft.com/office/drawing/2014/main" id="{E3FA1A13-04D3-4BE4-B6BE-C90D15A6A793}"/>
              </a:ext>
            </a:extLst>
          </p:cNvPr>
          <p:cNvCxnSpPr/>
          <p:nvPr/>
        </p:nvCxnSpPr>
        <p:spPr>
          <a:xfrm>
            <a:off x="548804" y="2787774"/>
            <a:ext cx="99886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 title="">
            <a:extLst>
              <a:ext uri="{FF2B5EF4-FFF2-40B4-BE49-F238E27FC236}">
                <a16:creationId xmlns:a16="http://schemas.microsoft.com/office/drawing/2014/main" id="{A4519F57-BA62-44B3-A3FE-10A09A6F07D4}"/>
              </a:ext>
            </a:extLst>
          </p:cNvPr>
          <p:cNvSpPr/>
          <p:nvPr/>
        </p:nvSpPr>
        <p:spPr>
          <a:xfrm>
            <a:off x="631158" y="3075806"/>
            <a:ext cx="8010023" cy="1417568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kern="1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存在问题</a:t>
            </a:r>
            <a:r>
              <a:rPr lang="en-US" altLang="zh-CN" sz="2000" kern="1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）工：工具、工序、科目、功课；（</a:t>
            </a:r>
            <a:r>
              <a:rPr lang="en-US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）就：完成、依靠；（</a:t>
            </a:r>
            <a:r>
              <a:rPr lang="en-US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）能：能力；“其能”漏译；（</a:t>
            </a:r>
            <a:r>
              <a:rPr lang="en-US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）试：尝试；（</a:t>
            </a:r>
            <a:r>
              <a:rPr lang="en-US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）遗：遗憾、剩余；（</a:t>
            </a:r>
            <a:r>
              <a:rPr lang="en-US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）“材”：才能。</a:t>
            </a:r>
          </a:p>
        </p:txBody>
      </p:sp>
      <p:sp>
        <p:nvSpPr>
          <p:cNvPr id="24" name="矩形 23" title="">
            <a:extLst>
              <a:ext uri="{FF2B5EF4-FFF2-40B4-BE49-F238E27FC236}">
                <a16:creationId xmlns:a16="http://schemas.microsoft.com/office/drawing/2014/main" id="{B51E2848-A0E7-4280-B7A0-85BBF9C20D8D}"/>
              </a:ext>
            </a:extLst>
          </p:cNvPr>
          <p:cNvSpPr/>
          <p:nvPr/>
        </p:nvSpPr>
        <p:spPr>
          <a:xfrm>
            <a:off x="5436096" y="2338400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1072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548804" y="1664681"/>
            <a:ext cx="8174732" cy="1061829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kern="100">
                <a:latin typeface="Arial" pitchFamily="34" charset="0"/>
                <a:ea typeface="黑体" pitchFamily="49" charset="-122"/>
                <a:cs typeface="Courier New" panose="02070309020205020404" pitchFamily="49" charset="0"/>
              </a:rPr>
              <a:t>(2020·</a:t>
            </a:r>
            <a:r>
              <a:rPr lang="zh-CN" altLang="zh-CN" kern="100">
                <a:latin typeface="Arial" pitchFamily="34" charset="0"/>
                <a:ea typeface="黑体" pitchFamily="49" charset="-122"/>
                <a:cs typeface="Arial" pitchFamily="34" charset="0"/>
              </a:rPr>
              <a:t>山西朔州调研</a:t>
            </a:r>
            <a:r>
              <a:rPr lang="en-US" altLang="zh-CN" kern="100">
                <a:latin typeface="Arial" pitchFamily="34" charset="0"/>
                <a:ea typeface="黑体" pitchFamily="49" charset="-122"/>
                <a:cs typeface="Courier New" panose="02070309020205020404" pitchFamily="49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阅读下面语段，回答问题。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r>
              <a:rPr lang="zh-CN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韦陟，字殷卿，与弟斌俱秀敏异常童。</a:t>
            </a:r>
            <a:r>
              <a:rPr lang="en-US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>
                <a:ea typeface="楷体" panose="02010609060101010101" pitchFamily="49" charset="-122"/>
                <a:cs typeface="Times New Roman" panose="02020603050405020304" pitchFamily="18" charset="0"/>
              </a:rPr>
              <a:t>陟于鉴裁尤长。故事，取人以一日试为高下。</a:t>
            </a:r>
            <a:r>
              <a:rPr lang="zh-CN" altLang="zh-CN" u="sng" kern="100">
                <a:ea typeface="楷体" panose="02010609060101010101" pitchFamily="49" charset="-122"/>
                <a:cs typeface="Times New Roman" panose="02020603050405020304" pitchFamily="18" charset="0"/>
              </a:rPr>
              <a:t>陟许自通所工，先就其能试之，已乃程考，由是无遗材。</a:t>
            </a:r>
            <a:endParaRPr lang="zh-CN" altLang="en-US" b="1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2075655" y="2787774"/>
            <a:ext cx="523264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>
            <a:extLst>
              <a:ext uri="{FF2B5EF4-FFF2-40B4-BE49-F238E27FC236}">
                <a16:creationId xmlns:a16="http://schemas.microsoft.com/office/drawing/2014/main" id="{CA468FA5-2550-4E50-80FE-CDD3144B9660}"/>
              </a:ext>
            </a:extLst>
          </p:cNvPr>
          <p:cNvCxnSpPr/>
          <p:nvPr/>
        </p:nvCxnSpPr>
        <p:spPr>
          <a:xfrm>
            <a:off x="4976461" y="2392334"/>
            <a:ext cx="348397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18326" y="116149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【</a:t>
            </a:r>
            <a:r>
              <a:rPr lang="zh-CN" altLang="en-US" sz="2400" b="1">
                <a:solidFill>
                  <a:srgbClr val="FF0000"/>
                </a:solidFill>
              </a:rPr>
              <a:t>对症快练</a:t>
            </a:r>
            <a:r>
              <a:rPr lang="en-US" altLang="zh-CN" sz="2400" b="1">
                <a:solidFill>
                  <a:srgbClr val="FF0000"/>
                </a:solidFill>
              </a:rPr>
              <a:t>】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6712CBC9-CF99-4820-9AC6-11532A129655}"/>
              </a:ext>
            </a:extLst>
          </p:cNvPr>
          <p:cNvSpPr/>
          <p:nvPr/>
        </p:nvSpPr>
        <p:spPr>
          <a:xfrm>
            <a:off x="2898983" y="2341477"/>
            <a:ext cx="307174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C38BF910-0EDD-4734-BF56-6575A6F365F0}"/>
              </a:ext>
            </a:extLst>
          </p:cNvPr>
          <p:cNvSpPr/>
          <p:nvPr/>
        </p:nvSpPr>
        <p:spPr>
          <a:xfrm>
            <a:off x="4028391" y="2338400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4ABD532E-167E-4E9E-8029-A14EA7B58110}"/>
              </a:ext>
            </a:extLst>
          </p:cNvPr>
          <p:cNvSpPr/>
          <p:nvPr/>
        </p:nvSpPr>
        <p:spPr>
          <a:xfrm>
            <a:off x="1731823" y="2337614"/>
            <a:ext cx="291315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title="">
            <a:extLst>
              <a:ext uri="{FF2B5EF4-FFF2-40B4-BE49-F238E27FC236}">
                <a16:creationId xmlns:a16="http://schemas.microsoft.com/office/drawing/2014/main" id="{2284D4C5-9A85-4D05-AA51-45CBC8E4B9E3}"/>
              </a:ext>
            </a:extLst>
          </p:cNvPr>
          <p:cNvSpPr/>
          <p:nvPr/>
        </p:nvSpPr>
        <p:spPr>
          <a:xfrm>
            <a:off x="450409" y="690057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  <p:cxnSp>
        <p:nvCxnSpPr>
          <p:cNvPr id="22" name="直接连接符 21" title="">
            <a:extLst>
              <a:ext uri="{FF2B5EF4-FFF2-40B4-BE49-F238E27FC236}">
                <a16:creationId xmlns:a16="http://schemas.microsoft.com/office/drawing/2014/main" id="{E3FA1A13-04D3-4BE4-B6BE-C90D15A6A793}"/>
              </a:ext>
            </a:extLst>
          </p:cNvPr>
          <p:cNvCxnSpPr/>
          <p:nvPr/>
        </p:nvCxnSpPr>
        <p:spPr>
          <a:xfrm>
            <a:off x="548804" y="2787774"/>
            <a:ext cx="99886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 title="">
            <a:extLst>
              <a:ext uri="{FF2B5EF4-FFF2-40B4-BE49-F238E27FC236}">
                <a16:creationId xmlns:a16="http://schemas.microsoft.com/office/drawing/2014/main" id="{A4519F57-BA62-44B3-A3FE-10A09A6F07D4}"/>
              </a:ext>
            </a:extLst>
          </p:cNvPr>
          <p:cNvSpPr/>
          <p:nvPr/>
        </p:nvSpPr>
        <p:spPr>
          <a:xfrm>
            <a:off x="450409" y="3239729"/>
            <a:ext cx="8309612" cy="955903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kern="1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000" kern="1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韦陟允许考生自己通报所</a:t>
            </a:r>
            <a:r>
              <a:rPr lang="zh-CN" altLang="zh-CN" sz="2000" b="1" u="sng" kern="100">
                <a:solidFill>
                  <a:srgbClr val="0000FF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擅长的学问</a:t>
            </a:r>
            <a:r>
              <a:rPr lang="zh-CN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，先就考生</a:t>
            </a:r>
            <a:r>
              <a:rPr lang="zh-CN" altLang="zh-CN" sz="2000" b="1" u="sng" kern="100">
                <a:solidFill>
                  <a:srgbClr val="0000FF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擅长的方面</a:t>
            </a:r>
            <a:r>
              <a:rPr lang="zh-CN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考试，然后再</a:t>
            </a:r>
            <a:r>
              <a:rPr lang="zh-CN" altLang="zh-CN" sz="2000" b="1" u="sng" kern="100">
                <a:solidFill>
                  <a:srgbClr val="0000FF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按照常规</a:t>
            </a:r>
            <a:r>
              <a:rPr lang="zh-CN" altLang="zh-CN" sz="2000" b="1" u="sng" kern="100">
                <a:ea typeface="仿宋" panose="02010609060101010101" pitchFamily="49" charset="-122"/>
                <a:cs typeface="Times New Roman" panose="02020603050405020304" pitchFamily="18" charset="0"/>
              </a:rPr>
              <a:t>考核，因此不遗漏人才。</a:t>
            </a:r>
            <a:endParaRPr lang="zh-CN" altLang="en-US" sz="2000" b="1" u="sng" kern="100"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 title="">
            <a:extLst>
              <a:ext uri="{FF2B5EF4-FFF2-40B4-BE49-F238E27FC236}">
                <a16:creationId xmlns:a16="http://schemas.microsoft.com/office/drawing/2014/main" id="{B51E2848-A0E7-4280-B7A0-85BBF9C20D8D}"/>
              </a:ext>
            </a:extLst>
          </p:cNvPr>
          <p:cNvSpPr/>
          <p:nvPr/>
        </p:nvSpPr>
        <p:spPr>
          <a:xfrm>
            <a:off x="5436096" y="2338400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02468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276448" y="2067694"/>
            <a:ext cx="8472016" cy="839204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zh-CN"/>
              <a:t>严光字子陵，会稽余姚人也。少有高名，与光武同游学。及光武即位，乃</a:t>
            </a:r>
            <a:endParaRPr lang="en-US" altLang="zh-CN"/>
          </a:p>
          <a:p>
            <a:pPr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zh-CN"/>
              <a:t>变名姓，隐身不见。</a:t>
            </a:r>
            <a:r>
              <a:rPr lang="zh-CN" altLang="zh-CN" sz="2000" b="1" u="sng"/>
              <a:t>帝思其贤，乃令以物色访之</a:t>
            </a:r>
            <a:r>
              <a:rPr lang="zh-CN" altLang="zh-CN" sz="2000" b="1"/>
              <a:t>。</a:t>
            </a:r>
            <a:endParaRPr lang="zh-CN" altLang="en-US" b="1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4185657" y="2468432"/>
            <a:ext cx="818391" cy="394038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2951820" y="2477460"/>
            <a:ext cx="283404" cy="3701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2717352" y="2931790"/>
            <a:ext cx="28627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禁忌二：</a:t>
            </a:r>
            <a:r>
              <a:rPr lang="zh-CN" altLang="en-US" sz="2400" b="1">
                <a:solidFill>
                  <a:srgbClr val="FF0000"/>
                </a:solidFill>
              </a:rPr>
              <a:t>“表达失据”</a:t>
            </a:r>
            <a:r>
              <a:rPr lang="zh-CN" altLang="en-US" sz="2400" b="1">
                <a:solidFill>
                  <a:srgbClr val="0000FF"/>
                </a:solidFill>
              </a:rPr>
              <a:t>乱语意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3970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</a:t>
            </a:r>
            <a:r>
              <a:rPr lang="en-US" altLang="zh-CN" b="1"/>
              <a:t>“</a:t>
            </a:r>
            <a:r>
              <a:rPr lang="zh-CN" altLang="zh-CN" b="1"/>
              <a:t>原声重现</a:t>
            </a:r>
            <a:r>
              <a:rPr lang="en-US" altLang="zh-CN" b="1"/>
              <a:t>”</a:t>
            </a:r>
            <a:r>
              <a:rPr lang="zh-CN" altLang="zh-CN" b="1"/>
              <a:t>，但不忘</a:t>
            </a:r>
            <a:r>
              <a:rPr lang="en-US" altLang="zh-CN" b="1"/>
              <a:t>“</a:t>
            </a:r>
            <a:r>
              <a:rPr lang="zh-CN" altLang="zh-CN" b="1"/>
              <a:t>意译为辅</a:t>
            </a:r>
            <a:r>
              <a:rPr lang="en-US" altLang="zh-CN" b="1"/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0BE3E174-3D3B-41D6-AC4A-100023C15DE2}"/>
              </a:ext>
            </a:extLst>
          </p:cNvPr>
          <p:cNvSpPr/>
          <p:nvPr/>
        </p:nvSpPr>
        <p:spPr>
          <a:xfrm>
            <a:off x="2433948" y="2454894"/>
            <a:ext cx="283404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 title="">
            <a:extLst>
              <a:ext uri="{FF2B5EF4-FFF2-40B4-BE49-F238E27FC236}">
                <a16:creationId xmlns:a16="http://schemas.microsoft.com/office/drawing/2014/main" id="{D24A9407-8987-45F4-BD46-C13658BC2303}"/>
              </a:ext>
            </a:extLst>
          </p:cNvPr>
          <p:cNvSpPr/>
          <p:nvPr/>
        </p:nvSpPr>
        <p:spPr>
          <a:xfrm>
            <a:off x="338149" y="1609172"/>
            <a:ext cx="4233851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症状</a:t>
            </a:r>
            <a:r>
              <a:rPr lang="en-US" altLang="zh-CN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(</a:t>
            </a: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　一味抱定字面意思</a:t>
            </a:r>
            <a:r>
              <a:rPr lang="en-US" altLang="zh-CN" kern="10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solidFill>
                  <a:srgbClr val="FF0066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硬译</a:t>
            </a:r>
            <a:r>
              <a:rPr lang="en-US" altLang="zh-CN" kern="10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kern="10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508A2BBD-EA84-4189-AB5D-FBCE40974096}"/>
              </a:ext>
            </a:extLst>
          </p:cNvPr>
          <p:cNvSpPr txBox="1"/>
          <p:nvPr/>
        </p:nvSpPr>
        <p:spPr>
          <a:xfrm>
            <a:off x="816194" y="3159566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66"/>
                </a:solidFill>
              </a:rPr>
              <a:t>思考：</a:t>
            </a:r>
            <a:r>
              <a:rPr lang="zh-CN" altLang="en-US" sz="2000" b="1">
                <a:solidFill>
                  <a:srgbClr val="0000FF"/>
                </a:solidFill>
              </a:rPr>
              <a:t>“以物色”</a:t>
            </a:r>
            <a:r>
              <a:rPr lang="zh-CN" altLang="en-US" sz="2000"/>
              <a:t>如何翻译？</a:t>
            </a:r>
          </a:p>
        </p:txBody>
      </p:sp>
      <p:sp>
        <p:nvSpPr>
          <p:cNvPr id="7" name="矩形 6" title="">
            <a:extLst>
              <a:ext uri="{FF2B5EF4-FFF2-40B4-BE49-F238E27FC236}">
                <a16:creationId xmlns:a16="http://schemas.microsoft.com/office/drawing/2014/main" id="{BC50940D-D5F6-49B4-9EC4-890FD7AE9F1A}"/>
              </a:ext>
            </a:extLst>
          </p:cNvPr>
          <p:cNvSpPr/>
          <p:nvPr/>
        </p:nvSpPr>
        <p:spPr>
          <a:xfrm>
            <a:off x="450409" y="4010601"/>
            <a:ext cx="7938015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【答案】皇帝想念他的贤德，就派人</a:t>
            </a:r>
            <a:r>
              <a:rPr lang="zh-CN" altLang="zh-CN" sz="2000" b="1" kern="100">
                <a:solidFill>
                  <a:srgbClr val="CC0066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按他的形体相貌特征</a:t>
            </a:r>
            <a:r>
              <a:rPr lang="zh-CN" altLang="zh-CN" sz="2000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访求他。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30" name="直接连接符 29" title="">
            <a:extLst>
              <a:ext uri="{FF2B5EF4-FFF2-40B4-BE49-F238E27FC236}">
                <a16:creationId xmlns:a16="http://schemas.microsoft.com/office/drawing/2014/main" id="{4B06EB2A-AD0C-43BE-BE1C-00C3065F47CB}"/>
              </a:ext>
            </a:extLst>
          </p:cNvPr>
          <p:cNvCxnSpPr/>
          <p:nvPr/>
        </p:nvCxnSpPr>
        <p:spPr>
          <a:xfrm>
            <a:off x="326143" y="2961608"/>
            <a:ext cx="191928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 title="">
            <a:extLst>
              <a:ext uri="{FF2B5EF4-FFF2-40B4-BE49-F238E27FC236}">
                <a16:creationId xmlns:a16="http://schemas.microsoft.com/office/drawing/2014/main" id="{0A99E937-1A68-4837-8AD7-B7F6CA6876C9}"/>
              </a:ext>
            </a:extLst>
          </p:cNvPr>
          <p:cNvCxnSpPr/>
          <p:nvPr/>
        </p:nvCxnSpPr>
        <p:spPr>
          <a:xfrm flipH="1">
            <a:off x="1187624" y="2931790"/>
            <a:ext cx="0" cy="22777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 title="">
            <a:extLst>
              <a:ext uri="{FF2B5EF4-FFF2-40B4-BE49-F238E27FC236}">
                <a16:creationId xmlns:a16="http://schemas.microsoft.com/office/drawing/2014/main" id="{C1194225-E7CA-4F1D-BD7A-8933C618FF8F}"/>
              </a:ext>
            </a:extLst>
          </p:cNvPr>
          <p:cNvCxnSpPr/>
          <p:nvPr/>
        </p:nvCxnSpPr>
        <p:spPr>
          <a:xfrm flipH="1">
            <a:off x="5148064" y="2847577"/>
            <a:ext cx="0" cy="311989"/>
          </a:xfrm>
          <a:prstGeom prst="line">
            <a:avLst/>
          </a:prstGeom>
          <a:ln w="2222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 title="">
            <a:extLst>
              <a:ext uri="{FF2B5EF4-FFF2-40B4-BE49-F238E27FC236}">
                <a16:creationId xmlns:a16="http://schemas.microsoft.com/office/drawing/2014/main" id="{7BA2CA47-E9DE-45BE-AB48-7BA4DABF0B76}"/>
              </a:ext>
            </a:extLst>
          </p:cNvPr>
          <p:cNvCxnSpPr/>
          <p:nvPr/>
        </p:nvCxnSpPr>
        <p:spPr>
          <a:xfrm>
            <a:off x="1187624" y="3159566"/>
            <a:ext cx="3312368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 title="">
            <a:extLst>
              <a:ext uri="{FF2B5EF4-FFF2-40B4-BE49-F238E27FC236}">
                <a16:creationId xmlns:a16="http://schemas.microsoft.com/office/drawing/2014/main" id="{03CC65D2-9730-42A5-903E-9C27937A903B}"/>
              </a:ext>
            </a:extLst>
          </p:cNvPr>
          <p:cNvCxnSpPr/>
          <p:nvPr/>
        </p:nvCxnSpPr>
        <p:spPr>
          <a:xfrm>
            <a:off x="4716016" y="3159566"/>
            <a:ext cx="432048" cy="0"/>
          </a:xfrm>
          <a:prstGeom prst="line">
            <a:avLst/>
          </a:prstGeom>
          <a:ln w="2222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 title="">
            <a:extLst>
              <a:ext uri="{FF2B5EF4-FFF2-40B4-BE49-F238E27FC236}">
                <a16:creationId xmlns:a16="http://schemas.microsoft.com/office/drawing/2014/main" id="{54828384-4D36-4E38-A6E4-C92891A84DBC}"/>
              </a:ext>
            </a:extLst>
          </p:cNvPr>
          <p:cNvCxnSpPr/>
          <p:nvPr/>
        </p:nvCxnSpPr>
        <p:spPr>
          <a:xfrm flipH="1" flipV="1">
            <a:off x="4499992" y="2906898"/>
            <a:ext cx="0" cy="252668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 title="">
            <a:extLst>
              <a:ext uri="{FF2B5EF4-FFF2-40B4-BE49-F238E27FC236}">
                <a16:creationId xmlns:a16="http://schemas.microsoft.com/office/drawing/2014/main" id="{7F7A1074-DE25-4063-8433-C5299D563F80}"/>
              </a:ext>
            </a:extLst>
          </p:cNvPr>
          <p:cNvCxnSpPr/>
          <p:nvPr/>
        </p:nvCxnSpPr>
        <p:spPr>
          <a:xfrm flipH="1" flipV="1">
            <a:off x="4716016" y="2906898"/>
            <a:ext cx="0" cy="252668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 title="">
            <a:extLst>
              <a:ext uri="{FF2B5EF4-FFF2-40B4-BE49-F238E27FC236}">
                <a16:creationId xmlns:a16="http://schemas.microsoft.com/office/drawing/2014/main" id="{B69E97C8-BD11-44BB-8C1C-DFB6B869E457}"/>
              </a:ext>
            </a:extLst>
          </p:cNvPr>
          <p:cNvCxnSpPr/>
          <p:nvPr/>
        </p:nvCxnSpPr>
        <p:spPr>
          <a:xfrm flipH="1">
            <a:off x="4604252" y="2981487"/>
            <a:ext cx="0" cy="598068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 title="">
            <a:extLst>
              <a:ext uri="{FF2B5EF4-FFF2-40B4-BE49-F238E27FC236}">
                <a16:creationId xmlns:a16="http://schemas.microsoft.com/office/drawing/2014/main" id="{E9E809D8-8761-4158-928A-C0D6CF130967}"/>
              </a:ext>
            </a:extLst>
          </p:cNvPr>
          <p:cNvSpPr txBox="1"/>
          <p:nvPr/>
        </p:nvSpPr>
        <p:spPr>
          <a:xfrm>
            <a:off x="3389675" y="3629251"/>
            <a:ext cx="249299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00B050"/>
                </a:solidFill>
              </a:rPr>
              <a:t>按照他的形体相貌特征</a:t>
            </a:r>
          </a:p>
        </p:txBody>
      </p:sp>
    </p:spTree>
    <p:extLst>
      <p:ext uri="{BB962C8B-B14F-4D97-AF65-F5344CB8AC3E}">
        <p14:creationId xmlns:p14="http://schemas.microsoft.com/office/powerpoint/2010/main" val="3156157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9" grpId="0" animBg="1"/>
      <p:bldP spid="10" grpId="0" animBg="1"/>
      <p:bldP spid="17" grpId="0"/>
      <p:bldP spid="19" grpId="0" animBg="1"/>
      <p:bldP spid="2" grpId="0"/>
      <p:bldP spid="5" grpId="0"/>
      <p:bldP spid="7" grpId="0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276448" y="2067694"/>
            <a:ext cx="8472016" cy="1060931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en-US"/>
              <a:t>   元昊反，（吴遵路）建请复民兵。除天章阁待制、河东路计置粮草。受诏料拣河东乡民可为兵者，诸路视以为法。进兵部郎中、权知开封府，驭吏严肃，属县无追逮。</a:t>
            </a:r>
            <a:r>
              <a:rPr lang="zh-CN" altLang="en-US" u="sng"/>
              <a:t>时宋庠、郑戬、叶清臣皆宰相吕夷简所不悦</a:t>
            </a:r>
            <a:r>
              <a:rPr lang="zh-CN" altLang="en-US"/>
              <a:t>。</a:t>
            </a:r>
            <a:endParaRPr lang="zh-CN" altLang="en-US" b="1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4716009" y="2699820"/>
            <a:ext cx="706610" cy="394038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1930608" y="2723741"/>
            <a:ext cx="484369" cy="3701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3577367" y="3159566"/>
            <a:ext cx="18452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禁忌二：</a:t>
            </a:r>
            <a:r>
              <a:rPr lang="zh-CN" altLang="en-US" sz="2400" b="1">
                <a:solidFill>
                  <a:srgbClr val="FF0000"/>
                </a:solidFill>
              </a:rPr>
              <a:t>“表达失据”</a:t>
            </a:r>
            <a:r>
              <a:rPr lang="zh-CN" altLang="en-US" sz="2400" b="1">
                <a:solidFill>
                  <a:srgbClr val="0000FF"/>
                </a:solidFill>
              </a:rPr>
              <a:t>乱语意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3970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</a:t>
            </a:r>
            <a:r>
              <a:rPr lang="en-US" altLang="zh-CN" b="1"/>
              <a:t>“</a:t>
            </a:r>
            <a:r>
              <a:rPr lang="zh-CN" altLang="zh-CN" b="1"/>
              <a:t>原声重现</a:t>
            </a:r>
            <a:r>
              <a:rPr lang="en-US" altLang="zh-CN" b="1"/>
              <a:t>”</a:t>
            </a:r>
            <a:r>
              <a:rPr lang="zh-CN" altLang="zh-CN" b="1"/>
              <a:t>，但不忘</a:t>
            </a:r>
            <a:r>
              <a:rPr lang="en-US" altLang="zh-CN" b="1"/>
              <a:t>“</a:t>
            </a:r>
            <a:r>
              <a:rPr lang="zh-CN" altLang="zh-CN" b="1"/>
              <a:t>意译为辅</a:t>
            </a:r>
            <a:r>
              <a:rPr lang="en-US" altLang="zh-CN" b="1"/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0BE3E174-3D3B-41D6-AC4A-100023C15DE2}"/>
              </a:ext>
            </a:extLst>
          </p:cNvPr>
          <p:cNvSpPr/>
          <p:nvPr/>
        </p:nvSpPr>
        <p:spPr>
          <a:xfrm>
            <a:off x="1291883" y="2690358"/>
            <a:ext cx="475027" cy="394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 title="">
            <a:extLst>
              <a:ext uri="{FF2B5EF4-FFF2-40B4-BE49-F238E27FC236}">
                <a16:creationId xmlns:a16="http://schemas.microsoft.com/office/drawing/2014/main" id="{D24A9407-8987-45F4-BD46-C13658BC2303}"/>
              </a:ext>
            </a:extLst>
          </p:cNvPr>
          <p:cNvSpPr/>
          <p:nvPr/>
        </p:nvSpPr>
        <p:spPr>
          <a:xfrm>
            <a:off x="575743" y="1559738"/>
            <a:ext cx="3339376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症状</a:t>
            </a:r>
            <a:r>
              <a:rPr lang="en-US" altLang="zh-CN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(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二</a:t>
            </a:r>
            <a:r>
              <a:rPr lang="en-US" altLang="zh-CN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不知句读而“</a:t>
            </a:r>
            <a:r>
              <a:rPr lang="zh-CN" altLang="en-US" kern="100">
                <a:solidFill>
                  <a:srgbClr val="FF0066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串译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”</a:t>
            </a:r>
            <a:endParaRPr lang="zh-CN" altLang="zh-CN" kern="10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508A2BBD-EA84-4189-AB5D-FBCE40974096}"/>
              </a:ext>
            </a:extLst>
          </p:cNvPr>
          <p:cNvSpPr txBox="1"/>
          <p:nvPr/>
        </p:nvSpPr>
        <p:spPr>
          <a:xfrm>
            <a:off x="806319" y="3379602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66"/>
                </a:solidFill>
              </a:rPr>
              <a:t>思考：句式？</a:t>
            </a:r>
            <a:r>
              <a:rPr lang="zh-CN" altLang="en-US" sz="2000" b="1">
                <a:solidFill>
                  <a:srgbClr val="0000FF"/>
                </a:solidFill>
              </a:rPr>
              <a:t>“所不悦”</a:t>
            </a:r>
            <a:r>
              <a:rPr lang="zh-CN" altLang="en-US" sz="2000"/>
              <a:t>如何翻译？</a:t>
            </a:r>
          </a:p>
        </p:txBody>
      </p:sp>
      <p:sp>
        <p:nvSpPr>
          <p:cNvPr id="7" name="矩形 6" title="">
            <a:extLst>
              <a:ext uri="{FF2B5EF4-FFF2-40B4-BE49-F238E27FC236}">
                <a16:creationId xmlns:a16="http://schemas.microsoft.com/office/drawing/2014/main" id="{BC50940D-D5F6-49B4-9EC4-890FD7AE9F1A}"/>
              </a:ext>
            </a:extLst>
          </p:cNvPr>
          <p:cNvSpPr/>
          <p:nvPr/>
        </p:nvSpPr>
        <p:spPr>
          <a:xfrm>
            <a:off x="508586" y="4154039"/>
            <a:ext cx="7938015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en-US" sz="2000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当时宋庠、郑戬、叶清臣等人，都是宰相吕夷简</a:t>
            </a:r>
            <a:r>
              <a:rPr lang="zh-CN" altLang="en-US" sz="2000" b="1" kern="100">
                <a:solidFill>
                  <a:srgbClr val="FF0066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不喜欢的人</a:t>
            </a:r>
            <a:r>
              <a:rPr lang="zh-CN" altLang="en-US" sz="2000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30" name="直接连接符 29" title="">
            <a:extLst>
              <a:ext uri="{FF2B5EF4-FFF2-40B4-BE49-F238E27FC236}">
                <a16:creationId xmlns:a16="http://schemas.microsoft.com/office/drawing/2014/main" id="{4B06EB2A-AD0C-43BE-BE1C-00C3065F47CB}"/>
              </a:ext>
            </a:extLst>
          </p:cNvPr>
          <p:cNvCxnSpPr/>
          <p:nvPr/>
        </p:nvCxnSpPr>
        <p:spPr>
          <a:xfrm>
            <a:off x="1291883" y="3159566"/>
            <a:ext cx="2055979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 title="">
            <a:extLst>
              <a:ext uri="{FF2B5EF4-FFF2-40B4-BE49-F238E27FC236}">
                <a16:creationId xmlns:a16="http://schemas.microsoft.com/office/drawing/2014/main" id="{0A99E937-1A68-4837-8AD7-B7F6CA6876C9}"/>
              </a:ext>
            </a:extLst>
          </p:cNvPr>
          <p:cNvCxnSpPr/>
          <p:nvPr/>
        </p:nvCxnSpPr>
        <p:spPr>
          <a:xfrm flipH="1">
            <a:off x="2344619" y="3169778"/>
            <a:ext cx="0" cy="22777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 title="">
            <a:extLst>
              <a:ext uri="{FF2B5EF4-FFF2-40B4-BE49-F238E27FC236}">
                <a16:creationId xmlns:a16="http://schemas.microsoft.com/office/drawing/2014/main" id="{7BA2CA47-E9DE-45BE-AB48-7BA4DABF0B76}"/>
              </a:ext>
            </a:extLst>
          </p:cNvPr>
          <p:cNvCxnSpPr/>
          <p:nvPr/>
        </p:nvCxnSpPr>
        <p:spPr>
          <a:xfrm flipV="1">
            <a:off x="2339752" y="3309512"/>
            <a:ext cx="2484110" cy="7242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 title="">
            <a:extLst>
              <a:ext uri="{FF2B5EF4-FFF2-40B4-BE49-F238E27FC236}">
                <a16:creationId xmlns:a16="http://schemas.microsoft.com/office/drawing/2014/main" id="{54828384-4D36-4E38-A6E4-C92891A84DBC}"/>
              </a:ext>
            </a:extLst>
          </p:cNvPr>
          <p:cNvCxnSpPr/>
          <p:nvPr/>
        </p:nvCxnSpPr>
        <p:spPr>
          <a:xfrm flipH="1" flipV="1">
            <a:off x="4823862" y="3123857"/>
            <a:ext cx="0" cy="20198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 title="">
            <a:extLst>
              <a:ext uri="{FF2B5EF4-FFF2-40B4-BE49-F238E27FC236}">
                <a16:creationId xmlns:a16="http://schemas.microsoft.com/office/drawing/2014/main" id="{22F1D027-9524-4A0F-85D3-B4AFEBAAE733}"/>
              </a:ext>
            </a:extLst>
          </p:cNvPr>
          <p:cNvGrpSpPr/>
          <p:nvPr/>
        </p:nvGrpSpPr>
        <p:grpSpPr>
          <a:xfrm>
            <a:off x="4136342" y="3143517"/>
            <a:ext cx="1026521" cy="311989"/>
            <a:chOff x="4136342" y="3143517"/>
            <a:chExt cx="1026521" cy="311989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C1194225-E7CA-4F1D-BD7A-8933C618FF8F}"/>
                </a:ext>
              </a:extLst>
            </p:cNvPr>
            <p:cNvCxnSpPr/>
            <p:nvPr/>
          </p:nvCxnSpPr>
          <p:spPr>
            <a:xfrm flipH="1">
              <a:off x="4136342" y="3143517"/>
              <a:ext cx="0" cy="311989"/>
            </a:xfrm>
            <a:prstGeom prst="line">
              <a:avLst/>
            </a:prstGeom>
            <a:ln w="2222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3CC65D2-9730-42A5-903E-9C27937A903B}"/>
                </a:ext>
              </a:extLst>
            </p:cNvPr>
            <p:cNvCxnSpPr/>
            <p:nvPr/>
          </p:nvCxnSpPr>
          <p:spPr>
            <a:xfrm>
              <a:off x="4146687" y="3435846"/>
              <a:ext cx="1001369" cy="0"/>
            </a:xfrm>
            <a:prstGeom prst="line">
              <a:avLst/>
            </a:prstGeom>
            <a:ln w="2222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7F7A1074-DE25-4063-8433-C5299D563F80}"/>
                </a:ext>
              </a:extLst>
            </p:cNvPr>
            <p:cNvCxnSpPr/>
            <p:nvPr/>
          </p:nvCxnSpPr>
          <p:spPr>
            <a:xfrm flipH="1" flipV="1">
              <a:off x="5162863" y="3190420"/>
              <a:ext cx="0" cy="252668"/>
            </a:xfrm>
            <a:prstGeom prst="straightConnector1">
              <a:avLst/>
            </a:prstGeom>
            <a:ln w="22225">
              <a:solidFill>
                <a:srgbClr val="FF00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直接箭头连接符 48" title="">
            <a:extLst>
              <a:ext uri="{FF2B5EF4-FFF2-40B4-BE49-F238E27FC236}">
                <a16:creationId xmlns:a16="http://schemas.microsoft.com/office/drawing/2014/main" id="{B69E97C8-BD11-44BB-8C1C-DFB6B869E457}"/>
              </a:ext>
            </a:extLst>
          </p:cNvPr>
          <p:cNvCxnSpPr/>
          <p:nvPr/>
        </p:nvCxnSpPr>
        <p:spPr>
          <a:xfrm flipH="1">
            <a:off x="5004048" y="3102950"/>
            <a:ext cx="0" cy="598068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 title="">
            <a:extLst>
              <a:ext uri="{FF2B5EF4-FFF2-40B4-BE49-F238E27FC236}">
                <a16:creationId xmlns:a16="http://schemas.microsoft.com/office/drawing/2014/main" id="{E9E809D8-8761-4158-928A-C0D6CF130967}"/>
              </a:ext>
            </a:extLst>
          </p:cNvPr>
          <p:cNvSpPr txBox="1"/>
          <p:nvPr/>
        </p:nvSpPr>
        <p:spPr>
          <a:xfrm>
            <a:off x="3577367" y="3815773"/>
            <a:ext cx="249299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00B050"/>
                </a:solidFill>
              </a:rPr>
              <a:t>……</a:t>
            </a:r>
            <a:r>
              <a:rPr lang="zh-CN" altLang="en-US" b="1">
                <a:solidFill>
                  <a:srgbClr val="00B050"/>
                </a:solidFill>
              </a:rPr>
              <a:t>是</a:t>
            </a:r>
            <a:r>
              <a:rPr lang="en-US" altLang="zh-CN" b="1">
                <a:solidFill>
                  <a:srgbClr val="00B050"/>
                </a:solidFill>
              </a:rPr>
              <a:t>……</a:t>
            </a:r>
            <a:r>
              <a:rPr lang="zh-CN" altLang="en-US" b="1">
                <a:solidFill>
                  <a:srgbClr val="00B050"/>
                </a:solidFill>
              </a:rPr>
              <a:t>不喜欢的人</a:t>
            </a:r>
          </a:p>
        </p:txBody>
      </p:sp>
      <p:sp>
        <p:nvSpPr>
          <p:cNvPr id="22" name="矩形 21" title="">
            <a:extLst>
              <a:ext uri="{FF2B5EF4-FFF2-40B4-BE49-F238E27FC236}">
                <a16:creationId xmlns:a16="http://schemas.microsoft.com/office/drawing/2014/main" id="{5F1A62C2-7839-4D62-A852-AD084945BF9A}"/>
              </a:ext>
            </a:extLst>
          </p:cNvPr>
          <p:cNvSpPr/>
          <p:nvPr/>
        </p:nvSpPr>
        <p:spPr>
          <a:xfrm>
            <a:off x="2601624" y="2714279"/>
            <a:ext cx="746238" cy="3701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 title="">
            <a:extLst>
              <a:ext uri="{FF2B5EF4-FFF2-40B4-BE49-F238E27FC236}">
                <a16:creationId xmlns:a16="http://schemas.microsoft.com/office/drawing/2014/main" id="{417B5556-6750-4960-B255-6181102FAC6E}"/>
              </a:ext>
            </a:extLst>
          </p:cNvPr>
          <p:cNvSpPr/>
          <p:nvPr/>
        </p:nvSpPr>
        <p:spPr>
          <a:xfrm>
            <a:off x="3577367" y="2723741"/>
            <a:ext cx="1138641" cy="3701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553700" y="11176000"/>
            <a:ext cx="0" cy="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12322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9" grpId="0" animBg="1"/>
      <p:bldP spid="2" grpId="0"/>
      <p:bldP spid="5" grpId="0"/>
      <p:bldP spid="7" grpId="0"/>
      <p:bldP spid="5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241585" y="2007409"/>
            <a:ext cx="8472016" cy="1137876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en-US"/>
              <a:t>   </a:t>
            </a:r>
            <a:r>
              <a:rPr lang="en-US" altLang="zh-CN"/>
              <a:t>(</a:t>
            </a:r>
            <a:r>
              <a:rPr lang="zh-CN" altLang="en-US"/>
              <a:t>吴遵路</a:t>
            </a:r>
            <a:r>
              <a:rPr lang="en-US" altLang="zh-CN"/>
              <a:t>)</a:t>
            </a:r>
            <a:r>
              <a:rPr lang="zh-CN" altLang="en-US"/>
              <a:t>尝于真楚泰州、高邮军置斗门十九，以畜泄水利。又广属郡常平仓储畜至二百万，以待凶岁。凡所规画，后皆便之。</a:t>
            </a:r>
            <a:endParaRPr lang="en-US" altLang="zh-CN"/>
          </a:p>
          <a:p>
            <a:pPr indent="266700"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en-US" altLang="zh-CN"/>
              <a:t>  </a:t>
            </a:r>
            <a:r>
              <a:rPr lang="zh-CN" altLang="en-US"/>
              <a:t>迁工部郎中，</a:t>
            </a:r>
            <a:r>
              <a:rPr lang="zh-CN" altLang="en-US" u="sng"/>
              <a:t>坐 失</a:t>
            </a:r>
            <a:r>
              <a:rPr lang="zh-CN" altLang="en-US" b="1" u="sng">
                <a:solidFill>
                  <a:srgbClr val="FF0000"/>
                </a:solidFill>
              </a:rPr>
              <a:t>按</a:t>
            </a:r>
            <a:r>
              <a:rPr lang="zh-CN" altLang="en-US" u="sng"/>
              <a:t>蕲州王蒙正故入部吏死罪，降知洪州。</a:t>
            </a:r>
            <a:endParaRPr lang="zh-CN" altLang="en-US" b="1" u="sng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5508104" y="2719400"/>
            <a:ext cx="936093" cy="394038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1930608" y="2723741"/>
            <a:ext cx="441511" cy="3701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 flipV="1">
            <a:off x="2135295" y="3169778"/>
            <a:ext cx="4308913" cy="96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禁忌二：</a:t>
            </a:r>
            <a:r>
              <a:rPr lang="zh-CN" altLang="en-US" sz="2400" b="1">
                <a:solidFill>
                  <a:srgbClr val="FF0000"/>
                </a:solidFill>
              </a:rPr>
              <a:t>“表达失据”</a:t>
            </a:r>
            <a:r>
              <a:rPr lang="zh-CN" altLang="en-US" sz="2400" b="1">
                <a:solidFill>
                  <a:srgbClr val="0000FF"/>
                </a:solidFill>
              </a:rPr>
              <a:t>乱语意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3970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</a:t>
            </a:r>
            <a:r>
              <a:rPr lang="en-US" altLang="zh-CN" b="1"/>
              <a:t>“</a:t>
            </a:r>
            <a:r>
              <a:rPr lang="zh-CN" altLang="zh-CN" b="1"/>
              <a:t>原声重现</a:t>
            </a:r>
            <a:r>
              <a:rPr lang="en-US" altLang="zh-CN" b="1"/>
              <a:t>”</a:t>
            </a:r>
            <a:r>
              <a:rPr lang="zh-CN" altLang="zh-CN" b="1"/>
              <a:t>，但不忘</a:t>
            </a:r>
            <a:r>
              <a:rPr lang="en-US" altLang="zh-CN" b="1"/>
              <a:t>“</a:t>
            </a:r>
            <a:r>
              <a:rPr lang="zh-CN" altLang="zh-CN" b="1"/>
              <a:t>意译为辅</a:t>
            </a:r>
            <a:r>
              <a:rPr lang="en-US" altLang="zh-CN" b="1"/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0BE3E174-3D3B-41D6-AC4A-100023C15DE2}"/>
              </a:ext>
            </a:extLst>
          </p:cNvPr>
          <p:cNvSpPr/>
          <p:nvPr/>
        </p:nvSpPr>
        <p:spPr>
          <a:xfrm>
            <a:off x="806319" y="2031633"/>
            <a:ext cx="885361" cy="394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 title="">
            <a:extLst>
              <a:ext uri="{FF2B5EF4-FFF2-40B4-BE49-F238E27FC236}">
                <a16:creationId xmlns:a16="http://schemas.microsoft.com/office/drawing/2014/main" id="{D24A9407-8987-45F4-BD46-C13658BC2303}"/>
              </a:ext>
            </a:extLst>
          </p:cNvPr>
          <p:cNvSpPr/>
          <p:nvPr/>
        </p:nvSpPr>
        <p:spPr>
          <a:xfrm>
            <a:off x="575743" y="1559738"/>
            <a:ext cx="3339376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症状</a:t>
            </a:r>
            <a:r>
              <a:rPr lang="en-US" altLang="zh-CN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(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三</a:t>
            </a:r>
            <a:r>
              <a:rPr lang="en-US" altLang="zh-CN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不看结构而“</a:t>
            </a:r>
            <a:r>
              <a:rPr lang="zh-CN" altLang="en-US" kern="100">
                <a:solidFill>
                  <a:srgbClr val="FF0066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横译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”</a:t>
            </a:r>
            <a:endParaRPr lang="zh-CN" altLang="zh-CN" kern="10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508A2BBD-EA84-4189-AB5D-FBCE40974096}"/>
              </a:ext>
            </a:extLst>
          </p:cNvPr>
          <p:cNvSpPr txBox="1"/>
          <p:nvPr/>
        </p:nvSpPr>
        <p:spPr>
          <a:xfrm>
            <a:off x="3230627" y="3571890"/>
            <a:ext cx="5491045" cy="400110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66"/>
                </a:solidFill>
              </a:rPr>
              <a:t>思考：</a:t>
            </a:r>
            <a:r>
              <a:rPr lang="zh-CN" altLang="en-US"/>
              <a:t>如何翻译</a:t>
            </a:r>
            <a:r>
              <a:rPr lang="zh-CN" altLang="en-US" b="1">
                <a:solidFill>
                  <a:srgbClr val="FF0066"/>
                </a:solidFill>
              </a:rPr>
              <a:t>“坐” </a:t>
            </a:r>
            <a:r>
              <a:rPr lang="zh-CN" altLang="en-US" b="1">
                <a:solidFill>
                  <a:srgbClr val="0000FF"/>
                </a:solidFill>
              </a:rPr>
              <a:t>“按”</a:t>
            </a:r>
            <a:r>
              <a:rPr lang="zh-CN" altLang="en-US"/>
              <a:t> ？注意动词及对象！</a:t>
            </a:r>
            <a:endParaRPr lang="zh-CN" altLang="en-US" sz="2000"/>
          </a:p>
        </p:txBody>
      </p:sp>
      <p:sp>
        <p:nvSpPr>
          <p:cNvPr id="7" name="矩形 6" title="">
            <a:extLst>
              <a:ext uri="{FF2B5EF4-FFF2-40B4-BE49-F238E27FC236}">
                <a16:creationId xmlns:a16="http://schemas.microsoft.com/office/drawing/2014/main" id="{BC50940D-D5F6-49B4-9EC4-890FD7AE9F1A}"/>
              </a:ext>
            </a:extLst>
          </p:cNvPr>
          <p:cNvSpPr/>
          <p:nvPr/>
        </p:nvSpPr>
        <p:spPr>
          <a:xfrm>
            <a:off x="253755" y="4043715"/>
            <a:ext cx="8566709" cy="74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答案】 </a:t>
            </a:r>
            <a:r>
              <a:rPr lang="en-US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吴遵路</a:t>
            </a:r>
            <a:r>
              <a:rPr lang="en-US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升任工部郎中，因为</a:t>
            </a:r>
            <a:r>
              <a:rPr lang="zh-CN" altLang="en-US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审理</a:t>
            </a:r>
            <a:r>
              <a:rPr lang="zh-CN" altLang="zh-CN" b="1" i="1" kern="100">
                <a:solidFill>
                  <a:srgbClr val="CC0066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蕲州王蒙正故意判属吏死罪一案</a:t>
            </a:r>
            <a:r>
              <a:rPr lang="zh-CN" altLang="en-US" b="1" i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犯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失察</a:t>
            </a:r>
            <a:r>
              <a:rPr lang="zh-CN" altLang="en-US" b="1" i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罪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，被降为洪州知州。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30" name="直接连接符 29" title="">
            <a:extLst>
              <a:ext uri="{FF2B5EF4-FFF2-40B4-BE49-F238E27FC236}">
                <a16:creationId xmlns:a16="http://schemas.microsoft.com/office/drawing/2014/main" id="{4B06EB2A-AD0C-43BE-BE1C-00C3065F47CB}"/>
              </a:ext>
            </a:extLst>
          </p:cNvPr>
          <p:cNvCxnSpPr/>
          <p:nvPr/>
        </p:nvCxnSpPr>
        <p:spPr>
          <a:xfrm flipV="1">
            <a:off x="663690" y="3210339"/>
            <a:ext cx="1145232" cy="13432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 title="">
            <a:extLst>
              <a:ext uri="{FF2B5EF4-FFF2-40B4-BE49-F238E27FC236}">
                <a16:creationId xmlns:a16="http://schemas.microsoft.com/office/drawing/2014/main" id="{6358A3D7-C0AA-43E7-BE55-E02266A730AA}"/>
              </a:ext>
            </a:extLst>
          </p:cNvPr>
          <p:cNvGrpSpPr/>
          <p:nvPr/>
        </p:nvGrpSpPr>
        <p:grpSpPr>
          <a:xfrm>
            <a:off x="2183949" y="3096986"/>
            <a:ext cx="3540179" cy="273697"/>
            <a:chOff x="2344619" y="3123857"/>
            <a:chExt cx="2479243" cy="273697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0A99E937-1A68-4837-8AD7-B7F6CA6876C9}"/>
                </a:ext>
              </a:extLst>
            </p:cNvPr>
            <p:cNvCxnSpPr/>
            <p:nvPr/>
          </p:nvCxnSpPr>
          <p:spPr>
            <a:xfrm flipH="1">
              <a:off x="2344619" y="3169778"/>
              <a:ext cx="0" cy="227776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BA2CA47-E9DE-45BE-AB48-7BA4DABF0B76}"/>
                </a:ext>
              </a:extLst>
            </p:cNvPr>
            <p:cNvCxnSpPr/>
            <p:nvPr/>
          </p:nvCxnSpPr>
          <p:spPr>
            <a:xfrm flipV="1">
              <a:off x="2372119" y="3341492"/>
              <a:ext cx="2444361" cy="23484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54828384-4D36-4E38-A6E4-C92891A84DBC}"/>
                </a:ext>
              </a:extLst>
            </p:cNvPr>
            <p:cNvCxnSpPr/>
            <p:nvPr/>
          </p:nvCxnSpPr>
          <p:spPr>
            <a:xfrm flipH="1" flipV="1">
              <a:off x="4823862" y="3123857"/>
              <a:ext cx="0" cy="201982"/>
            </a:xfrm>
            <a:prstGeom prst="straightConnector1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 title="">
            <a:extLst>
              <a:ext uri="{FF2B5EF4-FFF2-40B4-BE49-F238E27FC236}">
                <a16:creationId xmlns:a16="http://schemas.microsoft.com/office/drawing/2014/main" id="{C5610686-44EC-4A81-A6EF-6BA6C672B915}"/>
              </a:ext>
            </a:extLst>
          </p:cNvPr>
          <p:cNvGrpSpPr/>
          <p:nvPr/>
        </p:nvGrpSpPr>
        <p:grpSpPr>
          <a:xfrm>
            <a:off x="5124886" y="3132577"/>
            <a:ext cx="1026521" cy="311989"/>
            <a:chOff x="4265559" y="3142973"/>
            <a:chExt cx="1026521" cy="311989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3CC65D2-9730-42A5-903E-9C27937A903B}"/>
                </a:ext>
              </a:extLst>
            </p:cNvPr>
            <p:cNvCxnSpPr/>
            <p:nvPr/>
          </p:nvCxnSpPr>
          <p:spPr>
            <a:xfrm>
              <a:off x="4290711" y="3442544"/>
              <a:ext cx="1001369" cy="0"/>
            </a:xfrm>
            <a:prstGeom prst="line">
              <a:avLst/>
            </a:prstGeom>
            <a:ln w="2222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1EB8C75-8F98-4168-9CAE-3FB6CEE80476}"/>
                </a:ext>
              </a:extLst>
            </p:cNvPr>
            <p:cNvGrpSpPr/>
            <p:nvPr/>
          </p:nvGrpSpPr>
          <p:grpSpPr>
            <a:xfrm>
              <a:off x="4265559" y="3142973"/>
              <a:ext cx="1026521" cy="311989"/>
              <a:chOff x="4136342" y="3143517"/>
              <a:chExt cx="1026521" cy="311989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C1194225-E7CA-4F1D-BD7A-8933C618FF8F}"/>
                  </a:ext>
                </a:extLst>
              </p:cNvPr>
              <p:cNvCxnSpPr/>
              <p:nvPr/>
            </p:nvCxnSpPr>
            <p:spPr>
              <a:xfrm flipH="1">
                <a:off x="4136342" y="3143517"/>
                <a:ext cx="0" cy="311989"/>
              </a:xfrm>
              <a:prstGeom prst="line">
                <a:avLst/>
              </a:prstGeom>
              <a:ln w="22225">
                <a:solidFill>
                  <a:srgbClr val="FF00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箭头连接符 44">
                <a:extLst>
                  <a:ext uri="{FF2B5EF4-FFF2-40B4-BE49-F238E27FC236}">
                    <a16:creationId xmlns:a16="http://schemas.microsoft.com/office/drawing/2014/main" id="{7F7A1074-DE25-4063-8433-C5299D563F80}"/>
                  </a:ext>
                </a:extLst>
              </p:cNvPr>
              <p:cNvCxnSpPr/>
              <p:nvPr/>
            </p:nvCxnSpPr>
            <p:spPr>
              <a:xfrm flipH="1" flipV="1">
                <a:off x="5162863" y="3190420"/>
                <a:ext cx="0" cy="252668"/>
              </a:xfrm>
              <a:prstGeom prst="straightConnector1">
                <a:avLst/>
              </a:prstGeom>
              <a:ln w="22225">
                <a:solidFill>
                  <a:srgbClr val="FF00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9" name="直接箭头连接符 48" title="">
            <a:extLst>
              <a:ext uri="{FF2B5EF4-FFF2-40B4-BE49-F238E27FC236}">
                <a16:creationId xmlns:a16="http://schemas.microsoft.com/office/drawing/2014/main" id="{B69E97C8-BD11-44BB-8C1C-DFB6B869E457}"/>
              </a:ext>
            </a:extLst>
          </p:cNvPr>
          <p:cNvCxnSpPr/>
          <p:nvPr/>
        </p:nvCxnSpPr>
        <p:spPr>
          <a:xfrm flipH="1">
            <a:off x="2699792" y="3103873"/>
            <a:ext cx="0" cy="49282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 title="">
            <a:extLst>
              <a:ext uri="{FF2B5EF4-FFF2-40B4-BE49-F238E27FC236}">
                <a16:creationId xmlns:a16="http://schemas.microsoft.com/office/drawing/2014/main" id="{E9E809D8-8761-4158-928A-C0D6CF130967}"/>
              </a:ext>
            </a:extLst>
          </p:cNvPr>
          <p:cNvSpPr txBox="1"/>
          <p:nvPr/>
        </p:nvSpPr>
        <p:spPr>
          <a:xfrm>
            <a:off x="2251048" y="3640265"/>
            <a:ext cx="64633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00B050"/>
                </a:solidFill>
              </a:rPr>
              <a:t>审理</a:t>
            </a:r>
          </a:p>
        </p:txBody>
      </p:sp>
      <p:sp>
        <p:nvSpPr>
          <p:cNvPr id="32" name="矩形 31" title="">
            <a:extLst>
              <a:ext uri="{FF2B5EF4-FFF2-40B4-BE49-F238E27FC236}">
                <a16:creationId xmlns:a16="http://schemas.microsoft.com/office/drawing/2014/main" id="{4DD52F9F-EEBD-4ED5-A6B5-1592DBBCA764}"/>
              </a:ext>
            </a:extLst>
          </p:cNvPr>
          <p:cNvSpPr/>
          <p:nvPr/>
        </p:nvSpPr>
        <p:spPr>
          <a:xfrm>
            <a:off x="2844554" y="2733756"/>
            <a:ext cx="1103067" cy="3701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74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9" grpId="0" animBg="1"/>
      <p:bldP spid="2" grpId="0"/>
      <p:bldP spid="5" grpId="0" animBg="1"/>
      <p:bldP spid="7" grpId="0"/>
      <p:bldP spid="5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249656" y="2056394"/>
            <a:ext cx="8472016" cy="87395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en-US"/>
              <a:t>聿修少平和温润，</a:t>
            </a:r>
            <a:r>
              <a:rPr lang="en-US" altLang="zh-CN"/>
              <a:t>……</a:t>
            </a:r>
            <a:r>
              <a:rPr lang="zh-CN" altLang="en-US"/>
              <a:t>在郎署之日，值赵彦深为水部郎中，同在一院，因成交友。</a:t>
            </a:r>
            <a:r>
              <a:rPr lang="zh-CN" altLang="en-US" u="sng"/>
              <a:t>彦深后被沙汰停私，门生藜藿，聿修独以故情，存问来往。</a:t>
            </a:r>
            <a:endParaRPr lang="zh-CN" altLang="en-US" b="1" u="sng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1196133" y="2541073"/>
            <a:ext cx="987815" cy="33275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4442811" y="2085137"/>
            <a:ext cx="734408" cy="3832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>
            <a:endCxn id="44" idx="4"/>
          </p:cNvCxnSpPr>
          <p:nvPr/>
        </p:nvCxnSpPr>
        <p:spPr>
          <a:xfrm>
            <a:off x="3457476" y="2991040"/>
            <a:ext cx="2587062" cy="28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禁忌二：</a:t>
            </a:r>
            <a:r>
              <a:rPr lang="zh-CN" altLang="en-US" sz="2400" b="1">
                <a:solidFill>
                  <a:srgbClr val="FF0000"/>
                </a:solidFill>
              </a:rPr>
              <a:t>“表达失据”</a:t>
            </a:r>
            <a:r>
              <a:rPr lang="zh-CN" altLang="en-US" sz="2400" b="1">
                <a:solidFill>
                  <a:srgbClr val="0000FF"/>
                </a:solidFill>
              </a:rPr>
              <a:t>乱语意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3970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</a:t>
            </a:r>
            <a:r>
              <a:rPr lang="en-US" altLang="zh-CN" b="1"/>
              <a:t>“</a:t>
            </a:r>
            <a:r>
              <a:rPr lang="zh-CN" altLang="zh-CN" b="1"/>
              <a:t>原声重现</a:t>
            </a:r>
            <a:r>
              <a:rPr lang="en-US" altLang="zh-CN" b="1"/>
              <a:t>”</a:t>
            </a:r>
            <a:r>
              <a:rPr lang="zh-CN" altLang="zh-CN" b="1"/>
              <a:t>，但不忘</a:t>
            </a:r>
            <a:r>
              <a:rPr lang="en-US" altLang="zh-CN" b="1"/>
              <a:t>“</a:t>
            </a:r>
            <a:r>
              <a:rPr lang="zh-CN" altLang="zh-CN" b="1"/>
              <a:t>意译为辅</a:t>
            </a:r>
            <a:r>
              <a:rPr lang="en-US" altLang="zh-CN" b="1"/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0BE3E174-3D3B-41D6-AC4A-100023C15DE2}"/>
              </a:ext>
            </a:extLst>
          </p:cNvPr>
          <p:cNvSpPr/>
          <p:nvPr/>
        </p:nvSpPr>
        <p:spPr>
          <a:xfrm>
            <a:off x="564081" y="2051239"/>
            <a:ext cx="539873" cy="394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 title="">
            <a:extLst>
              <a:ext uri="{FF2B5EF4-FFF2-40B4-BE49-F238E27FC236}">
                <a16:creationId xmlns:a16="http://schemas.microsoft.com/office/drawing/2014/main" id="{D24A9407-8987-45F4-BD46-C13658BC2303}"/>
              </a:ext>
            </a:extLst>
          </p:cNvPr>
          <p:cNvSpPr/>
          <p:nvPr/>
        </p:nvSpPr>
        <p:spPr>
          <a:xfrm>
            <a:off x="575743" y="1559738"/>
            <a:ext cx="3339376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症状</a:t>
            </a:r>
            <a:r>
              <a:rPr lang="en-US" altLang="zh-CN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(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四</a:t>
            </a:r>
            <a:r>
              <a:rPr lang="en-US" altLang="zh-CN" kern="100">
                <a:latin typeface="Times New Roman" panose="02020603050405020304" pitchFamily="18" charset="0"/>
                <a:ea typeface="黑体" pitchFamily="49" charset="-122"/>
                <a:cs typeface="Courier New" panose="02070309020205020404" pitchFamily="49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不辨词语而“</a:t>
            </a:r>
            <a:r>
              <a:rPr lang="zh-CN" altLang="en-US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曲译</a:t>
            </a:r>
            <a:r>
              <a:rPr lang="zh-CN" altLang="en-US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”</a:t>
            </a:r>
            <a:endParaRPr lang="zh-CN" altLang="zh-CN" kern="10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508A2BBD-EA84-4189-AB5D-FBCE40974096}"/>
              </a:ext>
            </a:extLst>
          </p:cNvPr>
          <p:cNvSpPr txBox="1"/>
          <p:nvPr/>
        </p:nvSpPr>
        <p:spPr>
          <a:xfrm>
            <a:off x="5119295" y="3461029"/>
            <a:ext cx="3701169" cy="400110"/>
          </a:xfrm>
          <a:prstGeom prst="rect">
            <a:avLst/>
          </a:prstGeom>
          <a:solidFill>
            <a:srgbClr val="CCCCFF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66"/>
                </a:solidFill>
              </a:rPr>
              <a:t>思考：</a:t>
            </a:r>
            <a:r>
              <a:rPr lang="zh-CN" altLang="en-US"/>
              <a:t>如何翻译</a:t>
            </a:r>
            <a:r>
              <a:rPr lang="zh-CN" altLang="en-US" b="1">
                <a:solidFill>
                  <a:srgbClr val="0000FF"/>
                </a:solidFill>
              </a:rPr>
              <a:t>蓝色方框</a:t>
            </a:r>
            <a:r>
              <a:rPr lang="zh-CN" altLang="en-US"/>
              <a:t>的词语</a:t>
            </a:r>
            <a:r>
              <a:rPr lang="zh-CN" altLang="en-US" b="1">
                <a:solidFill>
                  <a:srgbClr val="FF0066"/>
                </a:solidFill>
              </a:rPr>
              <a:t> </a:t>
            </a:r>
            <a:r>
              <a:rPr lang="zh-CN" altLang="en-US"/>
              <a:t>？</a:t>
            </a:r>
            <a:endParaRPr lang="zh-CN" altLang="en-US" sz="2000"/>
          </a:p>
        </p:txBody>
      </p:sp>
      <p:sp>
        <p:nvSpPr>
          <p:cNvPr id="7" name="矩形 6" title="">
            <a:extLst>
              <a:ext uri="{FF2B5EF4-FFF2-40B4-BE49-F238E27FC236}">
                <a16:creationId xmlns:a16="http://schemas.microsoft.com/office/drawing/2014/main" id="{BC50940D-D5F6-49B4-9EC4-890FD7AE9F1A}"/>
              </a:ext>
            </a:extLst>
          </p:cNvPr>
          <p:cNvSpPr/>
          <p:nvPr/>
        </p:nvSpPr>
        <p:spPr>
          <a:xfrm>
            <a:off x="253755" y="4043715"/>
            <a:ext cx="8566709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答案】</a:t>
            </a:r>
            <a:r>
              <a:rPr lang="zh-CN" altLang="en-US" sz="2000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赵彦深后来</a:t>
            </a:r>
            <a:r>
              <a:rPr lang="zh-CN" altLang="en-US" sz="2000" b="1" kern="100">
                <a:solidFill>
                  <a:srgbClr val="00808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被</a:t>
            </a:r>
            <a:r>
              <a:rPr lang="zh-CN" altLang="en-US" sz="2000" b="1" i="1" u="sng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淘汰</a:t>
            </a:r>
            <a:r>
              <a:rPr lang="zh-CN" altLang="en-US" sz="2000" b="1" i="1" u="sng" kern="10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闲居家中</a:t>
            </a:r>
            <a:r>
              <a:rPr lang="zh-CN" altLang="en-US" sz="2000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，门庭生了</a:t>
            </a:r>
            <a:r>
              <a:rPr lang="zh-CN" altLang="en-US" sz="2000" b="1" i="1" u="sng" kern="10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杂草</a:t>
            </a:r>
            <a:r>
              <a:rPr lang="zh-CN" altLang="en-US" sz="2000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，唯独袁聿修由于以前的交情，慰问</a:t>
            </a:r>
            <a:r>
              <a:rPr lang="en-US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，和</a:t>
            </a:r>
            <a:r>
              <a:rPr lang="en-US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交往。</a:t>
            </a:r>
            <a:endParaRPr lang="zh-CN" altLang="zh-CN" sz="2000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30" name="直接连接符 29" title="">
            <a:extLst>
              <a:ext uri="{FF2B5EF4-FFF2-40B4-BE49-F238E27FC236}">
                <a16:creationId xmlns:a16="http://schemas.microsoft.com/office/drawing/2014/main" id="{4B06EB2A-AD0C-43BE-BE1C-00C3065F47CB}"/>
              </a:ext>
            </a:extLst>
          </p:cNvPr>
          <p:cNvCxnSpPr/>
          <p:nvPr/>
        </p:nvCxnSpPr>
        <p:spPr>
          <a:xfrm flipV="1">
            <a:off x="854857" y="3022629"/>
            <a:ext cx="2375770" cy="2002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 title="">
            <a:extLst>
              <a:ext uri="{FF2B5EF4-FFF2-40B4-BE49-F238E27FC236}">
                <a16:creationId xmlns:a16="http://schemas.microsoft.com/office/drawing/2014/main" id="{B69E97C8-BD11-44BB-8C1C-DFB6B869E457}"/>
              </a:ext>
            </a:extLst>
          </p:cNvPr>
          <p:cNvCxnSpPr/>
          <p:nvPr/>
        </p:nvCxnSpPr>
        <p:spPr>
          <a:xfrm flipH="1">
            <a:off x="1707895" y="2927754"/>
            <a:ext cx="0" cy="49282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 title="">
            <a:extLst>
              <a:ext uri="{FF2B5EF4-FFF2-40B4-BE49-F238E27FC236}">
                <a16:creationId xmlns:a16="http://schemas.microsoft.com/office/drawing/2014/main" id="{E9E809D8-8761-4158-928A-C0D6CF130967}"/>
              </a:ext>
            </a:extLst>
          </p:cNvPr>
          <p:cNvSpPr txBox="1"/>
          <p:nvPr/>
        </p:nvSpPr>
        <p:spPr>
          <a:xfrm>
            <a:off x="260501" y="3450716"/>
            <a:ext cx="180049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00B050"/>
                </a:solidFill>
              </a:rPr>
              <a:t>淘汰、闲居家中</a:t>
            </a:r>
          </a:p>
        </p:txBody>
      </p:sp>
      <p:sp>
        <p:nvSpPr>
          <p:cNvPr id="32" name="矩形 31" title="">
            <a:extLst>
              <a:ext uri="{FF2B5EF4-FFF2-40B4-BE49-F238E27FC236}">
                <a16:creationId xmlns:a16="http://schemas.microsoft.com/office/drawing/2014/main" id="{4DD52F9F-EEBD-4ED5-A6B5-1592DBBCA764}"/>
              </a:ext>
            </a:extLst>
          </p:cNvPr>
          <p:cNvSpPr/>
          <p:nvPr/>
        </p:nvSpPr>
        <p:spPr>
          <a:xfrm>
            <a:off x="294144" y="2527846"/>
            <a:ext cx="539873" cy="3701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title="">
            <a:extLst>
              <a:ext uri="{FF2B5EF4-FFF2-40B4-BE49-F238E27FC236}">
                <a16:creationId xmlns:a16="http://schemas.microsoft.com/office/drawing/2014/main" id="{548B06F0-4109-458E-93D8-0E5FC85982C6}"/>
              </a:ext>
            </a:extLst>
          </p:cNvPr>
          <p:cNvSpPr/>
          <p:nvPr/>
        </p:nvSpPr>
        <p:spPr>
          <a:xfrm>
            <a:off x="3457476" y="2541073"/>
            <a:ext cx="539873" cy="3701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 title="">
            <a:extLst>
              <a:ext uri="{FF2B5EF4-FFF2-40B4-BE49-F238E27FC236}">
                <a16:creationId xmlns:a16="http://schemas.microsoft.com/office/drawing/2014/main" id="{04804DDB-5AA9-41CB-99D1-5C5AB67B35B5}"/>
              </a:ext>
            </a:extLst>
          </p:cNvPr>
          <p:cNvSpPr/>
          <p:nvPr/>
        </p:nvSpPr>
        <p:spPr>
          <a:xfrm>
            <a:off x="1290953" y="2845323"/>
            <a:ext cx="147780" cy="17730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等腰三角形 27" title="">
            <a:extLst>
              <a:ext uri="{FF2B5EF4-FFF2-40B4-BE49-F238E27FC236}">
                <a16:creationId xmlns:a16="http://schemas.microsoft.com/office/drawing/2014/main" id="{D73EF1C2-5311-436F-941F-BD9C7A83F4BE}"/>
              </a:ext>
            </a:extLst>
          </p:cNvPr>
          <p:cNvSpPr/>
          <p:nvPr/>
        </p:nvSpPr>
        <p:spPr>
          <a:xfrm>
            <a:off x="1540401" y="2834935"/>
            <a:ext cx="147780" cy="17730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等腰三角形 28" title="">
            <a:extLst>
              <a:ext uri="{FF2B5EF4-FFF2-40B4-BE49-F238E27FC236}">
                <a16:creationId xmlns:a16="http://schemas.microsoft.com/office/drawing/2014/main" id="{ADFBE29C-3E07-4DD9-BB8A-31484D714F44}"/>
              </a:ext>
            </a:extLst>
          </p:cNvPr>
          <p:cNvSpPr/>
          <p:nvPr/>
        </p:nvSpPr>
        <p:spPr>
          <a:xfrm>
            <a:off x="1751084" y="2845323"/>
            <a:ext cx="147780" cy="17730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等腰三角形 30" title="">
            <a:extLst>
              <a:ext uri="{FF2B5EF4-FFF2-40B4-BE49-F238E27FC236}">
                <a16:creationId xmlns:a16="http://schemas.microsoft.com/office/drawing/2014/main" id="{12D09BF5-25B8-4B63-B365-DCFF509264B5}"/>
              </a:ext>
            </a:extLst>
          </p:cNvPr>
          <p:cNvSpPr/>
          <p:nvPr/>
        </p:nvSpPr>
        <p:spPr>
          <a:xfrm>
            <a:off x="2013127" y="2835619"/>
            <a:ext cx="147780" cy="17730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等腰三角形 33" title="">
            <a:extLst>
              <a:ext uri="{FF2B5EF4-FFF2-40B4-BE49-F238E27FC236}">
                <a16:creationId xmlns:a16="http://schemas.microsoft.com/office/drawing/2014/main" id="{56812D28-4A18-4A35-80DF-C9CE4347FB6D}"/>
              </a:ext>
            </a:extLst>
          </p:cNvPr>
          <p:cNvSpPr/>
          <p:nvPr/>
        </p:nvSpPr>
        <p:spPr>
          <a:xfrm>
            <a:off x="2664293" y="2834935"/>
            <a:ext cx="147780" cy="17730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等腰三角形 35" title="">
            <a:extLst>
              <a:ext uri="{FF2B5EF4-FFF2-40B4-BE49-F238E27FC236}">
                <a16:creationId xmlns:a16="http://schemas.microsoft.com/office/drawing/2014/main" id="{E924FB58-0714-43CB-A11B-AD67E12F408A}"/>
              </a:ext>
            </a:extLst>
          </p:cNvPr>
          <p:cNvSpPr/>
          <p:nvPr/>
        </p:nvSpPr>
        <p:spPr>
          <a:xfrm>
            <a:off x="5177219" y="2812828"/>
            <a:ext cx="147780" cy="17730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等腰三角形 40" title="">
            <a:extLst>
              <a:ext uri="{FF2B5EF4-FFF2-40B4-BE49-F238E27FC236}">
                <a16:creationId xmlns:a16="http://schemas.microsoft.com/office/drawing/2014/main" id="{629941A5-3937-4E51-BCE6-C7F626CFA3A0}"/>
              </a:ext>
            </a:extLst>
          </p:cNvPr>
          <p:cNvSpPr/>
          <p:nvPr/>
        </p:nvSpPr>
        <p:spPr>
          <a:xfrm>
            <a:off x="5430640" y="2816546"/>
            <a:ext cx="147780" cy="17730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等腰三角形 41" title="">
            <a:extLst>
              <a:ext uri="{FF2B5EF4-FFF2-40B4-BE49-F238E27FC236}">
                <a16:creationId xmlns:a16="http://schemas.microsoft.com/office/drawing/2014/main" id="{CE7E5B66-5279-48B4-98DD-C079D78D1E77}"/>
              </a:ext>
            </a:extLst>
          </p:cNvPr>
          <p:cNvSpPr/>
          <p:nvPr/>
        </p:nvSpPr>
        <p:spPr>
          <a:xfrm>
            <a:off x="5650238" y="2827345"/>
            <a:ext cx="147780" cy="17730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等腰三角形 43" title="">
            <a:extLst>
              <a:ext uri="{FF2B5EF4-FFF2-40B4-BE49-F238E27FC236}">
                <a16:creationId xmlns:a16="http://schemas.microsoft.com/office/drawing/2014/main" id="{D039BB4D-02A5-47EB-B4FE-363FC24CD775}"/>
              </a:ext>
            </a:extLst>
          </p:cNvPr>
          <p:cNvSpPr/>
          <p:nvPr/>
        </p:nvSpPr>
        <p:spPr>
          <a:xfrm>
            <a:off x="5896758" y="2816546"/>
            <a:ext cx="147780" cy="17730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矩形 45" title="">
            <a:extLst>
              <a:ext uri="{FF2B5EF4-FFF2-40B4-BE49-F238E27FC236}">
                <a16:creationId xmlns:a16="http://schemas.microsoft.com/office/drawing/2014/main" id="{1C332B31-3F27-4B40-BA06-665D431A5FC5}"/>
              </a:ext>
            </a:extLst>
          </p:cNvPr>
          <p:cNvSpPr/>
          <p:nvPr/>
        </p:nvSpPr>
        <p:spPr>
          <a:xfrm>
            <a:off x="2801507" y="2548995"/>
            <a:ext cx="557230" cy="33275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箭头连接符 46" title="">
            <a:extLst>
              <a:ext uri="{FF2B5EF4-FFF2-40B4-BE49-F238E27FC236}">
                <a16:creationId xmlns:a16="http://schemas.microsoft.com/office/drawing/2014/main" id="{5F4045EA-3F1F-49BB-A101-0BD7289315DD}"/>
              </a:ext>
            </a:extLst>
          </p:cNvPr>
          <p:cNvCxnSpPr/>
          <p:nvPr/>
        </p:nvCxnSpPr>
        <p:spPr>
          <a:xfrm flipH="1">
            <a:off x="3057144" y="2935942"/>
            <a:ext cx="0" cy="49282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 title="">
            <a:extLst>
              <a:ext uri="{FF2B5EF4-FFF2-40B4-BE49-F238E27FC236}">
                <a16:creationId xmlns:a16="http://schemas.microsoft.com/office/drawing/2014/main" id="{339AE9AE-B6C7-4551-942A-86F987378901}"/>
              </a:ext>
            </a:extLst>
          </p:cNvPr>
          <p:cNvSpPr txBox="1"/>
          <p:nvPr/>
        </p:nvSpPr>
        <p:spPr>
          <a:xfrm>
            <a:off x="2160907" y="3461029"/>
            <a:ext cx="285847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00B050"/>
                </a:solidFill>
              </a:rPr>
              <a:t>由“生”</a:t>
            </a:r>
            <a:r>
              <a:rPr lang="en-US" altLang="zh-CN" b="1">
                <a:solidFill>
                  <a:srgbClr val="00B050"/>
                </a:solidFill>
              </a:rPr>
              <a:t>+</a:t>
            </a:r>
            <a:r>
              <a:rPr lang="zh-CN" altLang="en-US" b="1">
                <a:solidFill>
                  <a:srgbClr val="00B050"/>
                </a:solidFill>
              </a:rPr>
              <a:t>两“艹”字头？</a:t>
            </a:r>
          </a:p>
        </p:txBody>
      </p:sp>
    </p:spTree>
    <p:extLst>
      <p:ext uri="{BB962C8B-B14F-4D97-AF65-F5344CB8AC3E}">
        <p14:creationId xmlns:p14="http://schemas.microsoft.com/office/powerpoint/2010/main" val="16940985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9" grpId="0" animBg="1"/>
      <p:bldP spid="2" grpId="0"/>
      <p:bldP spid="5" grpId="0" animBg="1"/>
      <p:bldP spid="7" grpId="0"/>
      <p:bldP spid="51" grpId="0" animBg="1"/>
      <p:bldP spid="32" grpId="0" animBg="1"/>
      <p:bldP spid="26" grpId="0" animBg="1"/>
      <p:bldP spid="3" grpId="0" animBg="1"/>
      <p:bldP spid="28" grpId="0" animBg="1"/>
      <p:bldP spid="29" grpId="0" animBg="1"/>
      <p:bldP spid="31" grpId="0" animBg="1"/>
      <p:bldP spid="34" grpId="0" animBg="1"/>
      <p:bldP spid="36" grpId="0" animBg="1"/>
      <p:bldP spid="41" grpId="0" animBg="1"/>
      <p:bldP spid="42" grpId="0" animBg="1"/>
      <p:bldP spid="44" grpId="0" animBg="1"/>
      <p:bldP spid="46" grpId="0" animBg="1"/>
      <p:bldP spid="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 title="">
            <a:extLst>
              <a:ext uri="{FF2B5EF4-FFF2-40B4-BE49-F238E27FC236}">
                <a16:creationId xmlns:a16="http://schemas.microsoft.com/office/drawing/2014/main" id="{A352F0DB-F4D7-4AB1-9C38-E873B9F3186C}"/>
              </a:ext>
            </a:extLst>
          </p:cNvPr>
          <p:cNvSpPr/>
          <p:nvPr/>
        </p:nvSpPr>
        <p:spPr>
          <a:xfrm>
            <a:off x="518802" y="1179059"/>
            <a:ext cx="8106396" cy="15382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400" b="1">
                <a:latin typeface="+mn-ea"/>
                <a:cs typeface="宋体" panose="02010600030101010101" pitchFamily="2" charset="-122"/>
              </a:rPr>
              <a:t>文言翻译：要     求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——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zh-CN" sz="2400" b="1">
                <a:latin typeface="+mn-ea"/>
                <a:cs typeface="宋体" panose="02010600030101010101" pitchFamily="2" charset="-122"/>
              </a:rPr>
              <a:t>                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基本原则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——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zh-CN" sz="2400" b="1">
                <a:latin typeface="+mn-ea"/>
                <a:cs typeface="宋体" panose="02010600030101010101" pitchFamily="2" charset="-122"/>
              </a:rPr>
              <a:t>                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文言实词推断方法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——</a:t>
            </a:r>
            <a:endParaRPr lang="zh-CN" altLang="zh-CN" sz="24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" name="矩形 6" title="">
            <a:extLst>
              <a:ext uri="{FF2B5EF4-FFF2-40B4-BE49-F238E27FC236}">
                <a16:creationId xmlns:a16="http://schemas.microsoft.com/office/drawing/2014/main" id="{16F96E81-EBC5-45C9-A0F4-E21A1324484E}"/>
              </a:ext>
            </a:extLst>
          </p:cNvPr>
          <p:cNvSpPr/>
          <p:nvPr/>
        </p:nvSpPr>
        <p:spPr>
          <a:xfrm>
            <a:off x="541617" y="2951172"/>
            <a:ext cx="8064896" cy="43229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ts val="29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000" b="1">
                <a:latin typeface="+mn-ea"/>
                <a:cs typeface="宋体" panose="02010600030101010101" pitchFamily="2" charset="-122"/>
              </a:rPr>
              <a:t>强化文言翻译</a:t>
            </a:r>
            <a:r>
              <a:rPr lang="en-US" altLang="zh-CN" sz="2000" b="1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000" b="1">
                <a:latin typeface="+mn-ea"/>
                <a:cs typeface="宋体" panose="02010600030101010101" pitchFamily="2" charset="-122"/>
              </a:rPr>
              <a:t>个意识</a:t>
            </a:r>
            <a:r>
              <a:rPr lang="en-US" altLang="zh-CN" sz="2000" b="1">
                <a:latin typeface="+mn-ea"/>
                <a:cs typeface="宋体" panose="02010600030101010101" pitchFamily="2" charset="-122"/>
              </a:rPr>
              <a:t>——</a:t>
            </a:r>
            <a:endParaRPr lang="zh-CN" altLang="zh-CN" sz="20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" name="文本框 2" title="">
            <a:extLst>
              <a:ext uri="{FF2B5EF4-FFF2-40B4-BE49-F238E27FC236}">
                <a16:creationId xmlns:a16="http://schemas.microsoft.com/office/drawing/2014/main" id="{356142C4-F964-49C8-9947-1F3159B512BF}"/>
              </a:ext>
            </a:extLst>
          </p:cNvPr>
          <p:cNvSpPr txBox="1"/>
          <p:nvPr/>
        </p:nvSpPr>
        <p:spPr>
          <a:xfrm>
            <a:off x="559889" y="555526"/>
            <a:ext cx="8106397" cy="49731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rgbClr val="CC0066"/>
                </a:solidFill>
              </a:rPr>
              <a:t>上课知识回顾</a:t>
            </a:r>
            <a:endParaRPr lang="zh-CN" altLang="en-US" sz="2400" b="1">
              <a:solidFill>
                <a:srgbClr val="006600"/>
              </a:solidFill>
            </a:endParaRPr>
          </a:p>
        </p:txBody>
      </p:sp>
      <p:pic>
        <p:nvPicPr>
          <p:cNvPr id="2" name="图片 1" title="">
            <a:extLst>
              <a:ext uri="{FF2B5EF4-FFF2-40B4-BE49-F238E27FC236}">
                <a16:creationId xmlns:a16="http://schemas.microsoft.com/office/drawing/2014/main" id="{316E771E-ABF5-476A-BDC7-23ECFC276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2930022"/>
            <a:ext cx="3096344" cy="1828959"/>
          </a:xfrm>
          <a:prstGeom prst="rect">
            <a:avLst/>
          </a:prstGeom>
        </p:spPr>
      </p:pic>
      <p:sp>
        <p:nvSpPr>
          <p:cNvPr id="4" name="文本框 3" title="">
            <a:extLst>
              <a:ext uri="{FF2B5EF4-FFF2-40B4-BE49-F238E27FC236}">
                <a16:creationId xmlns:a16="http://schemas.microsoft.com/office/drawing/2014/main" id="{4ED3B1CA-B8B3-4DD7-8399-A0BE5D2B80DE}"/>
              </a:ext>
            </a:extLst>
          </p:cNvPr>
          <p:cNvSpPr txBox="1"/>
          <p:nvPr/>
        </p:nvSpPr>
        <p:spPr>
          <a:xfrm>
            <a:off x="4300804" y="121257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</a:rPr>
              <a:t>信、达</a:t>
            </a:r>
          </a:p>
        </p:txBody>
      </p:sp>
      <p:sp>
        <p:nvSpPr>
          <p:cNvPr id="10" name="文本框 9" title="">
            <a:extLst>
              <a:ext uri="{FF2B5EF4-FFF2-40B4-BE49-F238E27FC236}">
                <a16:creationId xmlns:a16="http://schemas.microsoft.com/office/drawing/2014/main" id="{0F5CA7F0-F5BC-472C-923C-3FA625C56CD3}"/>
              </a:ext>
            </a:extLst>
          </p:cNvPr>
          <p:cNvSpPr txBox="1"/>
          <p:nvPr/>
        </p:nvSpPr>
        <p:spPr>
          <a:xfrm>
            <a:off x="4283968" y="168481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</a:rPr>
              <a:t>直译为主，意译为辅</a:t>
            </a:r>
          </a:p>
        </p:txBody>
      </p:sp>
      <p:pic>
        <p:nvPicPr>
          <p:cNvPr id="12" name="图片 11" title="">
            <a:extLst>
              <a:ext uri="{FF2B5EF4-FFF2-40B4-BE49-F238E27FC236}">
                <a16:creationId xmlns:a16="http://schemas.microsoft.com/office/drawing/2014/main" id="{32B4A254-A50A-46BE-996C-D7EF4FF4B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174764"/>
            <a:ext cx="3298222" cy="66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6588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B542BCBB-FF9D-4EF2-ADC2-61B64F230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627534"/>
            <a:ext cx="7886700" cy="568166"/>
          </a:xfrm>
        </p:spPr>
        <p:txBody>
          <a:bodyPr>
            <a:norm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【</a:t>
            </a:r>
            <a:r>
              <a:rPr lang="zh-CN" altLang="en-US" sz="2800">
                <a:solidFill>
                  <a:srgbClr val="FF0000"/>
                </a:solidFill>
              </a:rPr>
              <a:t>增分策略</a:t>
            </a:r>
            <a:r>
              <a:rPr lang="en-US" altLang="zh-CN" sz="2800">
                <a:solidFill>
                  <a:srgbClr val="FF0000"/>
                </a:solidFill>
              </a:rPr>
              <a:t>】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2468D54B-F682-47DD-89C6-2D0686FF9B6E}"/>
              </a:ext>
            </a:extLst>
          </p:cNvPr>
          <p:cNvSpPr/>
          <p:nvPr/>
        </p:nvSpPr>
        <p:spPr>
          <a:xfrm>
            <a:off x="513385" y="1195700"/>
            <a:ext cx="8352928" cy="338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</a:rPr>
              <a:t> </a:t>
            </a:r>
            <a:r>
              <a:rPr lang="en-US" altLang="zh-CN" b="1">
                <a:solidFill>
                  <a:srgbClr val="0000FF"/>
                </a:solidFill>
              </a:rPr>
              <a:t>1. </a:t>
            </a:r>
            <a:r>
              <a:rPr lang="zh-CN" altLang="en-US" b="1">
                <a:solidFill>
                  <a:srgbClr val="0000FF"/>
                </a:solidFill>
              </a:rPr>
              <a:t>分清是哪类实词，看需不需要翻译。</a:t>
            </a:r>
          </a:p>
          <a:p>
            <a:pPr marL="268288"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>
                <a:solidFill>
                  <a:srgbClr val="FF0000"/>
                </a:solidFill>
              </a:rPr>
              <a:t>人名、地名、官职名、器物名、年号</a:t>
            </a:r>
            <a:r>
              <a:rPr lang="zh-CN" altLang="en-US"/>
              <a:t>等不用翻译；</a:t>
            </a:r>
            <a:endParaRPr lang="en-US" altLang="zh-CN"/>
          </a:p>
          <a:p>
            <a:pPr marL="268288"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>
                <a:solidFill>
                  <a:srgbClr val="FF0000"/>
                </a:solidFill>
              </a:rPr>
              <a:t>古今异义词</a:t>
            </a:r>
            <a:r>
              <a:rPr lang="zh-CN" altLang="en-US"/>
              <a:t>要结合语境准确写出其今义；</a:t>
            </a:r>
            <a:endParaRPr lang="en-US" altLang="zh-CN"/>
          </a:p>
          <a:p>
            <a:pPr marL="268288"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>
                <a:solidFill>
                  <a:srgbClr val="FF0000"/>
                </a:solidFill>
              </a:rPr>
              <a:t>一词多义</a:t>
            </a:r>
            <a:r>
              <a:rPr lang="zh-CN" altLang="en-US"/>
              <a:t>要根据搭配情况选出合适的义项；</a:t>
            </a:r>
            <a:endParaRPr lang="en-US" altLang="zh-CN"/>
          </a:p>
          <a:p>
            <a:pPr marL="268288"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>
                <a:solidFill>
                  <a:srgbClr val="FF0000"/>
                </a:solidFill>
              </a:rPr>
              <a:t>活用词</a:t>
            </a:r>
            <a:r>
              <a:rPr lang="zh-CN" altLang="en-US"/>
              <a:t>不仅要关注意义还要关注用法；</a:t>
            </a:r>
            <a:endParaRPr lang="en-US" altLang="zh-CN"/>
          </a:p>
          <a:p>
            <a:pPr marL="268288">
              <a:lnSpc>
                <a:spcPct val="12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>
                <a:solidFill>
                  <a:srgbClr val="FF0000"/>
                </a:solidFill>
              </a:rPr>
              <a:t>通假字</a:t>
            </a:r>
            <a:r>
              <a:rPr lang="zh-CN" altLang="en-US"/>
              <a:t>要确定通哪个字，含义是什么。</a:t>
            </a:r>
          </a:p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</a:rPr>
              <a:t>2. </a:t>
            </a:r>
            <a:r>
              <a:rPr lang="zh-CN" altLang="en-US" b="1">
                <a:solidFill>
                  <a:srgbClr val="0000FF"/>
                </a:solidFill>
              </a:rPr>
              <a:t>分析实词在句中的位置，看是否活用。</a:t>
            </a:r>
          </a:p>
          <a:p>
            <a:pPr marL="268288" indent="-268288">
              <a:lnSpc>
                <a:spcPct val="120000"/>
              </a:lnSpc>
            </a:pPr>
            <a:r>
              <a:rPr lang="zh-CN" altLang="en-US"/>
              <a:t>           译</a:t>
            </a:r>
            <a:r>
              <a:rPr lang="zh-CN" altLang="en-US">
                <a:solidFill>
                  <a:srgbClr val="FF0000"/>
                </a:solidFill>
              </a:rPr>
              <a:t>词类活用词</a:t>
            </a:r>
            <a:r>
              <a:rPr lang="zh-CN" altLang="en-US"/>
              <a:t>，一是要根据语法词性准确判断；二是要译到位，即必须把它在语境中的词性连同词义译出来。</a:t>
            </a:r>
          </a:p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</a:rPr>
              <a:t>3.</a:t>
            </a:r>
            <a:r>
              <a:rPr lang="zh-CN" altLang="en-US" b="1">
                <a:solidFill>
                  <a:srgbClr val="0000FF"/>
                </a:solidFill>
              </a:rPr>
              <a:t>了解前后语境，选取合适的义项。</a:t>
            </a:r>
          </a:p>
        </p:txBody>
      </p:sp>
    </p:spTree>
    <p:extLst>
      <p:ext uri="{BB962C8B-B14F-4D97-AF65-F5344CB8AC3E}">
        <p14:creationId xmlns:p14="http://schemas.microsoft.com/office/powerpoint/2010/main" val="1249184461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CB780A74-C460-42A2-A482-D30750F22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756408"/>
            <a:ext cx="2520280" cy="568166"/>
          </a:xfrm>
        </p:spPr>
        <p:txBody>
          <a:bodyPr>
            <a:norm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【</a:t>
            </a:r>
            <a:r>
              <a:rPr lang="zh-CN" altLang="en-US" sz="2800">
                <a:solidFill>
                  <a:srgbClr val="FF0000"/>
                </a:solidFill>
              </a:rPr>
              <a:t>对点快练</a:t>
            </a:r>
            <a:r>
              <a:rPr lang="en-US" altLang="zh-CN" sz="2800">
                <a:solidFill>
                  <a:srgbClr val="FF0000"/>
                </a:solidFill>
              </a:rPr>
              <a:t>】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510B6E93-0435-41D8-8F28-F6472840E180}"/>
              </a:ext>
            </a:extLst>
          </p:cNvPr>
          <p:cNvSpPr/>
          <p:nvPr/>
        </p:nvSpPr>
        <p:spPr>
          <a:xfrm>
            <a:off x="449542" y="1394343"/>
            <a:ext cx="8244916" cy="2132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留正，字仲至，泉州永春人。绍兴十三年，第进士，授南恩州阳江尉、清海军节度判官。知循州，陛辞，言：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u="sng" kern="100">
                <a:solidFill>
                  <a:srgbClr val="FF0066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士大夫名节不立，国家缓急无所倚仗，靖康金人犯阙，死义者少，因乱谋利者多。今欲恢复，当崇尚名节。</a:t>
            </a:r>
            <a:r>
              <a:rPr lang="en-US" altLang="zh-CN" b="1" kern="100">
                <a:solidFill>
                  <a:srgbClr val="FF0066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上益喜，明日谕辅臣：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留正奏事，议论耿耿，可与职事官。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除军器监簿，历官考功郎官。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</a:t>
            </a:r>
            <a:r>
              <a:rPr lang="zh-CN" altLang="en-US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划线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句中的偏义复词，并解释全句。</a:t>
            </a:r>
            <a:endParaRPr lang="zh-CN" altLang="zh-CN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　</a:t>
            </a:r>
            <a:r>
              <a:rPr lang="en-US" altLang="zh-CN" kern="100">
                <a:latin typeface="Times New Roman" panose="02020603050405020304" pitchFamily="18" charset="0"/>
                <a:ea typeface="仿宋_GB2312"/>
                <a:cs typeface="Courier New" panose="02070309020205020404" pitchFamily="49" charset="0"/>
              </a:rPr>
              <a:t>(1)</a:t>
            </a:r>
            <a:r>
              <a:rPr lang="zh-CN" altLang="zh-CN" kern="10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采分关键词：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 title="">
            <a:extLst>
              <a:ext uri="{FF2B5EF4-FFF2-40B4-BE49-F238E27FC236}">
                <a16:creationId xmlns:a16="http://schemas.microsoft.com/office/drawing/2014/main" id="{E13F1ECB-DE61-4EDF-9D86-C9750FD80E09}"/>
              </a:ext>
            </a:extLst>
          </p:cNvPr>
          <p:cNvSpPr/>
          <p:nvPr/>
        </p:nvSpPr>
        <p:spPr>
          <a:xfrm>
            <a:off x="2873626" y="3130231"/>
            <a:ext cx="2954655" cy="3693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</a:rPr>
              <a:t>缓急、犯阙、死、因、尚。</a:t>
            </a: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5150456C-EC8B-42F1-8F4B-CDB960223092}"/>
              </a:ext>
            </a:extLst>
          </p:cNvPr>
          <p:cNvSpPr/>
          <p:nvPr/>
        </p:nvSpPr>
        <p:spPr>
          <a:xfrm>
            <a:off x="2339752" y="844636"/>
            <a:ext cx="5982955" cy="39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阅读下面语段，回答问题。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" name="图片 2" title="">
            <a:extLst>
              <a:ext uri="{FF2B5EF4-FFF2-40B4-BE49-F238E27FC236}">
                <a16:creationId xmlns:a16="http://schemas.microsoft.com/office/drawing/2014/main" id="{223604E9-28B4-441E-B9B9-ECF56CE8B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933426" y="-83332"/>
            <a:ext cx="1277147" cy="8442938"/>
          </a:xfrm>
          <a:prstGeom prst="rect">
            <a:avLst/>
          </a:prstGeom>
        </p:spPr>
      </p:pic>
      <p:pic>
        <p:nvPicPr>
          <p:cNvPr id="8" name="图片 7" title="">
            <a:extLst>
              <a:ext uri="{FF2B5EF4-FFF2-40B4-BE49-F238E27FC236}">
                <a16:creationId xmlns:a16="http://schemas.microsoft.com/office/drawing/2014/main" id="{D048FC1A-21F6-461A-B9CD-BD5D39D8A0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459" b="21042"/>
          <a:stretch>
            <a:fillRect/>
          </a:stretch>
        </p:blipFill>
        <p:spPr>
          <a:xfrm>
            <a:off x="5177439" y="106390"/>
            <a:ext cx="3715041" cy="69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476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CB780A74-C460-42A2-A482-D30750F22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756408"/>
            <a:ext cx="2520280" cy="568166"/>
          </a:xfrm>
        </p:spPr>
        <p:txBody>
          <a:bodyPr>
            <a:norm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【</a:t>
            </a:r>
            <a:r>
              <a:rPr lang="zh-CN" altLang="en-US" sz="2800">
                <a:solidFill>
                  <a:srgbClr val="FF0000"/>
                </a:solidFill>
              </a:rPr>
              <a:t>对点快练</a:t>
            </a:r>
            <a:r>
              <a:rPr lang="en-US" altLang="zh-CN" sz="2800">
                <a:solidFill>
                  <a:srgbClr val="FF0000"/>
                </a:solidFill>
              </a:rPr>
              <a:t>】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510B6E93-0435-41D8-8F28-F6472840E180}"/>
              </a:ext>
            </a:extLst>
          </p:cNvPr>
          <p:cNvSpPr/>
          <p:nvPr/>
        </p:nvSpPr>
        <p:spPr>
          <a:xfrm>
            <a:off x="449542" y="1394343"/>
            <a:ext cx="8244916" cy="2132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留正，字仲至，泉州永春人。绍兴十三年，第进士，授南恩州阳江尉、清海军节度判官。知循州，陛辞，言：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u="sng" kern="100">
                <a:solidFill>
                  <a:srgbClr val="FF0066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士大夫名节不立，国家缓急无所倚仗，靖康金人犯阙，死义者少，因乱谋利者多。今欲恢复，当崇尚名节。</a:t>
            </a:r>
            <a:r>
              <a:rPr lang="en-US" altLang="zh-CN" b="1" kern="100">
                <a:solidFill>
                  <a:srgbClr val="FF0066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上益喜，明日谕辅臣：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留正奏事，议论耿耿，可与职事官。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除军器监簿，历官考功郎官。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</a:t>
            </a:r>
            <a:r>
              <a:rPr lang="zh-CN" altLang="en-US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划线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句中的偏义复词，并解释全句。</a:t>
            </a:r>
            <a:endParaRPr lang="zh-CN" altLang="zh-CN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　</a:t>
            </a:r>
            <a:r>
              <a:rPr lang="en-US" altLang="zh-CN" kern="100">
                <a:latin typeface="Times New Roman" panose="02020603050405020304" pitchFamily="18" charset="0"/>
                <a:ea typeface="仿宋_GB2312"/>
                <a:cs typeface="Courier New" panose="02070309020205020404" pitchFamily="49" charset="0"/>
              </a:rPr>
              <a:t>(1)</a:t>
            </a:r>
            <a:r>
              <a:rPr lang="zh-CN" altLang="zh-CN" kern="10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采分关键词：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 title="">
            <a:extLst>
              <a:ext uri="{FF2B5EF4-FFF2-40B4-BE49-F238E27FC236}">
                <a16:creationId xmlns:a16="http://schemas.microsoft.com/office/drawing/2014/main" id="{E13F1ECB-DE61-4EDF-9D86-C9750FD80E09}"/>
              </a:ext>
            </a:extLst>
          </p:cNvPr>
          <p:cNvSpPr/>
          <p:nvPr/>
        </p:nvSpPr>
        <p:spPr>
          <a:xfrm>
            <a:off x="2873626" y="3130231"/>
            <a:ext cx="2954655" cy="3693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</a:rPr>
              <a:t>缓急、犯阙、死、因、尚。</a:t>
            </a: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5150456C-EC8B-42F1-8F4B-CDB960223092}"/>
              </a:ext>
            </a:extLst>
          </p:cNvPr>
          <p:cNvSpPr/>
          <p:nvPr/>
        </p:nvSpPr>
        <p:spPr>
          <a:xfrm>
            <a:off x="2339752" y="844636"/>
            <a:ext cx="5982955" cy="39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阅读下面语段，回答问题。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8" name="图片 7" title="">
            <a:extLst>
              <a:ext uri="{FF2B5EF4-FFF2-40B4-BE49-F238E27FC236}">
                <a16:creationId xmlns:a16="http://schemas.microsoft.com/office/drawing/2014/main" id="{18A7AAAA-0D7B-4BD2-8389-C4D00B623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042532" y="8056"/>
            <a:ext cx="1058933" cy="8244917"/>
          </a:xfrm>
          <a:prstGeom prst="rect">
            <a:avLst/>
          </a:prstGeom>
        </p:spPr>
      </p:pic>
      <p:pic>
        <p:nvPicPr>
          <p:cNvPr id="9" name="图片 8" title="">
            <a:extLst>
              <a:ext uri="{FF2B5EF4-FFF2-40B4-BE49-F238E27FC236}">
                <a16:creationId xmlns:a16="http://schemas.microsoft.com/office/drawing/2014/main" id="{8B5B9733-C734-41E8-8683-1E5050FB7B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459" b="21042"/>
          <a:stretch>
            <a:fillRect/>
          </a:stretch>
        </p:blipFill>
        <p:spPr>
          <a:xfrm>
            <a:off x="5006019" y="106390"/>
            <a:ext cx="3715041" cy="69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49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CB780A74-C460-42A2-A482-D30750F22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756408"/>
            <a:ext cx="2520280" cy="568166"/>
          </a:xfrm>
        </p:spPr>
        <p:txBody>
          <a:bodyPr>
            <a:norm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【</a:t>
            </a:r>
            <a:r>
              <a:rPr lang="zh-CN" altLang="en-US" sz="2800">
                <a:solidFill>
                  <a:srgbClr val="FF0000"/>
                </a:solidFill>
              </a:rPr>
              <a:t>对点快练</a:t>
            </a:r>
            <a:r>
              <a:rPr lang="en-US" altLang="zh-CN" sz="2800">
                <a:solidFill>
                  <a:srgbClr val="FF0000"/>
                </a:solidFill>
              </a:rPr>
              <a:t>】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510B6E93-0435-41D8-8F28-F6472840E180}"/>
              </a:ext>
            </a:extLst>
          </p:cNvPr>
          <p:cNvSpPr/>
          <p:nvPr/>
        </p:nvSpPr>
        <p:spPr>
          <a:xfrm>
            <a:off x="449542" y="1394343"/>
            <a:ext cx="8244916" cy="3193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留正，字仲至，泉州永春人。绍兴十三年，第进士，授南恩州阳江尉、清海军节度判官。知循州，陛辞，言：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u="sng" kern="100">
                <a:solidFill>
                  <a:srgbClr val="FF0066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士大夫名节不立，国家缓急无所倚仗，靖康金人犯阙，死义者少，因乱谋利者多。今欲恢复，当崇尚名节。</a:t>
            </a:r>
            <a:r>
              <a:rPr lang="en-US" altLang="zh-CN" b="1" kern="100">
                <a:solidFill>
                  <a:srgbClr val="FF0066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上益喜，明日谕辅臣：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留正奏事，议论耿耿，可与职事官。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除军器监簿，历官考功郎官。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</a:t>
            </a:r>
            <a:r>
              <a:rPr lang="zh-CN" altLang="en-US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划线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句中的偏义复词，并解释全句。</a:t>
            </a:r>
            <a:endParaRPr lang="zh-CN" altLang="zh-CN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kern="10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　</a:t>
            </a:r>
            <a:r>
              <a:rPr lang="en-US" altLang="zh-CN" kern="100">
                <a:latin typeface="Times New Roman" panose="02020603050405020304" pitchFamily="18" charset="0"/>
                <a:ea typeface="仿宋_GB2312"/>
                <a:cs typeface="Courier New" panose="02070309020205020404" pitchFamily="49" charset="0"/>
              </a:rPr>
              <a:t>(1)</a:t>
            </a:r>
            <a:r>
              <a:rPr lang="zh-CN" altLang="zh-CN" kern="10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采分关键词：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tabLst>
                <a:tab pos="2970530"/>
              </a:tabLst>
            </a:pPr>
            <a:r>
              <a:rPr lang="en-US" altLang="zh-CN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士大夫的名声气节不建立，国家</a:t>
            </a:r>
            <a:r>
              <a:rPr lang="zh-CN" altLang="zh-CN" b="1" kern="100">
                <a:solidFill>
                  <a:srgbClr val="FF0000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紧急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之时便没有依靠，靖康时金人</a:t>
            </a:r>
            <a:r>
              <a:rPr lang="zh-CN" altLang="zh-CN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进扰国都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义</a:t>
            </a:r>
            <a:r>
              <a:rPr lang="zh-CN" altLang="zh-CN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而死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的人很少，</a:t>
            </a:r>
            <a:r>
              <a:rPr lang="zh-CN" altLang="zh-CN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趁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乱谋利的人很多。现在要</a:t>
            </a:r>
            <a:r>
              <a:rPr lang="zh-CN" altLang="zh-CN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收复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国土，应当</a:t>
            </a:r>
            <a:r>
              <a:rPr lang="zh-CN" altLang="zh-CN" b="1" kern="100">
                <a:solidFill>
                  <a:srgbClr val="0000FF"/>
                </a:solidFill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尊崇</a:t>
            </a:r>
            <a:r>
              <a:rPr lang="zh-CN" altLang="zh-CN" b="1" kern="100">
                <a:latin typeface="宋体" panose="02010600030101010101" pitchFamily="2" charset="-122"/>
                <a:ea typeface="黑体" pitchFamily="49" charset="-122"/>
                <a:cs typeface="Times New Roman" panose="02020603050405020304" pitchFamily="18" charset="0"/>
              </a:rPr>
              <a:t>名声气节。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 title="">
            <a:extLst>
              <a:ext uri="{FF2B5EF4-FFF2-40B4-BE49-F238E27FC236}">
                <a16:creationId xmlns:a16="http://schemas.microsoft.com/office/drawing/2014/main" id="{E13F1ECB-DE61-4EDF-9D86-C9750FD80E09}"/>
              </a:ext>
            </a:extLst>
          </p:cNvPr>
          <p:cNvSpPr/>
          <p:nvPr/>
        </p:nvSpPr>
        <p:spPr>
          <a:xfrm>
            <a:off x="2873626" y="3130231"/>
            <a:ext cx="2954655" cy="3693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</a:rPr>
              <a:t>缓急、犯阙、死、因、尚。</a:t>
            </a: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5150456C-EC8B-42F1-8F4B-CDB960223092}"/>
              </a:ext>
            </a:extLst>
          </p:cNvPr>
          <p:cNvSpPr/>
          <p:nvPr/>
        </p:nvSpPr>
        <p:spPr>
          <a:xfrm>
            <a:off x="2339752" y="844636"/>
            <a:ext cx="5982955" cy="39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阅读下面语段，回答问题。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1006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493538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禁忌三：</a:t>
            </a:r>
            <a:r>
              <a:rPr lang="zh-CN" altLang="en-US" sz="2400" b="1">
                <a:solidFill>
                  <a:srgbClr val="FF0000"/>
                </a:solidFill>
              </a:rPr>
              <a:t>““该补不补”不清晰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27911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</a:t>
            </a:r>
            <a:r>
              <a:rPr lang="zh-CN" altLang="en-US" sz="2000" b="1" kern="100">
                <a:latin typeface="+mn-ea"/>
                <a:cs typeface="Times New Roman" panose="02020603050405020304" pitchFamily="18" charset="0"/>
              </a:rPr>
              <a:t>补足“省略成分”</a:t>
            </a:r>
            <a:endParaRPr lang="zh-CN" altLang="en-US" sz="2000" b="1">
              <a:latin typeface="+mn-ea"/>
            </a:endParaRPr>
          </a:p>
        </p:txBody>
      </p:sp>
      <p:sp>
        <p:nvSpPr>
          <p:cNvPr id="2" name="矩形 1" title="">
            <a:extLst>
              <a:ext uri="{FF2B5EF4-FFF2-40B4-BE49-F238E27FC236}">
                <a16:creationId xmlns:a16="http://schemas.microsoft.com/office/drawing/2014/main" id="{11CC1EBA-CB1E-4E20-BBE6-1C1B1742066B}"/>
              </a:ext>
            </a:extLst>
          </p:cNvPr>
          <p:cNvSpPr/>
          <p:nvPr/>
        </p:nvSpPr>
        <p:spPr>
          <a:xfrm>
            <a:off x="577765" y="1613486"/>
            <a:ext cx="8014918" cy="64402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1600" kern="10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补出文言文中</a:t>
            </a:r>
            <a:r>
              <a:rPr lang="zh-CN" altLang="zh-CN" sz="1600" b="1" kern="1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省略的成分或隐含</a:t>
            </a:r>
            <a:r>
              <a:rPr lang="zh-CN" altLang="zh-CN" sz="1600" kern="10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的成分，如句子中</a:t>
            </a:r>
            <a:r>
              <a:rPr lang="zh-CN" altLang="zh-CN" sz="1600" b="1" kern="1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省略的主语、谓语、宾语以及介词</a:t>
            </a:r>
            <a:r>
              <a:rPr lang="en-US" altLang="zh-CN" sz="1600" b="1" kern="1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1600" b="1" kern="1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1600" b="1" kern="1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1600" kern="100"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等，从而使句意完整。</a:t>
            </a:r>
            <a:endParaRPr lang="zh-CN" altLang="zh-CN" sz="1600" kern="100">
              <a:latin typeface="黑体" pitchFamily="49" charset="-122"/>
              <a:ea typeface="黑体" pitchFamily="49" charset="-122"/>
              <a:cs typeface="Courier New" panose="02070309020205020404" pitchFamily="49" charset="0"/>
            </a:endParaRPr>
          </a:p>
        </p:txBody>
      </p:sp>
      <p:graphicFrame>
        <p:nvGraphicFramePr>
          <p:cNvPr id="3" name="表格 2" title="">
            <a:extLst>
              <a:ext uri="{FF2B5EF4-FFF2-40B4-BE49-F238E27FC236}">
                <a16:creationId xmlns:a16="http://schemas.microsoft.com/office/drawing/2014/main" id="{AA11AF94-60EE-4DA4-88E5-B8DDE906B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934298"/>
              </p:ext>
            </p:extLst>
          </p:nvPr>
        </p:nvGraphicFramePr>
        <p:xfrm>
          <a:off x="577765" y="2336216"/>
          <a:ext cx="8014918" cy="2323768"/>
        </p:xfrm>
        <a:graphic>
          <a:graphicData uri="http://schemas.openxmlformats.org/drawingml/2006/table">
            <a:tbl>
              <a:tblPr/>
              <a:tblGrid>
                <a:gridCol w="1761987">
                  <a:extLst>
                    <a:ext uri="{9D8B030D-6E8A-4147-A177-3AD203B41FA5}">
                      <a16:colId xmlns:a16="http://schemas.microsoft.com/office/drawing/2014/main" val="2095302522"/>
                    </a:ext>
                  </a:extLst>
                </a:gridCol>
                <a:gridCol w="6252931">
                  <a:extLst>
                    <a:ext uri="{9D8B030D-6E8A-4147-A177-3AD203B41FA5}">
                      <a16:colId xmlns:a16="http://schemas.microsoft.com/office/drawing/2014/main" val="1108915988"/>
                    </a:ext>
                  </a:extLst>
                </a:gridCol>
              </a:tblGrid>
              <a:tr h="58094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词不离句，句不离篇</a:t>
                      </a:r>
                      <a:endParaRPr lang="zh-CN" sz="11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100" b="1" kern="100" spc="-2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树立语境意识，翻译做到</a:t>
                      </a:r>
                      <a:r>
                        <a:rPr lang="en-US" sz="1100" b="1" kern="100" spc="-2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100" b="1" kern="100" spc="-2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词不离句，句不离篇</a:t>
                      </a:r>
                      <a:r>
                        <a:rPr lang="en-US" sz="1100" b="1" kern="100" spc="-2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100" b="1" kern="100" spc="-2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。在翻译一个句子时，不能偷懒，只满足于读要求翻译的句子，还应适当</a:t>
                      </a:r>
                      <a:r>
                        <a:rPr lang="en-US" sz="1100" b="1" kern="100" spc="-20">
                          <a:solidFill>
                            <a:srgbClr val="FF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100" b="1" kern="100" spc="-2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瞻前顾后</a:t>
                      </a:r>
                      <a:r>
                        <a:rPr lang="en-US" sz="1100" b="1" kern="100" spc="-20">
                          <a:solidFill>
                            <a:srgbClr val="FF00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100" b="1" kern="100" spc="-2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地照顾语境</a:t>
                      </a:r>
                      <a:r>
                        <a:rPr lang="zh-CN" sz="1100" b="1" kern="100" spc="-2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1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674223"/>
                  </a:ext>
                </a:extLst>
              </a:tr>
              <a:tr h="58094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注意句子成分，规范翻译</a:t>
                      </a:r>
                      <a:endParaRPr lang="zh-CN" sz="11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依据现代汉语基本句子成分规范翻译。在翻译时，要</a:t>
                      </a:r>
                      <a:r>
                        <a:rPr lang="zh-CN" sz="11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特别注意省略句式</a:t>
                      </a: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，一个句子在翻译时务必关注</a:t>
                      </a:r>
                      <a:r>
                        <a:rPr lang="zh-CN" sz="11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是否省略了主语、谓语、宾语和介词</a:t>
                      </a: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，按照现代汉语基本句子成分来审查。</a:t>
                      </a:r>
                      <a:endParaRPr lang="zh-CN" sz="11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100583"/>
                  </a:ext>
                </a:extLst>
              </a:tr>
              <a:tr h="58094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回读检查，防止遗漏</a:t>
                      </a:r>
                      <a:endParaRPr lang="zh-CN" sz="11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注重翻译之后的回读检查，防止遗漏。翻译出一个句子之后，不要急着做下一题，而</a:t>
                      </a:r>
                      <a:r>
                        <a:rPr lang="zh-CN" sz="11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要回顾一下自己翻译的句子是否通顺，看看有没有缺漏的成分，如主语、宾语等</a:t>
                      </a: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1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035276"/>
                  </a:ext>
                </a:extLst>
              </a:tr>
              <a:tr h="58094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特别标注，显示补充成分</a:t>
                      </a:r>
                      <a:endParaRPr lang="zh-CN" sz="11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书写表达特别标注，显示补充成分。一旦确定有</a:t>
                      </a:r>
                      <a:r>
                        <a:rPr lang="zh-CN" sz="11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省略成分，一定要补充出来，并且要将补充的内容用小括号圈起来</a:t>
                      </a:r>
                      <a:r>
                        <a:rPr lang="zh-CN" sz="11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，这样阅卷老师一眼就能看出补充的成分。</a:t>
                      </a:r>
                      <a:endParaRPr lang="zh-CN" sz="11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105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9119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7" grpId="0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D288B24F-66FF-4420-8786-9F14EB145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699542"/>
            <a:ext cx="7886700" cy="568166"/>
          </a:xfrm>
        </p:spPr>
        <p:txBody>
          <a:bodyPr/>
          <a:lstStyle/>
          <a:p>
            <a:r>
              <a:rPr lang="en-US" altLang="zh-CN">
                <a:solidFill>
                  <a:srgbClr val="FF0000"/>
                </a:solidFill>
              </a:rPr>
              <a:t>【</a:t>
            </a:r>
            <a:r>
              <a:rPr lang="zh-CN" altLang="en-US">
                <a:solidFill>
                  <a:srgbClr val="FF0000"/>
                </a:solidFill>
              </a:rPr>
              <a:t>对症快练</a:t>
            </a:r>
            <a:r>
              <a:rPr lang="en-US" altLang="zh-CN">
                <a:solidFill>
                  <a:srgbClr val="FF0000"/>
                </a:solidFill>
              </a:rPr>
              <a:t>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D8F6FB6-1A81-4EF3-87DF-90F41CFB14BA}"/>
              </a:ext>
            </a:extLst>
          </p:cNvPr>
          <p:cNvSpPr/>
          <p:nvPr/>
        </p:nvSpPr>
        <p:spPr>
          <a:xfrm>
            <a:off x="628650" y="1618683"/>
            <a:ext cx="7886700" cy="2814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陈汤字子公，山阳瑕丘人也。少好书，博达，善属文。富平侯张勃与汤交，高其能。初元二年，元帝诏列侯举茂材，勃举汤。汤待迁，父死不奔丧。</a:t>
            </a:r>
            <a:r>
              <a:rPr lang="zh-CN" altLang="zh-CN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司隶奏汤无循行，勃选举故不以实，坐削户二百，会薨，因赐谥曰缪侯。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汤下狱论。久之，迁西域副校尉，与甘延寿俱出西域。即日引军分行，未至城三十里，止营。郅支单于遣使问汉兵何以来，汤因让之：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我为单于远来，而至今无名王大人见将军受事者，何单于失客主之礼也！</a:t>
            </a:r>
            <a:r>
              <a:rPr lang="zh-CN" altLang="zh-CN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兵来道远，人畜罢极，食度日尽，恐无以自还，愿与大臣审计策。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郅支单于怒，引兵攻，战不利，遁入城。汉兵围之。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 title="">
            <a:extLst>
              <a:ext uri="{FF2B5EF4-FFF2-40B4-BE49-F238E27FC236}">
                <a16:creationId xmlns:a16="http://schemas.microsoft.com/office/drawing/2014/main" id="{2AF13868-B2BA-41A2-A160-5903A34AD984}"/>
              </a:ext>
            </a:extLst>
          </p:cNvPr>
          <p:cNvSpPr/>
          <p:nvPr/>
        </p:nvSpPr>
        <p:spPr>
          <a:xfrm>
            <a:off x="539552" y="1206722"/>
            <a:ext cx="4288353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阅读下面的文言文，翻译画线句子。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208488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D288B24F-66FF-4420-8786-9F14EB145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699542"/>
            <a:ext cx="7886700" cy="568166"/>
          </a:xfrm>
        </p:spPr>
        <p:txBody>
          <a:bodyPr/>
          <a:lstStyle/>
          <a:p>
            <a:r>
              <a:rPr lang="en-US" altLang="zh-CN">
                <a:solidFill>
                  <a:srgbClr val="FF0000"/>
                </a:solidFill>
              </a:rPr>
              <a:t>【</a:t>
            </a:r>
            <a:r>
              <a:rPr lang="zh-CN" altLang="en-US">
                <a:solidFill>
                  <a:srgbClr val="FF0000"/>
                </a:solidFill>
              </a:rPr>
              <a:t>对症快练</a:t>
            </a:r>
            <a:r>
              <a:rPr lang="en-US" altLang="zh-CN">
                <a:solidFill>
                  <a:srgbClr val="FF0000"/>
                </a:solidFill>
              </a:rPr>
              <a:t>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D8F6FB6-1A81-4EF3-87DF-90F41CFB14BA}"/>
              </a:ext>
            </a:extLst>
          </p:cNvPr>
          <p:cNvSpPr/>
          <p:nvPr/>
        </p:nvSpPr>
        <p:spPr>
          <a:xfrm>
            <a:off x="467544" y="1313748"/>
            <a:ext cx="7886700" cy="1429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陈汤字子公，山阳瑕丘人也。少好书，博达，善属文。富平侯张勃与汤交，高其能。初元二年，元帝诏列侯举茂材，勃举汤。汤待迁，父死不奔丧。</a:t>
            </a:r>
            <a:r>
              <a:rPr lang="zh-CN" altLang="zh-CN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司隶奏汤无循行，勃</a:t>
            </a:r>
            <a:r>
              <a:rPr lang="zh-CN" altLang="zh-CN" u="sng" kern="10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选举</a:t>
            </a:r>
            <a:r>
              <a:rPr lang="zh-CN" altLang="zh-CN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故不以实，坐削户二百，会薨，因赐谥曰缪侯。</a:t>
            </a:r>
            <a:r>
              <a:rPr lang="zh-CN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汤下狱论。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 title="">
            <a:extLst>
              <a:ext uri="{FF2B5EF4-FFF2-40B4-BE49-F238E27FC236}">
                <a16:creationId xmlns:a16="http://schemas.microsoft.com/office/drawing/2014/main" id="{2AF13868-B2BA-41A2-A160-5903A34AD984}"/>
              </a:ext>
            </a:extLst>
          </p:cNvPr>
          <p:cNvSpPr/>
          <p:nvPr/>
        </p:nvSpPr>
        <p:spPr>
          <a:xfrm>
            <a:off x="2050693" y="710136"/>
            <a:ext cx="4288353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阅读下面的文言文，翻译画线句子。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817730E0-A086-4C8F-B602-9654CECD9C38}"/>
              </a:ext>
            </a:extLst>
          </p:cNvPr>
          <p:cNvSpPr/>
          <p:nvPr/>
        </p:nvSpPr>
        <p:spPr>
          <a:xfrm>
            <a:off x="414615" y="2730632"/>
            <a:ext cx="8064896" cy="170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zh-CN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kern="10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　</a:t>
            </a:r>
            <a:r>
              <a:rPr lang="en-US" altLang="zh-CN" kern="100">
                <a:latin typeface="Times New Roman" panose="02020603050405020304" pitchFamily="18" charset="0"/>
                <a:ea typeface="仿宋_GB2312"/>
                <a:cs typeface="Courier New" panose="02070309020205020404" pitchFamily="49" charset="0"/>
              </a:rPr>
              <a:t>(1)</a:t>
            </a:r>
            <a:r>
              <a:rPr lang="zh-CN" altLang="en-US" kern="100">
                <a:latin typeface="Times New Roman" panose="02020603050405020304" pitchFamily="18" charset="0"/>
                <a:ea typeface="仿宋_GB2312"/>
                <a:cs typeface="Courier New" panose="02070309020205020404" pitchFamily="49" charset="0"/>
              </a:rPr>
              <a:t>采分点：</a:t>
            </a:r>
            <a:endParaRPr lang="en-US" altLang="zh-CN" kern="100">
              <a:latin typeface="Times New Roman" panose="02020603050405020304" pitchFamily="18" charset="0"/>
              <a:ea typeface="仿宋_GB231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司隶上奏皇帝，弹劾陈汤</a:t>
            </a:r>
            <a:r>
              <a:rPr lang="zh-CN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没有遵守礼法的品行</a:t>
            </a:r>
            <a:r>
              <a:rPr lang="zh-CN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，张勃不按照真实情况</a:t>
            </a:r>
            <a:r>
              <a:rPr lang="zh-CN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举荐</a:t>
            </a:r>
            <a:r>
              <a:rPr lang="zh-CN" altLang="en-US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人才</a:t>
            </a:r>
            <a:r>
              <a:rPr lang="zh-CN" altLang="en-US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张勃</a:t>
            </a:r>
            <a:r>
              <a:rPr lang="en-US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获罪</a:t>
            </a:r>
            <a:r>
              <a:rPr lang="zh-CN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，被削夺二百户食邑，恰好这时</a:t>
            </a:r>
            <a:r>
              <a:rPr lang="en-US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张勃</a:t>
            </a:r>
            <a:r>
              <a:rPr lang="en-US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死去，因而皇帝赐</a:t>
            </a:r>
            <a:r>
              <a:rPr lang="zh-CN" altLang="en-US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他</a:t>
            </a:r>
            <a:r>
              <a:rPr lang="zh-CN" altLang="en-US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缪侯</a:t>
            </a:r>
            <a:r>
              <a:rPr lang="en-US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的谥号。</a:t>
            </a:r>
            <a:endParaRPr lang="zh-CN" altLang="zh-CN" kern="100">
              <a:latin typeface="Calibri" panose="020f050202020403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cxnSp>
        <p:nvCxnSpPr>
          <p:cNvPr id="7" name="连接符: 肘形 6" title="">
            <a:extLst>
              <a:ext uri="{FF2B5EF4-FFF2-40B4-BE49-F238E27FC236}">
                <a16:creationId xmlns:a16="http://schemas.microsoft.com/office/drawing/2014/main" id="{C8DE602E-3CC9-46DE-8B1C-6E85306A9D68}"/>
              </a:ext>
            </a:extLst>
          </p:cNvPr>
          <p:cNvCxnSpPr/>
          <p:nvPr/>
        </p:nvCxnSpPr>
        <p:spPr>
          <a:xfrm flipV="1">
            <a:off x="3131840" y="2028591"/>
            <a:ext cx="1008112" cy="392621"/>
          </a:xfrm>
          <a:prstGeom prst="bentConnector3">
            <a:avLst>
              <a:gd name="adj1" fmla="val 23380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 title="">
            <a:extLst>
              <a:ext uri="{FF2B5EF4-FFF2-40B4-BE49-F238E27FC236}">
                <a16:creationId xmlns:a16="http://schemas.microsoft.com/office/drawing/2014/main" id="{94AFE583-EC36-4DE2-9DEE-D621D2759828}"/>
              </a:ext>
            </a:extLst>
          </p:cNvPr>
          <p:cNvSpPr/>
          <p:nvPr/>
        </p:nvSpPr>
        <p:spPr>
          <a:xfrm>
            <a:off x="2843808" y="2730632"/>
            <a:ext cx="4281941" cy="45589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970530"/>
              </a:tabLst>
            </a:pPr>
            <a:r>
              <a:rPr lang="en-US" altLang="zh-CN" kern="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solidFill>
                  <a:srgbClr val="0000FF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无循行</a:t>
            </a:r>
            <a:r>
              <a:rPr lang="en-US" altLang="zh-CN" kern="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>
                <a:solidFill>
                  <a:srgbClr val="0000FF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 </a:t>
            </a:r>
            <a:r>
              <a:rPr lang="en-US" altLang="zh-CN" kern="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solidFill>
                  <a:srgbClr val="0000FF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选举</a:t>
            </a:r>
            <a:r>
              <a:rPr lang="en-US" altLang="zh-CN" kern="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kern="100">
                <a:solidFill>
                  <a:srgbClr val="0000FF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 </a:t>
            </a:r>
            <a:r>
              <a:rPr lang="en-US" altLang="zh-CN" kern="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>
                <a:solidFill>
                  <a:srgbClr val="0000FF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坐</a:t>
            </a:r>
            <a:r>
              <a:rPr lang="en-US" altLang="zh-CN" kern="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kern="100">
                <a:solidFill>
                  <a:srgbClr val="0000FF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 </a:t>
            </a:r>
            <a:r>
              <a:rPr lang="zh-CN" altLang="en-US" kern="100">
                <a:solidFill>
                  <a:srgbClr val="0000FF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句意通顺</a:t>
            </a:r>
            <a:r>
              <a:rPr lang="zh-CN" altLang="zh-CN" kern="100">
                <a:solidFill>
                  <a:srgbClr val="0000FF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。</a:t>
            </a:r>
            <a:endParaRPr lang="zh-CN" altLang="zh-CN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047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D288B24F-66FF-4420-8786-9F14EB145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699542"/>
            <a:ext cx="7886700" cy="568166"/>
          </a:xfrm>
        </p:spPr>
        <p:txBody>
          <a:bodyPr/>
          <a:lstStyle/>
          <a:p>
            <a:r>
              <a:rPr lang="en-US" altLang="zh-CN">
                <a:solidFill>
                  <a:srgbClr val="FF0000"/>
                </a:solidFill>
              </a:rPr>
              <a:t>【</a:t>
            </a:r>
            <a:r>
              <a:rPr lang="zh-CN" altLang="en-US">
                <a:solidFill>
                  <a:srgbClr val="FF0000"/>
                </a:solidFill>
              </a:rPr>
              <a:t>对症快练</a:t>
            </a:r>
            <a:r>
              <a:rPr lang="en-US" altLang="zh-CN">
                <a:solidFill>
                  <a:srgbClr val="FF0000"/>
                </a:solidFill>
              </a:rPr>
              <a:t>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D8F6FB6-1A81-4EF3-87DF-90F41CFB14BA}"/>
              </a:ext>
            </a:extLst>
          </p:cNvPr>
          <p:cNvSpPr/>
          <p:nvPr/>
        </p:nvSpPr>
        <p:spPr>
          <a:xfrm>
            <a:off x="467544" y="1191999"/>
            <a:ext cx="7886700" cy="1775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陈汤字子公，山阳瑕丘人也。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久之，迁西域副校尉，与甘延寿俱出西域。即日引军分行，未至城三十里，止营。郅支单于遣使问汉兵何以来，汤因让之：“我为单于远来，而至今无名王大人见将军受事者，何单于失客主之礼也！</a:t>
            </a:r>
            <a:r>
              <a:rPr lang="zh-CN" altLang="en-US" b="1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兵来道远，人畜罢极，食度日尽，恐无以自还，愿与大臣审计策。</a:t>
            </a: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”郅支单于怒，引兵攻，战不利，遁入城。汉兵围之。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 title="">
            <a:extLst>
              <a:ext uri="{FF2B5EF4-FFF2-40B4-BE49-F238E27FC236}">
                <a16:creationId xmlns:a16="http://schemas.microsoft.com/office/drawing/2014/main" id="{2AF13868-B2BA-41A2-A160-5903A34AD984}"/>
              </a:ext>
            </a:extLst>
          </p:cNvPr>
          <p:cNvSpPr/>
          <p:nvPr/>
        </p:nvSpPr>
        <p:spPr>
          <a:xfrm>
            <a:off x="2050693" y="710136"/>
            <a:ext cx="4288353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zh-CN" altLang="zh-CN" sz="2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阅读下面的文言文，翻译画线句子。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817730E0-A086-4C8F-B602-9654CECD9C38}"/>
              </a:ext>
            </a:extLst>
          </p:cNvPr>
          <p:cNvSpPr/>
          <p:nvPr/>
        </p:nvSpPr>
        <p:spPr>
          <a:xfrm>
            <a:off x="378446" y="2942572"/>
            <a:ext cx="8064896" cy="1368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970530"/>
              </a:tabLst>
            </a:pPr>
            <a:r>
              <a:rPr lang="en-US" altLang="zh-CN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zh-CN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kern="10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　</a:t>
            </a:r>
            <a:r>
              <a:rPr lang="en-US" altLang="zh-CN" kern="100">
                <a:latin typeface="Times New Roman" panose="02020603050405020304" pitchFamily="18" charset="0"/>
                <a:ea typeface="仿宋_GB2312"/>
                <a:cs typeface="Courier New" panose="02070309020205020404" pitchFamily="49" charset="0"/>
              </a:rPr>
              <a:t>(1)</a:t>
            </a:r>
            <a:r>
              <a:rPr lang="zh-CN" altLang="en-US" kern="100">
                <a:latin typeface="Times New Roman" panose="02020603050405020304" pitchFamily="18" charset="0"/>
                <a:ea typeface="仿宋_GB2312"/>
                <a:cs typeface="Courier New" panose="02070309020205020404" pitchFamily="49" charset="0"/>
              </a:rPr>
              <a:t>采分点：</a:t>
            </a:r>
            <a:endParaRPr lang="en-US" altLang="zh-CN" kern="100">
              <a:latin typeface="Times New Roman" panose="02020603050405020304" pitchFamily="18" charset="0"/>
              <a:ea typeface="仿宋_GB231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tabLst>
                <a:tab pos="2970530"/>
              </a:tabLst>
            </a:pPr>
            <a:r>
              <a:rPr lang="en-US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b="1" kern="100">
                <a:solidFill>
                  <a:srgbClr val="FF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(2</a:t>
            </a:r>
            <a:r>
              <a:rPr lang="en-US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)(</a:t>
            </a:r>
            <a:r>
              <a:rPr lang="zh-CN" altLang="en-US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我们的</a:t>
            </a:r>
            <a:r>
              <a:rPr lang="en-US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军队远道而来，人马极其</a:t>
            </a:r>
            <a:r>
              <a:rPr lang="zh-CN" altLang="en-US" b="1" kern="100">
                <a:solidFill>
                  <a:srgbClr val="FF0066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疲劳</a:t>
            </a:r>
            <a:r>
              <a:rPr lang="zh-CN" altLang="en-US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，粮草</a:t>
            </a:r>
            <a:r>
              <a:rPr lang="zh-CN" altLang="en-US" b="1" kern="100">
                <a:solidFill>
                  <a:srgbClr val="FF0066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估计</a:t>
            </a:r>
            <a:r>
              <a:rPr lang="zh-CN" altLang="en-US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也将用完，恐怕</a:t>
            </a:r>
            <a:r>
              <a:rPr lang="zh-CN" altLang="en-US" b="1" kern="100">
                <a:solidFill>
                  <a:srgbClr val="C0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没有</a:t>
            </a:r>
            <a:r>
              <a:rPr lang="zh-CN" altLang="en-US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自行还军</a:t>
            </a:r>
            <a:r>
              <a:rPr lang="zh-CN" altLang="en-US" b="1" kern="100">
                <a:solidFill>
                  <a:srgbClr val="C00000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的办法</a:t>
            </a:r>
            <a:r>
              <a:rPr lang="zh-CN" altLang="en-US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了，希望</a:t>
            </a:r>
            <a:r>
              <a:rPr lang="en-US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单于</a:t>
            </a:r>
            <a:r>
              <a:rPr lang="en-US" altLang="zh-CN" b="1" kern="100">
                <a:solidFill>
                  <a:srgbClr val="0000FF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同大臣审慎</a:t>
            </a:r>
            <a:r>
              <a:rPr lang="zh-CN" altLang="en-US" b="1" kern="100">
                <a:solidFill>
                  <a:srgbClr val="FF0066"/>
                </a:solidFill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考虑策划</a:t>
            </a:r>
            <a:r>
              <a:rPr lang="zh-CN" altLang="en-US" b="1" kern="100">
                <a:latin typeface="Calibri" panose="020f0502020204030204" pitchFamily="34" charset="0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zh-CN" altLang="zh-CN" kern="100">
              <a:latin typeface="Calibri" panose="020f050202020403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11" name="矩形 10" title="">
            <a:extLst>
              <a:ext uri="{FF2B5EF4-FFF2-40B4-BE49-F238E27FC236}">
                <a16:creationId xmlns:a16="http://schemas.microsoft.com/office/drawing/2014/main" id="{94AFE583-EC36-4DE2-9DEE-D621D2759828}"/>
              </a:ext>
            </a:extLst>
          </p:cNvPr>
          <p:cNvSpPr/>
          <p:nvPr/>
        </p:nvSpPr>
        <p:spPr>
          <a:xfrm>
            <a:off x="2843808" y="2967934"/>
            <a:ext cx="4685898" cy="44287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tabLst>
                <a:tab pos="2970530"/>
              </a:tabLst>
            </a:pPr>
            <a:r>
              <a:rPr lang="zh-CN" altLang="en-US" kern="1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“罢” 、“度” 、“计策”、句意通顺 。</a:t>
            </a:r>
            <a:endParaRPr lang="zh-CN" altLang="zh-CN" kern="10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81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037B0148-4C7D-4727-AE3E-2B1D206F2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085" y="923464"/>
            <a:ext cx="8263830" cy="568166"/>
          </a:xfrm>
        </p:spPr>
        <p:txBody>
          <a:bodyPr>
            <a:no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我来总结：</a:t>
            </a:r>
            <a:r>
              <a:rPr lang="zh-CN" altLang="en-US" sz="2800"/>
              <a:t>翻译必须强化的四个意识，规范</a:t>
            </a:r>
            <a:r>
              <a:rPr lang="en-US" altLang="zh-CN" sz="2800"/>
              <a:t>3</a:t>
            </a:r>
            <a:r>
              <a:rPr lang="zh-CN" altLang="en-US" sz="2800"/>
              <a:t>个禁止</a:t>
            </a:r>
          </a:p>
        </p:txBody>
      </p:sp>
      <p:sp>
        <p:nvSpPr>
          <p:cNvPr id="4" name="标题 1" title="">
            <a:extLst>
              <a:ext uri="{FF2B5EF4-FFF2-40B4-BE49-F238E27FC236}">
                <a16:creationId xmlns:a16="http://schemas.microsoft.com/office/drawing/2014/main" id="{1151FD5C-8900-478C-87A2-6B533DE63352}"/>
              </a:ext>
            </a:extLst>
          </p:cNvPr>
          <p:cNvSpPr txBox="1"/>
          <p:nvPr/>
        </p:nvSpPr>
        <p:spPr bwMode="auto">
          <a:xfrm>
            <a:off x="699871" y="1517949"/>
            <a:ext cx="2736304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66"/>
                </a:solidFill>
              </a:rPr>
              <a:t>1</a:t>
            </a:r>
            <a:r>
              <a:rPr lang="zh-CN" altLang="en-US">
                <a:solidFill>
                  <a:srgbClr val="FF0066"/>
                </a:solidFill>
              </a:rPr>
              <a:t>、强化人物意识</a:t>
            </a:r>
            <a:endParaRPr lang="en-US" altLang="zh-CN">
              <a:solidFill>
                <a:srgbClr val="FF006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66"/>
                </a:solidFill>
              </a:rPr>
              <a:t>2</a:t>
            </a:r>
            <a:r>
              <a:rPr lang="zh-CN" altLang="en-US">
                <a:solidFill>
                  <a:srgbClr val="FF0066"/>
                </a:solidFill>
              </a:rPr>
              <a:t>、强化语境意识</a:t>
            </a:r>
            <a:endParaRPr lang="en-US" altLang="zh-CN">
              <a:solidFill>
                <a:srgbClr val="FF006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66"/>
                </a:solidFill>
              </a:rPr>
              <a:t>3</a:t>
            </a:r>
            <a:r>
              <a:rPr lang="zh-CN" altLang="en-US">
                <a:solidFill>
                  <a:srgbClr val="FF0066"/>
                </a:solidFill>
              </a:rPr>
              <a:t>、强化采分意识</a:t>
            </a:r>
            <a:endParaRPr lang="en-US" altLang="zh-CN">
              <a:solidFill>
                <a:srgbClr val="FF006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66"/>
                </a:solidFill>
              </a:rPr>
              <a:t>4</a:t>
            </a:r>
            <a:r>
              <a:rPr lang="zh-CN" altLang="en-US">
                <a:solidFill>
                  <a:srgbClr val="FF0066"/>
                </a:solidFill>
              </a:rPr>
              <a:t>、强化检查意识</a:t>
            </a: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A029297E-93C1-4362-BCE8-0AB0E368B2D3}"/>
              </a:ext>
            </a:extLst>
          </p:cNvPr>
          <p:cNvSpPr/>
          <p:nvPr/>
        </p:nvSpPr>
        <p:spPr>
          <a:xfrm>
            <a:off x="3923928" y="3328388"/>
            <a:ext cx="4493538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禁忌三：</a:t>
            </a:r>
            <a:r>
              <a:rPr lang="zh-CN" altLang="en-US" sz="2400" b="1">
                <a:solidFill>
                  <a:srgbClr val="FF0000"/>
                </a:solidFill>
              </a:rPr>
              <a:t>““该补不补”不清晰</a:t>
            </a:r>
          </a:p>
        </p:txBody>
      </p:sp>
      <p:sp>
        <p:nvSpPr>
          <p:cNvPr id="7" name="矩形 6" title="">
            <a:extLst>
              <a:ext uri="{FF2B5EF4-FFF2-40B4-BE49-F238E27FC236}">
                <a16:creationId xmlns:a16="http://schemas.microsoft.com/office/drawing/2014/main" id="{57D079B9-E3EC-4F25-B781-061CAEBD9D55}"/>
              </a:ext>
            </a:extLst>
          </p:cNvPr>
          <p:cNvSpPr/>
          <p:nvPr/>
        </p:nvSpPr>
        <p:spPr>
          <a:xfrm>
            <a:off x="3923928" y="2600198"/>
            <a:ext cx="4519186" cy="492443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</a:rPr>
              <a:t>禁忌二：</a:t>
            </a:r>
            <a:r>
              <a:rPr lang="zh-CN" altLang="en-US" sz="2600" b="1">
                <a:solidFill>
                  <a:srgbClr val="FF0000"/>
                </a:solidFill>
              </a:rPr>
              <a:t>“表达失据”</a:t>
            </a:r>
            <a:r>
              <a:rPr lang="zh-CN" altLang="en-US" sz="2600" b="1">
                <a:solidFill>
                  <a:srgbClr val="0000FF"/>
                </a:solidFill>
              </a:rPr>
              <a:t>乱语意</a:t>
            </a:r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E6681390-5D5B-4850-BB91-7CF17FE8B141}"/>
              </a:ext>
            </a:extLst>
          </p:cNvPr>
          <p:cNvSpPr/>
          <p:nvPr/>
        </p:nvSpPr>
        <p:spPr>
          <a:xfrm>
            <a:off x="3923928" y="1875960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</p:spTree>
    <p:extLst>
      <p:ext uri="{BB962C8B-B14F-4D97-AF65-F5344CB8AC3E}">
        <p14:creationId xmlns:p14="http://schemas.microsoft.com/office/powerpoint/2010/main" val="958548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CF855F36-6A66-4602-B183-28E0204C8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59582"/>
            <a:ext cx="7886700" cy="568166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作业布置</a:t>
            </a:r>
          </a:p>
        </p:txBody>
      </p:sp>
      <p:sp>
        <p:nvSpPr>
          <p:cNvPr id="3" name="内容占位符 2" title="">
            <a:extLst>
              <a:ext uri="{FF2B5EF4-FFF2-40B4-BE49-F238E27FC236}">
                <a16:creationId xmlns:a16="http://schemas.microsoft.com/office/drawing/2014/main" id="{0A6B8AE3-C87E-44E2-BD66-6F8487837A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42350"/>
            <a:ext cx="7886700" cy="1610003"/>
          </a:xfrm>
        </p:spPr>
        <p:txBody>
          <a:bodyPr/>
          <a:lstStyle/>
          <a:p>
            <a:pPr marL="265113" indent="-265113">
              <a:lnSpc>
                <a:spcPct val="150000"/>
              </a:lnSpc>
              <a:buNone/>
            </a:pPr>
            <a:r>
              <a:rPr lang="en-US" altLang="zh-CN"/>
              <a:t>1.</a:t>
            </a:r>
            <a:r>
              <a:rPr lang="zh-CN" altLang="en-US"/>
              <a:t>回顾、整理本课知识点，把握“</a:t>
            </a:r>
            <a:r>
              <a:rPr lang="en-US" altLang="zh-CN"/>
              <a:t>4</a:t>
            </a:r>
            <a:r>
              <a:rPr lang="zh-CN" altLang="en-US"/>
              <a:t>个意识”“三个”禁止，每天做“押题”翻译一句保温。</a:t>
            </a:r>
            <a:endParaRPr lang="en-US" altLang="zh-CN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/>
              <a:t>2.</a:t>
            </a:r>
            <a:r>
              <a:rPr lang="zh-CN" altLang="en-US"/>
              <a:t>完成微专题练习</a:t>
            </a:r>
          </a:p>
        </p:txBody>
      </p:sp>
    </p:spTree>
    <p:extLst>
      <p:ext uri="{BB962C8B-B14F-4D97-AF65-F5344CB8AC3E}">
        <p14:creationId xmlns:p14="http://schemas.microsoft.com/office/powerpoint/2010/main" val="88241114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50F96561-7E52-478B-B2CE-DC88F19D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0032" y="195486"/>
            <a:ext cx="3667603" cy="568166"/>
          </a:xfrm>
        </p:spPr>
        <p:txBody>
          <a:bodyPr>
            <a:normAutofit/>
          </a:bodyPr>
          <a:lstStyle/>
          <a:p>
            <a:pPr algn="ctr"/>
            <a:r>
              <a:rPr lang="zh-CN" altLang="en-US" sz="2800"/>
              <a:t>强化文言翻译</a:t>
            </a:r>
            <a:r>
              <a:rPr lang="en-US" altLang="zh-CN" sz="2800">
                <a:solidFill>
                  <a:srgbClr val="FF0000"/>
                </a:solidFill>
              </a:rPr>
              <a:t>4</a:t>
            </a:r>
            <a:r>
              <a:rPr lang="zh-CN" altLang="en-US" sz="2800">
                <a:solidFill>
                  <a:srgbClr val="FF0000"/>
                </a:solidFill>
              </a:rPr>
              <a:t>个意识</a:t>
            </a: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386748" y="597832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增分策略一</a:t>
            </a:r>
            <a:r>
              <a:rPr lang="zh-CN" altLang="en-US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强化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人物</a:t>
            </a: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意识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graphicFrame>
        <p:nvGraphicFramePr>
          <p:cNvPr id="7" name="表格 6" title="">
            <a:extLst>
              <a:ext uri="{FF2B5EF4-FFF2-40B4-BE49-F238E27FC236}">
                <a16:creationId xmlns:a16="http://schemas.microsoft.com/office/drawing/2014/main" id="{3E1A9C9A-462A-4BA5-9D52-278C06749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971020"/>
              </p:ext>
            </p:extLst>
          </p:nvPr>
        </p:nvGraphicFramePr>
        <p:xfrm>
          <a:off x="484634" y="1092306"/>
          <a:ext cx="8174732" cy="1261753"/>
        </p:xfrm>
        <a:graphic>
          <a:graphicData uri="http://schemas.openxmlformats.org/drawingml/2006/table">
            <a:tbl>
              <a:tblPr/>
              <a:tblGrid>
                <a:gridCol w="1711102">
                  <a:extLst>
                    <a:ext uri="{9D8B030D-6E8A-4147-A177-3AD203B41FA5}">
                      <a16:colId xmlns:a16="http://schemas.microsoft.com/office/drawing/2014/main" val="2031561674"/>
                    </a:ext>
                  </a:extLst>
                </a:gridCol>
                <a:gridCol w="6463630">
                  <a:extLst>
                    <a:ext uri="{9D8B030D-6E8A-4147-A177-3AD203B41FA5}">
                      <a16:colId xmlns:a16="http://schemas.microsoft.com/office/drawing/2014/main" val="4144590771"/>
                    </a:ext>
                  </a:extLst>
                </a:gridCol>
              </a:tblGrid>
              <a:tr h="53809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理清人物关系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圈出</a:t>
                      </a:r>
                      <a:r>
                        <a:rPr lang="zh-CN" altLang="en-US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传主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及文中出现的</a:t>
                      </a:r>
                      <a:r>
                        <a:rPr lang="zh-CN" altLang="en-US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其他人的姓名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明确人物的主要事迹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，便于理清人物关系及人事关系。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85932"/>
                  </a:ext>
                </a:extLst>
              </a:tr>
              <a:tr h="382156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抓好关键动词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分析</a:t>
                      </a:r>
                      <a:r>
                        <a:rPr lang="zh-CN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动作的发出者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altLang="en-US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动作的承受者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，明确是支配关系还是被支配关系。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211895"/>
                  </a:ext>
                </a:extLst>
              </a:tr>
              <a:tr h="34150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注重前后联系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尝试翻译，代入重读是否通顺合理，综合验证</a:t>
                      </a:r>
                      <a:r>
                        <a:rPr lang="zh-CN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是否符合逻辑和事实情况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230619"/>
                  </a:ext>
                </a:extLst>
              </a:tr>
            </a:tbl>
          </a:graphicData>
        </a:graphic>
      </p:graphicFrame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3B592E7F-89C6-41DE-9161-730167F1D5C5}"/>
              </a:ext>
            </a:extLst>
          </p:cNvPr>
          <p:cNvSpPr/>
          <p:nvPr/>
        </p:nvSpPr>
        <p:spPr>
          <a:xfrm>
            <a:off x="396078" y="2451880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增分策略二、</a:t>
            </a: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强化</a:t>
            </a:r>
            <a:r>
              <a:rPr lang="zh-CN" altLang="en-US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语境</a:t>
            </a: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意识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graphicFrame>
        <p:nvGraphicFramePr>
          <p:cNvPr id="17" name="表格 16" title="">
            <a:extLst>
              <a:ext uri="{FF2B5EF4-FFF2-40B4-BE49-F238E27FC236}">
                <a16:creationId xmlns:a16="http://schemas.microsoft.com/office/drawing/2014/main" id="{1680B276-81B3-4050-B56B-1E8E0946F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629718"/>
              </p:ext>
            </p:extLst>
          </p:nvPr>
        </p:nvGraphicFramePr>
        <p:xfrm>
          <a:off x="484633" y="3024206"/>
          <a:ext cx="8174731" cy="1498491"/>
        </p:xfrm>
        <a:graphic>
          <a:graphicData uri="http://schemas.openxmlformats.org/drawingml/2006/table">
            <a:tbl>
              <a:tblPr/>
              <a:tblGrid>
                <a:gridCol w="1711103">
                  <a:extLst>
                    <a:ext uri="{9D8B030D-6E8A-4147-A177-3AD203B41FA5}">
                      <a16:colId xmlns:a16="http://schemas.microsoft.com/office/drawing/2014/main" val="4089320045"/>
                    </a:ext>
                  </a:extLst>
                </a:gridCol>
                <a:gridCol w="6463628">
                  <a:extLst>
                    <a:ext uri="{9D8B030D-6E8A-4147-A177-3AD203B41FA5}">
                      <a16:colId xmlns:a16="http://schemas.microsoft.com/office/drawing/2014/main" val="2513964156"/>
                    </a:ext>
                  </a:extLst>
                </a:gridCol>
              </a:tblGrid>
              <a:tr h="49949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利用</a:t>
                      </a:r>
                      <a:r>
                        <a:rPr lang="en-US" sz="14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小语境</a:t>
                      </a:r>
                      <a:r>
                        <a:rPr lang="en-US" sz="14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Courier New" panose="02070309020205020404" pitchFamily="49" charset="0"/>
                        </a:rPr>
                        <a:t>——</a:t>
                      </a:r>
                      <a:r>
                        <a:rPr lang="zh-CN" sz="14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补出省略成分</a:t>
                      </a:r>
                      <a:endParaRPr lang="zh-CN" sz="1400" b="1" kern="10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文言文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省略句子成分</a:t>
                      </a:r>
                      <a:r>
                        <a:rPr lang="zh-CN" altLang="en-US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较常见的是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</a:t>
                      </a:r>
                      <a:r>
                        <a:rPr lang="zh-CN" altLang="en-US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地点的介词、动词之及物宾语</a:t>
                      </a:r>
                      <a:r>
                        <a:rPr lang="zh-CN" altLang="en-US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翻译</a:t>
                      </a:r>
                      <a:r>
                        <a:rPr lang="zh-CN" altLang="en-US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，语境能提示我们补出这些省略成分。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301462"/>
                  </a:ext>
                </a:extLst>
              </a:tr>
              <a:tr h="49949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利用</a:t>
                      </a:r>
                      <a:r>
                        <a:rPr lang="en-US" sz="14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大语境</a:t>
                      </a:r>
                      <a:r>
                        <a:rPr lang="en-US" sz="14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Courier New" panose="02070309020205020404" pitchFamily="49" charset="0"/>
                        </a:rPr>
                        <a:t>——</a:t>
                      </a:r>
                      <a:r>
                        <a:rPr lang="zh-CN" sz="14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获取</a:t>
                      </a:r>
                      <a:r>
                        <a:rPr lang="en-US" sz="1400" b="1" kern="100"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4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大意分</a:t>
                      </a:r>
                      <a:r>
                        <a:rPr lang="en-US" sz="1400" b="1" kern="100"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1400" b="1" kern="10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把握句子大意一般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的分值。如果所译句子句意晦涩难懂，</a:t>
                      </a:r>
                      <a:r>
                        <a:rPr lang="en-US" alt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语境能帮助我们理解并翻译句子的大意，进而获得大意分。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7288654"/>
                  </a:ext>
                </a:extLst>
              </a:tr>
              <a:tr h="49949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利用</a:t>
                      </a:r>
                      <a:r>
                        <a:rPr lang="en-US" sz="14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4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储备库</a:t>
                      </a:r>
                      <a:r>
                        <a:rPr lang="en-US" sz="14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14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Courier New" panose="02070309020205020404" pitchFamily="49" charset="0"/>
                        </a:rPr>
                        <a:t>——</a:t>
                      </a:r>
                      <a:r>
                        <a:rPr lang="zh-CN" sz="14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突破难点词</a:t>
                      </a:r>
                      <a:endParaRPr lang="zh-CN" sz="1400" b="1" kern="10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翻译句子的关键，在于对难点字词的把握，</a:t>
                      </a:r>
                      <a:r>
                        <a:rPr lang="zh-CN" altLang="en-US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利用语境攻克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难点字词</a:t>
                      </a:r>
                      <a:r>
                        <a:rPr lang="zh-CN" sz="14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，其他词义就能迎刃而解。</a:t>
                      </a:r>
                      <a:endParaRPr lang="zh-CN" sz="1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439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4031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>
            <a:extLst>
              <a:ext uri="{FF2B5EF4-FFF2-40B4-BE49-F238E27FC236}">
                <a16:creationId xmlns:a16="http://schemas.microsoft.com/office/drawing/2014/main" id="{3916078A-9B72-4415-AF6C-7B46EE6C2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50282" y="1557164"/>
            <a:ext cx="850776" cy="4896172"/>
          </a:xfrm>
          <a:prstGeom prst="rect">
            <a:avLst/>
          </a:prstGeom>
        </p:spPr>
      </p:pic>
      <p:pic>
        <p:nvPicPr>
          <p:cNvPr id="8" name="图片 7" title="">
            <a:extLst>
              <a:ext uri="{FF2B5EF4-FFF2-40B4-BE49-F238E27FC236}">
                <a16:creationId xmlns:a16="http://schemas.microsoft.com/office/drawing/2014/main" id="{398AE696-4557-45CA-AE07-EB333DE25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11960" y="2787774"/>
            <a:ext cx="4606167" cy="2198600"/>
          </a:xfrm>
          <a:prstGeom prst="rect">
            <a:avLst/>
          </a:prstGeom>
        </p:spPr>
      </p:pic>
      <p:pic>
        <p:nvPicPr>
          <p:cNvPr id="4" name="图片 3" title="">
            <a:extLst>
              <a:ext uri="{FF2B5EF4-FFF2-40B4-BE49-F238E27FC236}">
                <a16:creationId xmlns:a16="http://schemas.microsoft.com/office/drawing/2014/main" id="{25CE88F0-E9AA-445F-B399-65095E7642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128105"/>
            <a:ext cx="7128792" cy="18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452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67544" y="677412"/>
            <a:ext cx="3272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kern="10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增分策略三、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强化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采分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意识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graphicFrame>
        <p:nvGraphicFramePr>
          <p:cNvPr id="3" name="表格 2" title="">
            <a:extLst>
              <a:ext uri="{FF2B5EF4-FFF2-40B4-BE49-F238E27FC236}">
                <a16:creationId xmlns:a16="http://schemas.microsoft.com/office/drawing/2014/main" id="{D16F97F3-D925-48D8-A4B4-B43952E0D4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644865"/>
              </p:ext>
            </p:extLst>
          </p:nvPr>
        </p:nvGraphicFramePr>
        <p:xfrm>
          <a:off x="647564" y="1077522"/>
          <a:ext cx="8028892" cy="1080120"/>
        </p:xfrm>
        <a:graphic>
          <a:graphicData uri="http://schemas.openxmlformats.org/drawingml/2006/table">
            <a:tbl>
              <a:tblPr/>
              <a:tblGrid>
                <a:gridCol w="1399532">
                  <a:extLst>
                    <a:ext uri="{9D8B030D-6E8A-4147-A177-3AD203B41FA5}">
                      <a16:colId xmlns:a16="http://schemas.microsoft.com/office/drawing/2014/main" val="3266174700"/>
                    </a:ext>
                  </a:extLst>
                </a:gridCol>
                <a:gridCol w="6629360">
                  <a:extLst>
                    <a:ext uri="{9D8B030D-6E8A-4147-A177-3AD203B41FA5}">
                      <a16:colId xmlns:a16="http://schemas.microsoft.com/office/drawing/2014/main" val="1658245563"/>
                    </a:ext>
                  </a:extLst>
                </a:gridCol>
              </a:tblGrid>
              <a:tr h="576064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树立得分踩点意识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300" b="1" kern="10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只要你有采点意识</a:t>
                      </a:r>
                      <a:r>
                        <a:rPr lang="zh-CN" altLang="en-US" sz="1300" b="1" kern="10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，并</a:t>
                      </a:r>
                      <a:r>
                        <a:rPr lang="zh-CN" sz="1300" b="1" kern="10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准确翻译，你就</a:t>
                      </a:r>
                      <a:r>
                        <a:rPr lang="zh-CN" sz="13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有可能拿到</a:t>
                      </a:r>
                      <a:r>
                        <a:rPr lang="en-US" sz="13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3</a:t>
                      </a:r>
                      <a:r>
                        <a:rPr lang="zh-CN" sz="13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zh-CN" sz="13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。关键点主要是：</a:t>
                      </a:r>
                      <a:r>
                        <a:rPr lang="zh-CN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通假字、词类活用、古今异义、偏义复词、高频实词、常见的</a:t>
                      </a:r>
                      <a:r>
                        <a:rPr lang="en-US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18</a:t>
                      </a:r>
                      <a:r>
                        <a:rPr lang="zh-CN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个虚词、特殊句式</a:t>
                      </a:r>
                      <a:r>
                        <a:rPr lang="zh-CN" sz="13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等。</a:t>
                      </a:r>
                      <a:endParaRPr lang="zh-CN" sz="13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928692"/>
                  </a:ext>
                </a:extLst>
              </a:tr>
              <a:tr h="504056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训练合理推测能力</a:t>
                      </a:r>
                      <a:endParaRPr lang="zh-CN" sz="1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altLang="en-US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</a:t>
                      </a:r>
                      <a:r>
                        <a:rPr lang="zh-CN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能判断出</a:t>
                      </a:r>
                      <a:r>
                        <a:rPr lang="en-US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采分点</a:t>
                      </a:r>
                      <a:r>
                        <a:rPr lang="en-US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并将其落实到位</a:t>
                      </a:r>
                      <a:r>
                        <a:rPr lang="zh-CN" altLang="en-US" sz="1300" b="1" kern="100">
                          <a:solidFill>
                            <a:srgbClr val="CC00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zh-CN" altLang="en-US" sz="13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(1)</a:t>
                      </a:r>
                      <a:r>
                        <a:rPr lang="zh-CN" sz="13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根据词义和语境相呼应的特点，推测特定语境中词语的含义；</a:t>
                      </a:r>
                      <a:r>
                        <a:rPr lang="en-US" sz="13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(2)</a:t>
                      </a:r>
                      <a:r>
                        <a:rPr lang="zh-CN" sz="13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根据汉字形和义相结合的特点，推测关键词语的意义。</a:t>
                      </a:r>
                      <a:endParaRPr lang="zh-CN" sz="1300" b="1" kern="10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386012"/>
                  </a:ext>
                </a:extLst>
              </a:tr>
            </a:tbl>
          </a:graphicData>
        </a:graphic>
      </p:graphicFrame>
      <p:sp>
        <p:nvSpPr>
          <p:cNvPr id="7" name="矩形 6" title="">
            <a:extLst>
              <a:ext uri="{FF2B5EF4-FFF2-40B4-BE49-F238E27FC236}">
                <a16:creationId xmlns:a16="http://schemas.microsoft.com/office/drawing/2014/main" id="{40308FCF-7989-4C8D-B279-CE32090DF8D0}"/>
              </a:ext>
            </a:extLst>
          </p:cNvPr>
          <p:cNvSpPr/>
          <p:nvPr/>
        </p:nvSpPr>
        <p:spPr>
          <a:xfrm>
            <a:off x="467544" y="2211327"/>
            <a:ext cx="3272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kern="10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增分策略四、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强化</a:t>
            </a:r>
            <a:r>
              <a:rPr lang="zh-CN" altLang="en-US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检查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意识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graphicFrame>
        <p:nvGraphicFramePr>
          <p:cNvPr id="8" name="表格 7" title="">
            <a:extLst>
              <a:ext uri="{FF2B5EF4-FFF2-40B4-BE49-F238E27FC236}">
                <a16:creationId xmlns:a16="http://schemas.microsoft.com/office/drawing/2014/main" id="{24775069-8CF3-44FB-BBDD-56E3B2681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914210"/>
              </p:ext>
            </p:extLst>
          </p:nvPr>
        </p:nvGraphicFramePr>
        <p:xfrm>
          <a:off x="647564" y="2665122"/>
          <a:ext cx="8064896" cy="1994860"/>
        </p:xfrm>
        <a:graphic>
          <a:graphicData uri="http://schemas.openxmlformats.org/drawingml/2006/table">
            <a:tbl>
              <a:tblPr/>
              <a:tblGrid>
                <a:gridCol w="2664296">
                  <a:extLst>
                    <a:ext uri="{9D8B030D-6E8A-4147-A177-3AD203B41FA5}">
                      <a16:colId xmlns:a16="http://schemas.microsoft.com/office/drawing/2014/main" val="429641308"/>
                    </a:ext>
                  </a:extLst>
                </a:gridCol>
                <a:gridCol w="5400600">
                  <a:extLst>
                    <a:ext uri="{9D8B030D-6E8A-4147-A177-3AD203B41FA5}">
                      <a16:colId xmlns:a16="http://schemas.microsoft.com/office/drawing/2014/main" val="419431033"/>
                    </a:ext>
                  </a:extLst>
                </a:gridCol>
              </a:tblGrid>
              <a:tr h="54903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 spc="-2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先确定各小分句的谓语动词</a:t>
                      </a:r>
                      <a:endParaRPr lang="en-US" altLang="zh-CN" sz="1200" b="1" kern="100" spc="-2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 spc="-2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并在句中打上着重号</a:t>
                      </a:r>
                      <a:endParaRPr lang="zh-CN" sz="1200" b="1" kern="100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围绕</a:t>
                      </a:r>
                      <a:r>
                        <a:rPr lang="zh-CN" sz="12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谓语动词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12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确定各分句的主语和宾语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。如：谁在什么地方？谁干什么去？结果如何？</a:t>
                      </a:r>
                      <a:endParaRPr lang="zh-CN" sz="1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736997"/>
                  </a:ext>
                </a:extLst>
              </a:tr>
              <a:tr h="57394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依据上下句意</a:t>
                      </a:r>
                      <a:endParaRPr lang="en-US" altLang="zh-CN" sz="1200" b="1" kern="1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精准选词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进行翻译</a:t>
                      </a:r>
                      <a:endParaRPr lang="zh-CN" sz="1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涉及古代文化常识，尤其是</a:t>
                      </a:r>
                      <a:r>
                        <a:rPr lang="zh-CN" sz="12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专有名词，不可硬译，不可乱译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。又如</a:t>
                      </a:r>
                      <a:r>
                        <a:rPr lang="zh-CN" sz="12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一些官职、地名、器物名词完全照抄即可，大可不必去硬译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997243"/>
                  </a:ext>
                </a:extLst>
              </a:tr>
              <a:tr h="54903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注意</a:t>
                      </a:r>
                      <a:r>
                        <a:rPr lang="zh-CN" sz="120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正确辨析地名及人名、官职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en-US" altLang="zh-CN" sz="1200" b="1" kern="100"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altLang="en-US" sz="12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委婉、修辞</a:t>
                      </a:r>
                      <a:r>
                        <a:rPr lang="zh-CN" altLang="en-US" sz="12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的考虑</a:t>
                      </a:r>
                      <a:r>
                        <a:rPr lang="zh-CN" altLang="en-US" sz="12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意译</a:t>
                      </a:r>
                      <a:r>
                        <a:rPr lang="zh-CN" altLang="en-US" sz="1200" b="1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需要意译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的地方，如</a:t>
                      </a:r>
                      <a:r>
                        <a:rPr lang="zh-CN" sz="12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古人一些委婉的说法，使用了修辞手法</a:t>
                      </a:r>
                      <a:r>
                        <a:rPr lang="zh-CN" altLang="en-US" sz="12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凡是感到直译不通的地方，就可以适当考虑一下意译。</a:t>
                      </a:r>
                      <a:endParaRPr lang="zh-CN" sz="1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817952"/>
                  </a:ext>
                </a:extLst>
              </a:tr>
              <a:tr h="32284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 spc="-2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注意</a:t>
                      </a:r>
                      <a:r>
                        <a:rPr lang="zh-CN" sz="1200" b="1" kern="100" spc="-2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补足成分残缺的部分</a:t>
                      </a:r>
                      <a:endParaRPr lang="zh-CN" sz="1200" b="1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sz="12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不与相见</a:t>
                      </a:r>
                      <a:r>
                        <a:rPr lang="en-US" sz="12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中省略</a:t>
                      </a:r>
                      <a:r>
                        <a:rPr lang="en-US" sz="12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en-US" sz="12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。并注意回读检查。</a:t>
                      </a:r>
                      <a:endParaRPr lang="zh-CN" sz="12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815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4019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93CE1915-6372-40E1-948D-B9B295E34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677771"/>
            <a:ext cx="7886700" cy="568166"/>
          </a:xfrm>
        </p:spPr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+mn-ea"/>
                <a:ea typeface="+mn-ea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+mn-ea"/>
                <a:ea typeface="+mn-ea"/>
              </a:rPr>
              <a:t>友情再强调</a:t>
            </a:r>
            <a:r>
              <a:rPr lang="en-US" altLang="zh-CN">
                <a:solidFill>
                  <a:srgbClr val="FF0000"/>
                </a:solidFill>
                <a:latin typeface="+mn-ea"/>
                <a:ea typeface="+mn-ea"/>
              </a:rPr>
              <a:t>】</a:t>
            </a:r>
            <a:endParaRPr lang="zh-CN" altLang="en-US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3" title="">
            <a:extLst>
              <a:ext uri="{FF2B5EF4-FFF2-40B4-BE49-F238E27FC236}">
                <a16:creationId xmlns:a16="http://schemas.microsoft.com/office/drawing/2014/main" id="{31F0870E-53F0-4041-B11E-089959578538}"/>
              </a:ext>
            </a:extLst>
          </p:cNvPr>
          <p:cNvSpPr/>
          <p:nvPr/>
        </p:nvSpPr>
        <p:spPr>
          <a:xfrm>
            <a:off x="539552" y="1278814"/>
            <a:ext cx="8208912" cy="317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文言翻译重点要做到</a:t>
            </a:r>
            <a:r>
              <a:rPr lang="zh-CN" altLang="zh-CN" sz="2000" b="1" kern="10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“信达”</a:t>
            </a: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。即</a:t>
            </a:r>
            <a:r>
              <a:rPr lang="zh-CN" altLang="zh-CN" sz="2000" b="1" kern="10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准确、通顺</a:t>
            </a: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0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0850" algn="just">
              <a:lnSpc>
                <a:spcPct val="120000"/>
              </a:lnSpc>
              <a:spcBef>
                <a:spcPts val="360"/>
              </a:spcBef>
            </a:pP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翻译时，要</a:t>
            </a:r>
            <a:r>
              <a:rPr lang="zh-CN" altLang="zh-CN" sz="2000" b="1" kern="10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一一对译，直译为主</a:t>
            </a: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000" b="1" kern="10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“单”变“双”</a:t>
            </a:r>
            <a:r>
              <a:rPr lang="zh-CN" altLang="en-US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不跳译，尽量不意译。不留空白。</a:t>
            </a:r>
            <a:endParaRPr lang="en-US" altLang="zh-CN" sz="20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0850" algn="just">
              <a:lnSpc>
                <a:spcPct val="120000"/>
              </a:lnSpc>
              <a:spcBef>
                <a:spcPts val="360"/>
              </a:spcBef>
              <a:spcAft>
                <a:spcPct val="0"/>
              </a:spcAft>
            </a:pP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翻译时</a:t>
            </a:r>
            <a:r>
              <a:rPr lang="zh-CN" altLang="zh-CN" sz="2000" b="1" u="sng" kern="10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一定要放到原段落</a:t>
            </a: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里，</a:t>
            </a:r>
            <a:r>
              <a:rPr lang="zh-CN" altLang="zh-CN" sz="2000" b="1" kern="10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</a:t>
            </a:r>
            <a:r>
              <a:rPr lang="zh-CN" altLang="zh-CN" sz="2000" b="1" kern="100">
                <a:solidFill>
                  <a:srgbClr val="0000FF"/>
                </a:solidFill>
                <a:highlight>
                  <a:srgbClr val="00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上下文语境推断</a:t>
            </a:r>
            <a:r>
              <a:rPr lang="zh-CN" altLang="zh-CN" sz="2000" b="1" kern="10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重点实词（</a:t>
            </a:r>
            <a:r>
              <a:rPr lang="zh-CN" altLang="zh-CN" sz="2000" b="1" kern="100">
                <a:solidFill>
                  <a:srgbClr val="FF0000"/>
                </a:solidFill>
                <a:highlight>
                  <a:srgbClr val="00FFFF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词类活用、古今异义、临时重点词、通假字</a:t>
            </a:r>
            <a:r>
              <a:rPr lang="zh-CN" altLang="zh-CN" sz="2000" b="1" kern="10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）、虚词的意思</a:t>
            </a: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，同时，对于难的词义，要动用学过的“</a:t>
            </a:r>
            <a:r>
              <a:rPr lang="zh-CN" altLang="zh-CN" sz="2000" b="1" kern="10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形旁推义、对称推义、联想推义、语法结构推义</a:t>
            </a:r>
            <a:r>
              <a:rPr lang="zh-CN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”等方法，大胆的进行综合推断。</a:t>
            </a:r>
            <a:endParaRPr lang="en-US" altLang="zh-CN" sz="20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0850" algn="just">
              <a:lnSpc>
                <a:spcPct val="120000"/>
              </a:lnSpc>
              <a:spcBef>
                <a:spcPts val="360"/>
              </a:spcBef>
              <a:spcAft>
                <a:spcPct val="0"/>
              </a:spcAft>
            </a:pPr>
            <a:r>
              <a:rPr lang="zh-CN" altLang="en-US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要注意</a:t>
            </a:r>
            <a:r>
              <a:rPr lang="zh-CN" altLang="en-US" sz="2000" b="1" kern="10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特殊句式</a:t>
            </a:r>
            <a:r>
              <a:rPr lang="en-US" altLang="zh-CN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b="1" kern="1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尤其倒装句、被动句、判断句等。</a:t>
            </a:r>
            <a:endParaRPr lang="en-US" altLang="zh-CN" sz="2000" b="1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3964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>
            <a:extLst>
              <a:ext uri="{FF2B5EF4-FFF2-40B4-BE49-F238E27FC236}">
                <a16:creationId xmlns:a16="http://schemas.microsoft.com/office/drawing/2014/main" id="{D68846EF-CBE0-4BE1-8E93-DAE4645A1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405" y="1131590"/>
            <a:ext cx="7886700" cy="568166"/>
          </a:xfrm>
        </p:spPr>
        <p:txBody>
          <a:bodyPr/>
          <a:lstStyle/>
          <a:p>
            <a:r>
              <a:rPr lang="zh-CN" altLang="en-US"/>
              <a:t>想要文言文翻译“多收三五斗”</a:t>
            </a:r>
            <a:r>
              <a:rPr lang="en-US" altLang="zh-CN"/>
              <a:t>——</a:t>
            </a:r>
            <a:endParaRPr lang="zh-CN" altLang="en-US"/>
          </a:p>
        </p:txBody>
      </p:sp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FC0DDAA7-14C5-459E-A813-45739D6FB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31844"/>
            <a:ext cx="7704856" cy="186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790776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484634" y="3505167"/>
            <a:ext cx="8174732" cy="1056508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en-US" altLang="zh-CN" b="1" kern="1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b="1" kern="1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示例</a:t>
            </a:r>
            <a:r>
              <a:rPr lang="en-US" altLang="zh-CN" b="1" kern="1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1】</a:t>
            </a: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初收东京，受伪官陈希烈已下数百人，</a:t>
            </a:r>
            <a:r>
              <a:rPr lang="zh-CN" altLang="en-US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崔器希旨深刻，奏皆处死；上意亦欲惩劝天下，欲从器议</a:t>
            </a: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。时岘为三司使，执之曰：“夫事有首从，情有轻重，若一概处死，恐非陛下含弘之义，又失国家惟新之典。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b="1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5508104" y="3465973"/>
            <a:ext cx="576064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8244408" y="3529070"/>
            <a:ext cx="360040" cy="3184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6084168" y="3881543"/>
            <a:ext cx="24482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>
            <a:extLst>
              <a:ext uri="{FF2B5EF4-FFF2-40B4-BE49-F238E27FC236}">
                <a16:creationId xmlns:a16="http://schemas.microsoft.com/office/drawing/2014/main" id="{CA468FA5-2550-4E50-80FE-CDD3144B9660}"/>
              </a:ext>
            </a:extLst>
          </p:cNvPr>
          <p:cNvCxnSpPr/>
          <p:nvPr/>
        </p:nvCxnSpPr>
        <p:spPr>
          <a:xfrm>
            <a:off x="623122" y="4182904"/>
            <a:ext cx="279675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  <p:graphicFrame>
        <p:nvGraphicFramePr>
          <p:cNvPr id="16" name="表格 15" title="">
            <a:extLst>
              <a:ext uri="{FF2B5EF4-FFF2-40B4-BE49-F238E27FC236}">
                <a16:creationId xmlns:a16="http://schemas.microsoft.com/office/drawing/2014/main" id="{C0D2873B-EDF9-46F9-9576-5F885EDC1F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33036"/>
              </p:ext>
            </p:extLst>
          </p:nvPr>
        </p:nvGraphicFramePr>
        <p:xfrm>
          <a:off x="909568" y="1680085"/>
          <a:ext cx="7813968" cy="1649135"/>
        </p:xfrm>
        <a:graphic>
          <a:graphicData uri="http://schemas.openxmlformats.org/drawingml/2006/table">
            <a:tbl>
              <a:tblPr/>
              <a:tblGrid>
                <a:gridCol w="1255168">
                  <a:extLst>
                    <a:ext uri="{9D8B030D-6E8A-4147-A177-3AD203B41FA5}">
                      <a16:colId xmlns:a16="http://schemas.microsoft.com/office/drawing/2014/main" val="3328810206"/>
                    </a:ext>
                  </a:extLst>
                </a:gridCol>
                <a:gridCol w="6558800">
                  <a:extLst>
                    <a:ext uri="{9D8B030D-6E8A-4147-A177-3AD203B41FA5}">
                      <a16:colId xmlns:a16="http://schemas.microsoft.com/office/drawing/2014/main" val="1678206598"/>
                    </a:ext>
                  </a:extLst>
                </a:gridCol>
              </a:tblGrid>
              <a:tr h="114691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积累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050" b="1" kern="100"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古今异义词</a:t>
                      </a:r>
                      <a:endParaRPr lang="zh-CN" sz="1050" b="1" kern="100">
                        <a:solidFill>
                          <a:srgbClr val="FF0066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05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一是借助教材注释识记古义，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如《烛之武退秦师》中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行李之往来，共其乏困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行李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zh-CN" altLang="en-US" sz="105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二是借助成语识记古义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，如成语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短兵相接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兵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字就保留了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兵器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这个古义。除此外，古今异义词如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孤</a:t>
                      </a: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幼而丧父</a:t>
                      </a:r>
                      <a:r>
                        <a:rPr lang="en-US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妻子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非常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无论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其实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交通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等，偏义复词如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便可白公姥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昼夜勤作息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死生，昼夜事也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等，互文用法如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草行露宿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将军百战死，壮士十年归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等，与现代汉语不同的句式和用法如</a:t>
                      </a:r>
                      <a:r>
                        <a:rPr lang="zh-CN" altLang="en-US" sz="105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倒装句、定语后置句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等也极易以今律古。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322042"/>
                  </a:ext>
                </a:extLst>
              </a:tr>
              <a:tr h="50222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注意关键词的语境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970530"/>
                        </a:tabLst>
                      </a:pP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翻译一个词</a:t>
                      </a:r>
                      <a:r>
                        <a:rPr lang="zh-CN" altLang="en-US" sz="105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首先想到的应该是这个词的</a:t>
                      </a:r>
                      <a:r>
                        <a:rPr lang="zh-CN" altLang="en-US" sz="105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古义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，除此之外还要</a:t>
                      </a:r>
                      <a:r>
                        <a:rPr lang="zh-CN" altLang="en-US" sz="105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检验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这个古义放在句中</a:t>
                      </a:r>
                      <a:r>
                        <a:rPr lang="zh-CN" altLang="en-US" sz="105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是否妥帖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，句意</a:t>
                      </a:r>
                      <a:r>
                        <a:rPr lang="zh-CN" altLang="en-US" sz="105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与上下文是否相符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等。对待一些前后有矛盾的、有疑义的词，应该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瞻前顾后</a:t>
                      </a:r>
                      <a:r>
                        <a:rPr lang="en-US" sz="105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05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，核实自己的初始判断是否正确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271132"/>
                  </a:ext>
                </a:extLst>
              </a:tr>
            </a:tbl>
          </a:graphicData>
        </a:graphic>
      </p:graphicFrame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2733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——“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知古论词</a:t>
            </a:r>
            <a:r>
              <a:rPr lang="en-US" altLang="zh-CN" sz="2000" b="1" kern="100">
                <a:latin typeface="+mn-ea"/>
              </a:rPr>
              <a:t>(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句</a:t>
            </a:r>
            <a:r>
              <a:rPr lang="en-US" altLang="zh-CN" sz="2000" b="1" kern="100">
                <a:latin typeface="+mn-ea"/>
              </a:rPr>
              <a:t>)</a:t>
            </a:r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0BE3E174-3D3B-41D6-AC4A-100023C15DE2}"/>
              </a:ext>
            </a:extLst>
          </p:cNvPr>
          <p:cNvSpPr/>
          <p:nvPr/>
        </p:nvSpPr>
        <p:spPr>
          <a:xfrm>
            <a:off x="2920444" y="3787074"/>
            <a:ext cx="283404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4514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9" grpId="0" animBg="1"/>
      <p:bldP spid="10" grpId="0" animBg="1"/>
      <p:bldP spid="17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548804" y="1664681"/>
            <a:ext cx="8174732" cy="1056508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初收东京，受伪官陈希烈已下数百人，</a:t>
            </a:r>
            <a:r>
              <a:rPr lang="zh-CN" altLang="en-US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崔器希旨深刻，奏皆处死；上意亦欲惩劝天下，欲从器议</a:t>
            </a: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。时岘为三司使，执之曰：“夫事有首从，情有轻重，若一概处死，恐非陛下含弘之义，又失国家惟新之典。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b="1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5073192" y="1635646"/>
            <a:ext cx="506919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7812360" y="1698743"/>
            <a:ext cx="360040" cy="3184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5004048" y="2051216"/>
            <a:ext cx="35283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>
            <a:extLst>
              <a:ext uri="{FF2B5EF4-FFF2-40B4-BE49-F238E27FC236}">
                <a16:creationId xmlns:a16="http://schemas.microsoft.com/office/drawing/2014/main" id="{CA468FA5-2550-4E50-80FE-CDD3144B9660}"/>
              </a:ext>
            </a:extLst>
          </p:cNvPr>
          <p:cNvCxnSpPr/>
          <p:nvPr/>
        </p:nvCxnSpPr>
        <p:spPr>
          <a:xfrm>
            <a:off x="623122" y="2352577"/>
            <a:ext cx="250871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2733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——“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知古论词</a:t>
            </a:r>
            <a:r>
              <a:rPr lang="en-US" altLang="zh-CN" sz="2000" b="1" kern="100">
                <a:latin typeface="+mn-ea"/>
              </a:rPr>
              <a:t>(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句</a:t>
            </a:r>
            <a:r>
              <a:rPr lang="en-US" altLang="zh-CN" sz="2000" b="1" kern="100">
                <a:latin typeface="+mn-ea"/>
              </a:rPr>
              <a:t>)</a:t>
            </a:r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B1E7C932-E2D9-4096-9B0B-8C9F06E474DA}"/>
              </a:ext>
            </a:extLst>
          </p:cNvPr>
          <p:cNvSpPr txBox="1"/>
          <p:nvPr/>
        </p:nvSpPr>
        <p:spPr>
          <a:xfrm>
            <a:off x="964375" y="2923058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划线句：容易“</a:t>
            </a:r>
            <a:r>
              <a:rPr lang="zh-CN" altLang="en-US" b="1">
                <a:solidFill>
                  <a:srgbClr val="FF0000"/>
                </a:solidFill>
              </a:rPr>
              <a:t>以今释古</a:t>
            </a:r>
            <a:r>
              <a:rPr lang="zh-CN" altLang="en-US"/>
              <a:t>”的词</a:t>
            </a:r>
            <a:r>
              <a:rPr lang="en-US" altLang="zh-CN"/>
              <a:t>——</a:t>
            </a:r>
            <a:r>
              <a:rPr lang="zh-CN" altLang="en-US"/>
              <a:t>？</a:t>
            </a: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6712CBC9-CF99-4820-9AC6-11532A129655}"/>
              </a:ext>
            </a:extLst>
          </p:cNvPr>
          <p:cNvSpPr/>
          <p:nvPr/>
        </p:nvSpPr>
        <p:spPr>
          <a:xfrm>
            <a:off x="5604047" y="1635646"/>
            <a:ext cx="506918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C38BF910-0EDD-4734-BF56-6575A6F365F0}"/>
              </a:ext>
            </a:extLst>
          </p:cNvPr>
          <p:cNvSpPr/>
          <p:nvPr/>
        </p:nvSpPr>
        <p:spPr>
          <a:xfrm>
            <a:off x="8182134" y="1645585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话气泡: 圆角矩形 6" title="">
            <a:extLst>
              <a:ext uri="{FF2B5EF4-FFF2-40B4-BE49-F238E27FC236}">
                <a16:creationId xmlns:a16="http://schemas.microsoft.com/office/drawing/2014/main" id="{EE61C473-A3D6-4FAC-B8AE-E8DBEAA109DE}"/>
              </a:ext>
            </a:extLst>
          </p:cNvPr>
          <p:cNvSpPr/>
          <p:nvPr/>
        </p:nvSpPr>
        <p:spPr>
          <a:xfrm>
            <a:off x="5559929" y="973626"/>
            <a:ext cx="1920281" cy="410148"/>
          </a:xfrm>
          <a:prstGeom prst="wedgeRoundRectCallout">
            <a:avLst>
              <a:gd name="adj1" fmla="val -37396"/>
              <a:gd name="adj2" fmla="val 988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迎合君上的意旨</a:t>
            </a:r>
          </a:p>
        </p:txBody>
      </p:sp>
      <p:sp>
        <p:nvSpPr>
          <p:cNvPr id="18" name="对话气泡: 圆角矩形 17" title="">
            <a:extLst>
              <a:ext uri="{FF2B5EF4-FFF2-40B4-BE49-F238E27FC236}">
                <a16:creationId xmlns:a16="http://schemas.microsoft.com/office/drawing/2014/main" id="{405F510C-C8F0-4482-B103-67C20CE8454D}"/>
              </a:ext>
            </a:extLst>
          </p:cNvPr>
          <p:cNvSpPr/>
          <p:nvPr/>
        </p:nvSpPr>
        <p:spPr>
          <a:xfrm>
            <a:off x="6110965" y="220322"/>
            <a:ext cx="2709507" cy="623236"/>
          </a:xfrm>
          <a:prstGeom prst="wedgeRoundRectCallout">
            <a:avLst>
              <a:gd name="adj1" fmla="val 28624"/>
              <a:gd name="adj2" fmla="val 1802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心意</a:t>
            </a:r>
            <a:r>
              <a:rPr lang="en-US" altLang="zh-CN"/>
              <a:t>/</a:t>
            </a:r>
            <a:r>
              <a:rPr lang="zh-CN" altLang="en-US"/>
              <a:t>念头</a:t>
            </a:r>
            <a:r>
              <a:rPr lang="en-US" altLang="zh-CN"/>
              <a:t>/</a:t>
            </a:r>
            <a:r>
              <a:rPr lang="zh-CN" altLang="en-US"/>
              <a:t>志向、愿望</a:t>
            </a:r>
            <a:r>
              <a:rPr lang="en-US" altLang="zh-CN"/>
              <a:t>/</a:t>
            </a:r>
            <a:r>
              <a:rPr lang="zh-CN" altLang="en-US"/>
              <a:t>打算</a:t>
            </a:r>
            <a:r>
              <a:rPr lang="en-US" altLang="zh-CN"/>
              <a:t>/</a:t>
            </a:r>
            <a:r>
              <a:rPr lang="zh-CN" altLang="en-US"/>
              <a:t>意料、猜测</a:t>
            </a:r>
            <a:r>
              <a:rPr lang="en-US" altLang="zh-CN"/>
              <a:t>/</a:t>
            </a:r>
            <a:r>
              <a:rPr lang="zh-CN" altLang="en-US"/>
              <a:t>怀疑</a:t>
            </a: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4ABD532E-167E-4E9E-8029-A14EA7B58110}"/>
              </a:ext>
            </a:extLst>
          </p:cNvPr>
          <p:cNvSpPr/>
          <p:nvPr/>
        </p:nvSpPr>
        <p:spPr>
          <a:xfrm>
            <a:off x="2480484" y="1962924"/>
            <a:ext cx="291315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title="">
            <a:extLst>
              <a:ext uri="{FF2B5EF4-FFF2-40B4-BE49-F238E27FC236}">
                <a16:creationId xmlns:a16="http://schemas.microsoft.com/office/drawing/2014/main" id="{7A27D70A-BC8F-44AD-93B0-84FE16561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351454" y="-382279"/>
            <a:ext cx="580718" cy="8163446"/>
          </a:xfrm>
          <a:prstGeom prst="rect">
            <a:avLst/>
          </a:prstGeom>
        </p:spPr>
      </p:pic>
      <p:sp>
        <p:nvSpPr>
          <p:cNvPr id="5" name="文本框 4" title="">
            <a:extLst>
              <a:ext uri="{FF2B5EF4-FFF2-40B4-BE49-F238E27FC236}">
                <a16:creationId xmlns:a16="http://schemas.microsoft.com/office/drawing/2014/main" id="{AF889FD7-2E8B-4A32-9824-70D5F6946777}"/>
              </a:ext>
            </a:extLst>
          </p:cNvPr>
          <p:cNvSpPr txBox="1"/>
          <p:nvPr/>
        </p:nvSpPr>
        <p:spPr>
          <a:xfrm>
            <a:off x="5073192" y="288940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深刻</a:t>
            </a:r>
          </a:p>
        </p:txBody>
      </p:sp>
      <p:cxnSp>
        <p:nvCxnSpPr>
          <p:cNvPr id="20" name="直接箭头连接符 19" title="">
            <a:extLst>
              <a:ext uri="{FF2B5EF4-FFF2-40B4-BE49-F238E27FC236}">
                <a16:creationId xmlns:a16="http://schemas.microsoft.com/office/drawing/2014/main" id="{D06723FA-3C7D-4073-9CED-292488939072}"/>
              </a:ext>
            </a:extLst>
          </p:cNvPr>
          <p:cNvCxnSpPr/>
          <p:nvPr/>
        </p:nvCxnSpPr>
        <p:spPr>
          <a:xfrm flipH="1">
            <a:off x="5719523" y="1962924"/>
            <a:ext cx="1444765" cy="926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 title="">
            <a:extLst>
              <a:ext uri="{FF2B5EF4-FFF2-40B4-BE49-F238E27FC236}">
                <a16:creationId xmlns:a16="http://schemas.microsoft.com/office/drawing/2014/main" id="{879C3282-407B-46F0-8F0F-CF1E3CC51394}"/>
              </a:ext>
            </a:extLst>
          </p:cNvPr>
          <p:cNvCxnSpPr>
            <a:endCxn id="5" idx="3"/>
          </p:cNvCxnSpPr>
          <p:nvPr/>
        </p:nvCxnSpPr>
        <p:spPr>
          <a:xfrm flipH="1">
            <a:off x="5719523" y="2051216"/>
            <a:ext cx="2740908" cy="10228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箭头: 燕尾形 23" title="">
            <a:extLst>
              <a:ext uri="{FF2B5EF4-FFF2-40B4-BE49-F238E27FC236}">
                <a16:creationId xmlns:a16="http://schemas.microsoft.com/office/drawing/2014/main" id="{65F1D399-5F68-4CBD-97B4-B30814C8F5E2}"/>
              </a:ext>
            </a:extLst>
          </p:cNvPr>
          <p:cNvSpPr/>
          <p:nvPr/>
        </p:nvSpPr>
        <p:spPr>
          <a:xfrm>
            <a:off x="6196036" y="2914888"/>
            <a:ext cx="324033" cy="33500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 title="">
            <a:extLst>
              <a:ext uri="{FF2B5EF4-FFF2-40B4-BE49-F238E27FC236}">
                <a16:creationId xmlns:a16="http://schemas.microsoft.com/office/drawing/2014/main" id="{0B6FA3EF-FF08-4F72-B641-EB1623009EE6}"/>
              </a:ext>
            </a:extLst>
          </p:cNvPr>
          <p:cNvSpPr txBox="1"/>
          <p:nvPr/>
        </p:nvSpPr>
        <p:spPr>
          <a:xfrm>
            <a:off x="6610290" y="2923058"/>
            <a:ext cx="110799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/>
              <a:t>严峻苛刻</a:t>
            </a:r>
          </a:p>
        </p:txBody>
      </p:sp>
      <p:pic>
        <p:nvPicPr>
          <p:cNvPr id="26" name="图片 25" title="">
            <a:extLst>
              <a:ext uri="{FF2B5EF4-FFF2-40B4-BE49-F238E27FC236}">
                <a16:creationId xmlns:a16="http://schemas.microsoft.com/office/drawing/2014/main" id="{9EAC6991-76E9-4DE3-9C8A-09BE89711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288793" y="369253"/>
            <a:ext cx="706043" cy="816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46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3" grpId="0" animBg="1"/>
      <p:bldP spid="7" grpId="0" animBg="1"/>
      <p:bldP spid="18" grpId="0" animBg="1"/>
      <p:bldP spid="5" grpId="0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>
            <a:extLst>
              <a:ext uri="{FF2B5EF4-FFF2-40B4-BE49-F238E27FC236}">
                <a16:creationId xmlns:a16="http://schemas.microsoft.com/office/drawing/2014/main" id="{4F84E63E-57B6-430E-A719-36B3D03B605E}"/>
              </a:ext>
            </a:extLst>
          </p:cNvPr>
          <p:cNvSpPr/>
          <p:nvPr/>
        </p:nvSpPr>
        <p:spPr>
          <a:xfrm>
            <a:off x="450409" y="116394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增分策略</a:t>
            </a:r>
            <a:r>
              <a:rPr lang="en-US" altLang="zh-CN" sz="2400" b="1" kern="1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008080"/>
              </a:solidFill>
            </a:endParaRPr>
          </a:p>
        </p:txBody>
      </p:sp>
      <p:sp>
        <p:nvSpPr>
          <p:cNvPr id="6" name="矩形 5" title="">
            <a:extLst>
              <a:ext uri="{FF2B5EF4-FFF2-40B4-BE49-F238E27FC236}">
                <a16:creationId xmlns:a16="http://schemas.microsoft.com/office/drawing/2014/main" id="{65CD29DE-919F-4C51-910B-ADFB07E1F1E9}"/>
              </a:ext>
            </a:extLst>
          </p:cNvPr>
          <p:cNvSpPr/>
          <p:nvPr/>
        </p:nvSpPr>
        <p:spPr>
          <a:xfrm>
            <a:off x="548804" y="1664681"/>
            <a:ext cx="8174732" cy="1056508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  <a:spcAft>
                <a:spcPts val="600"/>
              </a:spcAft>
              <a:tabLst>
                <a:tab pos="2970530"/>
              </a:tabLst>
            </a:pP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初收东京，受伪官陈希烈已下数百人，</a:t>
            </a:r>
            <a:r>
              <a:rPr lang="zh-CN" altLang="en-US" u="sng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崔器希旨深刻，奏皆处死；上意亦欲惩劝天下，欲从器议</a:t>
            </a:r>
            <a:r>
              <a:rPr lang="zh-CN" altLang="en-US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。时岘为三司使，执之曰：“夫事有首从，情有轻重，若一概处死，恐非陛下含弘之义，又失国家惟新之典。</a:t>
            </a:r>
            <a:r>
              <a:rPr lang="en-US" altLang="zh-CN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b="1"/>
          </a:p>
        </p:txBody>
      </p:sp>
      <p:sp>
        <p:nvSpPr>
          <p:cNvPr id="8" name="矩形 7" title="">
            <a:extLst>
              <a:ext uri="{FF2B5EF4-FFF2-40B4-BE49-F238E27FC236}">
                <a16:creationId xmlns:a16="http://schemas.microsoft.com/office/drawing/2014/main" id="{42435E22-75B3-4E87-868A-57C57066C523}"/>
              </a:ext>
            </a:extLst>
          </p:cNvPr>
          <p:cNvSpPr/>
          <p:nvPr/>
        </p:nvSpPr>
        <p:spPr>
          <a:xfrm>
            <a:off x="5073192" y="1635646"/>
            <a:ext cx="506919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title="">
            <a:extLst>
              <a:ext uri="{FF2B5EF4-FFF2-40B4-BE49-F238E27FC236}">
                <a16:creationId xmlns:a16="http://schemas.microsoft.com/office/drawing/2014/main" id="{383D345C-0697-4A8F-8DF4-F4D5273E2CE4}"/>
              </a:ext>
            </a:extLst>
          </p:cNvPr>
          <p:cNvSpPr/>
          <p:nvPr/>
        </p:nvSpPr>
        <p:spPr>
          <a:xfrm>
            <a:off x="7812360" y="1698743"/>
            <a:ext cx="360040" cy="3184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 title="">
            <a:extLst>
              <a:ext uri="{FF2B5EF4-FFF2-40B4-BE49-F238E27FC236}">
                <a16:creationId xmlns:a16="http://schemas.microsoft.com/office/drawing/2014/main" id="{AE8F9DA9-7A6F-47CA-A6FA-FD3511374637}"/>
              </a:ext>
            </a:extLst>
          </p:cNvPr>
          <p:cNvCxnSpPr/>
          <p:nvPr/>
        </p:nvCxnSpPr>
        <p:spPr>
          <a:xfrm>
            <a:off x="5004048" y="2051216"/>
            <a:ext cx="35283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title="">
            <a:extLst>
              <a:ext uri="{FF2B5EF4-FFF2-40B4-BE49-F238E27FC236}">
                <a16:creationId xmlns:a16="http://schemas.microsoft.com/office/drawing/2014/main" id="{CA468FA5-2550-4E50-80FE-CDD3144B9660}"/>
              </a:ext>
            </a:extLst>
          </p:cNvPr>
          <p:cNvCxnSpPr/>
          <p:nvPr/>
        </p:nvCxnSpPr>
        <p:spPr>
          <a:xfrm>
            <a:off x="623122" y="2352577"/>
            <a:ext cx="250871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 title="">
            <a:extLst>
              <a:ext uri="{FF2B5EF4-FFF2-40B4-BE49-F238E27FC236}">
                <a16:creationId xmlns:a16="http://schemas.microsoft.com/office/drawing/2014/main" id="{DF9394A0-9CAC-4401-B17C-D425C330A64E}"/>
              </a:ext>
            </a:extLst>
          </p:cNvPr>
          <p:cNvSpPr/>
          <p:nvPr/>
        </p:nvSpPr>
        <p:spPr>
          <a:xfrm>
            <a:off x="450409" y="68751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禁忌一：</a:t>
            </a:r>
            <a:r>
              <a:rPr lang="zh-CN" altLang="en-US" sz="2400" b="1">
                <a:solidFill>
                  <a:srgbClr val="FF0000"/>
                </a:solidFill>
              </a:rPr>
              <a:t>“以今释古”不可取</a:t>
            </a:r>
          </a:p>
        </p:txBody>
      </p:sp>
      <p:sp>
        <p:nvSpPr>
          <p:cNvPr id="17" name="矩形 16" title="">
            <a:extLst>
              <a:ext uri="{FF2B5EF4-FFF2-40B4-BE49-F238E27FC236}">
                <a16:creationId xmlns:a16="http://schemas.microsoft.com/office/drawing/2014/main" id="{F2569655-F4F9-44A9-A5B9-9475532B281D}"/>
              </a:ext>
            </a:extLst>
          </p:cNvPr>
          <p:cNvSpPr/>
          <p:nvPr/>
        </p:nvSpPr>
        <p:spPr>
          <a:xfrm>
            <a:off x="2339752" y="1203598"/>
            <a:ext cx="2733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——“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知古论词</a:t>
            </a:r>
            <a:r>
              <a:rPr lang="en-US" altLang="zh-CN" sz="2000" b="1" kern="100">
                <a:latin typeface="+mn-ea"/>
              </a:rPr>
              <a:t>(</a:t>
            </a:r>
            <a:r>
              <a:rPr lang="zh-CN" altLang="zh-CN" sz="2000" b="1" kern="100">
                <a:latin typeface="+mn-ea"/>
                <a:cs typeface="Times New Roman" panose="02020603050405020304" pitchFamily="18" charset="0"/>
              </a:rPr>
              <a:t>句</a:t>
            </a:r>
            <a:r>
              <a:rPr lang="en-US" altLang="zh-CN" sz="2000" b="1" kern="100">
                <a:latin typeface="+mn-ea"/>
              </a:rPr>
              <a:t>)</a:t>
            </a:r>
            <a:r>
              <a:rPr lang="en-US" altLang="zh-CN" sz="2000" b="1" kern="100">
                <a:latin typeface="+mn-ea"/>
                <a:cs typeface="Times New Roman" panose="02020603050405020304" pitchFamily="18" charset="0"/>
              </a:rPr>
              <a:t>”</a:t>
            </a:r>
            <a:endParaRPr lang="zh-CN" altLang="en-US" sz="2000" b="1">
              <a:latin typeface="+mn-ea"/>
            </a:endParaRPr>
          </a:p>
        </p:txBody>
      </p:sp>
      <p:sp>
        <p:nvSpPr>
          <p:cNvPr id="2" name="文本框 1" title="">
            <a:extLst>
              <a:ext uri="{FF2B5EF4-FFF2-40B4-BE49-F238E27FC236}">
                <a16:creationId xmlns:a16="http://schemas.microsoft.com/office/drawing/2014/main" id="{B1E7C932-E2D9-4096-9B0B-8C9F06E474DA}"/>
              </a:ext>
            </a:extLst>
          </p:cNvPr>
          <p:cNvSpPr txBox="1"/>
          <p:nvPr/>
        </p:nvSpPr>
        <p:spPr>
          <a:xfrm>
            <a:off x="964375" y="2923058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划线句：容易“</a:t>
            </a:r>
            <a:r>
              <a:rPr lang="zh-CN" altLang="en-US" b="1">
                <a:solidFill>
                  <a:srgbClr val="FF0000"/>
                </a:solidFill>
              </a:rPr>
              <a:t>以今释古</a:t>
            </a:r>
            <a:r>
              <a:rPr lang="zh-CN" altLang="en-US"/>
              <a:t>”的词</a:t>
            </a:r>
            <a:r>
              <a:rPr lang="en-US" altLang="zh-CN"/>
              <a:t>——</a:t>
            </a:r>
            <a:r>
              <a:rPr lang="zh-CN" altLang="en-US"/>
              <a:t>？</a:t>
            </a:r>
          </a:p>
        </p:txBody>
      </p:sp>
      <p:sp>
        <p:nvSpPr>
          <p:cNvPr id="3" name="矩形 2" title="">
            <a:extLst>
              <a:ext uri="{FF2B5EF4-FFF2-40B4-BE49-F238E27FC236}">
                <a16:creationId xmlns:a16="http://schemas.microsoft.com/office/drawing/2014/main" id="{6712CBC9-CF99-4820-9AC6-11532A129655}"/>
              </a:ext>
            </a:extLst>
          </p:cNvPr>
          <p:cNvSpPr/>
          <p:nvPr/>
        </p:nvSpPr>
        <p:spPr>
          <a:xfrm>
            <a:off x="5604047" y="1635646"/>
            <a:ext cx="506918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title="">
            <a:extLst>
              <a:ext uri="{FF2B5EF4-FFF2-40B4-BE49-F238E27FC236}">
                <a16:creationId xmlns:a16="http://schemas.microsoft.com/office/drawing/2014/main" id="{C38BF910-0EDD-4734-BF56-6575A6F365F0}"/>
              </a:ext>
            </a:extLst>
          </p:cNvPr>
          <p:cNvSpPr/>
          <p:nvPr/>
        </p:nvSpPr>
        <p:spPr>
          <a:xfrm>
            <a:off x="8182134" y="1645585"/>
            <a:ext cx="278297" cy="369332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话气泡: 圆角矩形 6" title="">
            <a:extLst>
              <a:ext uri="{FF2B5EF4-FFF2-40B4-BE49-F238E27FC236}">
                <a16:creationId xmlns:a16="http://schemas.microsoft.com/office/drawing/2014/main" id="{EE61C473-A3D6-4FAC-B8AE-E8DBEAA109DE}"/>
              </a:ext>
            </a:extLst>
          </p:cNvPr>
          <p:cNvSpPr/>
          <p:nvPr/>
        </p:nvSpPr>
        <p:spPr>
          <a:xfrm>
            <a:off x="5559929" y="973626"/>
            <a:ext cx="1920281" cy="410148"/>
          </a:xfrm>
          <a:prstGeom prst="wedgeRoundRectCallout">
            <a:avLst>
              <a:gd name="adj1" fmla="val -37396"/>
              <a:gd name="adj2" fmla="val 988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迎合君上的意旨</a:t>
            </a:r>
          </a:p>
        </p:txBody>
      </p:sp>
      <p:sp>
        <p:nvSpPr>
          <p:cNvPr id="18" name="对话气泡: 圆角矩形 17" title="">
            <a:extLst>
              <a:ext uri="{FF2B5EF4-FFF2-40B4-BE49-F238E27FC236}">
                <a16:creationId xmlns:a16="http://schemas.microsoft.com/office/drawing/2014/main" id="{405F510C-C8F0-4482-B103-67C20CE8454D}"/>
              </a:ext>
            </a:extLst>
          </p:cNvPr>
          <p:cNvSpPr/>
          <p:nvPr/>
        </p:nvSpPr>
        <p:spPr>
          <a:xfrm>
            <a:off x="6110965" y="220322"/>
            <a:ext cx="2709507" cy="623236"/>
          </a:xfrm>
          <a:prstGeom prst="wedgeRoundRectCallout">
            <a:avLst>
              <a:gd name="adj1" fmla="val 28624"/>
              <a:gd name="adj2" fmla="val 1802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心意</a:t>
            </a:r>
            <a:r>
              <a:rPr lang="en-US" altLang="zh-CN"/>
              <a:t>/</a:t>
            </a:r>
            <a:r>
              <a:rPr lang="zh-CN" altLang="en-US"/>
              <a:t>念头</a:t>
            </a:r>
            <a:r>
              <a:rPr lang="en-US" altLang="zh-CN"/>
              <a:t>/</a:t>
            </a:r>
            <a:r>
              <a:rPr lang="zh-CN" altLang="en-US"/>
              <a:t>志向、愿望</a:t>
            </a:r>
            <a:r>
              <a:rPr lang="en-US" altLang="zh-CN"/>
              <a:t>/</a:t>
            </a:r>
            <a:r>
              <a:rPr lang="zh-CN" altLang="en-US"/>
              <a:t>打算</a:t>
            </a:r>
            <a:r>
              <a:rPr lang="en-US" altLang="zh-CN"/>
              <a:t>/</a:t>
            </a:r>
            <a:r>
              <a:rPr lang="zh-CN" altLang="en-US"/>
              <a:t>意料、猜测</a:t>
            </a:r>
            <a:r>
              <a:rPr lang="en-US" altLang="zh-CN"/>
              <a:t>/</a:t>
            </a:r>
            <a:r>
              <a:rPr lang="zh-CN" altLang="en-US"/>
              <a:t>怀疑</a:t>
            </a:r>
          </a:p>
        </p:txBody>
      </p:sp>
      <p:sp>
        <p:nvSpPr>
          <p:cNvPr id="19" name="矩形 18" title="">
            <a:extLst>
              <a:ext uri="{FF2B5EF4-FFF2-40B4-BE49-F238E27FC236}">
                <a16:creationId xmlns:a16="http://schemas.microsoft.com/office/drawing/2014/main" id="{4ABD532E-167E-4E9E-8029-A14EA7B58110}"/>
              </a:ext>
            </a:extLst>
          </p:cNvPr>
          <p:cNvSpPr/>
          <p:nvPr/>
        </p:nvSpPr>
        <p:spPr>
          <a:xfrm>
            <a:off x="2480484" y="1962924"/>
            <a:ext cx="291315" cy="370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title="">
            <a:extLst>
              <a:ext uri="{FF2B5EF4-FFF2-40B4-BE49-F238E27FC236}">
                <a16:creationId xmlns:a16="http://schemas.microsoft.com/office/drawing/2014/main" id="{33AE134F-3A09-48C6-A79F-A2800D4F8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082277" y="-95215"/>
            <a:ext cx="979446" cy="810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28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 2013 - 2022" id="{62F939B6-93AF-4DB8-9C6B-D6C7DFDC589F}" vid="{AE6F2518-B084-4896-AF52-66CC2144AA26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167</Paragraphs>
  <Slides>30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5">
      <vt:lpstr>Arial</vt:lpstr>
      <vt:lpstr>微软雅黑</vt:lpstr>
      <vt:lpstr>宋体</vt:lpstr>
      <vt:lpstr>Calibri Light</vt:lpstr>
      <vt:lpstr>Calibri</vt:lpstr>
      <vt:lpstr>等线 Light</vt:lpstr>
      <vt:lpstr>等线</vt:lpstr>
      <vt:lpstr>黑体</vt:lpstr>
      <vt:lpstr>仿宋</vt:lpstr>
      <vt:lpstr>华文隶书</vt:lpstr>
      <vt:lpstr>Times New Roman</vt:lpstr>
      <vt:lpstr>Courier New</vt:lpstr>
      <vt:lpstr>楷体</vt:lpstr>
      <vt:lpstr>仿宋_GB2312</vt:lpstr>
      <vt:lpstr>2_Office 主题​​</vt:lpstr>
      <vt:lpstr>PowerPoint Presentation</vt:lpstr>
      <vt:lpstr>PowerPoint Presentation</vt:lpstr>
      <vt:lpstr>强化文言翻译4个意识</vt:lpstr>
      <vt:lpstr>PowerPoint Presentation</vt:lpstr>
      <vt:lpstr>【友情再强调】</vt:lpstr>
      <vt:lpstr>想要文言文翻译“多收三五斗”——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友情提醒：注意辨析词语的感情色彩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【增分策略】</vt:lpstr>
      <vt:lpstr>【对点快练】</vt:lpstr>
      <vt:lpstr>【对点快练】</vt:lpstr>
      <vt:lpstr>【对点快练】</vt:lpstr>
      <vt:lpstr>PowerPoint Presentation</vt:lpstr>
      <vt:lpstr>【对症快练】</vt:lpstr>
      <vt:lpstr>【对症快练】</vt:lpstr>
      <vt:lpstr>【对症快练】</vt:lpstr>
      <vt:lpstr>我来总结：翻译必须强化的四个意识，规范3个禁止</vt:lpstr>
      <vt:lpstr>作业布置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2023-07-22T09:46:03.801</cp:lastPrinted>
  <dcterms:created xsi:type="dcterms:W3CDTF">2023-07-22T09:46:03Z</dcterms:created>
  <dcterms:modified xsi:type="dcterms:W3CDTF">2023-07-22T01:46:03Z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