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2" r:id="rId2"/>
    <p:sldId id="256" r:id="rId3"/>
    <p:sldId id="302" r:id="rId4"/>
    <p:sldId id="289" r:id="rId5"/>
    <p:sldId id="288" r:id="rId6"/>
    <p:sldId id="301" r:id="rId7"/>
    <p:sldId id="282" r:id="rId8"/>
    <p:sldId id="290" r:id="rId9"/>
    <p:sldId id="276" r:id="rId10"/>
    <p:sldId id="291" r:id="rId11"/>
    <p:sldId id="304" r:id="rId12"/>
    <p:sldId id="265" r:id="rId13"/>
    <p:sldId id="303" r:id="rId14"/>
    <p:sldId id="293" r:id="rId15"/>
    <p:sldId id="283" r:id="rId16"/>
    <p:sldId id="294" r:id="rId17"/>
    <p:sldId id="298" r:id="rId18"/>
    <p:sldId id="29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67B8"/>
    <a:srgbClr val="6188CD"/>
    <a:srgbClr val="87A4D9"/>
    <a:srgbClr val="96B0DE"/>
    <a:srgbClr val="AABFE4"/>
    <a:srgbClr val="CDD9EF"/>
    <a:srgbClr val="DAE5FE"/>
    <a:srgbClr val="507BC8"/>
    <a:srgbClr val="799AD5"/>
    <a:srgbClr val="A2B9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59" autoAdjust="0"/>
    <p:restoredTop sz="94660"/>
  </p:normalViewPr>
  <p:slideViewPr>
    <p:cSldViewPr snapToGrid="0">
      <p:cViewPr varScale="1">
        <p:scale>
          <a:sx n="67" d="100"/>
          <a:sy n="67" d="100"/>
        </p:scale>
        <p:origin x="-708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116F6-936C-4311-A4E2-71136D293C2D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3F332-6F12-409B-BD1B-B70E077D2F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13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56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7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4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55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15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17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51" y="-213245"/>
            <a:ext cx="11863777" cy="7274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822" y="4210665"/>
            <a:ext cx="9329989" cy="202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9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1" y="167755"/>
            <a:ext cx="11863777" cy="727444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5539105" y="0"/>
            <a:ext cx="1071245" cy="1061010"/>
            <a:chOff x="5539105" y="0"/>
            <a:chExt cx="1071245" cy="106101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105" y="0"/>
              <a:ext cx="1071245" cy="1061010"/>
            </a:xfrm>
            <a:prstGeom prst="rect">
              <a:avLst/>
            </a:prstGeom>
          </p:spPr>
        </p:pic>
        <p:sp>
          <p:nvSpPr>
            <p:cNvPr id="9" name="Text Box 30"/>
            <p:cNvSpPr txBox="1">
              <a:spLocks noChangeArrowheads="1"/>
            </p:cNvSpPr>
            <p:nvPr userDrawn="1"/>
          </p:nvSpPr>
          <p:spPr bwMode="auto">
            <a:xfrm>
              <a:off x="5674102" y="177744"/>
              <a:ext cx="861774" cy="352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4400" dirty="0"/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016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1" y="167755"/>
            <a:ext cx="11863777" cy="727444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5539105" y="0"/>
            <a:ext cx="1071245" cy="1061010"/>
            <a:chOff x="5539105" y="0"/>
            <a:chExt cx="1071245" cy="106101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105" y="0"/>
              <a:ext cx="1071245" cy="1061010"/>
            </a:xfrm>
            <a:prstGeom prst="rect">
              <a:avLst/>
            </a:prstGeom>
          </p:spPr>
        </p:pic>
        <p:sp>
          <p:nvSpPr>
            <p:cNvPr id="9" name="Text Box 30"/>
            <p:cNvSpPr txBox="1">
              <a:spLocks noChangeArrowheads="1"/>
            </p:cNvSpPr>
            <p:nvPr userDrawn="1"/>
          </p:nvSpPr>
          <p:spPr bwMode="auto">
            <a:xfrm>
              <a:off x="5674102" y="177744"/>
              <a:ext cx="861774" cy="352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4400" dirty="0"/>
                <a:t>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979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1" y="167755"/>
            <a:ext cx="11863777" cy="727444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5539105" y="0"/>
            <a:ext cx="1071245" cy="1061010"/>
            <a:chOff x="5539105" y="0"/>
            <a:chExt cx="1071245" cy="106101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105" y="0"/>
              <a:ext cx="1071245" cy="1061010"/>
            </a:xfrm>
            <a:prstGeom prst="rect">
              <a:avLst/>
            </a:prstGeom>
          </p:spPr>
        </p:pic>
        <p:sp>
          <p:nvSpPr>
            <p:cNvPr id="9" name="Text Box 30"/>
            <p:cNvSpPr txBox="1">
              <a:spLocks noChangeArrowheads="1"/>
            </p:cNvSpPr>
            <p:nvPr userDrawn="1"/>
          </p:nvSpPr>
          <p:spPr bwMode="auto">
            <a:xfrm>
              <a:off x="5674102" y="177744"/>
              <a:ext cx="861774" cy="352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4400" dirty="0"/>
                <a:t>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339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1" y="167755"/>
            <a:ext cx="11863777" cy="727444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5539105" y="0"/>
            <a:ext cx="1071245" cy="1061010"/>
            <a:chOff x="5539105" y="0"/>
            <a:chExt cx="1071245" cy="106101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105" y="0"/>
              <a:ext cx="1071245" cy="1061010"/>
            </a:xfrm>
            <a:prstGeom prst="rect">
              <a:avLst/>
            </a:prstGeom>
          </p:spPr>
        </p:pic>
        <p:sp>
          <p:nvSpPr>
            <p:cNvPr id="9" name="Text Box 30"/>
            <p:cNvSpPr txBox="1">
              <a:spLocks noChangeArrowheads="1"/>
            </p:cNvSpPr>
            <p:nvPr userDrawn="1"/>
          </p:nvSpPr>
          <p:spPr bwMode="auto">
            <a:xfrm>
              <a:off x="5674102" y="177744"/>
              <a:ext cx="861774" cy="352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4400" dirty="0"/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27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9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84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9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5AC04-BAAA-44FD-B4E9-1007A262C50B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320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2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4052" y="1356852"/>
            <a:ext cx="90260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靖康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耻，犹未雪。臣子恨，何时灭！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王师</a:t>
            </a:r>
            <a:r>
              <a:rPr lang="zh-CN" altLang="zh-CN" sz="4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北定中原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日，家祭无忘告乃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翁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70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990939"/>
              </p:ext>
            </p:extLst>
          </p:nvPr>
        </p:nvGraphicFramePr>
        <p:xfrm>
          <a:off x="835741" y="1307381"/>
          <a:ext cx="10644189" cy="438626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35984"/>
                <a:gridCol w="4157663"/>
                <a:gridCol w="1971676"/>
                <a:gridCol w="2978866"/>
              </a:tblGrid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古人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古事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2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情感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2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意图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6711" y="2149895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kern="100" dirty="0">
                <a:solidFill>
                  <a:prstClr val="white"/>
                </a:solidFill>
              </a:rPr>
              <a:t>孙权</a:t>
            </a:r>
            <a:endParaRPr lang="zh-CN" altLang="en-US" sz="3200" b="1" kern="100" dirty="0">
              <a:solidFill>
                <a:prstClr val="white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711" y="2855268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kern="100" dirty="0">
                <a:solidFill>
                  <a:prstClr val="white"/>
                </a:solidFill>
              </a:rPr>
              <a:t>刘裕</a:t>
            </a:r>
            <a:endParaRPr lang="zh-CN" altLang="en-US" sz="3200" b="1" kern="100" dirty="0">
              <a:solidFill>
                <a:prstClr val="white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711" y="3556522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kern="100" dirty="0">
                <a:solidFill>
                  <a:prstClr val="white"/>
                </a:solidFill>
              </a:rPr>
              <a:t>刘义隆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6711" y="4279165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kern="100" dirty="0" smtClean="0">
                <a:solidFill>
                  <a:prstClr val="white"/>
                </a:solidFill>
              </a:rPr>
              <a:t>拓跋焘</a:t>
            </a:r>
            <a:endParaRPr lang="zh-CN" altLang="en-US" sz="3200" b="1" kern="100" dirty="0">
              <a:solidFill>
                <a:prstClr val="white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711" y="4982577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kern="100" dirty="0">
                <a:solidFill>
                  <a:prstClr val="white"/>
                </a:solidFill>
              </a:rPr>
              <a:t>廉颇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2659" y="2139366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>
                <a:solidFill>
                  <a:prstClr val="black"/>
                </a:solidFill>
              </a:rPr>
              <a:t>置镇京口，雄踞一方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2659" y="2838430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>
                <a:solidFill>
                  <a:prstClr val="black"/>
                </a:solidFill>
              </a:rPr>
              <a:t>起兵北伐，建立政权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52659" y="3533739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>
                <a:solidFill>
                  <a:prstClr val="black"/>
                </a:solidFill>
              </a:rPr>
              <a:t>草率出师，仓皇而逃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47879" y="4296995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兵</a:t>
            </a:r>
            <a:r>
              <a:rPr lang="zh-CN" altLang="zh-CN" sz="3200" kern="100" dirty="0"/>
              <a:t>锋南下，建立</a:t>
            </a:r>
            <a:r>
              <a:rPr lang="zh-CN" altLang="zh-CN" sz="3200" kern="100" dirty="0" smtClean="0"/>
              <a:t>行宫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8370" y="4982577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一</a:t>
            </a:r>
            <a:r>
              <a:rPr lang="zh-CN" altLang="zh-CN" sz="3200" kern="100" dirty="0"/>
              <a:t>饭斗米，以示</a:t>
            </a:r>
            <a:r>
              <a:rPr lang="zh-CN" altLang="zh-CN" sz="3200" kern="100" dirty="0" smtClean="0"/>
              <a:t>勇武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9575" y="2131848"/>
            <a:ext cx="3700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叹</a:t>
            </a:r>
            <a:r>
              <a:rPr lang="zh-CN" altLang="zh-CN" sz="3200" kern="100" dirty="0"/>
              <a:t>英雄</a:t>
            </a:r>
            <a:r>
              <a:rPr lang="zh-CN" altLang="zh-CN" sz="3200" kern="100" dirty="0" smtClean="0"/>
              <a:t>后继无人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58123" y="2838429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表</a:t>
            </a:r>
            <a:r>
              <a:rPr lang="zh-CN" altLang="zh-CN" sz="3200" kern="100" dirty="0"/>
              <a:t>收复失地</a:t>
            </a:r>
            <a:r>
              <a:rPr lang="zh-CN" altLang="zh-CN" sz="3200" kern="100" dirty="0" smtClean="0"/>
              <a:t>雄心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29547" y="3551786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劝</a:t>
            </a:r>
            <a:r>
              <a:rPr lang="zh-CN" altLang="zh-CN" sz="3200" kern="100" dirty="0"/>
              <a:t>为政者勿</a:t>
            </a:r>
            <a:r>
              <a:rPr lang="zh-CN" altLang="zh-CN" sz="3200" kern="100" dirty="0" smtClean="0"/>
              <a:t>草率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9549" y="4218536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谏</a:t>
            </a:r>
            <a:r>
              <a:rPr lang="zh-CN" altLang="en-US" sz="3200" kern="100" dirty="0" smtClean="0"/>
              <a:t>为国者</a:t>
            </a:r>
            <a:r>
              <a:rPr lang="zh-CN" altLang="zh-CN" sz="3200" kern="100" dirty="0" smtClean="0"/>
              <a:t>勿忘</a:t>
            </a:r>
            <a:r>
              <a:rPr lang="zh-CN" altLang="en-US" sz="3200" kern="100" dirty="0" smtClean="0"/>
              <a:t>耻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9548" y="4983555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伤个人壮志难酬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4181" y="5772689"/>
            <a:ext cx="111958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京口北固亭怀古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</a:rPr>
              <a:t>中用了哪些典故，抒发了什么样的男儿情？小组讨论，完成表格。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43650" y="2117559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仰慕惋惜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43650" y="2855268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敬仰赞美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57938" y="3578456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不屑讽刺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57937" y="4225829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耻辱隐忧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43649" y="4979674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同情悲叹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2659" y="2801837"/>
            <a:ext cx="8996395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参考：“千古江山”至“雨打风吹去”写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孙权</a:t>
            </a:r>
            <a:r>
              <a:rPr lang="zh-CN" altLang="en-US" sz="3200" dirty="0" smtClean="0"/>
              <a:t>，孙权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置镇京口，雄踞一方</a:t>
            </a:r>
            <a:r>
              <a:rPr lang="zh-CN" altLang="en-US" sz="3200" u="sng" dirty="0" smtClean="0"/>
              <a:t>，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“英雄”“觅”“风流”</a:t>
            </a:r>
            <a:r>
              <a:rPr lang="zh-CN" altLang="en-US" sz="3200" dirty="0" smtClean="0"/>
              <a:t>等表达了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仰慕</a:t>
            </a:r>
            <a:r>
              <a:rPr lang="zh-CN" altLang="en-US" sz="3200" dirty="0" smtClean="0"/>
              <a:t>之情，而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“无觅”“雨打风吹去”</a:t>
            </a:r>
            <a:r>
              <a:rPr lang="zh-CN" altLang="en-US" sz="3200" dirty="0" smtClean="0"/>
              <a:t>等表达了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惋惜</a:t>
            </a:r>
            <a:r>
              <a:rPr lang="zh-CN" altLang="en-US" sz="3200" dirty="0" smtClean="0"/>
              <a:t>之情，借孙权典故，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叹英雄后继无人</a:t>
            </a:r>
            <a:endParaRPr lang="zh-CN" altLang="en-US" sz="3200" u="sng" dirty="0">
              <a:solidFill>
                <a:srgbClr val="FF0000"/>
              </a:solidFill>
            </a:endParaRPr>
          </a:p>
        </p:txBody>
      </p:sp>
      <p:sp>
        <p:nvSpPr>
          <p:cNvPr id="26" name="上弧形箭头 25">
            <a:hlinkClick r:id="rId2" action="ppaction://hlinksldjump"/>
          </p:cNvPr>
          <p:cNvSpPr/>
          <p:nvPr/>
        </p:nvSpPr>
        <p:spPr>
          <a:xfrm>
            <a:off x="9386886" y="6229350"/>
            <a:ext cx="957263" cy="628650"/>
          </a:xfrm>
          <a:prstGeom prst="curved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01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" grpId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926484"/>
              </p:ext>
            </p:extLst>
          </p:nvPr>
        </p:nvGraphicFramePr>
        <p:xfrm>
          <a:off x="835741" y="1307381"/>
          <a:ext cx="10644189" cy="438626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35984"/>
                <a:gridCol w="4157663"/>
                <a:gridCol w="1971676"/>
                <a:gridCol w="2978866"/>
              </a:tblGrid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古人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古事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2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情感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32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意图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6711" y="2149895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kern="100" dirty="0">
                <a:solidFill>
                  <a:prstClr val="white"/>
                </a:solidFill>
              </a:rPr>
              <a:t>孙权</a:t>
            </a:r>
            <a:endParaRPr lang="zh-CN" altLang="en-US" sz="3200" b="1" kern="100" dirty="0">
              <a:solidFill>
                <a:prstClr val="white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711" y="2855268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kern="100" dirty="0">
                <a:solidFill>
                  <a:prstClr val="white"/>
                </a:solidFill>
              </a:rPr>
              <a:t>刘裕</a:t>
            </a:r>
            <a:endParaRPr lang="zh-CN" altLang="en-US" sz="3200" b="1" kern="100" dirty="0">
              <a:solidFill>
                <a:prstClr val="white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711" y="3556522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kern="100" dirty="0">
                <a:solidFill>
                  <a:prstClr val="white"/>
                </a:solidFill>
              </a:rPr>
              <a:t>刘义隆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6711" y="4279165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kern="100" dirty="0" smtClean="0">
                <a:solidFill>
                  <a:prstClr val="white"/>
                </a:solidFill>
              </a:rPr>
              <a:t>拓跋焘</a:t>
            </a:r>
            <a:endParaRPr lang="zh-CN" altLang="en-US" sz="3200" b="1" kern="100" dirty="0">
              <a:solidFill>
                <a:prstClr val="white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711" y="4982577"/>
            <a:ext cx="22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kern="100" dirty="0">
                <a:solidFill>
                  <a:prstClr val="white"/>
                </a:solidFill>
              </a:rPr>
              <a:t>廉颇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2659" y="2139366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>
                <a:solidFill>
                  <a:prstClr val="black"/>
                </a:solidFill>
              </a:rPr>
              <a:t>置镇京口，雄踞一方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2659" y="2838430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>
                <a:solidFill>
                  <a:prstClr val="black"/>
                </a:solidFill>
              </a:rPr>
              <a:t>起兵北伐，建立政权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52659" y="3533739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>
                <a:solidFill>
                  <a:prstClr val="black"/>
                </a:solidFill>
              </a:rPr>
              <a:t>草率出师，仓皇而逃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47879" y="4296995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兵</a:t>
            </a:r>
            <a:r>
              <a:rPr lang="zh-CN" altLang="zh-CN" sz="3200" kern="100" dirty="0"/>
              <a:t>锋南下，建立</a:t>
            </a:r>
            <a:r>
              <a:rPr lang="zh-CN" altLang="zh-CN" sz="3200" kern="100" dirty="0" smtClean="0"/>
              <a:t>行宫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8370" y="4982577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一</a:t>
            </a:r>
            <a:r>
              <a:rPr lang="zh-CN" altLang="zh-CN" sz="3200" kern="100" dirty="0"/>
              <a:t>饭斗米，以示</a:t>
            </a:r>
            <a:r>
              <a:rPr lang="zh-CN" altLang="zh-CN" sz="3200" kern="100" dirty="0" smtClean="0"/>
              <a:t>勇武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9575" y="2131848"/>
            <a:ext cx="3700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叹</a:t>
            </a:r>
            <a:r>
              <a:rPr lang="zh-CN" altLang="zh-CN" sz="3200" kern="100" dirty="0"/>
              <a:t>英雄</a:t>
            </a:r>
            <a:r>
              <a:rPr lang="zh-CN" altLang="zh-CN" sz="3200" kern="100" dirty="0" smtClean="0"/>
              <a:t>后继无人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58123" y="2838429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表</a:t>
            </a:r>
            <a:r>
              <a:rPr lang="zh-CN" altLang="zh-CN" sz="3200" kern="100" dirty="0"/>
              <a:t>收复失地</a:t>
            </a:r>
            <a:r>
              <a:rPr lang="zh-CN" altLang="zh-CN" sz="3200" kern="100" dirty="0" smtClean="0"/>
              <a:t>雄心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29547" y="3551786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劝</a:t>
            </a:r>
            <a:r>
              <a:rPr lang="zh-CN" altLang="zh-CN" sz="3200" kern="100" dirty="0"/>
              <a:t>为政者勿</a:t>
            </a:r>
            <a:r>
              <a:rPr lang="zh-CN" altLang="zh-CN" sz="3200" kern="100" dirty="0" smtClean="0"/>
              <a:t>草率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9549" y="4218536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kern="100" dirty="0" smtClean="0"/>
              <a:t>谏</a:t>
            </a:r>
            <a:r>
              <a:rPr lang="zh-CN" altLang="en-US" sz="3200" kern="100" dirty="0" smtClean="0"/>
              <a:t>为国者</a:t>
            </a:r>
            <a:r>
              <a:rPr lang="zh-CN" altLang="zh-CN" sz="3200" kern="100" dirty="0" smtClean="0"/>
              <a:t>勿忘</a:t>
            </a:r>
            <a:r>
              <a:rPr lang="zh-CN" altLang="en-US" sz="3200" kern="100" dirty="0" smtClean="0"/>
              <a:t>耻</a:t>
            </a:r>
            <a:endParaRPr lang="zh-CN" altLang="zh-CN" sz="3200" kern="1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9548" y="4983555"/>
            <a:ext cx="410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伤个人壮志难酬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4181" y="5772689"/>
            <a:ext cx="111958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京口北固亭怀古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</a:rPr>
              <a:t>中用了哪些典故，抒发了什么样的男儿情？小组讨论，完成表格。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43650" y="2117559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仰慕惋惜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43650" y="2855268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敬仰赞美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57938" y="3578456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不屑讽刺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57937" y="4325845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耻辱隐忧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43649" y="4979674"/>
            <a:ext cx="232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kern="100" dirty="0" smtClean="0">
                <a:solidFill>
                  <a:prstClr val="black"/>
                </a:solidFill>
                <a:latin typeface="Calibri"/>
                <a:ea typeface="宋体"/>
                <a:cs typeface="Times New Roman"/>
              </a:rPr>
              <a:t>同情悲叹</a:t>
            </a:r>
            <a:endParaRPr lang="zh-CN" altLang="en-US" sz="3200" kern="100" dirty="0">
              <a:solidFill>
                <a:prstClr val="black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6945" y="2849021"/>
            <a:ext cx="8996395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参考：“千古江山”至“雨打风吹去”写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孙权</a:t>
            </a:r>
            <a:r>
              <a:rPr lang="zh-CN" altLang="en-US" sz="3200" dirty="0" smtClean="0"/>
              <a:t>，孙权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置镇京口，雄踞一方</a:t>
            </a:r>
            <a:r>
              <a:rPr lang="zh-CN" altLang="en-US" sz="3200" u="sng" dirty="0" smtClean="0"/>
              <a:t>，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“英雄”“觅”“风流”</a:t>
            </a:r>
            <a:r>
              <a:rPr lang="zh-CN" altLang="en-US" sz="3200" dirty="0" smtClean="0"/>
              <a:t>等表达了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仰慕</a:t>
            </a:r>
            <a:r>
              <a:rPr lang="zh-CN" altLang="en-US" sz="3200" dirty="0" smtClean="0"/>
              <a:t>之情，而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“无觅”“雨打风吹去”</a:t>
            </a:r>
            <a:r>
              <a:rPr lang="zh-CN" altLang="en-US" sz="3200" dirty="0" smtClean="0"/>
              <a:t>等表达了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惋惜</a:t>
            </a:r>
            <a:r>
              <a:rPr lang="zh-CN" altLang="en-US" sz="3200" dirty="0" smtClean="0"/>
              <a:t>之情，借孙权典故，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叹英雄后继无人</a:t>
            </a:r>
            <a:endParaRPr lang="zh-CN" altLang="en-US" sz="3200" u="sng" dirty="0">
              <a:solidFill>
                <a:srgbClr val="FF0000"/>
              </a:solidFill>
            </a:endParaRPr>
          </a:p>
        </p:txBody>
      </p:sp>
      <p:sp>
        <p:nvSpPr>
          <p:cNvPr id="26" name="上弧形箭头 25">
            <a:hlinkClick r:id="rId2" action="ppaction://hlinksldjump"/>
          </p:cNvPr>
          <p:cNvSpPr/>
          <p:nvPr/>
        </p:nvSpPr>
        <p:spPr>
          <a:xfrm>
            <a:off x="9386886" y="6229350"/>
            <a:ext cx="957263" cy="628650"/>
          </a:xfrm>
          <a:prstGeom prst="curved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60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22" grpId="0"/>
      <p:bldP spid="23" grpId="0"/>
      <p:bldP spid="24" grpId="0"/>
      <p:bldP spid="25" grpId="0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322438" y="1217927"/>
            <a:ext cx="95913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李清照人生事记：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  1084</a:t>
            </a:r>
            <a:r>
              <a:rPr lang="zh-CN" altLang="zh-CN" sz="3600" b="1" dirty="0"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，出生，名门之后</a:t>
            </a:r>
            <a:r>
              <a:rPr lang="zh-CN" altLang="zh-CN" sz="36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  1101</a:t>
            </a:r>
            <a:r>
              <a:rPr lang="zh-CN" altLang="zh-CN" sz="3600" b="1" dirty="0"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，与赵明诚结婚，夫妇志趣相投</a:t>
            </a:r>
            <a:r>
              <a:rPr lang="zh-CN" altLang="zh-CN" sz="36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  1103</a:t>
            </a:r>
            <a:r>
              <a:rPr lang="zh-CN" altLang="zh-CN" sz="3600" b="1" dirty="0"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，赵明诚出仕，两地相思</a:t>
            </a:r>
            <a:r>
              <a:rPr lang="zh-CN" altLang="zh-CN" sz="36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1127</a:t>
            </a:r>
            <a:r>
              <a:rPr lang="zh-CN" altLang="zh-CN" sz="3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zh-CN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，北宋灭亡，避兵江南</a:t>
            </a:r>
            <a:r>
              <a:rPr lang="zh-CN" altLang="zh-CN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  1129</a:t>
            </a:r>
            <a:r>
              <a:rPr lang="zh-CN" altLang="zh-CN" sz="3600" b="1" dirty="0"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，赵明诚病死，此后李清照在江南</a:t>
            </a:r>
            <a:r>
              <a:rPr lang="zh-CN" altLang="zh-CN" sz="3600" dirty="0" smtClean="0">
                <a:latin typeface="宋体" pitchFamily="2" charset="-122"/>
                <a:ea typeface="宋体" pitchFamily="2" charset="-122"/>
              </a:rPr>
              <a:t>辗转漂泊。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  1132</a:t>
            </a:r>
            <a:r>
              <a:rPr lang="zh-CN" altLang="zh-CN" sz="3600" b="1" dirty="0"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，再嫁非人，离异入狱</a:t>
            </a:r>
            <a:r>
              <a:rPr lang="zh-CN" altLang="zh-CN" sz="36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  1151-1156</a:t>
            </a:r>
            <a:r>
              <a:rPr lang="zh-CN" altLang="zh-CN" sz="3600" b="1" dirty="0"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zh-CN" sz="3600" dirty="0">
                <a:latin typeface="宋体" pitchFamily="2" charset="-122"/>
                <a:ea typeface="宋体" pitchFamily="2" charset="-122"/>
              </a:rPr>
              <a:t>，凄然一身，悲苦地离开人世。</a:t>
            </a:r>
          </a:p>
        </p:txBody>
      </p:sp>
      <p:sp>
        <p:nvSpPr>
          <p:cNvPr id="2" name="上弧形箭头 1">
            <a:hlinkClick r:id="rId2" action="ppaction://hlinksldjump"/>
          </p:cNvPr>
          <p:cNvSpPr/>
          <p:nvPr/>
        </p:nvSpPr>
        <p:spPr>
          <a:xfrm>
            <a:off x="9386886" y="6229350"/>
            <a:ext cx="957263" cy="628650"/>
          </a:xfrm>
          <a:prstGeom prst="curved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78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5619136" y="3073641"/>
            <a:ext cx="1076632" cy="1076632"/>
          </a:xfrm>
          <a:prstGeom prst="ellipse">
            <a:avLst/>
          </a:prstGeom>
          <a:solidFill>
            <a:srgbClr val="DAE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538020" y="3196458"/>
            <a:ext cx="1238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愁</a:t>
            </a:r>
          </a:p>
        </p:txBody>
      </p:sp>
      <p:sp>
        <p:nvSpPr>
          <p:cNvPr id="11" name="矩形 10"/>
          <p:cNvSpPr/>
          <p:nvPr/>
        </p:nvSpPr>
        <p:spPr>
          <a:xfrm rot="19580091">
            <a:off x="6639140" y="1899140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淡酒</a:t>
            </a:r>
            <a:endParaRPr lang="zh-CN" altLang="en-US" sz="5400" b="1" dirty="0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 rot="844378">
            <a:off x="6924890" y="3376341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急</a:t>
            </a:r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风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 rot="2175808">
            <a:off x="5746208" y="4435353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过雁</a:t>
            </a:r>
          </a:p>
        </p:txBody>
      </p:sp>
      <p:sp>
        <p:nvSpPr>
          <p:cNvPr id="14" name="矩形 13"/>
          <p:cNvSpPr/>
          <p:nvPr/>
        </p:nvSpPr>
        <p:spPr>
          <a:xfrm rot="19090251">
            <a:off x="3971820" y="3929471"/>
            <a:ext cx="1610360" cy="8736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黄花</a:t>
            </a:r>
          </a:p>
        </p:txBody>
      </p:sp>
      <p:sp>
        <p:nvSpPr>
          <p:cNvPr id="15" name="矩形 14"/>
          <p:cNvSpPr/>
          <p:nvPr/>
        </p:nvSpPr>
        <p:spPr>
          <a:xfrm rot="2175808">
            <a:off x="3926139" y="2136306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梧桐</a:t>
            </a:r>
          </a:p>
        </p:txBody>
      </p:sp>
      <p:sp>
        <p:nvSpPr>
          <p:cNvPr id="16" name="矩形 15"/>
          <p:cNvSpPr/>
          <p:nvPr/>
        </p:nvSpPr>
        <p:spPr>
          <a:xfrm rot="3617679">
            <a:off x="5389463" y="1605703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细雨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690" y="4669660"/>
            <a:ext cx="38719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选取</a:t>
            </a:r>
            <a:r>
              <a:rPr lang="zh-CN" altLang="en-US" sz="3200" dirty="0" smtClean="0"/>
              <a:t>了哪些意象？小组选择一至两个意象，谈谈词人如何写</a:t>
            </a:r>
            <a:r>
              <a:rPr lang="zh-CN" altLang="en-US" sz="3200" dirty="0" smtClean="0"/>
              <a:t>“愁”，写了什么愁。</a:t>
            </a:r>
            <a:endParaRPr lang="zh-CN" altLang="en-US" sz="3200" dirty="0"/>
          </a:p>
        </p:txBody>
      </p:sp>
      <p:sp>
        <p:nvSpPr>
          <p:cNvPr id="10" name="下弧形箭头 9">
            <a:hlinkClick r:id="rId2" action="ppaction://hlinksldjump"/>
          </p:cNvPr>
          <p:cNvSpPr/>
          <p:nvPr/>
        </p:nvSpPr>
        <p:spPr>
          <a:xfrm>
            <a:off x="10987088" y="5429250"/>
            <a:ext cx="970396" cy="542925"/>
          </a:xfrm>
          <a:prstGeom prst="curved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1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805082" y="1259588"/>
            <a:ext cx="4704735" cy="4704735"/>
          </a:xfrm>
          <a:prstGeom prst="ellipse">
            <a:avLst/>
          </a:prstGeom>
          <a:solidFill>
            <a:srgbClr val="3A67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06975" y="1661481"/>
            <a:ext cx="3900950" cy="3900950"/>
          </a:xfrm>
          <a:prstGeom prst="ellipse">
            <a:avLst/>
          </a:prstGeom>
          <a:solidFill>
            <a:srgbClr val="6188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05183" y="2059688"/>
            <a:ext cx="3104538" cy="3104538"/>
          </a:xfrm>
          <a:prstGeom prst="ellipse">
            <a:avLst/>
          </a:prstGeom>
          <a:solidFill>
            <a:srgbClr val="87A4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03390" y="2457894"/>
            <a:ext cx="2308124" cy="2308124"/>
          </a:xfrm>
          <a:prstGeom prst="ellipse">
            <a:avLst/>
          </a:prstGeom>
          <a:solidFill>
            <a:srgbClr val="AABF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331541" y="2786047"/>
            <a:ext cx="1651819" cy="1651819"/>
          </a:xfrm>
          <a:prstGeom prst="ellipse">
            <a:avLst/>
          </a:prstGeom>
          <a:solidFill>
            <a:srgbClr val="CDD9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619136" y="3073641"/>
            <a:ext cx="1076632" cy="1076632"/>
          </a:xfrm>
          <a:prstGeom prst="ellipse">
            <a:avLst/>
          </a:prstGeom>
          <a:solidFill>
            <a:srgbClr val="DAE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538020" y="3196458"/>
            <a:ext cx="1238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14052" y="1141611"/>
            <a:ext cx="79641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一重未了一重添</a:t>
            </a:r>
            <a:endParaRPr lang="en-US" altLang="zh-CN" sz="4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9580091">
            <a:off x="6639140" y="1899140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淡酒</a:t>
            </a:r>
            <a:endParaRPr lang="zh-CN" altLang="en-US" sz="5400" b="1" dirty="0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 rot="844378">
            <a:off x="6924890" y="3376341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急</a:t>
            </a:r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风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 rot="2175808">
            <a:off x="5746208" y="4435353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过雁</a:t>
            </a:r>
          </a:p>
        </p:txBody>
      </p:sp>
      <p:sp>
        <p:nvSpPr>
          <p:cNvPr id="14" name="矩形 13"/>
          <p:cNvSpPr/>
          <p:nvPr/>
        </p:nvSpPr>
        <p:spPr>
          <a:xfrm rot="19090251">
            <a:off x="3971820" y="3929471"/>
            <a:ext cx="1610360" cy="8736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黄花</a:t>
            </a:r>
          </a:p>
        </p:txBody>
      </p:sp>
      <p:sp>
        <p:nvSpPr>
          <p:cNvPr id="15" name="矩形 14"/>
          <p:cNvSpPr/>
          <p:nvPr/>
        </p:nvSpPr>
        <p:spPr>
          <a:xfrm rot="2175808">
            <a:off x="3926139" y="2136306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梧桐</a:t>
            </a:r>
          </a:p>
        </p:txBody>
      </p:sp>
      <p:sp>
        <p:nvSpPr>
          <p:cNvPr id="16" name="矩形 15"/>
          <p:cNvSpPr/>
          <p:nvPr/>
        </p:nvSpPr>
        <p:spPr>
          <a:xfrm rot="3617679">
            <a:off x="5389463" y="1605703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细雨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3097" y="4488588"/>
            <a:ext cx="38719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选取</a:t>
            </a:r>
            <a:r>
              <a:rPr lang="zh-CN" altLang="en-US" sz="3200" dirty="0" smtClean="0"/>
              <a:t>了哪些意象？小组选择一至两个意象，谈谈词人如何写</a:t>
            </a:r>
            <a:r>
              <a:rPr lang="zh-CN" altLang="en-US" sz="3200" dirty="0" smtClean="0"/>
              <a:t>“愁”，写了什么愁。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11740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5" grpId="0" animBg="1"/>
      <p:bldP spid="4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91430" y="903409"/>
            <a:ext cx="1775812" cy="1758846"/>
            <a:chOff x="5091430" y="903409"/>
            <a:chExt cx="1775812" cy="17588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0" y="903409"/>
              <a:ext cx="1775812" cy="1758846"/>
            </a:xfrm>
            <a:prstGeom prst="rect">
              <a:avLst/>
            </a:prstGeom>
          </p:spPr>
        </p:pic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539662" y="1332104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叁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744215" y="3244334"/>
            <a:ext cx="10703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异曲</a:t>
            </a:r>
            <a:r>
              <a:rPr lang="zh-CN" altLang="en-US" sz="4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同声</a:t>
            </a:r>
            <a:r>
              <a:rPr lang="en-US" altLang="zh-CN" sz="4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4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伟</a:t>
            </a:r>
            <a:r>
              <a:rPr lang="zh-CN" altLang="en-US" sz="48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丈夫与奇女子的家国情</a:t>
            </a:r>
          </a:p>
        </p:txBody>
      </p:sp>
    </p:spTree>
    <p:extLst>
      <p:ext uri="{BB962C8B-B14F-4D97-AF65-F5344CB8AC3E}">
        <p14:creationId xmlns:p14="http://schemas.microsoft.com/office/powerpoint/2010/main" val="400100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1575" y="1585824"/>
            <a:ext cx="97297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红藕香残玉簟秋。轻解罗裳，独上兰舟。云中谁寄锦书来，雁字回时，月满西楼。      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花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自飘零水自流。一种相思，两处闲愁。此情无计可消除，才下眉头，却上心头。          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一剪梅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》</a:t>
            </a:r>
          </a:p>
          <a:p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元代尹世珍：“易安结婚未久，明诚即负笈远游。易安殊不忍别，觅锦帕书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一剪梅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词以赠之。”时李清照二十岁。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71575" y="5986462"/>
            <a:ext cx="10015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比较</a:t>
            </a:r>
            <a:r>
              <a:rPr lang="en-US" altLang="zh-CN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声声慢</a:t>
            </a:r>
            <a:r>
              <a:rPr lang="en-US" altLang="zh-CN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与</a:t>
            </a:r>
            <a:r>
              <a:rPr lang="en-US" altLang="zh-CN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一剪梅</a:t>
            </a:r>
            <a:r>
              <a:rPr lang="en-US" altLang="zh-CN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，哪一首的愁情更浓重，更复杂？</a:t>
            </a:r>
            <a:endParaRPr lang="zh-CN" altLang="en-US" sz="28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013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0549" y="1142821"/>
            <a:ext cx="1099661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李清照在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声声慢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中写了这么多的愁思、愁绪、愁情，可绝不“只是抒写了她作为一个落难贵夫人的个人的哀愁”，“个别就是一般”，李清照处在国破家亡、夫死无依的离乱生活中，她的不幸遭际是与当时整个国耻民难联系在一起的。她的哀愁正衬托出那无比黑暗、令人窒息和难以生存下去的险恶现实，暗含着对国耻民难的愤懑和批判。</a:t>
            </a:r>
            <a:r>
              <a:rPr lang="en-US" altLang="zh-CN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声声慢</a:t>
            </a:r>
            <a:r>
              <a:rPr lang="en-US" altLang="zh-CN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是对时代的苦难和个人不幸命运的艺术概括。</a:t>
            </a:r>
            <a:endParaRPr lang="en-US" altLang="zh-CN" sz="3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辛弃疾的这首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京口北固亭怀古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，用典贴切，豪壮悲凉，放射着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他爱国主义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的思想光芒，可谓“句句有金石之声”，沉郁顿挫，忧思悲壮！而这首词所表达的强烈的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爱国主义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情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感也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正是南宋这一时代的最强音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！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86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025" y="576255"/>
            <a:ext cx="12471901" cy="578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943850" y="723890"/>
            <a:ext cx="48752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你们有幸 </a:t>
            </a:r>
            <a:endParaRPr lang="en-US" altLang="zh-CN" sz="44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遇见</a:t>
            </a:r>
            <a:r>
              <a:rPr lang="zh-CN" altLang="en-US" sz="44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这样的</a:t>
            </a:r>
            <a:r>
              <a:rPr lang="zh-CN" altLang="en-US" sz="4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时代</a:t>
            </a:r>
            <a:endParaRPr lang="en-US" altLang="zh-CN" sz="44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但是</a:t>
            </a:r>
            <a:r>
              <a:rPr lang="zh-CN" altLang="en-US" sz="44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时代更有幸 </a:t>
            </a:r>
            <a:endParaRPr lang="en-US" altLang="zh-CN" sz="44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遇见</a:t>
            </a:r>
            <a:r>
              <a:rPr lang="zh-CN" altLang="en-US" sz="44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这样的</a:t>
            </a:r>
            <a:r>
              <a:rPr lang="zh-CN" altLang="en-US" sz="4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你们</a:t>
            </a:r>
            <a:endParaRPr lang="en-US" altLang="zh-CN" sz="44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pPr algn="r"/>
            <a:endParaRPr lang="zh-CN" altLang="en-US" sz="4400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AutoShape 2" descr="https://i0.hdslb.com/bfs/article/f9ba32c7e87a302de0a52810528757a1272e0237.png@1320w_612h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53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637" y="3325094"/>
            <a:ext cx="12192000" cy="31189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8413" y="1698156"/>
            <a:ext cx="1112306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南宋离乱时的伟丈夫与奇女子</a:t>
            </a:r>
            <a:endParaRPr lang="en-US" altLang="zh-CN" sz="5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r"/>
            <a:endParaRPr lang="en-US" altLang="zh-CN" sz="2800" dirty="0" smtClean="0"/>
          </a:p>
          <a:p>
            <a:pPr algn="r"/>
            <a:r>
              <a:rPr lang="en-US" altLang="zh-CN" sz="2800" dirty="0" smtClean="0"/>
              <a:t>——《</a:t>
            </a:r>
            <a:r>
              <a:rPr lang="zh-CN" altLang="en-US" sz="2800" dirty="0" smtClean="0"/>
              <a:t>永遇乐</a:t>
            </a:r>
            <a:r>
              <a:rPr lang="en-US" altLang="zh-CN" sz="2800" dirty="0" smtClean="0"/>
              <a:t>·</a:t>
            </a:r>
            <a:r>
              <a:rPr lang="zh-CN" altLang="en-US" sz="2800" dirty="0" smtClean="0"/>
              <a:t>京口北固亭怀古</a:t>
            </a:r>
            <a:r>
              <a:rPr lang="en-US" altLang="zh-CN" sz="2800" dirty="0" smtClean="0"/>
              <a:t>》《</a:t>
            </a:r>
            <a:r>
              <a:rPr lang="zh-CN" altLang="en-US" sz="2800" dirty="0" smtClean="0"/>
              <a:t>声声慢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联读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4679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91430" y="903409"/>
            <a:ext cx="1775812" cy="1758846"/>
            <a:chOff x="5091430" y="903409"/>
            <a:chExt cx="1775812" cy="17588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0" y="903409"/>
              <a:ext cx="1775812" cy="1758846"/>
            </a:xfrm>
            <a:prstGeom prst="rect">
              <a:avLst/>
            </a:prstGeom>
          </p:spPr>
        </p:pic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539662" y="1332104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壹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-257661" y="3244334"/>
            <a:ext cx="128020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诵读</a:t>
            </a:r>
            <a:r>
              <a:rPr lang="en-US" altLang="zh-CN" sz="5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5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初</a:t>
            </a:r>
            <a:r>
              <a:rPr lang="zh-CN" altLang="en-US" sz="5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识男儿情与女子泪</a:t>
            </a:r>
          </a:p>
        </p:txBody>
      </p:sp>
    </p:spTree>
    <p:extLst>
      <p:ext uri="{BB962C8B-B14F-4D97-AF65-F5344CB8AC3E}">
        <p14:creationId xmlns:p14="http://schemas.microsoft.com/office/powerpoint/2010/main" val="33091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8786" y="900112"/>
            <a:ext cx="92440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永遇乐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京口北固亭怀古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    辛弃疾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千古江山，英雄无觅孙仲谋处。舞榭歌台，风流总被雨打风吹去。斜阳草树，寻常巷陌，人道寄奴曾住。想当年，金戈铁马，气吞万里如虎。</a:t>
            </a:r>
          </a:p>
          <a:p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元嘉草草，封狼居胥，赢得仓皇北顾。四十三年，望中犹记，烽火扬州路。可堪回首，佛狸祠下，一片神鸦社鼓。凭谁问：廉颇老矣，尚能饭否？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57298" y="281483"/>
            <a:ext cx="982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学习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任务</a:t>
            </a:r>
            <a:r>
              <a:rPr lang="zh-CN" altLang="en-US" sz="3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：诵读</a:t>
            </a:r>
            <a:r>
              <a:rPr lang="en-US" altLang="zh-CN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初识男儿情与女子泪</a:t>
            </a:r>
            <a:endParaRPr lang="zh-CN" altLang="en-US" sz="36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75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28786" y="900112"/>
            <a:ext cx="88582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声声慢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    李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清照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寻寻觅觅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，冷冷清清，凄凄惨惨戚戚。乍暖还寒时候，最难将息。三杯两盏淡酒，怎敌他、晚来风急？雁过也，正伤心，却是旧时相识。</a:t>
            </a:r>
          </a:p>
          <a:p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7213" y="5624452"/>
            <a:ext cx="11272837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回顾这两首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词分别给自己留下了怎样的印象，并试着分别用</a:t>
            </a:r>
            <a:r>
              <a:rPr lang="zh-CN" altLang="en-US" sz="28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一个字、一个词或一句话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来形容自己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对这两首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词的阅读初感。</a:t>
            </a:r>
          </a:p>
        </p:txBody>
      </p:sp>
    </p:spTree>
    <p:extLst>
      <p:ext uri="{BB962C8B-B14F-4D97-AF65-F5344CB8AC3E}">
        <p14:creationId xmlns:p14="http://schemas.microsoft.com/office/powerpoint/2010/main" val="151976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>
            <a:cxnSpLocks/>
          </p:cNvCxnSpPr>
          <p:nvPr/>
        </p:nvCxnSpPr>
        <p:spPr>
          <a:xfrm>
            <a:off x="5817890" y="1328746"/>
            <a:ext cx="0" cy="356767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cxnSpLocks/>
          </p:cNvCxnSpPr>
          <p:nvPr/>
        </p:nvCxnSpPr>
        <p:spPr>
          <a:xfrm>
            <a:off x="3404464" y="4896421"/>
            <a:ext cx="497579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464" y="1109133"/>
            <a:ext cx="2346027" cy="368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http://spider.ws.126.net/3c1da958d531efaaaa1dec37c75e883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476" y="1166285"/>
            <a:ext cx="2433783" cy="365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898824" y="4964771"/>
            <a:ext cx="1557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宋体" pitchFamily="2" charset="-122"/>
                <a:ea typeface="宋体" pitchFamily="2" charset="-122"/>
              </a:rPr>
              <a:t>壮</a:t>
            </a:r>
            <a:endParaRPr lang="zh-CN" altLang="en-US" sz="7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84698" y="4968972"/>
            <a:ext cx="1557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宋体" pitchFamily="2" charset="-122"/>
                <a:ea typeface="宋体" pitchFamily="2" charset="-122"/>
              </a:rPr>
              <a:t>愁</a:t>
            </a:r>
          </a:p>
        </p:txBody>
      </p:sp>
    </p:spTree>
    <p:extLst>
      <p:ext uri="{BB962C8B-B14F-4D97-AF65-F5344CB8AC3E}">
        <p14:creationId xmlns:p14="http://schemas.microsoft.com/office/powerpoint/2010/main" val="298798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91430" y="903409"/>
            <a:ext cx="1775812" cy="1758846"/>
            <a:chOff x="5091430" y="903409"/>
            <a:chExt cx="1775812" cy="17588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0" y="903409"/>
              <a:ext cx="1775812" cy="1758846"/>
            </a:xfrm>
            <a:prstGeom prst="rect">
              <a:avLst/>
            </a:prstGeom>
          </p:spPr>
        </p:pic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539662" y="1332104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贰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90190" y="3244334"/>
            <a:ext cx="12011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“欲说还休”</a:t>
            </a:r>
            <a:r>
              <a:rPr lang="en-US" altLang="zh-CN" sz="5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5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再</a:t>
            </a:r>
            <a:r>
              <a:rPr lang="zh-CN" altLang="en-US" sz="5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探男儿</a:t>
            </a:r>
            <a:r>
              <a:rPr lang="zh-CN" altLang="en-US" sz="5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情与女子泪</a:t>
            </a:r>
          </a:p>
        </p:txBody>
      </p:sp>
    </p:spTree>
    <p:extLst>
      <p:ext uri="{BB962C8B-B14F-4D97-AF65-F5344CB8AC3E}">
        <p14:creationId xmlns:p14="http://schemas.microsoft.com/office/powerpoint/2010/main" val="77565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4422" y="650905"/>
            <a:ext cx="10772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学习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任务二：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“欲说还休”</a:t>
            </a:r>
            <a:r>
              <a:rPr lang="en-US" altLang="zh-CN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再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探男儿情与女子泪</a:t>
            </a:r>
            <a:endParaRPr lang="zh-CN" altLang="en-US" sz="36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73" y="1657350"/>
            <a:ext cx="10115551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少年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不识愁滋味，爱上层楼。爱上层楼。为赋新词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强（</a:t>
            </a:r>
            <a:r>
              <a:rPr lang="en-US" altLang="zh-CN" sz="4000" dirty="0" err="1" smtClean="0">
                <a:latin typeface="楷体" pitchFamily="49" charset="-122"/>
                <a:ea typeface="楷体" pitchFamily="49" charset="-122"/>
              </a:rPr>
              <a:t>qiǎng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）说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愁。</a:t>
            </a:r>
          </a:p>
          <a:p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而今识尽愁滋味，欲说还休。欲说还休。却道天凉好个秋。</a:t>
            </a:r>
          </a:p>
          <a:p>
            <a:pPr algn="r"/>
            <a:r>
              <a:rPr lang="en-US" altLang="zh-CN" sz="4000" dirty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丑奴儿</a:t>
            </a:r>
            <a:r>
              <a:rPr lang="en-US" altLang="zh-CN" sz="4000" dirty="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书博山道中壁</a:t>
            </a:r>
            <a:r>
              <a:rPr lang="en-US" altLang="zh-CN" sz="4000" dirty="0">
                <a:latin typeface="楷体" pitchFamily="49" charset="-122"/>
                <a:ea typeface="楷体" pitchFamily="49" charset="-122"/>
              </a:rPr>
              <a:t>》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865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cxnSpLocks/>
          </p:cNvCxnSpPr>
          <p:nvPr/>
        </p:nvCxnSpPr>
        <p:spPr>
          <a:xfrm>
            <a:off x="5817890" y="1100138"/>
            <a:ext cx="0" cy="356767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/>
          </p:cNvCxnSpPr>
          <p:nvPr/>
        </p:nvCxnSpPr>
        <p:spPr>
          <a:xfrm>
            <a:off x="3404464" y="4667813"/>
            <a:ext cx="497579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464" y="880525"/>
            <a:ext cx="2346027" cy="368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spider.ws.126.net/3c1da958d531efaaaa1dec37c75e883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476" y="937677"/>
            <a:ext cx="2433783" cy="365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98824" y="4736163"/>
            <a:ext cx="1557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宋体" pitchFamily="2" charset="-122"/>
                <a:ea typeface="宋体" pitchFamily="2" charset="-122"/>
              </a:rPr>
              <a:t>壮</a:t>
            </a:r>
            <a:endParaRPr lang="zh-CN" altLang="en-US" sz="7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84698" y="4797516"/>
            <a:ext cx="1557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宋体" pitchFamily="2" charset="-122"/>
                <a:ea typeface="宋体" pitchFamily="2" charset="-122"/>
              </a:rPr>
              <a:t>愁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86111" y="5936492"/>
            <a:ext cx="2371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借典抒情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08469" y="5950779"/>
            <a:ext cx="4421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借景抒情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兼有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直接抒情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6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1221</Words>
  <Application>Microsoft Office PowerPoint</Application>
  <PresentationFormat>自定义</PresentationFormat>
  <Paragraphs>123</Paragraphs>
  <Slides>18</Slides>
  <Notes>0</Notes>
  <HiddenSlides>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h'p</cp:lastModifiedBy>
  <cp:revision>63</cp:revision>
  <dcterms:created xsi:type="dcterms:W3CDTF">2017-05-11T06:30:26Z</dcterms:created>
  <dcterms:modified xsi:type="dcterms:W3CDTF">2020-11-23T23:57:39Z</dcterms:modified>
</cp:coreProperties>
</file>