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1"/>
  </p:handoutMasterIdLst>
  <p:sldIdLst>
    <p:sldId id="573" r:id="rId3"/>
    <p:sldId id="256" r:id="rId4"/>
    <p:sldId id="335" r:id="rId6"/>
    <p:sldId id="336" r:id="rId7"/>
    <p:sldId id="576" r:id="rId8"/>
    <p:sldId id="582" r:id="rId9"/>
    <p:sldId id="584" r:id="rId10"/>
    <p:sldId id="577" r:id="rId11"/>
    <p:sldId id="541" r:id="rId12"/>
    <p:sldId id="542" r:id="rId13"/>
    <p:sldId id="543" r:id="rId14"/>
    <p:sldId id="544" r:id="rId15"/>
    <p:sldId id="337" r:id="rId16"/>
    <p:sldId id="407" r:id="rId17"/>
    <p:sldId id="606" r:id="rId18"/>
    <p:sldId id="409" r:id="rId19"/>
    <p:sldId id="607" r:id="rId20"/>
    <p:sldId id="615" r:id="rId21"/>
    <p:sldId id="624" r:id="rId22"/>
    <p:sldId id="616" r:id="rId23"/>
    <p:sldId id="623" r:id="rId24"/>
    <p:sldId id="485" r:id="rId25"/>
    <p:sldId id="609" r:id="rId26"/>
    <p:sldId id="604" r:id="rId27"/>
    <p:sldId id="359" r:id="rId28"/>
    <p:sldId id="625" r:id="rId29"/>
    <p:sldId id="503" r:id="rId30"/>
  </p:sldIdLst>
  <p:sldSz cx="12192000" cy="6858000"/>
  <p:notesSz cx="7103745" cy="10234295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75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Sky123.Org" initials="S" lastIdx="11" clrIdx="0"/>
  <p:cmAuthor id="0" name="www.xkb1.com" initials="" lastIdx="0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3300"/>
    <a:srgbClr val="582AEE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40"/>
        <p:guide pos="375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tags" Target="tags/tag78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1.png"/><Relationship Id="rId38" Type="http://schemas.openxmlformats.org/officeDocument/2006/relationships/tags" Target="../tags/tag3.xml"/><Relationship Id="rId37" Type="http://schemas.openxmlformats.org/officeDocument/2006/relationships/tags" Target="../tags/tag2.xml"/><Relationship Id="rId36" Type="http://schemas.openxmlformats.org/officeDocument/2006/relationships/tags" Target="../tags/tag1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9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0" Type="http://schemas.openxmlformats.org/officeDocument/2006/relationships/slideLayout" Target="../slideLayouts/slideLayout10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8" Type="http://schemas.openxmlformats.org/officeDocument/2006/relationships/slideLayout" Target="../slideLayouts/slideLayout10.xml"/><Relationship Id="rId17" Type="http://schemas.openxmlformats.org/officeDocument/2006/relationships/tags" Target="../tags/tag48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5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4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image" Target="../media/image2.jpeg"/><Relationship Id="rId3" Type="http://schemas.openxmlformats.org/officeDocument/2006/relationships/tags" Target="../tags/tag10.xml"/><Relationship Id="rId2" Type="http://schemas.openxmlformats.org/officeDocument/2006/relationships/hyperlink" Target="http://image.baidu.com/i?ct=503316480&amp;z=651811051&amp;tn=baiduimagedetail&amp;word=&#26753;&#21551;&#36229;&amp;in=27" TargetMode="Externa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14400" y="1998980"/>
            <a:ext cx="10550525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+mn-ea"/>
              </a:rPr>
              <a:t>        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我经常听同学们抱怨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上学真苦啊！难道不上学就不苦吗？人的一生都会历经坎坷和挫折</a:t>
            </a:r>
            <a:r>
              <a:rPr lang="en-US" altLang="zh-CN" sz="35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快乐和痛苦是相依相存的。我们每个人的人生观和价值观不同</a:t>
            </a:r>
            <a:r>
              <a:rPr lang="en-US" altLang="zh-CN" sz="35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认识也就会有所不同。那么究竟什么事情是最苦、什么事情是最乐呢？今天</a:t>
            </a:r>
            <a:r>
              <a:rPr lang="en-US" altLang="zh-CN" sz="35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我们一起来学习一下梁启超先生的文章《最苦与最乐》</a:t>
            </a:r>
            <a:r>
              <a:rPr lang="en-US" altLang="zh-CN" sz="35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看看他是怎么认为的。</a:t>
            </a:r>
            <a:endParaRPr lang="zh-CN" altLang="en-US" sz="35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导入新课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607060" y="1669415"/>
            <a:ext cx="11760200" cy="25419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根据拼音写汉字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招</a:t>
            </a: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l</a:t>
            </a:r>
            <a:r>
              <a:rPr lang="en-US" altLang="zh-CN" sz="3600" b="1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sz="3600" dirty="0">
                <a:sym typeface="+mn-ea"/>
              </a:rPr>
              <a:t>qì　</a:t>
            </a:r>
            <a:r>
              <a:rPr lang="en-US" sz="3600" dirty="0">
                <a:sym typeface="+mn-ea"/>
              </a:rPr>
              <a:t>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约</a:t>
            </a:r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sz="3600" dirty="0">
                <a:sym typeface="+mn-ea"/>
              </a:rPr>
              <a:t>       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达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gu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</a:t>
            </a:r>
            <a:endParaRPr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监</a:t>
            </a:r>
            <a:r>
              <a:rPr sz="3600" dirty="0">
                <a:sym typeface="+mn-ea"/>
              </a:rPr>
              <a:t>dū</a:t>
            </a:r>
            <a:r>
              <a:rPr lang="en-US" sz="3600" dirty="0">
                <a:sym typeface="+mn-ea"/>
              </a:rPr>
              <a:t>             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排</a:t>
            </a:r>
            <a:r>
              <a:rPr lang="en-US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jiě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sz="3600" dirty="0">
                <a:sym typeface="+mn-ea"/>
              </a:rPr>
              <a:t>xún </a:t>
            </a:r>
            <a:r>
              <a:rPr lang="en-US" sz="3600" dirty="0">
                <a:sym typeface="+mn-ea"/>
              </a:rPr>
              <a:t>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恩</a:t>
            </a:r>
            <a:r>
              <a:rPr lang="en-US" sz="3600" dirty="0">
                <a:sym typeface="+mn-ea"/>
              </a:rPr>
              <a:t>huì                   xiè     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却</a:t>
            </a:r>
            <a:r>
              <a:rPr lang="en-US" sz="3600" dirty="0">
                <a:sym typeface="+mn-ea"/>
              </a:rPr>
              <a:t>          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死而后</a:t>
            </a:r>
            <a:r>
              <a:rPr sz="3600" dirty="0">
                <a:sym typeface="+mn-ea"/>
              </a:rPr>
              <a:t>yǐ		</a:t>
            </a:r>
            <a:r>
              <a:rPr lang="en-US" sz="3600" dirty="0">
                <a:sym typeface="+mn-ea"/>
              </a:rPr>
              <a:t>   </a:t>
            </a:r>
            <a:endParaRPr lang="en-US" sz="360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3600" dirty="0">
                <a:sym typeface="+mn-ea"/>
              </a:rPr>
              <a:t>rén　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人志士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悲天</a:t>
            </a:r>
            <a:r>
              <a:rPr sz="3600" dirty="0">
                <a:sym typeface="+mn-ea"/>
              </a:rPr>
              <a:t>mǐn　</a:t>
            </a:r>
            <a:r>
              <a:rPr sz="3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</a:t>
            </a:r>
            <a:endParaRPr sz="3600" dirty="0">
              <a:sym typeface="+mn-ea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1265767" y="2258907"/>
            <a:ext cx="11027833" cy="282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揽</a:t>
            </a:r>
            <a:r>
              <a:rPr lang="en-US" altLang="zh-CN" sz="3600" dirty="0" err="1"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 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契                 观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            </a:t>
            </a:r>
            <a:endParaRPr lang="en-US" altLang="zh-CN" sz="36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督             </a:t>
            </a:r>
            <a:r>
              <a:rPr lang="zh-CN" altLang="en-US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解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循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endParaRPr lang="en-US" altLang="zh-CN" sz="36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惠     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卸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已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endParaRPr lang="en-US" altLang="zh-CN" sz="36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仁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悯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   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预学检测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31165" y="50736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把握观点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50825" y="1494790"/>
            <a:ext cx="118579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3200" b="1">
                <a:ea typeface="宋体" panose="02010600030101010101" pitchFamily="2" charset="-122"/>
              </a:rPr>
              <a:t>课文是一篇论述类文章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略读时应侧重把握作者的观点、思路等。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边读边用红笔圈画出表明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作者观点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的语句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学习任务一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>
                <a:sym typeface="+mn-ea"/>
              </a:rPr>
              <a:t>)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67665" y="2479675"/>
            <a:ext cx="11511280" cy="2453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从文中摘录三句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表明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作者观点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的语句。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①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②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③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67665" y="4933315"/>
            <a:ext cx="1151128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⑶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梁启超在本文中阐述的主要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观点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是什么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用自己的话表述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？</a:t>
            </a: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1751" name="矩形 31750"/>
          <p:cNvSpPr/>
          <p:nvPr>
            <p:custDataLst>
              <p:tags r:id="rId5"/>
            </p:custDataLst>
          </p:nvPr>
        </p:nvSpPr>
        <p:spPr>
          <a:xfrm>
            <a:off x="876935" y="3137535"/>
            <a:ext cx="1111885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我说人生最苦的事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莫苦于身上背着一种未来的责任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31754" name="矩形 31753"/>
          <p:cNvSpPr/>
          <p:nvPr>
            <p:custDataLst>
              <p:tags r:id="rId6"/>
            </p:custDataLst>
          </p:nvPr>
        </p:nvSpPr>
        <p:spPr>
          <a:xfrm>
            <a:off x="876935" y="3737928"/>
            <a:ext cx="919035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大抵天下事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从苦中得来的乐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才算是真乐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31757" name="矩形 31756"/>
          <p:cNvSpPr/>
          <p:nvPr>
            <p:custDataLst>
              <p:tags r:id="rId7"/>
            </p:custDataLst>
          </p:nvPr>
        </p:nvSpPr>
        <p:spPr>
          <a:xfrm>
            <a:off x="876935" y="4335463"/>
            <a:ext cx="11231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这却不然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责任是要解除了才没有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并不是卸了就没有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(第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段)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Box 10"/>
          <p:cNvSpPr txBox="1"/>
          <p:nvPr>
            <p:custDataLst>
              <p:tags r:id="rId8"/>
            </p:custDataLst>
          </p:nvPr>
        </p:nvSpPr>
        <p:spPr>
          <a:xfrm>
            <a:off x="876935" y="5637530"/>
            <a:ext cx="96653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负责任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是人生最大的痛苦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尽责任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是人生最大的快乐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5940" y="1283335"/>
            <a:ext cx="11857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>
                <a:ea typeface="宋体" panose="02010600030101010101" pitchFamily="2" charset="-122"/>
              </a:rPr>
              <a:t>1.</a:t>
            </a:r>
            <a:r>
              <a:rPr lang="zh-CN" sz="3200" b="1">
                <a:ea typeface="宋体" panose="02010600030101010101" pitchFamily="2" charset="-122"/>
              </a:rPr>
              <a:t>阅读全文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完成下面的思维导图。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0610" y="2008505"/>
            <a:ext cx="675005" cy="3053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最苦与最乐</a:t>
            </a:r>
            <a:r>
              <a:rPr lang="en-US" altLang="zh-CN" sz="3200"/>
              <a:t> 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0469245" y="1872615"/>
            <a:ext cx="675005" cy="4605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尽责方能得苦中真乐</a:t>
            </a:r>
            <a:r>
              <a:rPr lang="en-US" altLang="zh-CN" sz="3200"/>
              <a:t> 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7" name="AutoShape 3"/>
          <p:cNvSpPr/>
          <p:nvPr>
            <p:custDataLst>
              <p:tags r:id="rId3"/>
            </p:custDataLst>
          </p:nvPr>
        </p:nvSpPr>
        <p:spPr>
          <a:xfrm>
            <a:off x="1784985" y="2459990"/>
            <a:ext cx="217170" cy="3448685"/>
          </a:xfrm>
          <a:prstGeom prst="leftBrace">
            <a:avLst>
              <a:gd name="adj1" fmla="val 54739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82470" y="2209800"/>
            <a:ext cx="569595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最苦的事是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122170" y="3950970"/>
            <a:ext cx="419798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最乐的事是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030730" y="5471795"/>
            <a:ext cx="266763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解释两个问题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AutoShape 3"/>
          <p:cNvSpPr/>
          <p:nvPr>
            <p:custDataLst>
              <p:tags r:id="rId6"/>
            </p:custDataLst>
          </p:nvPr>
        </p:nvSpPr>
        <p:spPr>
          <a:xfrm>
            <a:off x="7678420" y="2056130"/>
            <a:ext cx="156845" cy="1229995"/>
          </a:xfrm>
          <a:prstGeom prst="leftBrace">
            <a:avLst>
              <a:gd name="adj1" fmla="val 4391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AutoShape 3"/>
          <p:cNvSpPr/>
          <p:nvPr>
            <p:custDataLst>
              <p:tags r:id="rId7"/>
            </p:custDataLst>
          </p:nvPr>
        </p:nvSpPr>
        <p:spPr>
          <a:xfrm>
            <a:off x="4714240" y="5199380"/>
            <a:ext cx="177165" cy="1128395"/>
          </a:xfrm>
          <a:prstGeom prst="leftBrace">
            <a:avLst>
              <a:gd name="adj1" fmla="val 4391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7835265" y="1866265"/>
            <a:ext cx="2261870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对于一个人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7835265" y="2872105"/>
            <a:ext cx="144081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对自己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4907280" y="4965065"/>
            <a:ext cx="311594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君子有终身之忧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4907280" y="5741670"/>
            <a:ext cx="465772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责任需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而不是卸却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2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1" name="矩形 31750"/>
          <p:cNvSpPr/>
          <p:nvPr>
            <p:custDataLst>
              <p:tags r:id="rId12"/>
            </p:custDataLst>
          </p:nvPr>
        </p:nvSpPr>
        <p:spPr>
          <a:xfrm>
            <a:off x="4282440" y="2209800"/>
            <a:ext cx="34823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身上背着一种未来的责任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4345940" y="3950970"/>
            <a:ext cx="1974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责任完了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6" name="矩形 15"/>
          <p:cNvSpPr/>
          <p:nvPr>
            <p:custDataLst>
              <p:tags r:id="rId14"/>
            </p:custDataLst>
          </p:nvPr>
        </p:nvSpPr>
        <p:spPr>
          <a:xfrm>
            <a:off x="6177915" y="5741670"/>
            <a:ext cx="1050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解除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7" name="AutoShape 3"/>
          <p:cNvSpPr/>
          <p:nvPr>
            <p:custDataLst>
              <p:tags r:id="rId15"/>
            </p:custDataLst>
          </p:nvPr>
        </p:nvSpPr>
        <p:spPr>
          <a:xfrm flipH="1">
            <a:off x="10045065" y="2019935"/>
            <a:ext cx="366395" cy="3889375"/>
          </a:xfrm>
          <a:prstGeom prst="leftBrace">
            <a:avLst>
              <a:gd name="adj1" fmla="val 54739"/>
              <a:gd name="adj2" fmla="val 4971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MH_Entry_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 flipH="1">
            <a:off x="431165" y="50736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梳理思路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1749"/>
          <p:cNvSpPr/>
          <p:nvPr/>
        </p:nvSpPr>
        <p:spPr>
          <a:xfrm>
            <a:off x="352425" y="423545"/>
            <a:ext cx="11864340" cy="509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85000"/>
              </a:lnSpc>
            </a:pPr>
            <a:r>
              <a:rPr lang="en-US" sz="3200" dirty="0">
                <a:latin typeface="Arial" panose="020B0604020202020204" pitchFamily="34" charset="0"/>
              </a:rPr>
              <a:t>2</a:t>
            </a:r>
            <a:r>
              <a:rPr lang="en-US" altLang="zh-CN" sz="3200"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借助图表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梳理出文章的论述思路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学习任务二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矩形 31750"/>
          <p:cNvSpPr/>
          <p:nvPr/>
        </p:nvSpPr>
        <p:spPr>
          <a:xfrm>
            <a:off x="327025" y="932815"/>
            <a:ext cx="118395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⑴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文章开篇用了一连串的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提出了关于人生最大的苦的许多理解并一一加以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否定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提出了自己的观点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8688" name="文本框 3"/>
          <p:cNvSpPr txBox="1"/>
          <p:nvPr/>
        </p:nvSpPr>
        <p:spPr>
          <a:xfrm>
            <a:off x="5276215" y="871855"/>
            <a:ext cx="1210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设问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8742045" y="1388110"/>
            <a:ext cx="31000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人生最苦的事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莫苦于身上背着一种未来的责任</a:t>
            </a:r>
            <a:endParaRPr lang="zh-CN" altLang="en-US" sz="32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4768215" y="2108835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31750"/>
          <p:cNvSpPr/>
          <p:nvPr/>
        </p:nvSpPr>
        <p:spPr>
          <a:xfrm>
            <a:off x="327025" y="2894330"/>
            <a:ext cx="118395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</a:t>
            </a:r>
            <a:r>
              <a:rPr lang="zh-CN" altLang="en-US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作者阐述了责任是不可逃躲的。比起逃躲责任所要受到的良心责备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承担责任就不算是最苦的了。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" name="矩形 31750"/>
          <p:cNvSpPr/>
          <p:nvPr/>
        </p:nvSpPr>
        <p:spPr>
          <a:xfrm>
            <a:off x="352425" y="4531995"/>
            <a:ext cx="118395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⑶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接着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作者进一步指出责任</a:t>
            </a:r>
            <a:r>
              <a:rPr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“还没有解除”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的种种情况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承诺未办、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、②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,这些都是生活中常见的情况。然后将这种情况延展到④</a:t>
            </a:r>
            <a:r>
              <a:rPr lang="en-US" altLang="zh-CN" sz="3200" b="1" u="sng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                       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,使论述更加深入。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4768215" y="3836035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6775" y="5034915"/>
            <a:ext cx="19780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欠钱未还</a:t>
            </a:r>
            <a:endParaRPr lang="zh-CN" sz="32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81705" y="5034915"/>
            <a:ext cx="2505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恩惠未报答</a:t>
            </a:r>
            <a:endParaRPr lang="zh-CN" sz="32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3685" y="5034915"/>
            <a:ext cx="27197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得罪人未赔礼</a:t>
            </a:r>
            <a:endParaRPr lang="zh-CN" sz="32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42300" y="5541010"/>
            <a:ext cx="34893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家庭、社会、国家乃至自己</a:t>
            </a:r>
            <a:endParaRPr lang="zh-CN" altLang="en-US" sz="32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5260" y="6015355"/>
            <a:ext cx="1866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举例论证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6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1" name="矩形 31750"/>
          <p:cNvSpPr/>
          <p:nvPr/>
        </p:nvSpPr>
        <p:spPr>
          <a:xfrm>
            <a:off x="175895" y="194945"/>
            <a:ext cx="11839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这些都是由责任产生的痛苦状态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作者总结说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2773" name="矩形 32772"/>
          <p:cNvSpPr/>
          <p:nvPr/>
        </p:nvSpPr>
        <p:spPr>
          <a:xfrm>
            <a:off x="4225290" y="194945"/>
            <a:ext cx="78657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</a:t>
            </a: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人生没有苦痛便罢；若有苦痛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当然没有比这个更加重的了</a:t>
            </a:r>
            <a:endParaRPr lang="zh-CN" altLang="en-US" sz="32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31750"/>
          <p:cNvSpPr/>
          <p:nvPr/>
        </p:nvSpPr>
        <p:spPr>
          <a:xfrm>
            <a:off x="175895" y="1452245"/>
            <a:ext cx="118395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⑷</a:t>
            </a:r>
            <a:r>
              <a:rPr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责任带来苦痛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反过来讲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,最快乐的则是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en-US" altLang="zh-CN" sz="3200" b="1" u="sng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；②</a:t>
            </a:r>
            <a:r>
              <a:rPr lang="en-US" altLang="zh-CN" sz="3200" b="1" u="sng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,才算是真乐。圣贤豪杰、仁人志士亦是如此。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3039110" y="722630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9585" y="1418590"/>
            <a:ext cx="1956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责任完了</a:t>
            </a:r>
            <a:endParaRPr lang="zh-CN" sz="32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6750" y="1945005"/>
            <a:ext cx="31026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从苦中得来的乐</a:t>
            </a:r>
            <a:endParaRPr lang="zh-CN" sz="32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4470400" y="2382520"/>
            <a:ext cx="425450" cy="6959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31750"/>
          <p:cNvSpPr/>
          <p:nvPr/>
        </p:nvSpPr>
        <p:spPr>
          <a:xfrm>
            <a:off x="176530" y="3104515"/>
            <a:ext cx="118395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⑸</a:t>
            </a:r>
            <a:r>
              <a:rPr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在最后一段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作者针对人们</a:t>
            </a:r>
            <a:r>
              <a:rPr 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“①</a:t>
            </a:r>
            <a:r>
              <a:rPr lang="en-US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                                         </a:t>
            </a:r>
            <a:r>
              <a:rPr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endParaRPr sz="3200" b="1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的疑问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明确指出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en-US" altLang="zh-CN" sz="3200" b="1" u="sng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。由此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完成了全文的论述,从正面说明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责任越大,痛苦越大,快乐也越大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；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又从反面说明:③</a:t>
            </a:r>
            <a:r>
              <a:rPr lang="en-US" altLang="zh-CN" sz="3200" b="1" u="sng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                      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5820410" y="2642235"/>
            <a:ext cx="61950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既然这苦是从负责任而生的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我若是将责任卸却</a:t>
            </a:r>
            <a:r>
              <a:rPr lang="en-US" altLang="zh-CN"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岂不就永远没有苦了吗？</a:t>
            </a:r>
            <a:endParaRPr sz="3000" b="1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69360" y="3576320"/>
            <a:ext cx="76536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责任是要解除了才没有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并不是卸了就没有</a:t>
            </a:r>
            <a:endParaRPr sz="3200" b="1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3215" y="4587240"/>
            <a:ext cx="3450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责任是</a:t>
            </a:r>
            <a:r>
              <a:rPr 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逃避不了的</a:t>
            </a:r>
            <a:endParaRPr lang="zh-CN" sz="3200" b="1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965" y="5420995"/>
            <a:ext cx="119900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在这篇文章中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梁启超所说的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“最苦”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的是①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最乐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的是②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49790" y="5420995"/>
            <a:ext cx="1673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负责任</a:t>
            </a:r>
            <a:endParaRPr lang="zh-CN" sz="32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52065" y="5854065"/>
            <a:ext cx="1673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尽责任</a:t>
            </a:r>
            <a:endParaRPr lang="zh-CN" sz="3200" b="1" dirty="0">
              <a:solidFill>
                <a:srgbClr val="582AEE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984490" y="4582160"/>
            <a:ext cx="1866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对比论证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17065"/>
            <a:ext cx="10697845" cy="1310005"/>
          </a:xfrm>
        </p:spPr>
        <p:txBody>
          <a:bodyPr>
            <a:noAutofit/>
          </a:bodyPr>
          <a:p>
            <a:pPr marL="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由前面对文章内容的分析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我们得出了两个分论点和一个结论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即分论点一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负责任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是人生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大的痛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；分论点二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尽责任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是人生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大的快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。由此我们也明确了本文的中心论点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未尽责任是人生最大的痛苦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尽责任是人生最大的快乐。结论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人生当勇于负责任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而不能逃避责任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31165" y="50736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课堂小结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58445" y="50736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语言赏析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235" y="1866900"/>
            <a:ext cx="11342370" cy="3634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①设问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特点主要是自问自答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第1段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排比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最鲜明的符号就是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分号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特点是句式相同或相近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2、3段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③反问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反问是用疑问的形式表达确定的意思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以加重语气的一种修辞手法。反问只问不答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答案暗含在反问句中。人们可以从反问句中领会到表达者的真意。反问也叫反诘、诘问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第6段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运用修辞使文章条理清晰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问题鲜明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有趣味性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80975" y="1283335"/>
            <a:ext cx="11371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巧用修辞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让人读来心情愉悦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。说说本文主要运用了哪些修辞？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697865" y="1767205"/>
            <a:ext cx="11899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用轻松的语气娓娓道来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流畅简洁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口语化平易亲切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1850" y="2353945"/>
            <a:ext cx="96354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“海阔天空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心安理得”形容尽责任之后的快乐。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1850" y="2981325"/>
            <a:ext cx="109137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“为什么呢？因为觉得对不住他呀！”“心上一块石头落了地”</a:t>
            </a:r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“所以他到底还是乐不是苦呀!”这些句子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语气极口语化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让严肃的问题亲切化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易于接受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。</a:t>
            </a:r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532130" y="1283335"/>
            <a:ext cx="111379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>
                <a:ea typeface="宋体" panose="02010600030101010101" pitchFamily="2" charset="-122"/>
              </a:rPr>
              <a:t>3.</a:t>
            </a:r>
            <a:r>
              <a:rPr lang="zh-CN" altLang="en-US" sz="3200" b="1">
                <a:ea typeface="宋体" panose="02010600030101010101" pitchFamily="2" charset="-122"/>
              </a:rPr>
              <a:t>本文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语言</a:t>
            </a:r>
            <a:r>
              <a:rPr lang="zh-CN" altLang="en-US" sz="3200" b="1">
                <a:ea typeface="宋体" panose="02010600030101010101" pitchFamily="2" charset="-122"/>
              </a:rPr>
              <a:t>平实而略带书卷气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摘录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一处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并简要分析其作用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摘录：</a:t>
            </a: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0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作用：</a:t>
            </a: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090" y="1779270"/>
            <a:ext cx="106807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然则为什么孟子又说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“君子有终身之忧”呢?因为越是圣贤豪杰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他负的责任越是重大；而且他常要把这种种责任来揽在身上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肩头的担子从没有放下的时节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第</a:t>
            </a:r>
            <a:r>
              <a:rPr lang="zh-CN" altLang="en-US" sz="320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5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段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090" y="3509010"/>
            <a:ext cx="108629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此句中“揽”“担子”“时节”等词语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平实如话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也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不华丽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又能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充分表现圣贤豪杰责无旁贷的担当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令人心生敬意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引用孟子的话引出话题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自然贴切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又文白相间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富有书卷气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表现其作为文人丰厚的文化积淀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98306" y="2149076"/>
            <a:ext cx="5696939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16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最苦与最乐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94195" y="3163570"/>
            <a:ext cx="1828165" cy="70675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梁启超</a:t>
            </a:r>
            <a:endParaRPr sz="4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58445" y="50736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探究写法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154430" y="1354455"/>
            <a:ext cx="6341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>
                <a:ea typeface="宋体" panose="02010600030101010101" pitchFamily="2" charset="-122"/>
                <a:sym typeface="+mn-ea"/>
              </a:rPr>
              <a:t>1.</a:t>
            </a:r>
            <a:r>
              <a:rPr 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找出每部分的论据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810" y="1938020"/>
            <a:ext cx="115976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⑴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事实论据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是证明论点的最有说服力的论据。所谓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“事实胜于雄辩”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就是这个道理。事实论据包括具体事例、概括事实、统计数字、亲身经历等等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2、3段</a:t>
            </a:r>
            <a:r>
              <a:rPr lang="zh-CN" altLang="en-US" sz="3200">
                <a:sym typeface="+mn-ea"/>
              </a:rPr>
              <a:t>)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8445" y="3650615"/>
            <a:ext cx="1159700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道理论据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讲道理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来说明一个问题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支持作者的观点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增强文章的说服力。它也可以是对问题的分析、解释说明的过程。它包括经典性的著作和权威性的言论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如名人名言等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、自然科学的原理、定律、公式等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4、5、6段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17830" y="1379855"/>
            <a:ext cx="112248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⑵论证方法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道理论证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引用了古语、俗语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名言论证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第4、5、6段</a:t>
            </a:r>
            <a:r>
              <a:rPr lang="zh-CN" altLang="en-US" sz="3200">
                <a:sym typeface="+mn-ea"/>
              </a:rPr>
              <a:t>)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举例论证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举了圣贤豪杰、仁人志士等例子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第5段</a:t>
            </a:r>
            <a:r>
              <a:rPr lang="zh-CN" altLang="en-US" sz="3200">
                <a:sym typeface="+mn-ea"/>
              </a:rPr>
              <a:t>)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对比论证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最苦之事与最乐之事。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655" y="3549650"/>
            <a:ext cx="112280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⑶论证结构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提出问题——分析问题——解决问题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30" y="4434840"/>
            <a:ext cx="106807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本文结构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分论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最苦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——分论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最乐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——结论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苦中有真乐</a:t>
            </a:r>
            <a:r>
              <a:rPr lang="zh-CN" altLang="en-US" sz="3200">
                <a:sym typeface="+mn-ea"/>
              </a:rPr>
              <a:t>)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663575" y="1137920"/>
            <a:ext cx="111277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>
                <a:ea typeface="宋体" panose="02010600030101010101" pitchFamily="2" charset="-122"/>
              </a:rPr>
              <a:t>2.</a:t>
            </a:r>
            <a:r>
              <a:rPr lang="zh-CN" altLang="en-US" sz="3200" b="1">
                <a:ea typeface="宋体" panose="02010600030101010101" pitchFamily="2" charset="-122"/>
              </a:rPr>
              <a:t>讲道理的文章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往往会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引用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别人的言论来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增强说服力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。请你参照示例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从文中再找一处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具体分析其作用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学习任务三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矩形 10"/>
          <p:cNvSpPr/>
          <p:nvPr>
            <p:custDataLst>
              <p:tags r:id="rId2"/>
            </p:custDataLst>
          </p:nvPr>
        </p:nvSpPr>
        <p:spPr>
          <a:xfrm>
            <a:off x="773430" y="2214245"/>
            <a:ext cx="109080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【示例】第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段</a:t>
            </a:r>
            <a:r>
              <a:rPr 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引用古语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如释重负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和俗语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“心上一块石头落了地”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形象地表达出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责任完了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后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那种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轻松愉悦的心情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从而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让读者更加认同作者阐述的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最乐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的事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6455" y="3782695"/>
            <a:ext cx="107613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第</a:t>
            </a:r>
            <a:r>
              <a:rPr lang="zh-CN" altLang="en-US" sz="320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5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段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引用孟子和曾子的话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说明君子和仁人志士以天下为己任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每天都在担负责任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时时尽责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看起来是忧苦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实则得苦中真乐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从而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更有力地证明作者的观点“人生当勇负责任”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532130" y="1283335"/>
            <a:ext cx="111379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>
                <a:ea typeface="宋体" panose="02010600030101010101" pitchFamily="2" charset="-122"/>
              </a:rPr>
              <a:t>3.</a:t>
            </a:r>
            <a:r>
              <a:rPr lang="zh-CN" altLang="en-US" sz="3200" b="1">
                <a:ea typeface="宋体" panose="02010600030101010101" pitchFamily="2" charset="-122"/>
              </a:rPr>
              <a:t>关于</a:t>
            </a:r>
            <a:r>
              <a:rPr lang="en-US" altLang="zh-CN" sz="3200" b="1"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ea typeface="宋体" panose="02010600030101010101" pitchFamily="2" charset="-122"/>
              </a:rPr>
              <a:t>责任</a:t>
            </a:r>
            <a:r>
              <a:rPr lang="en-US" altLang="zh-CN" sz="3200" b="1"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ea typeface="宋体" panose="02010600030101010101" pitchFamily="2" charset="-122"/>
              </a:rPr>
              <a:t>这一话题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文中有许多精辟的论述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哪句话你读来最受启迪？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摘录</a:t>
            </a:r>
            <a:r>
              <a:rPr 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下来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并谈谈你的启发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摘录：</a:t>
            </a: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作用：</a:t>
            </a: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4210" y="2266315"/>
            <a:ext cx="108832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人生须知道有负责任的苦处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才能知道有尽责任的乐处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第</a:t>
            </a:r>
            <a:r>
              <a:rPr lang="en-US" altLang="zh-CN" sz="320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6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段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725" y="3671570"/>
            <a:ext cx="108629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sz="3200" b="1">
                <a:ea typeface="SimSun-ExtB" panose="02010609060101010101" charset="-122"/>
              </a:rPr>
              <a:t>俗话说“苦尽甘来”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责任无法逃避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SimSun-ExtB" panose="02010609060101010101" charset="-122"/>
              </a:rPr>
              <a:t>只有</a:t>
            </a: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勇于担起自己该负的责任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并尽力完成它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SimSun-ExtB" panose="02010609060101010101" charset="-122"/>
              </a:rPr>
              <a:t>那时候</a:t>
            </a: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才能真切品尝到快乐的甜蜜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框 23566"/>
          <p:cNvSpPr txBox="1"/>
          <p:nvPr>
            <p:custDataLst>
              <p:tags r:id="rId1"/>
            </p:custDataLst>
          </p:nvPr>
        </p:nvSpPr>
        <p:spPr>
          <a:xfrm>
            <a:off x="4708525" y="32210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x-none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6" name="文本框 23567"/>
          <p:cNvSpPr txBox="1"/>
          <p:nvPr>
            <p:custDataLst>
              <p:tags r:id="rId2"/>
            </p:custDataLst>
          </p:nvPr>
        </p:nvSpPr>
        <p:spPr>
          <a:xfrm>
            <a:off x="4403725" y="29924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x-none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1650" y="1532255"/>
            <a:ext cx="5173980" cy="583565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先写最苦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论述</a:t>
            </a:r>
            <a:r>
              <a:rPr lang="en-US" altLang="zh-CN" sz="32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</a:rPr>
              <a:t>“</a:t>
            </a:r>
            <a:r>
              <a:rPr lang="zh-CN" altLang="en-US" sz="3200">
                <a:ln w="9525">
                  <a:noFill/>
                  <a:prstDash val="solid"/>
                </a:ln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负责任最苦</a:t>
            </a:r>
            <a:r>
              <a:rPr lang="en-US" altLang="zh-CN" sz="32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</a:rPr>
              <a:t>”</a:t>
            </a:r>
            <a:endParaRPr lang="zh-CN" altLang="en-US" sz="3200" b="1">
              <a:effectLst/>
              <a:latin typeface="Arial" panose="020B0604020202020204" pitchFamily="34" charset="0"/>
              <a:ea typeface="思源黑体 CN Medium" panose="020B0600000000000000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650" y="3086735"/>
            <a:ext cx="5102225" cy="583565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后写最乐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论述</a:t>
            </a:r>
            <a:r>
              <a:rPr lang="en-US" altLang="zh-CN" sz="32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>
                <a:solidFill>
                  <a:srgbClr val="0000FF"/>
                </a:solidFill>
                <a:effectLst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尽责任最乐</a:t>
            </a:r>
            <a:r>
              <a:rPr lang="en-US" altLang="zh-CN" sz="32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890" y="4549140"/>
            <a:ext cx="8204200" cy="521970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再写苦乐联系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论述</a:t>
            </a:r>
            <a:r>
              <a:rPr lang="en-US" altLang="zh-CN" sz="28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人生当勇负责任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0000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不应逃避责任</a:t>
            </a:r>
            <a:r>
              <a:rPr lang="en-US" altLang="zh-CN" sz="2800" b="1">
                <a:latin typeface="Arial" panose="020B0604020202020204" pitchFamily="34" charset="0"/>
                <a:ea typeface="思源黑体 CN Medium" panose="020B0600000000000000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9650" y="1532255"/>
            <a:ext cx="38500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4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4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4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举例论证、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摆事实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76595" y="3136900"/>
            <a:ext cx="3850005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4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4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4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引用论证、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讲道理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4120" y="4549140"/>
            <a:ext cx="23012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4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4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4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对比</a:t>
            </a:r>
            <a:r>
              <a:rPr sz="3200"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论证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3620135" y="2196465"/>
            <a:ext cx="254000" cy="8788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3620135" y="3681730"/>
            <a:ext cx="243205" cy="8788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431165" y="50736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63785" y="2302510"/>
            <a:ext cx="913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11135360" y="4487545"/>
            <a:ext cx="913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总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AutoShape 3"/>
          <p:cNvSpPr/>
          <p:nvPr>
            <p:custDataLst>
              <p:tags r:id="rId5"/>
            </p:custDataLst>
          </p:nvPr>
        </p:nvSpPr>
        <p:spPr>
          <a:xfrm flipH="1">
            <a:off x="9799320" y="1736090"/>
            <a:ext cx="164465" cy="1717040"/>
          </a:xfrm>
          <a:prstGeom prst="leftBrace">
            <a:avLst>
              <a:gd name="adj1" fmla="val 54739"/>
              <a:gd name="adj2" fmla="val 4971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588010" y="1457325"/>
            <a:ext cx="11335385" cy="614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3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请说出</a:t>
            </a:r>
            <a:r>
              <a:rPr lang="zh-CN" altLang="en-US" sz="34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与“苦、乐”相关的词语、俗语、谚语、名言警句</a:t>
            </a:r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3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1115643" y="2071209"/>
            <a:ext cx="10457167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font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知足常乐</a:t>
            </a: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、苦尽甘来、苦中作乐、先苦后甜；</a:t>
            </a:r>
            <a:endParaRPr lang="zh-CN" altLang="en-US" sz="32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一分耕耘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一分收获；书山有路勤为径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学海无涯苦作舟。</a:t>
            </a:r>
            <a:endParaRPr lang="zh-CN" altLang="en-US" sz="3200" b="1" dirty="0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31165" y="50736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拓展延伸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695" y="3429000"/>
            <a:ext cx="105892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最难忍受的痛苦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也许是想干一件事情而又不去干。真正的快乐并非来自财富或荣誉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而是来自于做了一些值得做的事情。</a:t>
            </a:r>
            <a:r>
              <a:rPr lang="en-US" altLang="zh-CN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3200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罗曼·罗兰</a:t>
            </a:r>
            <a:endParaRPr lang="en-US" altLang="zh-CN" sz="3200">
              <a:solidFill>
                <a:srgbClr val="582AE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5695" y="5246370"/>
            <a:ext cx="103911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人能尽自己的责任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就可以感觉到好像吃梨喝蜜似的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把人生这杯苦酒的滋味给抵消了。</a:t>
            </a:r>
            <a:r>
              <a:rPr lang="en-US" altLang="zh-CN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3200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狄更斯</a:t>
            </a:r>
            <a:endParaRPr lang="zh-CN" altLang="en-US" sz="32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15695" y="1013460"/>
            <a:ext cx="9280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天下兴亡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匹夫有责。</a:t>
            </a:r>
            <a:r>
              <a:rPr lang="en-US" altLang="zh-CN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en-US" altLang="zh-CN" sz="3200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顾炎武</a:t>
            </a:r>
            <a:endParaRPr lang="zh-CN" altLang="en-US" sz="32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115695" y="1948180"/>
            <a:ext cx="105892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一个人若是没有热情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他将一事无成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而热情的基点正是责任心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</a:t>
            </a:r>
            <a:r>
              <a:rPr lang="en-US" altLang="zh-CN" sz="3200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列夫·托尔斯泰</a:t>
            </a:r>
            <a:endParaRPr lang="zh-CN" altLang="en-US" sz="32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25855" y="3429000"/>
            <a:ext cx="102635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要使一个人显示他的本质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叫他承担一种责任是最有效的办法。</a:t>
            </a:r>
            <a:r>
              <a:rPr lang="en-US" altLang="zh-CN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</a:t>
            </a:r>
            <a:r>
              <a:rPr lang="en-US" altLang="zh-CN" sz="3200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毛姆</a:t>
            </a:r>
            <a:endParaRPr lang="zh-CN" altLang="en-US" sz="32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5855" y="4909820"/>
            <a:ext cx="98983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自由的第一个意义就是担负自己的责任。</a:t>
            </a:r>
            <a:r>
              <a:rPr lang="en-US" altLang="zh-CN" sz="3200">
                <a:solidFill>
                  <a:srgbClr val="582A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>
                <a:solidFill>
                  <a:srgbClr val="582AE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阿来</a:t>
            </a:r>
            <a:endParaRPr lang="zh-CN" altLang="en-US" sz="3200" b="1">
              <a:solidFill>
                <a:srgbClr val="582AEE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62330" y="4510405"/>
            <a:ext cx="9965690" cy="15684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629285"/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钟南山院士是一位有责任担当的疾控专家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无论是抗击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非典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还是抗击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新冠肺炎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他都冲锋在前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以人民的健康为乐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65200" y="1473835"/>
            <a:ext cx="955929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629285"/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北宋的范仲淹是个以天下苍生的忧乐为己任的政治家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他说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先天下之忧而忧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后天下之乐而乐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11275" y="655955"/>
            <a:ext cx="931164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你还知道哪些人也是以担当责任为乐的？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65200" y="2890520"/>
            <a:ext cx="955929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629285" algn="l">
              <a:buClrTx/>
              <a:buSzTx/>
              <a:buFontTx/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居里夫人也是一个要造福人类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有责任担当的科学家</a:t>
            </a:r>
            <a:r>
              <a:rPr lang="en-US" altLang="zh-CN" sz="3200" b="1">
                <a:solidFill>
                  <a:srgbClr val="582AE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她说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世上最快乐的事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莫过于为理想而奋斗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8283" y="1616988"/>
            <a:ext cx="10753195" cy="386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学习略读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跳过某些细节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有选择性地进行阅读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把握作者观点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理清写作思路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500" b="1" dirty="0" smtClean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领会作者平实而又略带书卷气的语言表达风格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理解作者对责任与苦乐关系的辩证认识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以及作者的价值取向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en-US" altLang="zh-CN" sz="3500" b="1" dirty="0" smtClean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领悟作者伟大的智慧及苦乐观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树立对他人、对社会、对自己的责任感。</a:t>
            </a:r>
            <a:endParaRPr lang="zh-CN" altLang="en-US" sz="3500" b="1" dirty="0" smtClean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学习目标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19455" y="1901508"/>
            <a:ext cx="7550785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梁启超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1873—1929</a:t>
            </a:r>
            <a:r>
              <a:rPr lang="zh-CN" altLang="en-US" sz="3200">
                <a:sym typeface="+mn-ea"/>
              </a:rPr>
              <a:t>)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卓如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任公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别号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饮冰室主人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中国近代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思想家、学者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。其代表作是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饮冰室合集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青年时期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他和他的老师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康有为一起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领导了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戊</a:t>
            </a:r>
            <a:r>
              <a:rPr lang="zh-CN" altLang="en-US" sz="32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wù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戌</a:t>
            </a:r>
            <a:r>
              <a:rPr lang="zh-CN" altLang="en-US" sz="32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xū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变法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百日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维新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他倡导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诗界革命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和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小说界革命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倡导新文化运动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支持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五四运动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作者简介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3083" name="Picture 11" descr="u=4287434316,1873052629&amp;gp=1">
            <a:hlinkClick r:id="rId2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937625" y="1977708"/>
            <a:ext cx="2759075" cy="33845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31165" y="50736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文体知识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2445" y="1619250"/>
            <a:ext cx="1105662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议论文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35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12445" y="2249170"/>
            <a:ext cx="113347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议论文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是对某个问题或某件事进行</a:t>
            </a:r>
            <a:r>
              <a:rPr lang="zh-CN" altLang="en-US" sz="35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分析、评论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表明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自己的</a:t>
            </a:r>
            <a:r>
              <a:rPr lang="zh-CN" altLang="en-US" sz="35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观点、立场、态度、看法和主张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的一种文体。</a:t>
            </a:r>
            <a:endParaRPr lang="zh-CN" altLang="en-US" sz="35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简言之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议论文</a:t>
            </a:r>
            <a:r>
              <a:rPr lang="zh-CN" altLang="en-US" sz="35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就是</a:t>
            </a:r>
            <a:r>
              <a:rPr lang="zh-CN" altLang="en-US" sz="35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议论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为主要表达方式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通过</a:t>
            </a:r>
            <a:r>
              <a:rPr lang="zh-CN" altLang="en-US" sz="35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摆事实、讲道理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直接表达作者的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观点和主张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的常用文体。</a:t>
            </a:r>
            <a:endParaRPr lang="zh-CN" altLang="en-US" sz="35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92760" y="921385"/>
            <a:ext cx="1151890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⑴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议论文的三要素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论点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论据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论证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500"/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论点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是作者对所论述问题的</a:t>
            </a:r>
            <a:r>
              <a:rPr lang="zh-CN" altLang="en-US" sz="35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观点</a:t>
            </a:r>
            <a:r>
              <a:rPr lang="zh-CN" altLang="en-US" sz="35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和主张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一篇文章只有一个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中心论点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可以有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分论点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。论点应该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鲜明、准确、概括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/>
          </a:p>
          <a:p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论据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是议论文中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用来证明论点、支撑论点的材料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事实论据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代表性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事例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、确凿的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数据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、可靠的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史事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等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道理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论据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名言警句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、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谚语俗语格言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以及作者的说理分析等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两种。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/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论证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是用论据证明论点的过程。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提出问题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是什么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→分析问题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为什么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→解决问题怎么办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81000" y="454025"/>
            <a:ext cx="11511915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⑵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议论文分为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立论文和驳论文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500"/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立论文的一般结构方式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提出问题——分析问题——解决问题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三部分。提出问题就是引出论述中心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提出论点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；分析问题就是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摆出论据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来证明论点；解决问题就是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得出结论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论证的常见结构形式有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并列式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段落层次间是平行并列的关系；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层进式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各部分之间是层进关系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即层层深入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步步推进；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总分式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论证的层次间是总论和分论的关系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或先总后分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或先分后总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或先总后分再总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000"/>
          </a:p>
          <a:p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驳论文的一般结构方式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摆靶子——摆实质——论危害——作结论</a:t>
            </a:r>
            <a:r>
              <a:rPr sz="3500"/>
              <a:t>(</a:t>
            </a:r>
            <a:r>
              <a:rPr sz="35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正面论点</a:t>
            </a:r>
            <a:r>
              <a:rPr sz="3500"/>
              <a:t>)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974090" y="1767840"/>
            <a:ext cx="1024318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⑶议论文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常见的论证方法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35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举例论证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、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引用论证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道理论证</a:t>
            </a:r>
            <a:r>
              <a:rPr lang="zh-CN" altLang="en-US" sz="35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的一种</a:t>
            </a:r>
            <a:r>
              <a:rPr sz="3500">
                <a:sym typeface="+mn-ea"/>
              </a:rPr>
              <a:t>)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、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对比论证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、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比喻论证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5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在驳论中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往往采用“以子之矛攻子之盾”的批驳方法和先假设对方的论点是正确的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然后引申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引出荒谬的结论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从而驳倒对方论点的“归谬法”。</a:t>
            </a:r>
            <a:endParaRPr lang="zh-CN" altLang="en-US" sz="35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56836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FULL_TEXT_BEAUTIFY_COPY_ID" val="2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  <p:tag name="KSO_WM_SPECIAL_SOURCE" val="bdnull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FULL_TEXT_BEAUTIFY_COPY_ID" val="2"/>
  <p:tag name="KSO_WM_BEAUTIFY_FLAG" val=""/>
</p:tagLst>
</file>

<file path=ppt/tags/tag25.xml><?xml version="1.0" encoding="utf-8"?>
<p:tagLst xmlns:p="http://schemas.openxmlformats.org/presentationml/2006/main">
  <p:tag name="KSO_WM_FULL_TEXT_BEAUTIFY_COPY_ID" val="2"/>
  <p:tag name="KSO_WM_BEAUTIFY_FLAG" val=""/>
</p:tagLst>
</file>

<file path=ppt/tags/tag26.xml><?xml version="1.0" encoding="utf-8"?>
<p:tagLst xmlns:p="http://schemas.openxmlformats.org/presentationml/2006/main">
  <p:tag name="KSO_WM_FULL_TEXT_BEAUTIFY_COPY_ID" val="2"/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FULL_TEXT_BEAUTIFY_COPY_ID" val="17"/>
  <p:tag name="KSO_WM_BEAUTIFY_FLAG" val="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  <p:tag name="KSO_WM_SPECIAL_SOURCE" val="bdnull"/>
</p:tagLst>
</file>

<file path=ppt/tags/tag32.xml><?xml version="1.0" encoding="utf-8"?>
<p:tagLst xmlns:p="http://schemas.openxmlformats.org/presentationml/2006/main">
  <p:tag name="KSO_WM_FULL_TEXT_BEAUTIFY_COPY_ID" val="2"/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FULL_TEXT_BEAUTIFY_COPY_ID" val="2"/>
  <p:tag name="KSO_WM_BEAUTIFY_FLAG" val=""/>
</p:tagLst>
</file>

<file path=ppt/tags/tag56.xml><?xml version="1.0" encoding="utf-8"?>
<p:tagLst xmlns:p="http://schemas.openxmlformats.org/presentationml/2006/main">
  <p:tag name="KSO_WM_FULL_TEXT_BEAUTIFY_COPY_ID" val="2"/>
  <p:tag name="KSO_WM_BEAUTIFY_FLAG" val=""/>
</p:tagLst>
</file>

<file path=ppt/tags/tag57.xml><?xml version="1.0" encoding="utf-8"?>
<p:tagLst xmlns:p="http://schemas.openxmlformats.org/presentationml/2006/main">
  <p:tag name="KSO_WM_FULL_TEXT_BEAUTIFY_COPY_ID" val="2"/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FULL_TEXT_BEAUTIFY_COPY_ID" val="2"/>
  <p:tag name="KSO_WM_BEAUTIFY_FLAG" val=""/>
</p:tagLst>
</file>

<file path=ppt/tags/tag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60.xml><?xml version="1.0" encoding="utf-8"?>
<p:tagLst xmlns:p="http://schemas.openxmlformats.org/presentationml/2006/main">
  <p:tag name="KSO_WM_FULL_TEXT_BEAUTIFY_COPY_ID" val="2"/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KSO_WM_FULL_TEXT_BEAUTIFY_COPY_ID" val="2"/>
  <p:tag name="KSO_WM_BEAUTIFY_FLAG" val=""/>
</p:tagLst>
</file>

<file path=ppt/tags/tag64.xml><?xml version="1.0" encoding="utf-8"?>
<p:tagLst xmlns:p="http://schemas.openxmlformats.org/presentationml/2006/main">
  <p:tag name="KSO_WM_FULL_TEXT_BEAUTIFY_COPY_ID" val="44035"/>
</p:tagLst>
</file>

<file path=ppt/tags/tag65.xml><?xml version="1.0" encoding="utf-8"?>
<p:tagLst xmlns:p="http://schemas.openxmlformats.org/presentationml/2006/main">
  <p:tag name="KSO_WM_FULL_TEXT_BEAUTIFY_COPY_ID" val="44036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FULL_TEXT_BEAUTIFY_COPY_ID" val="150995301"/>
  <p:tag name="KSO_WM_TEMPLATE_CATEGORY" val="custom"/>
  <p:tag name="KSO_WM_TEMPLATE_INDEX" val="20202818"/>
  <p:tag name="KSO_WM_SPECIAL_SOURCE" val="bdnull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FULL_TEXT_BEAUTIFY_COPY_ID" val="2"/>
</p:tagLst>
</file>

<file path=ppt/tags/tag74.xml><?xml version="1.0" encoding="utf-8"?>
<p:tagLst xmlns:p="http://schemas.openxmlformats.org/presentationml/2006/main">
  <p:tag name="KSO_WM_FULL_TEXT_BEAUTIFY_COPY_ID" val="3"/>
</p:tagLst>
</file>

<file path=ppt/tags/tag75.xml><?xml version="1.0" encoding="utf-8"?>
<p:tagLst xmlns:p="http://schemas.openxmlformats.org/presentationml/2006/main">
  <p:tag name="KSO_WM_FULL_TEXT_BEAUTIFY_COPY_ID" val="4"/>
</p:tagLst>
</file>

<file path=ppt/tags/tag76.xml><?xml version="1.0" encoding="utf-8"?>
<p:tagLst xmlns:p="http://schemas.openxmlformats.org/presentationml/2006/main">
  <p:tag name="KSO_WM_FULL_TEXT_BEAUTIFY_COPY_ID" val="5"/>
</p:tagLst>
</file>

<file path=ppt/tags/tag77.xml><?xml version="1.0" encoding="utf-8"?>
<p:tagLst xmlns:p="http://schemas.openxmlformats.org/presentationml/2006/main">
  <p:tag name="KSO_WM_FULL_TEXT_BEAUTIFY_COPY_ID" val="150995366"/>
  <p:tag name="KSO_WM_TEMPLATE_CATEGORY" val="custom"/>
  <p:tag name="KSO_WM_TEMPLATE_INDEX" val="20202818"/>
  <p:tag name="KSO_WM_SPECIAL_SOURCE" val="bdnull"/>
</p:tagLst>
</file>

<file path=ppt/tags/tag78.xml><?xml version="1.0" encoding="utf-8"?>
<p:tagLst xmlns:p="http://schemas.openxmlformats.org/presentationml/2006/main">
  <p:tag name="KSO_WPP_MARK_KEY" val="a963ee1c-7d58-4c16-a7e0-bca8bf60d421"/>
  <p:tag name="COMMONDATA" val="eyJoZGlkIjoiZjM1MDU3MjRkMGIzNjliNDRhNmZhZDFlNDFkYmY5MmUifQ==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5128</Words>
  <Application>WPS 演示</Application>
  <PresentationFormat>自定义</PresentationFormat>
  <Paragraphs>268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SimSun-ExtB</vt:lpstr>
      <vt:lpstr>Calibri</vt:lpstr>
      <vt:lpstr>思源黑体 CN Bold</vt:lpstr>
      <vt:lpstr>黑体</vt:lpstr>
      <vt:lpstr>思源黑体 CN Regular</vt:lpstr>
      <vt:lpstr>方正楷体_GBK</vt:lpstr>
      <vt:lpstr>微软雅黑</vt:lpstr>
      <vt:lpstr>楷体</vt:lpstr>
      <vt:lpstr>Arial Unicode MS</vt:lpstr>
      <vt:lpstr>等线</vt:lpstr>
      <vt:lpstr>Times New Roman</vt:lpstr>
      <vt:lpstr>思源黑体 CN Medium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《最苦与最乐》教学课件</dc:title>
  <dc:creator>黄红政</dc:creator>
  <cp:lastModifiedBy>黄红政</cp:lastModifiedBy>
  <cp:revision>3</cp:revision>
  <dcterms:created xsi:type="dcterms:W3CDTF">2023-04-22T07:50:00Z</dcterms:created>
  <dcterms:modified xsi:type="dcterms:W3CDTF">2023-04-28T07:55:04Z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275F8FFCAA3945D98B5556E14B6BF9F6</vt:lpwstr>
  </property>
</Properties>
</file>