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410" r:id="rId2"/>
    <p:sldId id="411" r:id="rId3"/>
    <p:sldId id="412" r:id="rId4"/>
    <p:sldId id="413" r:id="rId5"/>
    <p:sldId id="414" r:id="rId6"/>
    <p:sldId id="415" r:id="rId7"/>
    <p:sldId id="416" r:id="rId8"/>
    <p:sldId id="417" r:id="rId9"/>
    <p:sldId id="418" r:id="rId10"/>
    <p:sldId id="419" r:id="rId11"/>
    <p:sldId id="420" r:id="rId12"/>
    <p:sldId id="421" r:id="rId13"/>
    <p:sldId id="422" r:id="rId14"/>
    <p:sldId id="423" r:id="rId15"/>
    <p:sldId id="424" r:id="rId16"/>
    <p:sldId id="425" r:id="rId17"/>
    <p:sldId id="426" r:id="rId18"/>
    <p:sldId id="427" r:id="rId19"/>
    <p:sldId id="428" r:id="rId20"/>
    <p:sldId id="429" r:id="rId21"/>
    <p:sldId id="430" r:id="rId22"/>
    <p:sldId id="431" r:id="rId23"/>
    <p:sldId id="432" r:id="rId24"/>
    <p:sldId id="433" r:id="rId25"/>
    <p:sldId id="434" r:id="rId26"/>
    <p:sldId id="435" r:id="rId27"/>
    <p:sldId id="436" r:id="rId28"/>
    <p:sldId id="437" r:id="rId29"/>
    <p:sldId id="438" r:id="rId30"/>
    <p:sldId id="439" r:id="rId31"/>
    <p:sldId id="440" r:id="rId32"/>
    <p:sldId id="441" r:id="rId33"/>
    <p:sldId id="442" r:id="rId34"/>
    <p:sldId id="443" r:id="rId35"/>
    <p:sldId id="444" r:id="rId36"/>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tags" Target="tags/tag63.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 Target="slides/slide3.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p:nvPr/>
        </p:nvSpPr>
        <p:spPr>
          <a:xfrm>
            <a:off x="1524000" y="1452839"/>
            <a:ext cx="9144000" cy="2306955"/>
          </a:xfrm>
          <a:prstGeom prst="rect">
            <a:avLst/>
          </a:prstGeom>
        </p:spPr>
        <p:txBody>
          <a:bodyPr wrap="square">
            <a:spAutoFit/>
          </a:bodyPr>
          <a:lstStyle/>
          <a:p>
            <a:pPr algn="ctr">
              <a:lnSpc>
                <a:spcPct val="240000"/>
              </a:lnSpc>
              <a:spcBef>
                <a:spcPts val="1700"/>
              </a:spcBef>
              <a:spcAft>
                <a:spcPts val="1650"/>
              </a:spcAft>
              <a:tabLst>
                <a:tab pos="1260475"/>
                <a:tab pos="2610485"/>
                <a:tab pos="3870960"/>
              </a:tabLst>
            </a:pPr>
            <a:r>
              <a:rPr lang="zh-CN" altLang="zh-CN" sz="6000" b="1" kern="2200">
                <a:latin typeface="Times New Roman" panose="02020603050405020304"/>
                <a:ea typeface="方正小标宋_GBK"/>
              </a:rPr>
              <a:t>乡土中国</a:t>
            </a:r>
            <a:endParaRPr lang="zh-CN" altLang="zh-CN" sz="4800" b="1" kern="2200">
              <a:effectLst/>
              <a:latin typeface="Times New Roman" panose="02020603050405020304"/>
              <a:ea typeface="方正小标宋_GBK"/>
            </a:endParaRPr>
          </a:p>
        </p:txBody>
      </p:sp>
      <p:sp>
        <p:nvSpPr>
          <p:cNvPr id="7" name="矩形 6"/>
          <p:cNvSpPr/>
          <p:nvPr/>
        </p:nvSpPr>
        <p:spPr>
          <a:xfrm>
            <a:off x="1524000" y="5191053"/>
            <a:ext cx="9144000" cy="497205"/>
          </a:xfrm>
          <a:prstGeom prst="rect">
            <a:avLst/>
          </a:prstGeom>
        </p:spPr>
        <p:txBody>
          <a:bodyPr wrap="square">
            <a:spAutoFit/>
          </a:bodyPr>
          <a:lstStyle/>
          <a:p>
            <a:pPr marL="342900" lvl="0" indent="-342900" algn="ctr" fontAlgn="base">
              <a:lnSpc>
                <a:spcPct val="110000"/>
              </a:lnSpc>
              <a:spcBef>
                <a:spcPct val="0"/>
              </a:spcBef>
              <a:spcAft>
                <a:spcPct val="0"/>
              </a:spcAft>
            </a:pPr>
            <a:endParaRPr lang="en-US" altLang="zh-CN" sz="2400" b="1" kern="0">
              <a:solidFill>
                <a:srgbClr val="0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246870" y="4481195"/>
            <a:ext cx="1554480" cy="645160"/>
          </a:xfrm>
          <a:prstGeom prst="rect">
            <a:avLst/>
          </a:prstGeom>
          <a:noFill/>
        </p:spPr>
        <p:txBody>
          <a:bodyPr wrap="none" rtlCol="0" anchor="t">
            <a:spAutoFit/>
          </a:bodyPr>
          <a:lstStyle/>
          <a:p>
            <a:r>
              <a:rPr lang="zh-CN" altLang="zh-CN" sz="3600" b="1" kern="100">
                <a:latin typeface="Times New Roman" panose="02020603050405020304"/>
                <a:cs typeface="Times New Roman" panose="02020603050405020304"/>
                <a:sym typeface="+mn-ea"/>
              </a:rPr>
              <a:t>费孝通</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728655"/>
            <a:ext cx="8735471"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六、写作特点</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en-US" altLang="zh-CN" sz="2400" b="1" kern="100">
                <a:latin typeface="Times New Roman" panose="02020603050405020304"/>
                <a:ea typeface="黑体" panose="02010609060101010101" charset="-122"/>
                <a:cs typeface="Courier New" panose="02070309020205020404"/>
              </a:rPr>
              <a:t>1</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文章中多次运用比喻。</a:t>
            </a:r>
            <a:r>
              <a:rPr lang="zh-CN" altLang="zh-CN" sz="2400" b="1" kern="100">
                <a:latin typeface="Times New Roman" panose="02020603050405020304"/>
                <a:cs typeface="Times New Roman" panose="02020603050405020304"/>
              </a:rPr>
              <a:t>如在《无讼》一篇中，用足球比赛这个比喻来说明礼治秩序的性质；在《差序格局》一篇中将西洋社会的团体社会格局比喻成一捆捆扎清楚的柴，而将中国的差序格局则比喻为一块石头丢在水面所发生的一圈圈推出来的波纹。这些比喻都是形象而具体的，是对抽象概念的很好说明。</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en-US" altLang="zh-CN" sz="2400" b="1" kern="100">
                <a:latin typeface="Times New Roman" panose="02020603050405020304"/>
                <a:ea typeface="黑体" panose="02010609060101010101" charset="-122"/>
                <a:cs typeface="Courier New" panose="02070309020205020404"/>
              </a:rPr>
              <a:t>2</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大量举实例，用以加强说明效果。</a:t>
            </a:r>
            <a:r>
              <a:rPr lang="zh-CN" altLang="zh-CN" sz="2400" b="1" kern="100">
                <a:latin typeface="Times New Roman" panose="02020603050405020304"/>
                <a:cs typeface="Times New Roman" panose="02020603050405020304"/>
              </a:rPr>
              <a:t>如《差序格局》一篇中列举苏州人家后门的河，在《礼治秩序》中提到抗战时期自己的孩子牙根上生</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假牙</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哭啼不停又找不到医生而请教房东老太太，在《无讼》一篇中提及的自己作为教书先生而被请参加乡村里的调解集会以及因抽大烟父子闹矛盾的案子等。这些真实的事例就会使读者更容易理解并加强了说明效果，正所谓</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事实胜于雄辩</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412678"/>
            <a:ext cx="8735471" cy="526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en-US" altLang="zh-CN" sz="2400" b="1" kern="100">
                <a:latin typeface="Times New Roman" panose="02020603050405020304"/>
                <a:ea typeface="黑体" panose="02010609060101010101" charset="-122"/>
                <a:cs typeface="Courier New" panose="02070309020205020404"/>
              </a:rPr>
              <a:t>3</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善于引用历史文献和故事。</a:t>
            </a:r>
            <a:r>
              <a:rPr lang="zh-CN" altLang="zh-CN" sz="2400" b="1" kern="100">
                <a:latin typeface="Times New Roman" panose="02020603050405020304"/>
                <a:cs typeface="Times New Roman" panose="02020603050405020304"/>
              </a:rPr>
              <a:t>如：在《差序格局》一篇中多次引用孔子及其弟子的对话和《大学》里的话；《系维着私人的道德》中引用的《论语》中孔子及弟子司马牛、孟武伯问</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仁</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的事，子张与孔子的对话；《礼治秩序》中颜渊问</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仁</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的对话等。从这些引用中可以很好地体现出中国社会的乡土性，同时也可以看出费孝通先生渊博的学识。</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en-US" altLang="zh-CN" sz="2400" b="1" kern="100">
                <a:latin typeface="Times New Roman" panose="02020603050405020304"/>
                <a:ea typeface="黑体" panose="02010609060101010101" charset="-122"/>
                <a:cs typeface="Courier New" panose="02070309020205020404"/>
              </a:rPr>
              <a:t>4</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大量进行中西对比。</a:t>
            </a:r>
            <a:r>
              <a:rPr lang="zh-CN" altLang="zh-CN" sz="2400" b="1" kern="100">
                <a:latin typeface="Times New Roman" panose="02020603050405020304"/>
                <a:cs typeface="Times New Roman" panose="02020603050405020304"/>
              </a:rPr>
              <a:t>如：《差序格局》一篇中用波纹与柴的不同比喻来对比中西方社会格局的不同；《家族》一篇中用中西方家庭的对比，来说明团体性的社群与事业社群，点明中国乡土社会的又一特点。</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en-US" altLang="zh-CN" sz="2400" b="1" kern="100">
                <a:latin typeface="Times New Roman" panose="02020603050405020304"/>
                <a:ea typeface="黑体" panose="02010609060101010101" charset="-122"/>
                <a:cs typeface="Courier New" panose="02070309020205020404"/>
              </a:rPr>
              <a:t>5</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注意各篇的先后联系。</a:t>
            </a:r>
            <a:r>
              <a:rPr lang="zh-CN" altLang="zh-CN" sz="2400" b="1" kern="100">
                <a:latin typeface="Times New Roman" panose="02020603050405020304"/>
                <a:cs typeface="Times New Roman" panose="02020603050405020304"/>
              </a:rPr>
              <a:t>如《文字下乡》与《再论文字下乡》，《差序格局》与《系维着私人的道德》，四种权力的相互联系，这就使得整部著作形成一个有机整体，对乡土中国有一个框架性的了解，给读者以清晰的框架感。</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667169"/>
            <a:ext cx="8735471"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【任务设计】</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任务一　</a:t>
            </a:r>
            <a:r>
              <a:rPr lang="zh-CN" altLang="zh-CN" sz="2400" b="1" kern="100">
                <a:latin typeface="Times New Roman" panose="02020603050405020304"/>
                <a:cs typeface="Times New Roman" panose="02020603050405020304"/>
              </a:rPr>
              <a:t>阅读第一至第三篇，完成如下任务。</a:t>
            </a:r>
            <a:endParaRPr lang="zh-CN" altLang="zh-CN" sz="1050" kern="100">
              <a:latin typeface="宋体" panose="02010600030101010101" pitchFamily="2" charset="-122"/>
              <a:cs typeface="Courier New" panose="02070309020205020404"/>
            </a:endParaRPr>
          </a:p>
          <a:p>
            <a:pPr marL="252095" indent="-457200" algn="just">
              <a:spcAft>
                <a:spcPct val="0"/>
              </a:spcAft>
              <a:tabLst>
                <a:tab pos="1260475"/>
                <a:tab pos="2610485"/>
                <a:tab pos="3870960"/>
              </a:tabLst>
            </a:pPr>
            <a:r>
              <a:rPr lang="en-US" altLang="zh-CN" sz="2400" b="1" kern="10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摘抄出各篇的论点句，概括每篇主旨，思考前三篇之间的联系以及在全书中的地位、作用。</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1932478" y="2420860"/>
            <a:ext cx="8478562"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示例</a:t>
            </a: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en-US" altLang="zh-CN" sz="2400" b="1" kern="100">
                <a:solidFill>
                  <a:srgbClr val="FF0000"/>
                </a:solidFill>
                <a:latin typeface="Times New Roman" panose="02020603050405020304"/>
                <a:cs typeface="Courier New" panose="02070309020205020404"/>
              </a:rPr>
              <a:t> </a:t>
            </a:r>
            <a:r>
              <a:rPr lang="zh-CN" altLang="zh-CN" sz="2400" b="1" kern="100">
                <a:solidFill>
                  <a:srgbClr val="FF0000"/>
                </a:solidFill>
                <a:latin typeface="Times New Roman" panose="02020603050405020304"/>
                <a:cs typeface="Times New Roman" panose="02020603050405020304"/>
              </a:rPr>
              <a:t>第</a:t>
            </a:r>
            <a:r>
              <a:rPr lang="en-US" altLang="zh-CN" sz="2400" b="1" kern="100">
                <a:solidFill>
                  <a:srgbClr val="FF0000"/>
                </a:solidFill>
                <a:latin typeface="Times New Roman" panose="02020603050405020304"/>
                <a:cs typeface="Courier New" panose="02070309020205020404"/>
              </a:rPr>
              <a:t>1</a:t>
            </a:r>
            <a:r>
              <a:rPr lang="zh-CN" altLang="zh-CN" sz="2400" b="1" kern="100">
                <a:solidFill>
                  <a:srgbClr val="FF0000"/>
                </a:solidFill>
                <a:latin typeface="Times New Roman" panose="02020603050405020304"/>
                <a:cs typeface="Times New Roman" panose="02020603050405020304"/>
              </a:rPr>
              <a:t>篇主旨：乡土社会的本色是土气，由此产生了生于斯、死于斯的熟悉的社会模式。</a:t>
            </a:r>
            <a:endParaRPr lang="zh-CN" altLang="zh-CN" sz="1050" kern="100">
              <a:solidFill>
                <a:srgbClr val="FF0000"/>
              </a:solidFill>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solidFill>
                  <a:srgbClr val="FF0000"/>
                </a:solidFill>
                <a:latin typeface="Times New Roman" panose="02020603050405020304"/>
                <a:cs typeface="Times New Roman" panose="02020603050405020304"/>
              </a:rPr>
              <a:t>第</a:t>
            </a:r>
            <a:r>
              <a:rPr lang="en-US" altLang="zh-CN" sz="2400" b="1" kern="100">
                <a:solidFill>
                  <a:srgbClr val="FF0000"/>
                </a:solidFill>
                <a:latin typeface="Times New Roman" panose="02020603050405020304"/>
                <a:cs typeface="Courier New" panose="02070309020205020404"/>
              </a:rPr>
              <a:t>2</a:t>
            </a:r>
            <a:r>
              <a:rPr lang="zh-CN" altLang="zh-CN" sz="2400" b="1" kern="100">
                <a:solidFill>
                  <a:srgbClr val="FF0000"/>
                </a:solidFill>
                <a:latin typeface="Times New Roman" panose="02020603050405020304"/>
                <a:cs typeface="Times New Roman" panose="02020603050405020304"/>
              </a:rPr>
              <a:t>篇主旨：乡土社会是熟悉社会、面对面社区，在空间角度看不需要文字。</a:t>
            </a:r>
            <a:endParaRPr lang="zh-CN" altLang="zh-CN" sz="1050" kern="100">
              <a:solidFill>
                <a:srgbClr val="FF0000"/>
              </a:solidFill>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solidFill>
                  <a:srgbClr val="FF0000"/>
                </a:solidFill>
                <a:latin typeface="Times New Roman" panose="02020603050405020304"/>
                <a:cs typeface="Times New Roman" panose="02020603050405020304"/>
              </a:rPr>
              <a:t>第</a:t>
            </a:r>
            <a:r>
              <a:rPr lang="en-US" altLang="zh-CN" sz="2400" b="1" kern="100">
                <a:solidFill>
                  <a:srgbClr val="FF0000"/>
                </a:solidFill>
                <a:latin typeface="Times New Roman" panose="02020603050405020304"/>
                <a:cs typeface="Courier New" panose="02070309020205020404"/>
              </a:rPr>
              <a:t>3</a:t>
            </a:r>
            <a:r>
              <a:rPr lang="zh-CN" altLang="zh-CN" sz="2400" b="1" kern="100">
                <a:solidFill>
                  <a:srgbClr val="FF0000"/>
                </a:solidFill>
                <a:latin typeface="Times New Roman" panose="02020603050405020304"/>
                <a:cs typeface="Times New Roman" panose="02020603050405020304"/>
              </a:rPr>
              <a:t>篇主旨：乡土社会是熟悉社会、安定社会，在时间角度看不需要文字。</a:t>
            </a:r>
            <a:endParaRPr lang="zh-CN" altLang="zh-CN" sz="1050" kern="100">
              <a:solidFill>
                <a:srgbClr val="FF0000"/>
              </a:solidFill>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solidFill>
                  <a:srgbClr val="FF0000"/>
                </a:solidFill>
                <a:latin typeface="Times New Roman" panose="02020603050405020304"/>
                <a:cs typeface="Times New Roman" panose="02020603050405020304"/>
              </a:rPr>
              <a:t>前</a:t>
            </a:r>
            <a:r>
              <a:rPr lang="en-US" altLang="zh-CN" sz="2400" b="1" kern="100">
                <a:solidFill>
                  <a:srgbClr val="FF0000"/>
                </a:solidFill>
                <a:latin typeface="Times New Roman" panose="02020603050405020304"/>
                <a:cs typeface="Courier New" panose="02070309020205020404"/>
              </a:rPr>
              <a:t>3</a:t>
            </a:r>
            <a:r>
              <a:rPr lang="zh-CN" altLang="zh-CN" sz="2400" b="1" kern="100">
                <a:solidFill>
                  <a:srgbClr val="FF0000"/>
                </a:solidFill>
                <a:latin typeface="Times New Roman" panose="02020603050405020304"/>
                <a:cs typeface="Times New Roman" panose="02020603050405020304"/>
              </a:rPr>
              <a:t>篇的联系：乡土社会土气的本色决定了其不需要文字的文化特点。</a:t>
            </a:r>
            <a:endParaRPr lang="zh-CN" altLang="zh-CN" sz="1050" kern="100">
              <a:solidFill>
                <a:srgbClr val="FF0000"/>
              </a:solidFill>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solidFill>
                  <a:srgbClr val="FF0000"/>
                </a:solidFill>
                <a:latin typeface="Times New Roman" panose="02020603050405020304"/>
                <a:cs typeface="Times New Roman" panose="02020603050405020304"/>
              </a:rPr>
              <a:t>前</a:t>
            </a:r>
            <a:r>
              <a:rPr lang="en-US" altLang="zh-CN" sz="2400" b="1" kern="100">
                <a:solidFill>
                  <a:srgbClr val="FF0000"/>
                </a:solidFill>
                <a:latin typeface="Times New Roman" panose="02020603050405020304"/>
                <a:cs typeface="Courier New" panose="02070309020205020404"/>
              </a:rPr>
              <a:t>3</a:t>
            </a:r>
            <a:r>
              <a:rPr lang="zh-CN" altLang="zh-CN" sz="2400" b="1" kern="100">
                <a:solidFill>
                  <a:srgbClr val="FF0000"/>
                </a:solidFill>
                <a:latin typeface="Times New Roman" panose="02020603050405020304"/>
                <a:cs typeface="Times New Roman" panose="02020603050405020304"/>
              </a:rPr>
              <a:t>篇在全书中的地位、作用：前</a:t>
            </a:r>
            <a:r>
              <a:rPr lang="en-US" altLang="zh-CN" sz="2400" b="1" kern="100">
                <a:solidFill>
                  <a:srgbClr val="FF0000"/>
                </a:solidFill>
                <a:latin typeface="Times New Roman" panose="02020603050405020304"/>
                <a:cs typeface="Courier New" panose="02070309020205020404"/>
              </a:rPr>
              <a:t>3</a:t>
            </a:r>
            <a:r>
              <a:rPr lang="zh-CN" altLang="zh-CN" sz="2400" b="1" kern="100">
                <a:solidFill>
                  <a:srgbClr val="FF0000"/>
                </a:solidFill>
                <a:latin typeface="Times New Roman" panose="02020603050405020304"/>
                <a:cs typeface="Times New Roman" panose="02020603050405020304"/>
              </a:rPr>
              <a:t>篇是全书论证的起点、基础。</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695604"/>
            <a:ext cx="8735471"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en-US" altLang="zh-CN" sz="2400" b="1" kern="100">
                <a:latin typeface="Times New Roman" panose="02020603050405020304"/>
                <a:cs typeface="Courier New" panose="02070309020205020404"/>
              </a:rPr>
              <a:t>2.</a:t>
            </a:r>
            <a:r>
              <a:rPr lang="zh-CN" altLang="zh-CN" sz="2400" b="1" kern="100">
                <a:latin typeface="Times New Roman" panose="02020603050405020304"/>
                <a:cs typeface="Times New Roman" panose="02020603050405020304"/>
              </a:rPr>
              <a:t>用思维导图的形式展现第一篇的行文结构。</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1936658" y="1215788"/>
            <a:ext cx="8478562"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示例</a:t>
            </a: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en-US" altLang="zh-CN" sz="2400" b="1" kern="100">
                <a:solidFill>
                  <a:srgbClr val="FF0000"/>
                </a:solidFill>
                <a:latin typeface="Times New Roman" panose="02020603050405020304"/>
                <a:cs typeface="Courier New" panose="02070309020205020404"/>
              </a:rPr>
              <a:t> </a:t>
            </a:r>
            <a:r>
              <a:rPr lang="zh-CN" altLang="zh-CN" sz="2400" b="1" kern="100">
                <a:solidFill>
                  <a:srgbClr val="FF0000"/>
                </a:solidFill>
                <a:latin typeface="Times New Roman" panose="02020603050405020304"/>
                <a:cs typeface="Times New Roman" panose="02020603050405020304"/>
              </a:rPr>
              <a:t>第一篇：</a:t>
            </a:r>
            <a:endParaRPr lang="zh-CN" altLang="zh-CN" sz="1050" kern="100">
              <a:solidFill>
                <a:srgbClr val="FF0000"/>
              </a:solidFill>
              <a:effectLst/>
              <a:latin typeface="宋体" panose="02010600030101010101" pitchFamily="2" charset="-122"/>
              <a:cs typeface="Courier New" panose="02070309020205020404"/>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2338705" y="1656715"/>
            <a:ext cx="7278370" cy="4776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564232"/>
            <a:ext cx="8735471"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95" indent="-457200" algn="just">
              <a:spcAft>
                <a:spcPct val="0"/>
              </a:spcAft>
              <a:tabLst>
                <a:tab pos="1260475"/>
                <a:tab pos="2610485"/>
                <a:tab pos="3870960"/>
              </a:tabLst>
            </a:pPr>
            <a:r>
              <a:rPr lang="en-US" altLang="zh-CN" sz="2400" b="1" kern="100">
                <a:latin typeface="Times New Roman" panose="02020603050405020304"/>
                <a:cs typeface="Courier New" panose="02070309020205020404"/>
              </a:rPr>
              <a:t>3.</a:t>
            </a:r>
            <a:r>
              <a:rPr lang="zh-CN" altLang="zh-CN" sz="2400" b="1" kern="100">
                <a:latin typeface="Times New Roman" panose="02020603050405020304"/>
                <a:cs typeface="Times New Roman" panose="02020603050405020304"/>
              </a:rPr>
              <a:t>在《文字下乡》中，费老说乡土社会是不需要文字的，一方面空间上不需要，因为总是可以面对面；另一方面是时间上不需要，因为在乡土文化中有声音就足够了，乡土社会有文化但不需要文字，因为他们没有用文字来帮助他们生活的需求。你赞同费老的这种观点吗？请展开讨论。</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1911870" y="2632621"/>
            <a:ext cx="8478562"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提示</a:t>
            </a: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en-US" altLang="zh-CN" sz="2400" b="1" kern="100">
                <a:solidFill>
                  <a:srgbClr val="FF0000"/>
                </a:solidFill>
                <a:latin typeface="Times New Roman" panose="02020603050405020304"/>
                <a:ea typeface="仿宋_GB2312"/>
                <a:cs typeface="Courier New" panose="02070309020205020404"/>
              </a:rPr>
              <a:t> </a:t>
            </a:r>
            <a:r>
              <a:rPr lang="zh-CN" altLang="zh-CN" sz="2400" b="1" kern="100">
                <a:solidFill>
                  <a:srgbClr val="FF0000"/>
                </a:solidFill>
                <a:latin typeface="Times New Roman" panose="02020603050405020304"/>
                <a:ea typeface="仿宋_GB2312"/>
                <a:cs typeface="Times New Roman" panose="02020603050405020304"/>
              </a:rPr>
              <a:t>见仁见智，言之成理即可。</a:t>
            </a:r>
            <a:endParaRPr lang="zh-CN" altLang="zh-CN" sz="1050" kern="100">
              <a:solidFill>
                <a:srgbClr val="FF0000"/>
              </a:solidFill>
              <a:latin typeface="宋体" panose="02010600030101010101" pitchFamily="2" charset="-122"/>
              <a:cs typeface="Courier New" panose="02070309020205020404"/>
            </a:endParaRPr>
          </a:p>
          <a:p>
            <a:pPr algn="just">
              <a:spcAft>
                <a:spcPct val="0"/>
              </a:spcAft>
              <a:tabLst>
                <a:tab pos="1260475"/>
                <a:tab pos="2610485"/>
                <a:tab pos="3870960"/>
              </a:tabLst>
            </a:pP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示例</a:t>
            </a:r>
            <a:r>
              <a:rPr lang="en-US" altLang="zh-CN" sz="2400" b="1" kern="100">
                <a:solidFill>
                  <a:srgbClr val="FF0000"/>
                </a:solidFill>
                <a:latin typeface="Times New Roman" panose="02020603050405020304"/>
                <a:ea typeface="黑体" panose="02010609060101010101" charset="-122"/>
                <a:cs typeface="Courier New" panose="02070309020205020404"/>
              </a:rPr>
              <a:t>1]</a:t>
            </a:r>
            <a:r>
              <a:rPr lang="en-US" altLang="zh-CN" sz="2400" b="1" kern="100">
                <a:solidFill>
                  <a:srgbClr val="FF0000"/>
                </a:solidFill>
                <a:latin typeface="Times New Roman" panose="02020603050405020304"/>
                <a:cs typeface="Courier New" panose="02070309020205020404"/>
              </a:rPr>
              <a:t> </a:t>
            </a:r>
            <a:r>
              <a:rPr lang="zh-CN" altLang="zh-CN" sz="2400" b="1" kern="100">
                <a:solidFill>
                  <a:srgbClr val="FF0000"/>
                </a:solidFill>
                <a:latin typeface="Times New Roman" panose="02020603050405020304"/>
                <a:cs typeface="Times New Roman" panose="02020603050405020304"/>
              </a:rPr>
              <a:t>赞同。费孝通先生认为，乡土社会大体上是没有</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文字</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的社会。文化的传承可以以口口相传、言传身教的方式代代延续。在这一层上，有语言而无文字。所以文字之于定型的乡土社会是没有必要的。</a:t>
            </a:r>
            <a:endParaRPr lang="zh-CN" altLang="zh-CN" sz="1050" kern="100">
              <a:solidFill>
                <a:srgbClr val="FF0000"/>
              </a:solidFill>
              <a:latin typeface="宋体" panose="02010600030101010101" pitchFamily="2" charset="-122"/>
              <a:cs typeface="Courier New" panose="02070309020205020404"/>
            </a:endParaRPr>
          </a:p>
          <a:p>
            <a:pPr algn="just">
              <a:spcAft>
                <a:spcPct val="0"/>
              </a:spcAft>
              <a:tabLst>
                <a:tab pos="1260475"/>
                <a:tab pos="2610485"/>
                <a:tab pos="3870960"/>
              </a:tabLst>
            </a:pP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示例</a:t>
            </a:r>
            <a:r>
              <a:rPr lang="en-US" altLang="zh-CN" sz="2400" b="1" kern="100">
                <a:solidFill>
                  <a:srgbClr val="FF0000"/>
                </a:solidFill>
                <a:latin typeface="Times New Roman" panose="02020603050405020304"/>
                <a:ea typeface="黑体" panose="02010609060101010101" charset="-122"/>
                <a:cs typeface="Courier New" panose="02070309020205020404"/>
              </a:rPr>
              <a:t>2]</a:t>
            </a:r>
            <a:r>
              <a:rPr lang="en-US" altLang="zh-CN" sz="2400" b="1" kern="100">
                <a:solidFill>
                  <a:srgbClr val="FF0000"/>
                </a:solidFill>
                <a:latin typeface="Times New Roman" panose="02020603050405020304"/>
                <a:cs typeface="Courier New" panose="02070309020205020404"/>
              </a:rPr>
              <a:t> </a:t>
            </a:r>
            <a:r>
              <a:rPr lang="zh-CN" altLang="zh-CN" sz="2400" b="1" kern="100">
                <a:solidFill>
                  <a:srgbClr val="FF0000"/>
                </a:solidFill>
                <a:latin typeface="Times New Roman" panose="02020603050405020304"/>
                <a:cs typeface="Times New Roman" panose="02020603050405020304"/>
              </a:rPr>
              <a:t>不赞同。乡土社会尽管世代相传，很多非物质遗产是由代代相传并非文字而记录的，但也正是因为这样，产生了很多文化的消亡；除此之外，费老的《乡土中国》是以上世纪</a:t>
            </a:r>
            <a:r>
              <a:rPr lang="en-US" altLang="zh-CN" sz="2400" b="1" kern="100">
                <a:solidFill>
                  <a:srgbClr val="FF0000"/>
                </a:solidFill>
                <a:latin typeface="Times New Roman" panose="02020603050405020304"/>
                <a:cs typeface="Courier New" panose="02070309020205020404"/>
              </a:rPr>
              <a:t>40</a:t>
            </a:r>
            <a:r>
              <a:rPr lang="zh-CN" altLang="zh-CN" sz="2400" b="1" kern="100">
                <a:solidFill>
                  <a:srgbClr val="FF0000"/>
                </a:solidFill>
                <a:latin typeface="Times New Roman" panose="02020603050405020304"/>
                <a:cs typeface="Times New Roman" panose="02020603050405020304"/>
              </a:rPr>
              <a:t>年代的社会为背景创作的，已经不适于飞速发展的当代社会。</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79749" y="859365"/>
            <a:ext cx="8735471"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任务二　</a:t>
            </a:r>
            <a:r>
              <a:rPr lang="zh-CN" altLang="zh-CN" sz="2400" b="1" kern="100">
                <a:latin typeface="Times New Roman" panose="02020603050405020304"/>
                <a:cs typeface="Times New Roman" panose="02020603050405020304"/>
              </a:rPr>
              <a:t>阅读第四至第十一篇，完成如下任务。</a:t>
            </a:r>
            <a:endParaRPr lang="zh-CN" altLang="zh-CN" sz="1050" kern="100">
              <a:latin typeface="宋体" panose="02010600030101010101" pitchFamily="2" charset="-122"/>
              <a:cs typeface="Courier New" panose="02070309020205020404"/>
            </a:endParaRPr>
          </a:p>
          <a:p>
            <a:pPr algn="just">
              <a:spcAft>
                <a:spcPct val="0"/>
              </a:spcAft>
              <a:tabLst>
                <a:tab pos="1260475"/>
                <a:tab pos="2610485"/>
                <a:tab pos="3870960"/>
              </a:tabLst>
            </a:pPr>
            <a:r>
              <a:rPr lang="en-US" altLang="zh-CN" sz="2400" b="1" kern="10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用思维导图的形式总结出</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差序格局</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与</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团体格局</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的概念内涵。</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1936658" y="2043962"/>
            <a:ext cx="8478562"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示例</a:t>
            </a: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en-US" altLang="zh-CN" sz="2400" b="1" kern="100">
                <a:solidFill>
                  <a:srgbClr val="FF0000"/>
                </a:solidFill>
                <a:latin typeface="Times New Roman" panose="02020603050405020304"/>
                <a:cs typeface="Courier New" panose="02070309020205020404"/>
              </a:rPr>
              <a:t> </a:t>
            </a:r>
            <a:endParaRPr lang="zh-CN" altLang="zh-CN" sz="1050" kern="100">
              <a:solidFill>
                <a:srgbClr val="FF0000"/>
              </a:solidFill>
              <a:effectLst/>
              <a:latin typeface="宋体" panose="02010600030101010101" pitchFamily="2" charset="-122"/>
              <a:cs typeface="Courier New" panose="02070309020205020404"/>
            </a:endParaRPr>
          </a:p>
        </p:txBody>
      </p:sp>
      <p:pic>
        <p:nvPicPr>
          <p:cNvPr id="3074" name="Picture 2"/>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3395655" y="2728742"/>
            <a:ext cx="5042149" cy="250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717638"/>
            <a:ext cx="8735471"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en-US" altLang="zh-CN" sz="2400" b="1" kern="100">
                <a:latin typeface="Times New Roman" panose="02020603050405020304"/>
                <a:cs typeface="Courier New" panose="02070309020205020404"/>
              </a:rPr>
              <a:t>2.</a:t>
            </a:r>
            <a:r>
              <a:rPr lang="zh-CN" altLang="zh-CN" sz="2400" b="1" kern="100">
                <a:latin typeface="Times New Roman" panose="02020603050405020304"/>
                <a:cs typeface="Times New Roman" panose="02020603050405020304"/>
              </a:rPr>
              <a:t>阅读第四篇至第八篇的内容，思考：按照内容这几篇应如何分类，并说明理由。</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1693903" y="1628750"/>
            <a:ext cx="8648981"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提示</a:t>
            </a: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en-US" altLang="zh-CN" sz="2400" b="1" kern="100">
                <a:solidFill>
                  <a:srgbClr val="FF0000"/>
                </a:solidFill>
                <a:latin typeface="Times New Roman" panose="02020603050405020304"/>
                <a:ea typeface="仿宋_GB2312"/>
                <a:cs typeface="Courier New" panose="02070309020205020404"/>
              </a:rPr>
              <a:t> </a:t>
            </a:r>
            <a:r>
              <a:rPr lang="zh-CN" altLang="zh-CN" sz="2400" b="1" kern="100">
                <a:solidFill>
                  <a:srgbClr val="FF0000"/>
                </a:solidFill>
                <a:latin typeface="Times New Roman" panose="02020603050405020304"/>
                <a:ea typeface="仿宋_GB2312"/>
                <a:cs typeface="Times New Roman" panose="02020603050405020304"/>
              </a:rPr>
              <a:t>第一种分类方式：四、五篇为一组，从群己关系看乡土社会的结构格局是差序格局，维持私人道德；六、七篇为一组，阐述乡土社会的社群特点是事业社群；第八篇为一组，阐述乡土社会的道德规范特点是礼治社会。</a:t>
            </a:r>
            <a:endParaRPr lang="zh-CN" altLang="zh-CN" sz="1050" kern="100">
              <a:solidFill>
                <a:srgbClr val="FF0000"/>
              </a:solidFill>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solidFill>
                  <a:srgbClr val="FF0000"/>
                </a:solidFill>
                <a:latin typeface="Times New Roman" panose="02020603050405020304"/>
                <a:ea typeface="仿宋_GB2312"/>
                <a:cs typeface="Times New Roman" panose="02020603050405020304"/>
              </a:rPr>
              <a:t>第二种分类方式：四、五、六、七篇为一组，差序格局的社会结构模式导致了思想上大家系维着私人的道德，社群上是以家族为单位的事业社群，情感上男女有别；第八篇为一组，礼治社会有效保障差序格局的社会结构模式。</a:t>
            </a:r>
            <a:endParaRPr lang="zh-CN" altLang="zh-CN" sz="1050" kern="100">
              <a:solidFill>
                <a:srgbClr val="FF0000"/>
              </a:solidFill>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solidFill>
                  <a:srgbClr val="FF0000"/>
                </a:solidFill>
                <a:latin typeface="Times New Roman" panose="02020603050405020304"/>
                <a:ea typeface="仿宋_GB2312"/>
                <a:cs typeface="Times New Roman" panose="02020603050405020304"/>
              </a:rPr>
              <a:t>第三种分类方式：第四篇为一组，五、六、七、八篇为一组，其中五、六、七、八篇都是围绕第四篇差序格局展开论证的。</a:t>
            </a:r>
            <a:endParaRPr lang="zh-CN" altLang="zh-CN" sz="1050" kern="100">
              <a:solidFill>
                <a:srgbClr val="FF0000"/>
              </a:solidFill>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solidFill>
                  <a:srgbClr val="FF0000"/>
                </a:solidFill>
                <a:latin typeface="Times New Roman" panose="02020603050405020304"/>
                <a:ea typeface="仿宋_GB2312"/>
                <a:cs typeface="Times New Roman" panose="02020603050405020304"/>
              </a:rPr>
              <a:t>第四种分类方式就是每一篇都单独成为一组。当然，还可以把五篇不分组、合成一组。</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1088701"/>
            <a:ext cx="8735471"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en-US" altLang="zh-CN" sz="2400" b="1" kern="100">
                <a:latin typeface="Times New Roman" panose="02020603050405020304"/>
                <a:cs typeface="Courier New" panose="02070309020205020404"/>
              </a:rPr>
              <a:t>3.</a:t>
            </a:r>
            <a:r>
              <a:rPr lang="zh-CN" altLang="zh-CN" sz="2400" b="1" kern="100">
                <a:latin typeface="Times New Roman" panose="02020603050405020304"/>
                <a:cs typeface="Times New Roman" panose="02020603050405020304"/>
              </a:rPr>
              <a:t>想一想，以下语言文字有何特点？在文本中有何作用？</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1936658" y="1631898"/>
            <a:ext cx="8478562"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ct val="0"/>
              </a:spcAft>
              <a:tabLst>
                <a:tab pos="1260475"/>
                <a:tab pos="2610485"/>
                <a:tab pos="3870960"/>
              </a:tabLst>
            </a:pPr>
            <a:r>
              <a:rPr lang="zh-CN" altLang="zh-CN" sz="2400" b="1" kern="100">
                <a:latin typeface="Times New Roman" panose="02020603050405020304"/>
                <a:ea typeface="楷体_GB2312"/>
                <a:cs typeface="Times New Roman" panose="02020603050405020304"/>
              </a:rPr>
              <a:t>我们很可以相信，以农为生的人，世代定居是常态，迁移是变态。当然，我并不是说中国乡村人口是固定的。</a:t>
            </a:r>
            <a:endParaRPr lang="zh-CN" altLang="zh-CN" sz="1050" kern="100">
              <a:latin typeface="宋体" panose="02010600030101010101" pitchFamily="2" charset="-122"/>
              <a:cs typeface="Courier New" panose="02070309020205020404"/>
            </a:endParaRPr>
          </a:p>
          <a:p>
            <a:pPr indent="612140" algn="just">
              <a:lnSpc>
                <a:spcPct val="150000"/>
              </a:lnSpc>
              <a:spcAft>
                <a:spcPct val="0"/>
              </a:spcAft>
              <a:tabLst>
                <a:tab pos="1260475"/>
                <a:tab pos="2610485"/>
                <a:tab pos="3870960"/>
              </a:tabLst>
            </a:pP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楷体_GB2312"/>
                <a:cs typeface="Times New Roman" panose="02020603050405020304"/>
              </a:rPr>
              <a:t>本立而道生。</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楷体_GB2312"/>
                <a:cs typeface="Times New Roman" panose="02020603050405020304"/>
              </a:rPr>
              <a:t>其为人也孝悌，而好犯上者鲜矣，不好犯上而好作乱者，未之有也。</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楷体_GB2312"/>
                <a:cs typeface="Times New Roman" panose="02020603050405020304"/>
              </a:rPr>
              <a:t>从己到家，由家到国，由国到天下，是一条通路。《中庸》里把五伦作为天下之达道。因为在这种社会结构里，从己到天下是一圈一圈推出去的，所以孟子说他</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楷体_GB2312"/>
                <a:cs typeface="Times New Roman" panose="02020603050405020304"/>
              </a:rPr>
              <a:t>善推而已矣</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楷体_GB2312"/>
                <a:cs typeface="Times New Roman" panose="02020603050405020304"/>
              </a:rPr>
              <a:t>。</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1272841"/>
            <a:ext cx="8735471"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indent="612140" algn="just">
              <a:lnSpc>
                <a:spcPct val="150000"/>
              </a:lnSpc>
              <a:tabLst>
                <a:tab pos="1260475"/>
                <a:tab pos="2610485"/>
                <a:tab pos="3870960"/>
              </a:tabLst>
            </a:pPr>
            <a:r>
              <a:rPr lang="zh-CN" altLang="zh-CN" sz="2400" b="1" kern="100">
                <a:solidFill>
                  <a:prstClr val="black"/>
                </a:solidFill>
                <a:latin typeface="Times New Roman" panose="02020603050405020304"/>
                <a:ea typeface="楷体_GB2312"/>
                <a:cs typeface="Times New Roman" panose="02020603050405020304"/>
              </a:rPr>
              <a:t>我们的格局不是一捆一捆扎清楚的柴，而是好像把一块石头丢在水面上所发生的一圈圈推出去的波纹。</a:t>
            </a:r>
            <a:r>
              <a:rPr lang="zh-CN" altLang="zh-CN" sz="2400" b="1" kern="100">
                <a:solidFill>
                  <a:prstClr val="black"/>
                </a:solidFill>
                <a:latin typeface="宋体" panose="02010600030101010101" pitchFamily="2" charset="-122"/>
                <a:cs typeface="Times New Roman" panose="02020603050405020304"/>
              </a:rPr>
              <a:t>……</a:t>
            </a:r>
            <a:r>
              <a:rPr lang="zh-CN" altLang="zh-CN" sz="2400" b="1" kern="100">
                <a:solidFill>
                  <a:prstClr val="black"/>
                </a:solidFill>
                <a:latin typeface="Times New Roman" panose="02020603050405020304"/>
                <a:ea typeface="楷体_GB2312"/>
                <a:cs typeface="Times New Roman" panose="02020603050405020304"/>
              </a:rPr>
              <a:t>我们社会中最重要的亲属关系就是这种丢石头形成同心圆波纹的性质</a:t>
            </a:r>
            <a:r>
              <a:rPr lang="zh-CN" altLang="zh-CN" sz="2400" b="1" kern="100">
                <a:solidFill>
                  <a:prstClr val="black"/>
                </a:solidFill>
                <a:latin typeface="宋体" panose="02010600030101010101" pitchFamily="2" charset="-122"/>
                <a:cs typeface="Times New Roman" panose="02020603050405020304"/>
              </a:rPr>
              <a:t>……</a:t>
            </a:r>
            <a:endParaRPr lang="zh-CN" altLang="zh-CN" sz="1050" kern="100">
              <a:solidFill>
                <a:prstClr val="black"/>
              </a:solidFill>
              <a:latin typeface="宋体" panose="02010600030101010101" pitchFamily="2" charset="-122"/>
              <a:cs typeface="Courier New" panose="02070309020205020404"/>
            </a:endParaRPr>
          </a:p>
          <a:p>
            <a:pPr lvl="0" algn="just">
              <a:lnSpc>
                <a:spcPct val="150000"/>
              </a:lnSpc>
              <a:tabLst>
                <a:tab pos="1260475"/>
                <a:tab pos="2610485"/>
                <a:tab pos="3870960"/>
              </a:tabLst>
            </a:pP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提示</a:t>
            </a: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仿宋_GB2312"/>
                <a:cs typeface="Times New Roman" panose="02020603050405020304"/>
              </a:rPr>
              <a:t>虚词的恰当使用使本书语言具有逻辑性；事例、比喻等使语言生动、通俗平易，降低了理解难度，但也存在比喻不够贴切的弊端；引用儒家文化经典的内容，使语言具有雅致精深的特点，但是也增加了理解难度；鉴赏语言我们应该具备辩证思维。</a:t>
            </a:r>
            <a:endParaRPr lang="zh-CN" altLang="zh-CN" sz="1050" kern="100">
              <a:solidFill>
                <a:srgbClr val="FF0000"/>
              </a:solidFill>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64086" y="416112"/>
            <a:ext cx="8735471"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95" indent="-457200" algn="just">
              <a:spcAft>
                <a:spcPct val="0"/>
              </a:spcAft>
              <a:tabLst>
                <a:tab pos="1260475"/>
                <a:tab pos="2610485"/>
                <a:tab pos="3870960"/>
              </a:tabLst>
            </a:pPr>
            <a:r>
              <a:rPr lang="en-US" altLang="zh-CN" sz="2400" b="1" kern="100">
                <a:latin typeface="Times New Roman" panose="02020603050405020304"/>
                <a:cs typeface="Courier New" panose="02070309020205020404"/>
              </a:rPr>
              <a:t>4.</a:t>
            </a:r>
            <a:r>
              <a:rPr lang="zh-CN" altLang="zh-CN" sz="2400" b="1" kern="100">
                <a:latin typeface="Times New Roman" panose="02020603050405020304"/>
                <a:cs typeface="Times New Roman" panose="02020603050405020304"/>
              </a:rPr>
              <a:t>阅读有关篇章，总结归纳</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横暴权力</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同意权力</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教化权力</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时势权力</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等概念内涵的区别。</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1834922" y="1433531"/>
            <a:ext cx="8648981"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zh-CN" altLang="zh-CN" sz="2400" b="1" kern="100">
                <a:solidFill>
                  <a:srgbClr val="FF0000"/>
                </a:solidFill>
                <a:latin typeface="Times New Roman" panose="02020603050405020304"/>
                <a:cs typeface="Times New Roman" panose="02020603050405020304"/>
              </a:rPr>
              <a:t>在权力部分，作者分为横暴权力、同意权力、教化权力以及时势权力。横暴权力是社会冲突的产物，是上下级的、征服性的；而同意权力是社会分工的产物，类似于选举产生。在乡土社会中，横暴权力天高皇帝远，因此实则是同意权力产生作用，但是同意权力是在社会分工越细化的时候才越强大的，而乡土社会却几乎是自给自足，分工极小，在这种情况下，出现了第三种结构：教化权力。乡土社会文化稳定、代代重复，传统的方法足以应付当前的问题，故而经验变得重要，长者便拥有了教育后辈的权力，因此教化权力又为长老统治。但当社会变迁速度加快时，传统经验不足以应付当前问题，这时，有能力发明新方法、创造新环境的人就会获得第四种权力：时势权力。但在稳定的乡土社会中，一般则是表面横暴权力，实则教化权力与同意权力。</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 name="矩形 6"/>
          <p:cNvSpPr>
            <a:spLocks noChangeArrowheads="1"/>
          </p:cNvSpPr>
          <p:nvPr/>
        </p:nvSpPr>
        <p:spPr bwMode="auto">
          <a:xfrm>
            <a:off x="1693902" y="764630"/>
            <a:ext cx="8735471"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【相关知识】</a:t>
            </a:r>
            <a:endParaRPr lang="zh-CN" altLang="zh-CN" sz="1050" kern="100">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一、作者简介</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cs typeface="Times New Roman" panose="02020603050405020304"/>
              </a:rPr>
              <a:t>费孝通</a:t>
            </a:r>
            <a:r>
              <a:rPr lang="en-US" altLang="zh-CN" sz="2400" b="1" kern="100">
                <a:latin typeface="Times New Roman" panose="02020603050405020304"/>
                <a:cs typeface="Courier New" panose="02070309020205020404"/>
              </a:rPr>
              <a:t>(1910—2005)</a:t>
            </a:r>
            <a:r>
              <a:rPr lang="zh-CN" altLang="zh-CN" sz="2400" b="1" kern="100">
                <a:latin typeface="Times New Roman" panose="02020603050405020304"/>
                <a:cs typeface="Times New Roman" panose="02020603050405020304"/>
              </a:rPr>
              <a:t>，字彝江。祖籍江苏吴江。著名社会学家。</a:t>
            </a:r>
            <a:r>
              <a:rPr lang="en-US" altLang="zh-CN" sz="2400" b="1" kern="100">
                <a:latin typeface="Times New Roman" panose="02020603050405020304"/>
                <a:cs typeface="Courier New" panose="02070309020205020404"/>
              </a:rPr>
              <a:t>1936</a:t>
            </a:r>
            <a:r>
              <a:rPr lang="zh-CN" altLang="zh-CN" sz="2400" b="1" kern="100">
                <a:latin typeface="Times New Roman" panose="02020603050405020304"/>
                <a:cs typeface="Times New Roman" panose="02020603050405020304"/>
              </a:rPr>
              <a:t>年赴英留学，</a:t>
            </a:r>
            <a:r>
              <a:rPr lang="en-US" altLang="zh-CN" sz="2400" b="1" kern="100">
                <a:latin typeface="Times New Roman" panose="02020603050405020304"/>
                <a:cs typeface="Courier New" panose="02070309020205020404"/>
              </a:rPr>
              <a:t>1938</a:t>
            </a:r>
            <a:r>
              <a:rPr lang="zh-CN" altLang="zh-CN" sz="2400" b="1" kern="100">
                <a:latin typeface="Times New Roman" panose="02020603050405020304"/>
                <a:cs typeface="Times New Roman" panose="02020603050405020304"/>
              </a:rPr>
              <a:t>年获伦敦大学哲学博士学位，同年回国。先后任云南大学、西南联合大学、清华大学教授，清华大学社会学系主任、副教务长。</a:t>
            </a:r>
            <a:r>
              <a:rPr lang="en-US" altLang="zh-CN" sz="2400" b="1" kern="100">
                <a:latin typeface="Times New Roman" panose="02020603050405020304"/>
                <a:cs typeface="Courier New" panose="02070309020205020404"/>
              </a:rPr>
              <a:t>1949</a:t>
            </a:r>
            <a:r>
              <a:rPr lang="zh-CN" altLang="zh-CN" sz="2400" b="1" kern="100">
                <a:latin typeface="Times New Roman" panose="02020603050405020304"/>
                <a:cs typeface="Times New Roman" panose="02020603050405020304"/>
              </a:rPr>
              <a:t>年后历任中央民族学院教授、副院长，中央人民政府民族事务委员会副主任，中国社会科学院民族研究所副所长、社会学研究所所长，北京大学社会学系教授等职。曾获美国马林诺夫斯基纪念奖、英国皇家人类学会的赫胥黎奖章、菲律宾</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麦格赛</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社会领袖奖等奖项。主要著作有《江村经济》《乡土中国》《生育制度》《民族与社会》《行行重行行》《乡土重建》等。其中，《乡土中国》及《生育制度》是学术界公认的中国乡土社会传统文化和社会结构理论研究的代表作。</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1464463"/>
            <a:ext cx="8735471"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95" indent="-457200" algn="just">
              <a:lnSpc>
                <a:spcPct val="150000"/>
              </a:lnSpc>
              <a:spcAft>
                <a:spcPct val="0"/>
              </a:spcAft>
              <a:tabLst>
                <a:tab pos="1260475"/>
                <a:tab pos="2610485"/>
                <a:tab pos="3870960"/>
              </a:tabLst>
            </a:pPr>
            <a:r>
              <a:rPr lang="en-US" altLang="zh-CN" sz="2400" b="1" kern="100">
                <a:latin typeface="Times New Roman" panose="02020603050405020304"/>
                <a:cs typeface="Courier New" panose="02070309020205020404"/>
              </a:rPr>
              <a:t>5.</a:t>
            </a:r>
            <a:r>
              <a:rPr lang="zh-CN" altLang="zh-CN" sz="2400" b="1" kern="100">
                <a:latin typeface="Times New Roman" panose="02020603050405020304"/>
                <a:cs typeface="Times New Roman" panose="02020603050405020304"/>
              </a:rPr>
              <a:t>联系本书已经阅读过的内容，分析</a:t>
            </a:r>
            <a:r>
              <a:rPr lang="en-US" altLang="zh-CN" sz="2400" b="1" kern="100">
                <a:latin typeface="Times New Roman" panose="02020603050405020304"/>
                <a:cs typeface="Courier New" panose="02070309020205020404"/>
              </a:rPr>
              <a:t>9</a:t>
            </a:r>
            <a:r>
              <a:rPr lang="zh-CN" altLang="zh-CN" sz="2400" b="1" kern="100">
                <a:latin typeface="Times New Roman" panose="02020603050405020304"/>
                <a:cs typeface="Times New Roman" panose="02020603050405020304"/>
              </a:rPr>
              <a:t>～</a:t>
            </a:r>
            <a:r>
              <a:rPr lang="en-US" altLang="zh-CN" sz="2400" b="1" kern="100">
                <a:latin typeface="Times New Roman" panose="02020603050405020304"/>
                <a:cs typeface="Courier New" panose="02070309020205020404"/>
              </a:rPr>
              <a:t>11</a:t>
            </a:r>
            <a:r>
              <a:rPr lang="zh-CN" altLang="zh-CN" sz="2400" b="1" kern="100">
                <a:latin typeface="Times New Roman" panose="02020603050405020304"/>
                <a:cs typeface="Times New Roman" panose="02020603050405020304"/>
              </a:rPr>
              <a:t>篇，说明这三篇与本书标题《乡土中国》有什么必然联系？</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1916780" y="2560860"/>
            <a:ext cx="8478562"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提示</a:t>
            </a: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en-US" altLang="zh-CN" sz="2400" b="1" kern="100">
                <a:solidFill>
                  <a:srgbClr val="FF0000"/>
                </a:solidFill>
                <a:latin typeface="Times New Roman" panose="02020603050405020304"/>
                <a:ea typeface="仿宋_GB2312"/>
                <a:cs typeface="Courier New" panose="02070309020205020404"/>
              </a:rPr>
              <a:t> </a:t>
            </a:r>
            <a:r>
              <a:rPr lang="zh-CN" altLang="zh-CN" sz="2400" b="1" kern="100">
                <a:solidFill>
                  <a:srgbClr val="FF0000"/>
                </a:solidFill>
                <a:latin typeface="Times New Roman" panose="02020603050405020304"/>
                <a:ea typeface="仿宋_GB2312"/>
                <a:cs typeface="Times New Roman" panose="02020603050405020304"/>
              </a:rPr>
              <a:t>第</a:t>
            </a:r>
            <a:r>
              <a:rPr lang="en-US" altLang="zh-CN" sz="2400" b="1" kern="100">
                <a:solidFill>
                  <a:srgbClr val="FF0000"/>
                </a:solidFill>
                <a:latin typeface="Times New Roman" panose="02020603050405020304"/>
                <a:ea typeface="仿宋_GB2312"/>
                <a:cs typeface="Courier New" panose="02070309020205020404"/>
              </a:rPr>
              <a:t>1</a:t>
            </a:r>
            <a:r>
              <a:rPr lang="zh-CN" altLang="zh-CN" sz="2400" b="1" kern="100">
                <a:solidFill>
                  <a:srgbClr val="FF0000"/>
                </a:solidFill>
                <a:latin typeface="Times New Roman" panose="02020603050405020304"/>
                <a:ea typeface="仿宋_GB2312"/>
                <a:cs typeface="Times New Roman" panose="02020603050405020304"/>
              </a:rPr>
              <a:t>～</a:t>
            </a:r>
            <a:r>
              <a:rPr lang="en-US" altLang="zh-CN" sz="2400" b="1" kern="100">
                <a:solidFill>
                  <a:srgbClr val="FF0000"/>
                </a:solidFill>
                <a:latin typeface="Times New Roman" panose="02020603050405020304"/>
                <a:ea typeface="仿宋_GB2312"/>
                <a:cs typeface="Courier New" panose="02070309020205020404"/>
              </a:rPr>
              <a:t>3</a:t>
            </a:r>
            <a:r>
              <a:rPr lang="zh-CN" altLang="zh-CN" sz="2400" b="1" kern="100">
                <a:solidFill>
                  <a:srgbClr val="FF0000"/>
                </a:solidFill>
                <a:latin typeface="Times New Roman" panose="02020603050405020304"/>
                <a:ea typeface="仿宋_GB2312"/>
                <a:cs typeface="Times New Roman" panose="02020603050405020304"/>
              </a:rPr>
              <a:t>篇是从经济、文化等角度阐释乡土社会的特点，第</a:t>
            </a:r>
            <a:r>
              <a:rPr lang="en-US" altLang="zh-CN" sz="2400" b="1" kern="100">
                <a:solidFill>
                  <a:srgbClr val="FF0000"/>
                </a:solidFill>
                <a:latin typeface="Times New Roman" panose="02020603050405020304"/>
                <a:ea typeface="仿宋_GB2312"/>
                <a:cs typeface="Courier New" panose="02070309020205020404"/>
              </a:rPr>
              <a:t>4</a:t>
            </a:r>
            <a:r>
              <a:rPr lang="zh-CN" altLang="zh-CN" sz="2400" b="1" kern="100">
                <a:solidFill>
                  <a:srgbClr val="FF0000"/>
                </a:solidFill>
                <a:latin typeface="Times New Roman" panose="02020603050405020304"/>
                <a:ea typeface="仿宋_GB2312"/>
                <a:cs typeface="Times New Roman" panose="02020603050405020304"/>
              </a:rPr>
              <a:t>～</a:t>
            </a:r>
            <a:r>
              <a:rPr lang="en-US" altLang="zh-CN" sz="2400" b="1" kern="100">
                <a:solidFill>
                  <a:srgbClr val="FF0000"/>
                </a:solidFill>
                <a:latin typeface="Times New Roman" panose="02020603050405020304"/>
                <a:ea typeface="仿宋_GB2312"/>
                <a:cs typeface="Courier New" panose="02070309020205020404"/>
              </a:rPr>
              <a:t>8</a:t>
            </a:r>
            <a:r>
              <a:rPr lang="zh-CN" altLang="zh-CN" sz="2400" b="1" kern="100">
                <a:solidFill>
                  <a:srgbClr val="FF0000"/>
                </a:solidFill>
                <a:latin typeface="Times New Roman" panose="02020603050405020304"/>
                <a:ea typeface="仿宋_GB2312"/>
                <a:cs typeface="Times New Roman" panose="02020603050405020304"/>
              </a:rPr>
              <a:t>篇是从社会关系、社会规范等角度阐释乡土社会的特点，第</a:t>
            </a:r>
            <a:r>
              <a:rPr lang="en-US" altLang="zh-CN" sz="2400" b="1" kern="100">
                <a:solidFill>
                  <a:srgbClr val="FF0000"/>
                </a:solidFill>
                <a:latin typeface="Times New Roman" panose="02020603050405020304"/>
                <a:ea typeface="仿宋_GB2312"/>
                <a:cs typeface="Courier New" panose="02070309020205020404"/>
              </a:rPr>
              <a:t>9</a:t>
            </a:r>
            <a:r>
              <a:rPr lang="zh-CN" altLang="zh-CN" sz="2400" b="1" kern="100">
                <a:solidFill>
                  <a:srgbClr val="FF0000"/>
                </a:solidFill>
                <a:latin typeface="Times New Roman" panose="02020603050405020304"/>
                <a:ea typeface="仿宋_GB2312"/>
                <a:cs typeface="Times New Roman" panose="02020603050405020304"/>
              </a:rPr>
              <a:t>～</a:t>
            </a:r>
            <a:r>
              <a:rPr lang="en-US" altLang="zh-CN" sz="2400" b="1" kern="100">
                <a:solidFill>
                  <a:srgbClr val="FF0000"/>
                </a:solidFill>
                <a:latin typeface="Times New Roman" panose="02020603050405020304"/>
                <a:ea typeface="仿宋_GB2312"/>
                <a:cs typeface="Courier New" panose="02070309020205020404"/>
              </a:rPr>
              <a:t>11</a:t>
            </a:r>
            <a:r>
              <a:rPr lang="zh-CN" altLang="zh-CN" sz="2400" b="1" kern="100">
                <a:solidFill>
                  <a:srgbClr val="FF0000"/>
                </a:solidFill>
                <a:latin typeface="Times New Roman" panose="02020603050405020304"/>
                <a:ea typeface="仿宋_GB2312"/>
                <a:cs typeface="Times New Roman" panose="02020603050405020304"/>
              </a:rPr>
              <a:t>篇是从政治角度阐释乡土社会的特点。而这三篇在从政治角度阐释</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仿宋_GB2312"/>
                <a:cs typeface="Times New Roman" panose="02020603050405020304"/>
              </a:rPr>
              <a:t>乡土中国</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仿宋_GB2312"/>
                <a:cs typeface="Times New Roman" panose="02020603050405020304"/>
              </a:rPr>
              <a:t>的特点时，又是分别从不同的方面进行阐释的。因此，与标题《乡土中国》有必然的联系。</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728655"/>
            <a:ext cx="8735471"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任务三　</a:t>
            </a:r>
            <a:r>
              <a:rPr lang="zh-CN" altLang="zh-CN" sz="2400" b="1" kern="100">
                <a:latin typeface="Times New Roman" panose="02020603050405020304"/>
                <a:cs typeface="Times New Roman" panose="02020603050405020304"/>
              </a:rPr>
              <a:t>阅读《乡土中国》全书，完成如下任务。</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260475"/>
                <a:tab pos="2610485"/>
                <a:tab pos="3870960"/>
              </a:tabLst>
            </a:pPr>
            <a:r>
              <a:rPr lang="en-US" altLang="zh-CN" sz="2400" b="1" kern="10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联系全书，从对应概念的角度填写下面表格。</a:t>
            </a:r>
            <a:endParaRPr lang="zh-CN" altLang="zh-CN" sz="1050" kern="100">
              <a:effectLst/>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2045483" y="2132488"/>
          <a:ext cx="8100695" cy="3816350"/>
        </p:xfrm>
        <a:graphic>
          <a:graphicData uri="http://schemas.openxmlformats.org/drawingml/2006/table">
            <a:tbl>
              <a:tblPr firstRow="1" firstCol="1" bandRow="1"/>
              <a:tblGrid>
                <a:gridCol w="3982085"/>
                <a:gridCol w="4118610"/>
              </a:tblGrid>
              <a:tr h="659765">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指称乡土社会的概念</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指称其他社会的对应概念</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205">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礼俗社会</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法理社会</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205">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借助语言的社会</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借助文字的社会</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3570">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差序格局</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团体格局</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0400">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系维着私人的道德</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系维着人民的宪法</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205">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小家庭</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家庭</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nvGraphicFramePr>
        <p:xfrm>
          <a:off x="2180501" y="1448747"/>
          <a:ext cx="7965440" cy="4217785"/>
        </p:xfrm>
        <a:graphic>
          <a:graphicData uri="http://schemas.openxmlformats.org/drawingml/2006/table">
            <a:tbl>
              <a:tblPr firstRow="1" firstCol="1" bandRow="1"/>
              <a:tblGrid>
                <a:gridCol w="4293235"/>
                <a:gridCol w="3672205"/>
              </a:tblGrid>
              <a:tr h="624101">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男女有别</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男女同求</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101">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礼治秩序、道德秩序</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法治秩序</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101">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调解体系</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司法诉讼体系</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101">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无为政治</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有为政治</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9977">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教化的权力、横暴的权力、同意的权力</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同意的权力、横暴的权力</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4101">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血缘社会</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ct val="0"/>
                        </a:spcAft>
                        <a:tabLst>
                          <a:tab pos="1260475"/>
                          <a:tab pos="2610485"/>
                          <a:tab pos="3870960"/>
                        </a:tabLst>
                      </a:pPr>
                      <a:r>
                        <a:rPr lang="zh-CN" sz="2400" b="1" kern="100">
                          <a:effectLst/>
                          <a:latin typeface="Times New Roman" panose="02020603050405020304"/>
                          <a:cs typeface="Times New Roman" panose="02020603050405020304"/>
                        </a:rPr>
                        <a:t>地缘社会</a:t>
                      </a:r>
                      <a:endParaRPr lang="zh-CN" sz="2400" kern="100">
                        <a:effectLst/>
                        <a:latin typeface="宋体" panose="02010600030101010101" pitchFamily="2" charset="-122"/>
                        <a:cs typeface="Courier New" panose="02070309020205020404"/>
                      </a:endParaRPr>
                    </a:p>
                  </a:txBody>
                  <a:tcPr marL="27196" marR="271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1091165"/>
            <a:ext cx="8735471"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95" indent="-457200" algn="just">
              <a:lnSpc>
                <a:spcPct val="150000"/>
              </a:lnSpc>
              <a:spcAft>
                <a:spcPct val="0"/>
              </a:spcAft>
              <a:tabLst>
                <a:tab pos="1260475"/>
                <a:tab pos="2610485"/>
                <a:tab pos="3870960"/>
              </a:tabLst>
            </a:pPr>
            <a:r>
              <a:rPr lang="en-US" altLang="zh-CN" sz="2400" b="1" kern="100">
                <a:latin typeface="Times New Roman" panose="02020603050405020304"/>
                <a:cs typeface="Courier New" panose="02070309020205020404"/>
              </a:rPr>
              <a:t>2.</a:t>
            </a:r>
            <a:r>
              <a:rPr lang="zh-CN" altLang="zh-CN" sz="2400" b="1" kern="100">
                <a:latin typeface="Times New Roman" panose="02020603050405020304"/>
                <a:cs typeface="Times New Roman" panose="02020603050405020304"/>
              </a:rPr>
              <a:t>以《</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乡土中国</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的今天》为题，结合中国社会发展的现实或自己做过的调查，分析</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乡土中国</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一词的变迁，写一篇</a:t>
            </a:r>
            <a:r>
              <a:rPr lang="en-US" altLang="zh-CN" sz="2400" b="1" kern="100">
                <a:latin typeface="Times New Roman" panose="02020603050405020304"/>
                <a:cs typeface="Courier New" panose="02070309020205020404"/>
              </a:rPr>
              <a:t>800</a:t>
            </a:r>
            <a:r>
              <a:rPr lang="zh-CN" altLang="zh-CN" sz="2400" b="1" kern="100">
                <a:latin typeface="Times New Roman" panose="02020603050405020304"/>
                <a:cs typeface="Times New Roman" panose="02020603050405020304"/>
              </a:rPr>
              <a:t>字左右的文章。创建微信群，共享所有文章。</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1950812" y="2708900"/>
            <a:ext cx="8478562"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提示</a:t>
            </a: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en-US" altLang="zh-CN" sz="2400" b="1" kern="100">
                <a:solidFill>
                  <a:srgbClr val="FF0000"/>
                </a:solidFill>
                <a:latin typeface="Times New Roman" panose="02020603050405020304"/>
                <a:ea typeface="仿宋_GB2312"/>
                <a:cs typeface="Courier New" panose="02070309020205020404"/>
              </a:rPr>
              <a:t> </a:t>
            </a:r>
            <a:r>
              <a:rPr lang="zh-CN" altLang="zh-CN" sz="2400" b="1" kern="100">
                <a:solidFill>
                  <a:srgbClr val="FF0000"/>
                </a:solidFill>
                <a:latin typeface="Times New Roman" panose="02020603050405020304"/>
                <a:ea typeface="仿宋_GB2312"/>
                <a:cs typeface="Times New Roman" panose="02020603050405020304"/>
              </a:rPr>
              <a:t>写作时既要联系社会现实，结合思想观念、经济模式等去阐述</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仿宋_GB2312"/>
                <a:cs typeface="Times New Roman" panose="02020603050405020304"/>
              </a:rPr>
              <a:t>乡土中国</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仿宋_GB2312"/>
                <a:cs typeface="Times New Roman" panose="02020603050405020304"/>
              </a:rPr>
              <a:t>在现代社会的留存与变化，也要对相应的文化内涵进行辩证性分析。要学会理论联系现实，可以关注热点新闻、影视作品等，进而分析其中隐含的有关</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仿宋_GB2312"/>
                <a:cs typeface="Times New Roman" panose="02020603050405020304"/>
              </a:rPr>
              <a:t>乡土社会</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仿宋_GB2312"/>
                <a:cs typeface="Times New Roman" panose="02020603050405020304"/>
              </a:rPr>
              <a:t>的思想。</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692697"/>
            <a:ext cx="8735471"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en-US" altLang="zh-CN" sz="2400" b="1" kern="100">
                <a:solidFill>
                  <a:srgbClr val="FF0000"/>
                </a:solidFill>
                <a:latin typeface="Times New Roman" panose="02020603050405020304"/>
                <a:ea typeface="黑体" panose="02010609060101010101" charset="-122"/>
                <a:cs typeface="Courier New" panose="020703090202050204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示例</a:t>
            </a:r>
            <a:r>
              <a:rPr lang="en-US" altLang="zh-CN" sz="2400" b="1" kern="100">
                <a:solidFill>
                  <a:srgbClr val="FF0000"/>
                </a:solidFill>
                <a:latin typeface="Times New Roman" panose="02020603050405020304"/>
                <a:ea typeface="黑体" panose="02010609060101010101" charset="-122"/>
                <a:cs typeface="Courier New" panose="02070309020205020404"/>
              </a:rPr>
              <a:t>]</a:t>
            </a:r>
            <a:endParaRPr lang="zh-CN" altLang="zh-CN" sz="1050" kern="100">
              <a:solidFill>
                <a:srgbClr val="FF0000"/>
              </a:solidFill>
              <a:latin typeface="宋体" panose="02010600030101010101" pitchFamily="2" charset="-122"/>
              <a:cs typeface="Courier New" panose="02070309020205020404"/>
            </a:endParaRPr>
          </a:p>
          <a:p>
            <a:pPr algn="ctr">
              <a:spcAft>
                <a:spcPct val="0"/>
              </a:spcAft>
              <a:tabLst>
                <a:tab pos="1260475"/>
                <a:tab pos="2610485"/>
                <a:tab pos="3870960"/>
              </a:tabLst>
            </a:pP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乡土中国</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黑体" panose="02010609060101010101" charset="-122"/>
                <a:cs typeface="Times New Roman" panose="02020603050405020304"/>
              </a:rPr>
              <a:t>的今天</a:t>
            </a:r>
            <a:endParaRPr lang="zh-CN" altLang="zh-CN" sz="1050" kern="100">
              <a:solidFill>
                <a:srgbClr val="FF0000"/>
              </a:solidFill>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solidFill>
                  <a:srgbClr val="FF0000"/>
                </a:solidFill>
                <a:latin typeface="Times New Roman" panose="02020603050405020304"/>
                <a:ea typeface="楷体_GB2312"/>
                <a:cs typeface="Times New Roman" panose="02020603050405020304"/>
              </a:rPr>
              <a:t>我怀着对社会学极大的热情读了这本费老的《乡土中国》，读罢，感触颇深。正如费老所说，这本书是一种尝试，尝试回答了</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作为中国基层社会的乡土社会究竟是个什么样的社会</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这个问题。这里讲的乡土中国，并不是具体的中国社会的素描，而是包含在具体的中国基层传统社会里的一种特具的体系，支配着社会生活的各个方面。本书从乡土本色、文字下乡、再论文字下乡、差序格局、系维着私人的道德、家族、男女有别、礼治秩序、无讼、无为政治、长老统治、血缘与地缘、名实的分离、从欲望到需要等方面展开叙述，生动全面地展现了乡土中国的面貌。每一章都有很多感触，</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548633"/>
            <a:ext cx="8735471"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tabLst>
                <a:tab pos="1260475"/>
                <a:tab pos="2610485"/>
                <a:tab pos="3870960"/>
              </a:tabLst>
            </a:pPr>
            <a:r>
              <a:rPr lang="zh-CN" altLang="zh-CN" sz="2400" b="1" kern="100">
                <a:solidFill>
                  <a:srgbClr val="FF0000"/>
                </a:solidFill>
                <a:latin typeface="Times New Roman" panose="02020603050405020304"/>
                <a:ea typeface="楷体_GB2312"/>
                <a:cs typeface="Times New Roman" panose="02020603050405020304"/>
              </a:rPr>
              <a:t>这里将分开阐述关于</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土</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的思考，</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我们说乡下人土气，虽则似乎带着几分藐视的意味，但这个土字却用得很好。土字的基本意义是指泥土。乡下人离不了泥土，因为在乡下住，种地是最普通的谋生办法</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诚然，当今社会，城里人习惯用土里土气、土头土脑来藐视乡下人，然而只有靠种地谋生的人才明白泥土的可贵，土是他们的命根子，是一种高贵的象征、一种质朴的感觉、一种返璞归真的踏实和厚重。我们的民族与泥土是分不开的，从土里长出过光荣的历史，土在我们的文化中占有特殊的位置，从这个意义上说，我们又何尝不该尊重乡土，尊重农民，尊重自己的文化呢？</a:t>
            </a:r>
            <a:endParaRPr lang="zh-CN" altLang="zh-CN" sz="1050" kern="100">
              <a:solidFill>
                <a:srgbClr val="FF0000"/>
              </a:solidFill>
              <a:latin typeface="宋体" panose="02010600030101010101" pitchFamily="2" charset="-122"/>
              <a:cs typeface="Courier New" panose="02070309020205020404"/>
            </a:endParaRPr>
          </a:p>
        </p:txBody>
      </p:sp>
      <p:sp>
        <p:nvSpPr>
          <p:cNvPr id="5" name="矩形 4"/>
          <p:cNvSpPr>
            <a:spLocks noChangeArrowheads="1"/>
          </p:cNvSpPr>
          <p:nvPr/>
        </p:nvSpPr>
        <p:spPr bwMode="auto">
          <a:xfrm>
            <a:off x="1693903" y="4362423"/>
            <a:ext cx="8735471"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zh-CN" altLang="zh-CN" sz="2400" b="1" kern="100">
                <a:solidFill>
                  <a:srgbClr val="FF0000"/>
                </a:solidFill>
                <a:latin typeface="Times New Roman" panose="02020603050405020304"/>
                <a:ea typeface="楷体_GB2312"/>
                <a:cs typeface="Times New Roman" panose="02020603050405020304"/>
              </a:rPr>
              <a:t>关于乡土习惯与现代社会。</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我们大家都是熟人，打个招呼就是了，还用的着多说吗？</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这类话是我们形成的乡土习惯，但它已成为现代社会的阻碍。现代社会是个陌生人组成的社会，各人不知道各人的底细，所以得讲个明白。乡土社会从熟悉得到</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442616"/>
            <a:ext cx="8735471"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tabLst>
                <a:tab pos="1260475"/>
                <a:tab pos="2610485"/>
                <a:tab pos="3870960"/>
              </a:tabLst>
            </a:pPr>
            <a:r>
              <a:rPr lang="zh-CN" altLang="zh-CN" sz="2400" b="1" kern="100">
                <a:solidFill>
                  <a:srgbClr val="FF0000"/>
                </a:solidFill>
                <a:latin typeface="Times New Roman" panose="02020603050405020304"/>
                <a:ea typeface="楷体_GB2312"/>
                <a:cs typeface="Times New Roman" panose="02020603050405020304"/>
              </a:rPr>
              <a:t>信任，而现代社会口说无凭，还要签个字，画押，形成法律。乡土社会的信用并不是对契约的重视，而是发生于对一种行为的规矩熟悉到不假思索时的可靠性。我想这点体现得很明显，当我们走出那片乡土来到北京这个大城市的时候，我们会有诸多的不适应，我们会爽快地答应别人，我们不明白为什么说好了这样却没有照办，不明白为什么不怎么熟悉还要满脸堆笑，因而我们会受骗，会受伤，会被别人说成傻，可是，真的是傻吗，只不过我们的乡土习惯已经不适应这个现代社会罢了。</a:t>
            </a:r>
            <a:endParaRPr lang="zh-CN" altLang="zh-CN" sz="1050" kern="100">
              <a:solidFill>
                <a:srgbClr val="FF0000"/>
              </a:solidFill>
              <a:latin typeface="宋体" panose="02010600030101010101" pitchFamily="2" charset="-122"/>
              <a:cs typeface="Courier New" panose="02070309020205020404"/>
            </a:endParaRPr>
          </a:p>
        </p:txBody>
      </p:sp>
      <p:sp>
        <p:nvSpPr>
          <p:cNvPr id="5" name="矩形 4"/>
          <p:cNvSpPr>
            <a:spLocks noChangeArrowheads="1"/>
          </p:cNvSpPr>
          <p:nvPr/>
        </p:nvSpPr>
        <p:spPr bwMode="auto">
          <a:xfrm>
            <a:off x="1693903" y="3672785"/>
            <a:ext cx="8735471"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tabLst>
                <a:tab pos="1260475"/>
                <a:tab pos="2610485"/>
                <a:tab pos="3870960"/>
              </a:tabLst>
            </a:pPr>
            <a:r>
              <a:rPr lang="zh-CN" altLang="zh-CN" sz="2400" b="1" kern="100">
                <a:solidFill>
                  <a:srgbClr val="FF0000"/>
                </a:solidFill>
                <a:latin typeface="Times New Roman" panose="02020603050405020304"/>
                <a:ea typeface="楷体_GB2312"/>
                <a:cs typeface="Times New Roman" panose="02020603050405020304"/>
              </a:rPr>
              <a:t>时间的流逝总是在不停记录历史的进程，越过世纪的门槛，回首总结上个百年的中国社会学发展，总会有许多名字让人铭刻在心。费孝通先生作为一代学人的典范，在几十年的学术生涯中孜孜以求，为建立中国化的社会学倾其一生心力，可谓著作等身，学问深厚；而其代表作《乡土中国》更是影响深远，堪称经典之作，至今仍嘉惠后辈学人，引领探究中国传统社会的特质，发掘中华文化的深刻内涵。</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482366"/>
            <a:ext cx="8735471"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0235" algn="ctr">
              <a:lnSpc>
                <a:spcPts val="4100"/>
              </a:lnSpc>
              <a:spcAft>
                <a:spcPct val="0"/>
              </a:spcAft>
              <a:tabLst>
                <a:tab pos="1260475"/>
                <a:tab pos="2610485"/>
                <a:tab pos="3870960"/>
              </a:tabLst>
            </a:pPr>
            <a:r>
              <a:rPr lang="zh-CN" altLang="zh-CN" sz="2800" b="1" kern="100">
                <a:latin typeface="Times New Roman" panose="02020603050405020304"/>
                <a:ea typeface="华文新魏" panose="02010800040101010101" charset="-122"/>
                <a:cs typeface="Times New Roman" panose="02020603050405020304"/>
              </a:rPr>
              <a:t>写作任务指导</a:t>
            </a:r>
            <a:r>
              <a:rPr lang="en-US" altLang="zh-CN" sz="2800" b="1" kern="100">
                <a:latin typeface="Times New Roman" panose="02020603050405020304"/>
                <a:ea typeface="华文新魏" panose="02010800040101010101" charset="-122"/>
                <a:cs typeface="Courier New" panose="02070309020205020404"/>
              </a:rPr>
              <a:t>——</a:t>
            </a:r>
            <a:r>
              <a:rPr lang="zh-CN" altLang="zh-CN" sz="2800" b="1" kern="100">
                <a:latin typeface="Times New Roman" panose="02020603050405020304"/>
                <a:ea typeface="华文新魏" panose="02010800040101010101" charset="-122"/>
                <a:cs typeface="Times New Roman" panose="02020603050405020304"/>
              </a:rPr>
              <a:t>学写心得式读书笔记</a:t>
            </a:r>
            <a:endParaRPr lang="zh-CN" altLang="zh-CN" sz="2800" kern="100">
              <a:effectLst/>
              <a:latin typeface="宋体" panose="02010600030101010101" pitchFamily="2" charset="-122"/>
              <a:cs typeface="Courier New" panose="02070309020205020404"/>
            </a:endParaRPr>
          </a:p>
        </p:txBody>
      </p:sp>
      <p:sp>
        <p:nvSpPr>
          <p:cNvPr id="5" name="矩形 4"/>
          <p:cNvSpPr>
            <a:spLocks noChangeArrowheads="1"/>
          </p:cNvSpPr>
          <p:nvPr/>
        </p:nvSpPr>
        <p:spPr bwMode="auto">
          <a:xfrm>
            <a:off x="1593291" y="1152457"/>
            <a:ext cx="8911054"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【知识导引】</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cs typeface="Times New Roman" panose="02020603050405020304"/>
              </a:rPr>
              <a:t>心得式读书笔记也叫读后感。就是读书后把自己的体会、感想、收获写出来。这些读书笔记，可以写读书时的心得体会，也可以针对原文的某些论点进行发挥或提出批评、商榷的意见。写这种读书笔记，一般是以自己的语言为主，也可适当地引用原文。</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cs typeface="Times New Roman" panose="02020603050405020304"/>
              </a:rPr>
              <a:t>要想写好心得式读书笔记，需从以下几方面着手：</a:t>
            </a:r>
            <a:endParaRPr lang="zh-CN" altLang="zh-CN" sz="1050" kern="100">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一、要挑选自己感触最深的东西去写</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cs typeface="Times New Roman" panose="02020603050405020304"/>
              </a:rPr>
              <a:t>看完一本书或一篇文章，感触肯定很多，如果像开杂货铺一样，一股脑地写上去，必定使文章平平，不够深透。所以动笔前要认真考虑、剖析，加以提炼，挑选自己感触最深的去写。可以遵循原作的中心思想去写，也可以抓住文中感触最深的一个情节、一件事物、一句精彩的语句来写，扣住一点，深入发掘，写出自己的真情实感。</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971501"/>
            <a:ext cx="8735471"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二、要注重联系实际</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cs typeface="Times New Roman" panose="02020603050405020304"/>
              </a:rPr>
              <a:t>写心得式读书笔记的关键是联系实际，表达感触。可以联系个人实际，也可以联系社会现实；可以总结历史教训，也可以评论当下局势；可以回忆幼年时日，也可以写班级或家庭情况。但最主要的是突出时代精神，要有较强的时代感。</a:t>
            </a:r>
            <a:endParaRPr lang="zh-CN" altLang="zh-CN" sz="1050" kern="100">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三、要处理好</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黑体" panose="02010609060101010101" charset="-122"/>
                <a:cs typeface="Times New Roman" panose="02020603050405020304"/>
              </a:rPr>
              <a:t>读</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黑体" panose="02010609060101010101" charset="-122"/>
                <a:cs typeface="Times New Roman" panose="02020603050405020304"/>
              </a:rPr>
              <a:t>与</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黑体" panose="02010609060101010101" charset="-122"/>
                <a:cs typeface="Times New Roman" panose="02020603050405020304"/>
              </a:rPr>
              <a:t>感</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黑体" panose="02010609060101010101" charset="-122"/>
                <a:cs typeface="Times New Roman" panose="02020603050405020304"/>
              </a:rPr>
              <a:t>的关系，做到叙说、评论相结合</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cs typeface="Times New Roman" panose="02020603050405020304"/>
              </a:rPr>
              <a:t>心得式读书笔记是议论性较强的读书笔记，要用切身体会、实践经验和生动的案例来说明从</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读</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中悟出的道理。因而，读后感中既要写</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读</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，又要写</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感</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，既要叙说，又要说理。叙说是评论的基础，评论是叙说的深化。</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1151524"/>
            <a:ext cx="8735471"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四、心得式读书笔记常用</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黑体" panose="02010609060101010101" charset="-122"/>
                <a:cs typeface="Times New Roman" panose="02020603050405020304"/>
              </a:rPr>
              <a:t>引</a:t>
            </a:r>
            <a:r>
              <a:rPr lang="en-US" altLang="zh-CN" sz="2400" b="1" kern="100">
                <a:latin typeface="Times New Roman" panose="02020603050405020304"/>
                <a:ea typeface="黑体" panose="02010609060101010101" charset="-122"/>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议</a:t>
            </a:r>
            <a:r>
              <a:rPr lang="en-US" altLang="zh-CN" sz="2400" b="1" kern="100">
                <a:latin typeface="Times New Roman" panose="02020603050405020304"/>
                <a:ea typeface="黑体" panose="02010609060101010101" charset="-122"/>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联</a:t>
            </a:r>
            <a:r>
              <a:rPr lang="en-US" altLang="zh-CN" sz="2400" b="1" kern="100">
                <a:latin typeface="Times New Roman" panose="02020603050405020304"/>
                <a:ea typeface="黑体" panose="02010609060101010101" charset="-122"/>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结</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ea typeface="黑体" panose="02010609060101010101" charset="-122"/>
                <a:cs typeface="Times New Roman" panose="02020603050405020304"/>
              </a:rPr>
              <a:t>四步结构法</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en-US" altLang="zh-CN" sz="2400" b="1" kern="100">
                <a:latin typeface="Times New Roman" panose="02020603050405020304"/>
                <a:ea typeface="黑体" panose="02010609060101010101" charset="-122"/>
                <a:cs typeface="Courier New" panose="02070309020205020404"/>
              </a:rPr>
              <a:t>1</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引</a:t>
            </a:r>
            <a:r>
              <a:rPr lang="en-US" altLang="zh-CN" sz="2400" b="1" kern="100">
                <a:latin typeface="Times New Roman" panose="02020603050405020304"/>
                <a:ea typeface="黑体" panose="02010609060101010101" charset="-122"/>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环绕感点，引述资料。</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感点</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即自己感触最深的东西。环绕感点，就是要有的放矢地引述原文：资料精短的，可全文引述；资料长的，或摘抄有关重要词句，或概述重要内容。</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en-US" altLang="zh-CN" sz="2400" b="1" kern="100">
                <a:latin typeface="Times New Roman" panose="02020603050405020304"/>
                <a:ea typeface="黑体" panose="02010609060101010101" charset="-122"/>
                <a:cs typeface="Courier New" panose="02070309020205020404"/>
              </a:rPr>
              <a:t>2</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议</a:t>
            </a:r>
            <a:r>
              <a:rPr lang="en-US" altLang="zh-CN" sz="2400" b="1" kern="100">
                <a:latin typeface="Times New Roman" panose="02020603050405020304"/>
                <a:ea typeface="黑体" panose="02010609060101010101" charset="-122"/>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剖析资料，提炼感点。</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提炼感点</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就是提出自己的观点。既可就原文观点剖析所引的内容，也可对原文相关内容进行挖掘，透过表象看实质。初学写作的同学，最好采用开宗明义的办法，把观点写在篇首。</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692620"/>
            <a:ext cx="8735471" cy="526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二、写作背景</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cs typeface="Times New Roman" panose="02020603050405020304"/>
              </a:rPr>
              <a:t>《乡土中国》这本书是费孝通先生在上个世纪四十年代后期，根据他所讲</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乡村社会学</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的课程讲义内容整理结集而成的，全书主体共十四篇文章，站在上个世纪四十年代，了解了那时的作为中国基层社会的乡土中国。一个以农业这种生产方式为基础而产生的聚居，由于聚居，便会有群体间</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熟悉</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的关系；这种</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熟悉</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再联结血缘和地缘等因素，乡土社会的结构才会是</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差序格局</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；因为</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熟悉</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和</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差序格局</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，所以维持乡土社会结构的就必然是</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礼治秩序</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；乡土社会的本色</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cs typeface="Times New Roman" panose="02020603050405020304"/>
              </a:rPr>
              <a:t>经验性社会决定乡土社会的变迁是很缓慢的。</a:t>
            </a:r>
            <a:endParaRPr lang="zh-CN" altLang="zh-CN" sz="1050" kern="100">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三、写作目的</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cs typeface="Times New Roman" panose="02020603050405020304"/>
              </a:rPr>
              <a:t>《乡土中国》成书缘由正如费孝通先生在《重刊序言》中所说，他是想借</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乡村社会学</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这个讲台来追究中国乡村社会的特点。</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971501"/>
            <a:ext cx="8735471"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en-US" altLang="zh-CN" sz="2400" b="1" kern="100">
                <a:latin typeface="Times New Roman" panose="02020603050405020304"/>
                <a:ea typeface="黑体" panose="02010609060101010101" charset="-122"/>
                <a:cs typeface="Courier New" panose="02070309020205020404"/>
              </a:rPr>
              <a:t>3</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联</a:t>
            </a:r>
            <a:r>
              <a:rPr lang="en-US" altLang="zh-CN" sz="2400" b="1" kern="100">
                <a:latin typeface="Times New Roman" panose="02020603050405020304"/>
                <a:ea typeface="黑体" panose="02010609060101010101" charset="-122"/>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联系实际，纵横拓宽。</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联系实际</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可以由此及彼，联系现实生活中相似的现象；也可以由古及今，联系历史上相似或相反的例子。既可以从大处着眼，也可以从小处下手，摆现实，讲道理，证明自己观点的正确性，使之更有说服力。</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en-US" altLang="zh-CN" sz="2400" b="1" kern="100">
                <a:latin typeface="Times New Roman" panose="02020603050405020304"/>
                <a:ea typeface="黑体" panose="02010609060101010101" charset="-122"/>
                <a:cs typeface="Courier New" panose="02070309020205020404"/>
              </a:rPr>
              <a:t>4</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结</a:t>
            </a:r>
            <a:r>
              <a:rPr lang="en-US" altLang="zh-CN" sz="2400" b="1" kern="100">
                <a:latin typeface="Times New Roman" panose="02020603050405020304"/>
                <a:ea typeface="黑体" panose="02010609060101010101" charset="-122"/>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总结全文，提高感点。</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提高感点</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指的是在总结全文的部分，要对前文所提观点进行进一步强化。可以对前文提出的疑问进行回答，也可以对原文写作意义进行评价，提出期望。不论如何结尾，都要与前文观点相联系，进行恰当的回扣。</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692697"/>
            <a:ext cx="8735471"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【写作任务】</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cs typeface="Times New Roman" panose="02020603050405020304"/>
              </a:rPr>
              <a:t>阅读完《乡土中国》后，请针对全书或者某一章节内容，写一则心得式读书笔记。</a:t>
            </a:r>
            <a:endParaRPr lang="zh-CN" altLang="zh-CN" sz="1050" kern="100">
              <a:latin typeface="宋体" panose="02010600030101010101" pitchFamily="2" charset="-122"/>
              <a:cs typeface="Courier New" panose="02070309020205020404"/>
            </a:endParaRPr>
          </a:p>
          <a:p>
            <a:pPr algn="just">
              <a:spcAft>
                <a:spcPct val="0"/>
              </a:spcAft>
              <a:tabLst>
                <a:tab pos="1260475"/>
                <a:tab pos="2610485"/>
                <a:tab pos="3870960"/>
              </a:tabLst>
            </a:pPr>
            <a:r>
              <a:rPr lang="zh-CN" altLang="zh-CN" sz="2400" b="1" kern="100">
                <a:solidFill>
                  <a:srgbClr val="FF0000"/>
                </a:solidFill>
                <a:latin typeface="Times New Roman" panose="02020603050405020304"/>
                <a:ea typeface="黑体" panose="02010609060101010101" charset="-122"/>
                <a:cs typeface="Times New Roman" panose="02020603050405020304"/>
              </a:rPr>
              <a:t>【写作示例】</a:t>
            </a:r>
            <a:endParaRPr lang="zh-CN" altLang="zh-CN" sz="1050" kern="100">
              <a:solidFill>
                <a:srgbClr val="FF0000"/>
              </a:solidFill>
              <a:latin typeface="宋体" panose="02010600030101010101" pitchFamily="2" charset="-122"/>
              <a:cs typeface="Courier New" panose="02070309020205020404"/>
            </a:endParaRPr>
          </a:p>
          <a:p>
            <a:pPr algn="ctr">
              <a:spcAft>
                <a:spcPct val="0"/>
              </a:spcAft>
              <a:tabLst>
                <a:tab pos="1260475"/>
                <a:tab pos="2610485"/>
                <a:tab pos="3870960"/>
              </a:tabLst>
            </a:pPr>
            <a:r>
              <a:rPr lang="zh-CN" altLang="zh-CN" sz="2400" b="1" kern="100">
                <a:solidFill>
                  <a:srgbClr val="FF0000"/>
                </a:solidFill>
                <a:latin typeface="Times New Roman" panose="02020603050405020304"/>
                <a:ea typeface="黑体" panose="02010609060101010101" charset="-122"/>
                <a:cs typeface="Times New Roman" panose="02020603050405020304"/>
              </a:rPr>
              <a:t>读《乡土中国》有感</a:t>
            </a:r>
            <a:endParaRPr lang="zh-CN" altLang="zh-CN" sz="1050" kern="100">
              <a:solidFill>
                <a:srgbClr val="FF0000"/>
              </a:solidFill>
              <a:latin typeface="宋体" panose="02010600030101010101" pitchFamily="2" charset="-122"/>
              <a:cs typeface="Courier New" panose="02070309020205020404"/>
            </a:endParaRPr>
          </a:p>
          <a:p>
            <a:pPr algn="ctr">
              <a:spcAft>
                <a:spcPct val="0"/>
              </a:spcAft>
              <a:tabLst>
                <a:tab pos="1260475"/>
                <a:tab pos="2610485"/>
                <a:tab pos="3870960"/>
              </a:tabLst>
            </a:pPr>
            <a:r>
              <a:rPr lang="zh-CN" altLang="zh-CN" sz="2400" b="1" kern="100">
                <a:solidFill>
                  <a:srgbClr val="FF0000"/>
                </a:solidFill>
                <a:latin typeface="Times New Roman" panose="02020603050405020304"/>
                <a:cs typeface="Times New Roman" panose="02020603050405020304"/>
              </a:rPr>
              <a:t>刘紫霞</a:t>
            </a:r>
            <a:endParaRPr lang="zh-CN" altLang="zh-CN" sz="1050" kern="100">
              <a:solidFill>
                <a:srgbClr val="FF0000"/>
              </a:solidFill>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solidFill>
                  <a:srgbClr val="FF0000"/>
                </a:solidFill>
                <a:latin typeface="Times New Roman" panose="02020603050405020304"/>
                <a:ea typeface="楷体_GB2312"/>
                <a:cs typeface="Times New Roman" panose="02020603050405020304"/>
              </a:rPr>
              <a:t>为什么说乡土中国？我的理解是</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民以食为天</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中国自古以来就是以农耕文明为傲，生活在广阔的农村的土地上，农民们倾情地付出，离开农村出门打工的年轻人也会对自己的故乡产生一份浓浓的情意，也会对自己的家乡有所挂恋。而作者笔下的乡土社会则是对中国基层的这样一个群体以及基层社会的主要特征的描写。它较为全面地展现了中国基层社会的面貌以及生活的方方面面。</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884939"/>
            <a:ext cx="8735471"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zh-CN" altLang="zh-CN" sz="2400" b="1" kern="100">
                <a:solidFill>
                  <a:srgbClr val="FF0000"/>
                </a:solidFill>
                <a:latin typeface="Times New Roman" panose="02020603050405020304"/>
                <a:ea typeface="楷体_GB2312"/>
                <a:cs typeface="Times New Roman" panose="02020603050405020304"/>
              </a:rPr>
              <a:t>他认为静止是乡土社会的特点，因为乡土社会过得比现代社会慢，在城市现代化的快速发展中，乡土社会仿佛变得漫长起来，无论是从发展还是从生活节奏上来说，乡土社会的人们更加懂得如何生活。同时乡土社会也是一个安定的社会，它也是一个很少领袖和英雄的社会，而这种安定是相对的，是指变得慢。如果社会变迁可以吸收在社会继替之中的时候，我们可以称这个社会是安定的，书中举了英国为例，说英国正是由于社会中的领导阶层却又是最能适应环境变动的，环境变动的速率和领导阶层适应变动的速率配得上才不致发生流血的革命，英国的大革命再一次验证了乡土社会的安定。</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779965" y="1268724"/>
            <a:ext cx="8563347"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zh-CN" altLang="zh-CN" sz="2400" b="1" kern="100">
                <a:solidFill>
                  <a:srgbClr val="FF0000"/>
                </a:solidFill>
                <a:latin typeface="Times New Roman" panose="02020603050405020304"/>
                <a:ea typeface="楷体_GB2312"/>
                <a:cs typeface="Times New Roman" panose="02020603050405020304"/>
              </a:rPr>
              <a:t>那么乡下人为什么都十分羞于读书，原来，乡下人的生存空间是熟人间的团体，这个特殊团体之间传情达意的工具是表情、动作、声音等，文字在熟人之间是多余的，甚至会受到异时异地的</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困扰</a:t>
            </a:r>
            <a:r>
              <a:rPr lang="zh-CN"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ea typeface="楷体_GB2312"/>
                <a:cs typeface="Times New Roman" panose="02020603050405020304"/>
              </a:rPr>
              <a:t>。同时乡下人也会通过打招呼的方式来进行交流，就比如当我每逢春节回家过年的时候，看见爷爷和村民们打招呼的时候都是从很远的地方开始打招呼，我记得有次盛夏的中午，爷爷通过小河谷的呼唤判断出来那一个声音就是刘爷爷的声音，我很好奇爷爷怎么会分辨出来，原来爷爷对他已经非常的熟悉和了解了。</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779965" y="1359403"/>
            <a:ext cx="8563347"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zh-CN" altLang="zh-CN" sz="2400" b="1" kern="100">
                <a:solidFill>
                  <a:srgbClr val="FF0000"/>
                </a:solidFill>
                <a:latin typeface="Times New Roman" panose="02020603050405020304"/>
                <a:ea typeface="楷体_GB2312"/>
                <a:cs typeface="Times New Roman" panose="02020603050405020304"/>
              </a:rPr>
              <a:t>而书中讲到的男女有别是认定男女间不必求同，在生活上加以隔离。这种隔离非但是有形的，所谓男女授受不亲，而且是心理上的，男女只在一定行为规则上经营分工合作的经济和生育的事业，他们不向对方希望心理上的契合。而这种同性的关系发展却使我们中国的传统感情定向偏于同性方面去发展，变态的同性恋和自我爱恋普通到了一定程度，同时也对我们以后的女性文学产生了一些影响，也使得我们中国人对自己的感情知道得越来越少。</a:t>
            </a:r>
            <a:endParaRPr lang="zh-CN" altLang="zh-CN" sz="1050" kern="100">
              <a:solidFill>
                <a:srgbClr val="FF0000"/>
              </a:solidFill>
              <a:effectLst/>
              <a:latin typeface="宋体" panose="02010600030101010101" pitchFamily="2" charset="-122"/>
              <a:cs typeface="Courier New" panose="02070309020205020404"/>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1088701"/>
            <a:ext cx="8735471"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zh-CN" altLang="zh-CN" sz="2400" b="1" kern="100">
                <a:solidFill>
                  <a:srgbClr val="FF0000"/>
                </a:solidFill>
                <a:latin typeface="Times New Roman" panose="02020603050405020304"/>
                <a:ea typeface="楷体_GB2312"/>
                <a:cs typeface="Times New Roman" panose="02020603050405020304"/>
              </a:rPr>
              <a:t>我认为这本书的意义对于当代社会也是比较深远的，当今中国的发展离不开以前的世界，离不开以前的社会，只有了解到你自己的根，你才可以更好地向前和更好地发展，因为无论是乡土社会还是现代社会都是社会，而这本书可以帮助我们从两个不同的社会出发，找出它们之间的不同点，这样才可以更好地去发展。</a:t>
            </a:r>
            <a:endParaRPr lang="zh-CN" altLang="zh-CN" sz="1050" kern="100">
              <a:solidFill>
                <a:srgbClr val="FF0000"/>
              </a:solidFill>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solidFill>
                  <a:srgbClr val="FF0000"/>
                </a:solidFill>
                <a:latin typeface="Times New Roman" panose="02020603050405020304"/>
                <a:ea typeface="黑体" panose="02010609060101010101" charset="-122"/>
                <a:cs typeface="Times New Roman" panose="02020603050405020304"/>
              </a:rPr>
              <a:t>【名师点评】</a:t>
            </a:r>
            <a:r>
              <a:rPr lang="zh-CN" altLang="zh-CN" sz="2400" b="1" kern="100">
                <a:solidFill>
                  <a:srgbClr val="FF0000"/>
                </a:solidFill>
                <a:latin typeface="宋体" panose="02010600030101010101" pitchFamily="2" charset="-122"/>
                <a:ea typeface="Times New Roman" panose="02020603050405020304"/>
                <a:cs typeface="Courier New" panose="02070309020205020404"/>
              </a:rPr>
              <a:t> </a:t>
            </a:r>
            <a:r>
              <a:rPr lang="zh-CN" altLang="zh-CN" sz="2400" b="1" kern="100">
                <a:solidFill>
                  <a:srgbClr val="FF0000"/>
                </a:solidFill>
                <a:latin typeface="Times New Roman" panose="02020603050405020304"/>
                <a:ea typeface="仿宋_GB2312"/>
                <a:cs typeface="Times New Roman" panose="02020603050405020304"/>
              </a:rPr>
              <a:t>本文是作者阅读《乡土中国》后有感而发，作者介绍了这本书的一些重要观点，并能结合自己的亲身经历，使读者对其有大致的了解。最后点出《乡土中国》的地位和意义，感悟深刻</a:t>
            </a:r>
            <a:r>
              <a:rPr lang="zh-CN" altLang="zh-CN" sz="2400" b="1" kern="100" smtClean="0">
                <a:solidFill>
                  <a:srgbClr val="FF0000"/>
                </a:solidFill>
                <a:latin typeface="Times New Roman" panose="02020603050405020304"/>
                <a:ea typeface="仿宋_GB2312"/>
                <a:cs typeface="Times New Roman" panose="02020603050405020304"/>
              </a:rPr>
              <a:t>。</a:t>
            </a:r>
            <a:r>
              <a:rPr lang="en-US" altLang="zh-CN" sz="2400" b="1" kern="100" smtClean="0">
                <a:solidFill>
                  <a:srgbClr val="FF0000"/>
                </a:solidFill>
                <a:latin typeface="Times New Roman" panose="02020603050405020304"/>
                <a:ea typeface="仿宋_GB2312"/>
                <a:cs typeface="Times New Roman" panose="02020603050405020304"/>
              </a:rPr>
              <a:t> </a:t>
            </a:r>
            <a:endParaRPr lang="zh-CN" altLang="zh-CN" sz="1050" kern="100">
              <a:solidFill>
                <a:srgbClr val="FF0000"/>
              </a:solidFill>
              <a:effectLst/>
              <a:latin typeface="宋体" panose="02010600030101010101" pitchFamily="2" charset="-122"/>
              <a:cs typeface="Courier New" panose="02070309020205020404"/>
            </a:endParaRPr>
          </a:p>
        </p:txBody>
      </p:sp>
      <p:pic>
        <p:nvPicPr>
          <p:cNvPr id="4" name="New picture"/>
          <p:cNvPicPr/>
          <p:nvPr/>
        </p:nvPicPr>
        <p:blipFill>
          <a:blip r:embed="rId2"/>
          <a:stretch>
            <a:fillRect/>
          </a:stretch>
        </p:blipFill>
        <p:spPr>
          <a:xfrm>
            <a:off x="10464800" y="12115800"/>
            <a:ext cx="317500" cy="2413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737148" y="1165453"/>
            <a:ext cx="8648981" cy="507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四、内容简介</a:t>
            </a:r>
            <a:endParaRPr lang="zh-CN" altLang="zh-CN" sz="1050" kern="100">
              <a:latin typeface="宋体" panose="02010600030101010101" pitchFamily="2" charset="-122"/>
              <a:cs typeface="Courier New" panose="02070309020205020404"/>
            </a:endParaRPr>
          </a:p>
          <a:p>
            <a:pPr indent="612140" algn="just">
              <a:lnSpc>
                <a:spcPct val="150000"/>
              </a:lnSpc>
              <a:spcAft>
                <a:spcPct val="0"/>
              </a:spcAft>
              <a:tabLst>
                <a:tab pos="1260475"/>
                <a:tab pos="2610485"/>
                <a:tab pos="3870960"/>
              </a:tabLst>
            </a:pPr>
            <a:r>
              <a:rPr lang="en-US" altLang="zh-CN" sz="2400" b="1" kern="100">
                <a:latin typeface="Times New Roman" panose="02020603050405020304"/>
                <a:ea typeface="黑体" panose="02010609060101010101" charset="-122"/>
                <a:cs typeface="Courier New" panose="02070309020205020404"/>
              </a:rPr>
              <a:t>1</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主要内容</a:t>
            </a:r>
            <a:endParaRPr lang="zh-CN" altLang="zh-CN" sz="1050" kern="100">
              <a:latin typeface="宋体" panose="02010600030101010101" pitchFamily="2" charset="-122"/>
              <a:cs typeface="Courier New" panose="02070309020205020404"/>
            </a:endParaRPr>
          </a:p>
          <a:p>
            <a:pPr indent="612140" algn="just">
              <a:lnSpc>
                <a:spcPct val="150000"/>
              </a:lnSpc>
              <a:spcAft>
                <a:spcPct val="0"/>
              </a:spcAft>
              <a:tabLst>
                <a:tab pos="1260475"/>
                <a:tab pos="2610485"/>
                <a:tab pos="3870960"/>
              </a:tabLst>
            </a:pPr>
            <a:r>
              <a:rPr lang="zh-CN" altLang="zh-CN" sz="2400" b="1" kern="100">
                <a:latin typeface="Times New Roman" panose="02020603050405020304"/>
                <a:cs typeface="Times New Roman" panose="02020603050405020304"/>
              </a:rPr>
              <a:t>《乡土中国》的内容具体的说是费孝通先生在上世纪四十年代后期在西南联大和云南大学所讲</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乡村社会学</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的课程讲义中整理出来的一部分，包括</a:t>
            </a:r>
            <a:r>
              <a:rPr lang="en-US" altLang="zh-CN" sz="2400" b="1" kern="100">
                <a:latin typeface="Times New Roman" panose="02020603050405020304"/>
                <a:cs typeface="Courier New" panose="02070309020205020404"/>
              </a:rPr>
              <a:t>14</a:t>
            </a:r>
            <a:r>
              <a:rPr lang="zh-CN" altLang="zh-CN" sz="2400" b="1" kern="100">
                <a:latin typeface="Times New Roman" panose="02020603050405020304"/>
                <a:cs typeface="Times New Roman" panose="02020603050405020304"/>
              </a:rPr>
              <a:t>篇论文：《乡土本色》《文字下乡》《再论文字下乡》《差序格局》《系维着私人的道德》《家族》《男女有别》《礼治秩序》《无讼》《无为政治》《长老统治》《血缘和地缘》《名实的分离》《从欲望到需要》。</a:t>
            </a:r>
            <a:endParaRPr lang="zh-CN" altLang="zh-CN" sz="1050" kern="100">
              <a:latin typeface="宋体" panose="02010600030101010101" pitchFamily="2" charset="-122"/>
              <a:cs typeface="Courier New" panose="02070309020205020404"/>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728655"/>
            <a:ext cx="8735471"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en-US" altLang="zh-CN" sz="2400" b="1" kern="100">
                <a:latin typeface="Times New Roman" panose="02020603050405020304"/>
                <a:ea typeface="黑体" panose="02010609060101010101" charset="-122"/>
                <a:cs typeface="Courier New" panose="02070309020205020404"/>
              </a:rPr>
              <a:t>2</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各篇简介</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第一篇　</a:t>
            </a:r>
            <a:r>
              <a:rPr lang="zh-CN" altLang="zh-CN" sz="2400" b="1" kern="100">
                <a:latin typeface="Times New Roman" panose="02020603050405020304"/>
                <a:cs typeface="Times New Roman" panose="02020603050405020304"/>
              </a:rPr>
              <a:t>《乡土本色》，开宗明义，点明中国社会的乡土性的原因及特点。在这一篇中，作者从中国社会的</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乡土性</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切入，探讨了乡下人的</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土气</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所涉及的</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信用</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以及中国乡土社会发展的农业基础。更为重要的是，从社会学的角度提出了礼俗社会和法理社会两种不同性质的社会。在这里礼俗社会指的是</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熟悉人</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的社会，是带有乡土性的；而法理社会则是</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陌生人</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的社会，是</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机械的团结</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。通过这两种社会的比较，赞扬了乡土社会的</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本色</a:t>
            </a:r>
            <a:r>
              <a:rPr lang="zh-CN" altLang="zh-CN" sz="2400" b="1" kern="100">
                <a:latin typeface="宋体" panose="02010600030101010101" pitchFamily="2" charset="-122"/>
                <a:cs typeface="Times New Roman" panose="02020603050405020304"/>
              </a:rPr>
              <a:t>”</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cs typeface="Times New Roman" panose="02020603050405020304"/>
              </a:rPr>
              <a:t>土气。</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第二篇　</a:t>
            </a:r>
            <a:r>
              <a:rPr lang="zh-CN" altLang="zh-CN" sz="2400" b="1" kern="100">
                <a:latin typeface="Times New Roman" panose="02020603050405020304"/>
                <a:cs typeface="Times New Roman" panose="02020603050405020304"/>
              </a:rPr>
              <a:t>《文字下乡》，从文字的产生与功用的角度说明在乡土社会里，文字语言相比于</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特殊语言</a:t>
            </a:r>
            <a:r>
              <a:rPr lang="en-US" altLang="zh-CN" sz="2400" b="1" kern="100">
                <a:latin typeface="宋体" panose="02010600030101010101" pitchFamily="2" charset="-122"/>
                <a:cs typeface="Times New Roman" panose="02020603050405020304"/>
              </a:rPr>
              <a:t>”</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cs typeface="Times New Roman" panose="02020603050405020304"/>
              </a:rPr>
              <a:t>包括表情、肢体动作等</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cs typeface="Times New Roman" panose="02020603050405020304"/>
              </a:rPr>
              <a:t>所天生固有的局限性，从而反思文字下乡运动的现实可操作性和必要性。</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401661"/>
            <a:ext cx="8735471"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第三篇　</a:t>
            </a:r>
            <a:r>
              <a:rPr lang="zh-CN" altLang="zh-CN" sz="2400" b="1" kern="100">
                <a:latin typeface="Times New Roman" panose="02020603050405020304"/>
                <a:cs typeface="Times New Roman" panose="02020603050405020304"/>
              </a:rPr>
              <a:t>《再论文字下乡》，从时间格局中说明乡土社会没有文字发展的土壤，同时为被指作</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愚</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的乡下人作辩护。</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第四篇　</a:t>
            </a:r>
            <a:r>
              <a:rPr lang="zh-CN" altLang="zh-CN" sz="2400" b="1" kern="100">
                <a:latin typeface="Times New Roman" panose="02020603050405020304"/>
                <a:cs typeface="Times New Roman" panose="02020603050405020304"/>
              </a:rPr>
              <a:t>《差序格局》，阐明了差序格局这一全新的概念，并与西方的团体格局作比较。介绍了中国乡土社会中</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以己为中心</a:t>
            </a:r>
            <a:r>
              <a:rPr lang="zh-CN" altLang="zh-CN" sz="2400" b="1" kern="100">
                <a:latin typeface="宋体" panose="02010600030101010101" pitchFamily="2" charset="-122"/>
                <a:cs typeface="Times New Roman" panose="02020603050405020304"/>
              </a:rPr>
              <a:t>”</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cs typeface="Times New Roman" panose="02020603050405020304"/>
              </a:rPr>
              <a:t>石子投入水中的波浪式</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cs typeface="Times New Roman" panose="02020603050405020304"/>
              </a:rPr>
              <a:t>的深受儒家文化影响的差序格局。</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第五篇　</a:t>
            </a:r>
            <a:r>
              <a:rPr lang="zh-CN" altLang="zh-CN" sz="2400" b="1" kern="100">
                <a:latin typeface="Times New Roman" panose="02020603050405020304"/>
                <a:cs typeface="Times New Roman" panose="02020603050405020304"/>
              </a:rPr>
              <a:t>《系维着私人的道德》，中国差序格局下，缺乏团体道德，指出道德体系中最大的特点</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cs typeface="Times New Roman" panose="02020603050405020304"/>
              </a:rPr>
              <a:t>私。</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第六篇　</a:t>
            </a:r>
            <a:r>
              <a:rPr lang="zh-CN" altLang="zh-CN" sz="2400" b="1" kern="100">
                <a:latin typeface="Times New Roman" panose="02020603050405020304"/>
                <a:cs typeface="Times New Roman" panose="02020603050405020304"/>
              </a:rPr>
              <a:t>《家族》，区别了</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家</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与</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家族</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，并具体论述了它们的结构、原则及功能。与西方国家相比，中国的家族主轴是纵的，而夫妻成了配轴。</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第七篇　</a:t>
            </a:r>
            <a:r>
              <a:rPr lang="zh-CN" altLang="zh-CN" sz="2400" b="1" kern="100">
                <a:latin typeface="Times New Roman" panose="02020603050405020304"/>
                <a:cs typeface="Times New Roman" panose="02020603050405020304"/>
              </a:rPr>
              <a:t>《男女有别》，阐述了中西方两种截然不同的家庭爱情观，探讨了中国传统感情定向的基本问题，用两种文化模式的对比分析了乡土社会男女隔阂的原因。</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777549"/>
            <a:ext cx="8735471"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第八篇　</a:t>
            </a:r>
            <a:r>
              <a:rPr lang="zh-CN" altLang="zh-CN" sz="2400" b="1" kern="100">
                <a:latin typeface="Times New Roman" panose="02020603050405020304"/>
                <a:cs typeface="Times New Roman" panose="02020603050405020304"/>
              </a:rPr>
              <a:t>《礼治秩序》，说明了礼作为一种行为规范在乡土社会中的必要性和重要性，礼治社会中人们是主动的服于成规。</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第九篇　</a:t>
            </a:r>
            <a:r>
              <a:rPr lang="zh-CN" altLang="zh-CN" sz="2400" b="1" kern="100">
                <a:latin typeface="Times New Roman" panose="02020603050405020304"/>
                <a:cs typeface="Times New Roman" panose="02020603050405020304"/>
              </a:rPr>
              <a:t>《无讼》，点明了中国在从乡土社会蜕变的过程中法治秩序与礼治秩序的矛盾，现行的司法制度在乡下产生了很多的副作用。</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第十篇　</a:t>
            </a:r>
            <a:r>
              <a:rPr lang="zh-CN" altLang="zh-CN" sz="2400" b="1" kern="100">
                <a:latin typeface="Times New Roman" panose="02020603050405020304"/>
                <a:cs typeface="Times New Roman" panose="02020603050405020304"/>
              </a:rPr>
              <a:t>《无为政治》，论述了社会冲突中的</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横暴权力</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与社会合作中的</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同意权力</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，但在农业性的乡土社会中</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无为</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的政治是最现实也是最理想的。</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第十一篇　</a:t>
            </a:r>
            <a:r>
              <a:rPr lang="zh-CN" altLang="zh-CN" sz="2400" b="1" kern="100">
                <a:latin typeface="Times New Roman" panose="02020603050405020304"/>
                <a:cs typeface="Times New Roman" panose="02020603050405020304"/>
              </a:rPr>
              <a:t>《长老统治》，指明在中国传统乡土社会的权力结构中，与</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横暴权力</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和</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同意权力</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并存的还有教化式的权力，中国政治性质用民主或不民主形容都是不合适的，于是作者使用了</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长老统治</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一词。</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1268725"/>
            <a:ext cx="8735471"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第十二篇　</a:t>
            </a:r>
            <a:r>
              <a:rPr lang="zh-CN" altLang="zh-CN" sz="2400" b="1" kern="100">
                <a:latin typeface="Times New Roman" panose="02020603050405020304"/>
                <a:cs typeface="Times New Roman" panose="02020603050405020304"/>
              </a:rPr>
              <a:t>《血缘和地缘》，说明了血缘是身份社会的基础，而地缘是契约社会的基础，在亲密的血缘社会中契约是很难生存的。</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第十三篇　</a:t>
            </a:r>
            <a:r>
              <a:rPr lang="zh-CN" altLang="zh-CN" sz="2400" b="1" kern="100">
                <a:latin typeface="Times New Roman" panose="02020603050405020304"/>
                <a:cs typeface="Times New Roman" panose="02020603050405020304"/>
              </a:rPr>
              <a:t>《名实的分离》，论述了在长老统治下，注释的变动方式可以引起名实之间的极大分离，虚伪在这种情景下是必须的。承接第十、十一篇，引出第四种权力</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cs typeface="Times New Roman" panose="02020603050405020304"/>
              </a:rPr>
              <a:t>时势权力。</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第十四篇　</a:t>
            </a:r>
            <a:r>
              <a:rPr lang="zh-CN" altLang="zh-CN" sz="2400" b="1" kern="100">
                <a:latin typeface="Times New Roman" panose="02020603050405020304"/>
                <a:cs typeface="Times New Roman" panose="02020603050405020304"/>
              </a:rPr>
              <a:t>《从欲望到需要》，详细区分了欲望和需要，在乡土社会中自然已经做好选择，人们只需靠经验按欲望去行事，而城市却不然。</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3903" y="764872"/>
            <a:ext cx="8735471"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260475"/>
                <a:tab pos="2610485"/>
                <a:tab pos="3870960"/>
              </a:tabLst>
            </a:pPr>
            <a:r>
              <a:rPr lang="zh-CN" altLang="zh-CN" sz="2400" b="1" kern="100">
                <a:latin typeface="Times New Roman" panose="02020603050405020304"/>
                <a:ea typeface="黑体" panose="02010609060101010101" charset="-122"/>
                <a:cs typeface="Times New Roman" panose="02020603050405020304"/>
              </a:rPr>
              <a:t>五、写作意义</a:t>
            </a:r>
            <a:endParaRPr lang="zh-CN" altLang="zh-CN" sz="1050" kern="100">
              <a:latin typeface="宋体" panose="02010600030101010101" pitchFamily="2" charset="-122"/>
              <a:cs typeface="Courier New" panose="02070309020205020404"/>
            </a:endParaRPr>
          </a:p>
          <a:p>
            <a:pPr indent="612140" algn="just">
              <a:spcAft>
                <a:spcPct val="0"/>
              </a:spcAft>
              <a:tabLst>
                <a:tab pos="1260475"/>
                <a:tab pos="2610485"/>
                <a:tab pos="3870960"/>
              </a:tabLst>
            </a:pPr>
            <a:r>
              <a:rPr lang="zh-CN" altLang="zh-CN" sz="2400" b="1" kern="100">
                <a:latin typeface="Times New Roman" panose="02020603050405020304"/>
                <a:cs typeface="Times New Roman" panose="02020603050405020304"/>
              </a:rPr>
              <a:t>费孝通先生的《乡土中国》是一本运用社会学和文化人类学的比较研究方法分析中国传统基层社会的著作，其目的是回答</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作为中国基层社会的乡土社会究竟是个什么样的社会</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这个问题。在著作中，作者从宏观的角度审视整个社会，分析社会的整体架构，同时运用深刻而又形象鲜明的比喻，深入浅出地对一些现象或理论进行解释，从多个层面对传统基层社会做了深入的剖析，提出了一系列具有启发性的概念和范畴，并从功能主义的视角出发阐释了这些现象产生的原因和现实的功能，不仅为我们理解整个中国传统社会的结构和秩序提供了重要的理论资源，而且对我们的文学创作以及对文学作品的理解提供了理论依据和参考，具有非常丰富的价值。</a:t>
            </a:r>
            <a:endParaRPr lang="zh-CN" altLang="zh-CN" sz="1050" kern="100">
              <a:effectLst/>
              <a:latin typeface="宋体" panose="02010600030101010101" pitchFamily="2" charset="-122"/>
              <a:cs typeface="Courier New" panose="02070309020205020404"/>
            </a:endParaRPr>
          </a:p>
        </p:txBody>
      </p:sp>
    </p:spTree>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OS" val="Unix 3.10 unknown"/>
  <p:tag name="AS_RELEASE_DATE" val="2017.06.20"/>
  <p:tag name="AS_TITLE" val="Aspose.Slides for Java"/>
  <p:tag name="AS_VERSION" val="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107</Paragraphs>
  <Slides>35</Slides>
  <Notes>0</Notes>
  <TotalTime>0</TotalTime>
  <HiddenSlides>0</HiddenSlides>
  <MMClips>0</MMClips>
  <ScaleCrop>0</ScaleCrop>
  <HeadingPairs>
    <vt:vector baseType="variant" size="4">
      <vt:variant>
        <vt:lpstr>Theme</vt:lpstr>
      </vt:variant>
      <vt:variant>
        <vt:i4>1</vt:i4>
      </vt:variant>
      <vt:variant>
        <vt:lpstr>Slide Titles</vt:lpstr>
      </vt:variant>
      <vt:variant>
        <vt:i4>35</vt:i4>
      </vt:variant>
    </vt:vector>
  </HeadingPairs>
  <TitlesOfParts>
    <vt:vector baseType="lpstr" size="36">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2020-10-09T13:07:24.912</cp:lastPrinted>
  <dcterms:created xsi:type="dcterms:W3CDTF">2020-10-09T13:07:24Z</dcterms:created>
  <dcterms:modified xsi:type="dcterms:W3CDTF">2020-10-09T05:07:29Z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