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Relationship Id="rId4" Type="http://schemas.openxmlformats.org/officeDocument/2006/relationships/image" Target="../media/image4.jpeg" /><Relationship Id="rId5" Type="http://schemas.openxmlformats.org/officeDocument/2006/relationships/hyperlink" Target="file:///C:\Documents%20and%20Settings\www\Local%20Settings\Temp\Rar$DI00.563\&#40644;&#36132;&#36132;_2004&#8212;133&#12298;&#32838;&#21548;&#21476;&#20856;&#21776;&#35799;&#31995;&#21015;--&#26446;&#30333;&#12299;AV450.wmv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hyperlink" Target="../AppData/Local/Temp/&#37228;&#20048;&#22825;.swf" TargetMode="External" /><Relationship Id="rId4" Type="http://schemas.openxmlformats.org/officeDocument/2006/relationships/hyperlink" Target="../AppData/Local/Temp/&#27784;&#21513;&#24544;_&#21016;&#31161;&#38177;.rmvb" TargetMode="Ex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../AppData/Local/Temp/&#37228;&#20048;&#22825;&#25196;&#24030;&#21021;&#39118;&#24109;&#19978;&#35265;&#36192;31.mp3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hyperlink" Target="../AppData/Local/Temp/&#37228;&#20048;&#22825;.swf" TargetMode="Ex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../AppData/Local/Temp/&#27700;&#35843;&#27468;&#22836;&#30340;&#26391;&#35835;.swf" TargetMode="Ex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7" name="图片 14337" descr="102051_03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矩形 14338"/>
          <p:cNvSpPr/>
          <p:nvPr/>
        </p:nvSpPr>
        <p:spPr>
          <a:xfrm>
            <a:off x="2895600" y="381000"/>
            <a:ext cx="17145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44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行路难</a:t>
            </a:r>
            <a:endParaRPr lang="zh-CN" altLang="en-US" sz="4400" b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9" name="矩形 14339"/>
          <p:cNvSpPr/>
          <p:nvPr/>
        </p:nvSpPr>
        <p:spPr>
          <a:xfrm>
            <a:off x="1905000" y="1600200"/>
            <a:ext cx="4953000" cy="4724400"/>
          </a:xfrm>
          <a:prstGeom prst="rect">
            <a:avLst/>
          </a:prstGeom>
          <a:noFill/>
          <a:ln w="571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marL="342900" indent="-342900">
              <a:lnSpc>
                <a:spcPct val="125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李白，</a:t>
            </a:r>
            <a:r>
              <a:rPr lang="zh-CN" altLang="en-US" sz="28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字太白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号青莲居士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盛唐诗人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，有</a:t>
            </a:r>
            <a:r>
              <a:rPr lang="zh-CN" altLang="en-US" sz="2800">
                <a:solidFill>
                  <a:srgbClr val="E2413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“诗仙”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之称。李白是继</a:t>
            </a:r>
            <a:r>
              <a:rPr lang="zh-CN" altLang="en-US" sz="2800">
                <a:solidFill>
                  <a:srgbClr val="E2413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屈原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之后我国最伟大的</a:t>
            </a:r>
            <a:r>
              <a:rPr lang="zh-CN" altLang="en-US" sz="2800">
                <a:solidFill>
                  <a:srgbClr val="E2413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浪漫主义诗人</a:t>
            </a:r>
            <a:r>
              <a:rPr lang="zh-CN" altLang="en-US" sz="280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其诗</a:t>
            </a:r>
            <a:r>
              <a:rPr lang="zh-CN" altLang="en-US" sz="2800">
                <a:solidFill>
                  <a:srgbClr val="E2413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想象丰富，夸张奇特，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形成了</a:t>
            </a:r>
            <a:r>
              <a:rPr lang="zh-CN" altLang="en-US" sz="2800">
                <a:solidFill>
                  <a:srgbClr val="E2413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飘逸、奔放、雄奇、壮丽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的风格。有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李太白集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00" name="图片 14340" descr="f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1524000"/>
            <a:ext cx="3040063" cy="4648200"/>
          </a:xfrm>
          <a:prstGeom prst="rect">
            <a:avLst/>
          </a:prstGeom>
          <a:noFill/>
          <a:ln w="76200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101" name="图片 14341" descr="libai_banner">
            <a:hlinkClick r:id="rId5" action="ppaction://hlinkfile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6200" y="685800"/>
            <a:ext cx="1371600" cy="69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图片 20481" descr="102051_03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占位符 20482"/>
          <p:cNvSpPr>
            <a:spLocks noGrp="1"/>
          </p:cNvSpPr>
          <p:nvPr>
            <p:ph type="body" idx="4294967295"/>
          </p:nvPr>
        </p:nvSpPr>
        <p:spPr>
          <a:xfrm>
            <a:off x="1905000" y="1066800"/>
            <a:ext cx="8382000" cy="5791200"/>
          </a:xfrm>
          <a:solidFill>
            <a:schemeClr val="bg1"/>
          </a:solidFill>
        </p:spPr>
        <p:txBody>
          <a:bodyPr anchor="t" anchorCtr="0"/>
          <a:lstStyle/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</a:rPr>
              <a:t>这首诗</a:t>
            </a:r>
            <a:r>
              <a:rPr lang="zh-CN" altLang="en-US" sz="2400" b="1">
                <a:solidFill>
                  <a:srgbClr val="E24130"/>
                </a:solidFill>
                <a:latin typeface="宋体" panose="02010600030101010101" pitchFamily="2" charset="-122"/>
              </a:rPr>
              <a:t>反映了李白被迫离开长安之际的思想痛苦和心理矛盾。</a:t>
            </a:r>
            <a:br>
              <a:rPr lang="zh-CN" altLang="en-US" sz="2400" b="1">
                <a:solidFill>
                  <a:srgbClr val="990099"/>
                </a:solidFill>
                <a:latin typeface="宋体" panose="02010600030101010101" pitchFamily="2" charset="-122"/>
              </a:rPr>
            </a:br>
            <a:r>
              <a:rPr lang="en-US" altLang="zh-CN" sz="2400" b="1">
                <a:latin typeface="宋体" panose="02010600030101010101" pitchFamily="2" charset="-122"/>
              </a:rPr>
              <a:t>      </a:t>
            </a:r>
            <a:r>
              <a:rPr lang="zh-CN" altLang="en-US" sz="2400" b="1">
                <a:solidFill>
                  <a:srgbClr val="E24130"/>
                </a:solidFill>
                <a:latin typeface="宋体" panose="02010600030101010101" pitchFamily="2" charset="-122"/>
              </a:rPr>
              <a:t>一方面</a:t>
            </a:r>
            <a:r>
              <a:rPr lang="zh-CN" altLang="en-US" sz="2400" b="1">
                <a:latin typeface="宋体" panose="02010600030101010101" pitchFamily="2" charset="-122"/>
              </a:rPr>
              <a:t>，长安两年的经历，使他认识到朝廷的黑暗和仕途的艰难，满怀悲愤，却又无可奈何，产生了进退失措、茫然无助的强烈痛苦，反复感叹：“行路难！行路难！”</a:t>
            </a:r>
            <a:r>
              <a:rPr lang="zh-CN" altLang="en-US" sz="2400" b="1">
                <a:solidFill>
                  <a:srgbClr val="E24130"/>
                </a:solidFill>
                <a:latin typeface="宋体" panose="02010600030101010101" pitchFamily="2" charset="-122"/>
              </a:rPr>
              <a:t>另一方面，</a:t>
            </a:r>
            <a:r>
              <a:rPr lang="zh-CN" altLang="en-US" sz="2400" b="1">
                <a:latin typeface="宋体" panose="02010600030101010101" pitchFamily="2" charset="-122"/>
              </a:rPr>
              <a:t>积极用世的愿望，对自己才能的坚信不移及历史上一些贤人最终得到明主重用的事例，又使他对前途满怀希望，相信自己终会有乘风破浪之时，显示出对理想的执著追求和对前途的充分自信。</a:t>
            </a:r>
            <a:br>
              <a:rPr lang="zh-CN" altLang="en-US" sz="2400" b="1">
                <a:latin typeface="宋体" panose="02010600030101010101" pitchFamily="2" charset="-122"/>
              </a:rPr>
            </a:br>
            <a:r>
              <a:rPr lang="en-US" altLang="zh-CN" sz="2400" b="1">
                <a:latin typeface="宋体" panose="02010600030101010101" pitchFamily="2" charset="-122"/>
              </a:rPr>
              <a:t>   </a:t>
            </a:r>
            <a:r>
              <a:rPr lang="zh-CN" altLang="en-US" sz="2400" b="1">
                <a:solidFill>
                  <a:srgbClr val="990033"/>
                </a:solidFill>
                <a:latin typeface="宋体" panose="02010600030101010101" pitchFamily="2" charset="-122"/>
              </a:rPr>
              <a:t>全诗交织着现实与理想的深刻矛盾和失望与希望的复杂心情，充满着一股抑郁不平之气，一种昂扬奋进之志。这既反映出当时现实对诗人的沉重压抑，也表现出诗人豪放不羁、自强不息的个性。</a:t>
            </a:r>
            <a:endParaRPr lang="zh-CN" altLang="en-US" sz="2400" b="1">
              <a:solidFill>
                <a:srgbClr val="990033"/>
              </a:solidFill>
              <a:latin typeface="宋体" panose="02010600030101010101" pitchFamily="2" charset="-122"/>
            </a:endParaRPr>
          </a:p>
        </p:txBody>
      </p:sp>
      <p:sp>
        <p:nvSpPr>
          <p:cNvPr id="13315" name="矩形 20483"/>
          <p:cNvSpPr/>
          <p:nvPr/>
        </p:nvSpPr>
        <p:spPr>
          <a:xfrm>
            <a:off x="3124200" y="304800"/>
            <a:ext cx="1981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4800" b="1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主旨</a:t>
            </a:r>
            <a:endParaRPr lang="zh-CN" altLang="en-US" sz="4800" b="1">
              <a:gradFill rotWithShape="0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21505" descr="102051_03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21506"/>
          <p:cNvSpPr txBox="1"/>
          <p:nvPr/>
        </p:nvSpPr>
        <p:spPr>
          <a:xfrm>
            <a:off x="1981200" y="1143000"/>
            <a:ext cx="4495800" cy="5507990"/>
          </a:xfrm>
          <a:prstGeom prst="rect">
            <a:avLst/>
          </a:prstGeom>
          <a:noFill/>
          <a:ln w="57150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诗以“行路难”比喻世道险阻，抒写了诗人在政治道路上遭遇艰难时，产生 的不可抑制的激愤情绪；但他并未因此而放弃远大的政治理想，仍盼着总有一天会施 展自己的抱负，表现了他对人生前途乐观豪迈的气概，充满了积极浪漫主义的情调。 </a:t>
            </a:r>
            <a:endParaRPr lang="zh-CN" altLang="en-US" sz="32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矩形 21507"/>
          <p:cNvSpPr/>
          <p:nvPr/>
        </p:nvSpPr>
        <p:spPr>
          <a:xfrm>
            <a:off x="3124200" y="304800"/>
            <a:ext cx="1981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4800" b="1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主旨</a:t>
            </a:r>
            <a:endParaRPr lang="zh-CN" altLang="en-US" sz="4800" b="1">
              <a:gradFill rotWithShape="0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40" name="图片 21508" descr="040418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00" y="1066800"/>
            <a:ext cx="3708400" cy="548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文本框 19460"/>
          <p:cNvSpPr txBox="1"/>
          <p:nvPr/>
        </p:nvSpPr>
        <p:spPr>
          <a:xfrm>
            <a:off x="3886200" y="1371600"/>
            <a:ext cx="6781800" cy="5015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刘禹锡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 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772~842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）字梦得 ，彭城（今江苏徐州）人，唐代中期诗人、哲学家。政治上主张革新，是王叔文派政治革新活动的中心人物之一。后被贬为郎州司马、连州刺史，晚年任太子宾客。其代表作有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乌衣巷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秋词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竹枝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浪淘沙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浪淘沙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杨柳枝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西塞山怀古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酬乐天扬州初逢席上见赠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等。其诗集有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刘宾客集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0" name="图片 19461" descr="lys"/>
          <p:cNvPicPr>
            <a:picLocks noChangeAspect="1"/>
          </p:cNvPicPr>
          <p:nvPr/>
        </p:nvPicPr>
        <p:blipFill>
          <a:blip r:embed="rId2">
            <a:lum bright="29999" contrast="-38000"/>
          </a:blip>
          <a:stretch>
            <a:fillRect/>
          </a:stretch>
        </p:blipFill>
        <p:spPr>
          <a:xfrm>
            <a:off x="1524000" y="1125538"/>
            <a:ext cx="2411413" cy="539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19463">
            <a:hlinkClick r:id="rId3" action="ppaction://hlinkfile"/>
          </p:cNvPr>
          <p:cNvSpPr/>
          <p:nvPr/>
        </p:nvSpPr>
        <p:spPr>
          <a:xfrm>
            <a:off x="3000375" y="188913"/>
            <a:ext cx="6181725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酬乐天扬州初逢席上见赠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2" name="矩形 19464">
            <a:hlinkClick r:id="rId4" action="ppaction://hlinkfile"/>
          </p:cNvPr>
          <p:cNvSpPr/>
          <p:nvPr/>
        </p:nvSpPr>
        <p:spPr>
          <a:xfrm>
            <a:off x="7896225" y="836613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刘禹锡</a:t>
            </a:r>
            <a:endParaRPr lang="zh-CN" altLang="en-US" sz="3600" b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文本框 20481"/>
          <p:cNvSpPr txBox="1"/>
          <p:nvPr/>
        </p:nvSpPr>
        <p:spPr>
          <a:xfrm>
            <a:off x="1905000" y="762000"/>
            <a:ext cx="8534400" cy="61855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这是古代酬赠诗中的名篇。唐敬宗宝历二年（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826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），诗人罢和州刺史，回归洛阳，途经扬州，与罢苏州刺史的白居易相遇。同是天涯沦落人，惺惺相惜。白居易在席上吟诗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醉赠刘二十八使君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，对刘禹锡被贬谪的遭遇表示同情和不平，刘禹锡因写此诗回赠。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4" name="文本框 20484"/>
          <p:cNvSpPr txBox="1"/>
          <p:nvPr/>
        </p:nvSpPr>
        <p:spPr>
          <a:xfrm>
            <a:off x="1524000" y="0"/>
            <a:ext cx="48768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资料：</a:t>
            </a:r>
            <a:endParaRPr lang="zh-CN" altLang="en-US" sz="48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矩形 47105"/>
          <p:cNvSpPr/>
          <p:nvPr/>
        </p:nvSpPr>
        <p:spPr>
          <a:xfrm>
            <a:off x="1685925" y="1477645"/>
            <a:ext cx="8820150" cy="357886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醉赠刘二十八使君</a:t>
            </a:r>
            <a:endParaRPr lang="zh-CN" altLang="en-US" sz="360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36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“为我引杯添酒饮，与君把箸击盘歌。</a:t>
            </a:r>
            <a:endParaRPr lang="zh-CN" altLang="en-US" sz="360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诗称国手徒为尔，命压人头不奈何。</a:t>
            </a:r>
            <a:endParaRPr lang="zh-CN" altLang="en-US" sz="360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举眼风光长寂寞，满朝官职独蹉跎。</a:t>
            </a:r>
            <a:endParaRPr lang="zh-CN" altLang="en-US" sz="360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亦知合被才名折，二十三年折太多。”</a:t>
            </a:r>
            <a:r>
              <a:rPr lang="zh-CN" altLang="en-US"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</a:t>
            </a:r>
            <a:r>
              <a:rPr lang="zh-CN" altLang="en-US" sz="3600">
                <a:latin typeface="华文中宋" panose="02010600040101010101" pitchFamily="2" charset="-122"/>
                <a:ea typeface="华文中宋" panose="02010600040101010101" pitchFamily="2" charset="-122"/>
              </a:rPr>
              <a:t>刘禹锡便写了</a:t>
            </a:r>
            <a:r>
              <a:rPr lang="en-US" altLang="zh-CN" sz="360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>
                <a:latin typeface="华文中宋" panose="02010600040101010101" pitchFamily="2" charset="-122"/>
                <a:ea typeface="华文中宋" panose="02010600040101010101" pitchFamily="2" charset="-122"/>
              </a:rPr>
              <a:t>酬乐天扬州初逢席上见赠</a:t>
            </a:r>
            <a:r>
              <a:rPr lang="en-US" altLang="zh-CN" sz="360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600">
                <a:latin typeface="华文中宋" panose="02010600040101010101" pitchFamily="2" charset="-122"/>
                <a:ea typeface="华文中宋" panose="02010600040101010101" pitchFamily="2" charset="-122"/>
              </a:rPr>
              <a:t>来酬答他。</a:t>
            </a:r>
            <a:r>
              <a:rPr lang="zh-CN" altLang="en-US"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6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文本框 5122"/>
          <p:cNvSpPr txBox="1"/>
          <p:nvPr/>
        </p:nvSpPr>
        <p:spPr>
          <a:xfrm>
            <a:off x="1703388" y="342900"/>
            <a:ext cx="8856662" cy="55848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2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hlinkClick r:id="rId2" action="ppaction://hlinkfile"/>
              </a:rPr>
              <a:t>酬乐天扬州初逢席上见赠</a:t>
            </a:r>
            <a:endParaRPr lang="zh-CN" altLang="en-US" sz="420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hlinkClick r:id="rId2" action="ppaction://hlinkfile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200">
                <a:latin typeface="Times New Roman" panose="02020603050405020304" pitchFamily="18" charset="0"/>
                <a:ea typeface="华文新魏" panose="02010800040101010101" pitchFamily="2" charset="-122"/>
              </a:rPr>
              <a:t>刘禹锡</a:t>
            </a:r>
            <a:endParaRPr lang="zh-CN" altLang="en-US" sz="420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200">
                <a:solidFill>
                  <a:srgbClr val="00808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巴山楚水</a:t>
            </a:r>
            <a:r>
              <a:rPr lang="zh-CN" altLang="en-US" sz="4200">
                <a:latin typeface="Times New Roman" panose="02020603050405020304" pitchFamily="18" charset="0"/>
                <a:ea typeface="华文新魏" panose="02010800040101010101" pitchFamily="2" charset="-122"/>
              </a:rPr>
              <a:t>凄凉地，</a:t>
            </a:r>
            <a:r>
              <a:rPr lang="zh-CN" altLang="en-US" sz="4200">
                <a:solidFill>
                  <a:srgbClr val="00808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二十三年</a:t>
            </a:r>
            <a:r>
              <a:rPr lang="zh-CN" altLang="en-US" sz="4200">
                <a:latin typeface="Times New Roman" panose="02020603050405020304" pitchFamily="18" charset="0"/>
                <a:ea typeface="华文新魏" panose="02010800040101010101" pitchFamily="2" charset="-122"/>
              </a:rPr>
              <a:t>弃置身。</a:t>
            </a:r>
            <a:endParaRPr lang="zh-CN" altLang="en-US" sz="420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200">
                <a:latin typeface="Times New Roman" panose="02020603050405020304" pitchFamily="18" charset="0"/>
                <a:ea typeface="华文新魏" panose="02010800040101010101" pitchFamily="2" charset="-122"/>
              </a:rPr>
              <a:t>怀旧空吟</a:t>
            </a:r>
            <a:r>
              <a:rPr lang="zh-CN" altLang="en-US" sz="4200">
                <a:solidFill>
                  <a:srgbClr val="00808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闻笛赋</a:t>
            </a:r>
            <a:r>
              <a:rPr lang="zh-CN" altLang="en-US" sz="4200">
                <a:latin typeface="Times New Roman" panose="02020603050405020304" pitchFamily="18" charset="0"/>
                <a:ea typeface="华文新魏" panose="02010800040101010101" pitchFamily="2" charset="-122"/>
              </a:rPr>
              <a:t>，到乡翻似</a:t>
            </a:r>
            <a:r>
              <a:rPr lang="zh-CN" altLang="en-US" sz="4200">
                <a:solidFill>
                  <a:srgbClr val="00808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烂柯人</a:t>
            </a:r>
            <a:r>
              <a:rPr lang="zh-CN" altLang="en-US" sz="4200">
                <a:latin typeface="Times New Roman" panose="02020603050405020304" pitchFamily="18" charset="0"/>
                <a:ea typeface="华文新魏" panose="02010800040101010101" pitchFamily="2" charset="-122"/>
              </a:rPr>
              <a:t>。</a:t>
            </a:r>
            <a:endParaRPr lang="zh-CN" altLang="en-US" sz="420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2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沉舟侧畔千帆过，病树前头万木春</a:t>
            </a:r>
            <a:r>
              <a:rPr lang="zh-CN" altLang="en-US" sz="4200">
                <a:latin typeface="Times New Roman" panose="02020603050405020304" pitchFamily="18" charset="0"/>
                <a:ea typeface="华文新魏" panose="02010800040101010101" pitchFamily="2" charset="-122"/>
              </a:rPr>
              <a:t>。</a:t>
            </a:r>
            <a:endParaRPr lang="zh-CN" altLang="en-US" sz="420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200">
                <a:latin typeface="Times New Roman" panose="02020603050405020304" pitchFamily="18" charset="0"/>
                <a:ea typeface="华文新魏" panose="02010800040101010101" pitchFamily="2" charset="-122"/>
              </a:rPr>
              <a:t>今日听君歌一曲，暂凭杯酒长精神。</a:t>
            </a:r>
            <a:endParaRPr lang="zh-CN" altLang="en-US" sz="42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圆角矩形标注 52225"/>
          <p:cNvSpPr/>
          <p:nvPr/>
        </p:nvSpPr>
        <p:spPr>
          <a:xfrm>
            <a:off x="8183563" y="5949950"/>
            <a:ext cx="2392362" cy="780835"/>
          </a:xfrm>
          <a:prstGeom prst="wedgeRoundRectCallout">
            <a:avLst>
              <a:gd name="adj1" fmla="val -109389"/>
              <a:gd name="adj2" fmla="val -690375"/>
              <a:gd name="adj3" fmla="val 16667"/>
            </a:avLst>
          </a:prstGeom>
          <a:solidFill>
            <a:srgbClr val="00FF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dist="25400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感叹遭际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2227" name="圆角矩形标注 52226"/>
          <p:cNvSpPr/>
          <p:nvPr/>
        </p:nvSpPr>
        <p:spPr>
          <a:xfrm>
            <a:off x="1763713" y="220770"/>
            <a:ext cx="2473325" cy="780835"/>
          </a:xfrm>
          <a:prstGeom prst="wedgeRoundRectCallout">
            <a:avLst>
              <a:gd name="adj1" fmla="val 178884"/>
              <a:gd name="adj2" fmla="val 345398"/>
              <a:gd name="adj3" fmla="val 16667"/>
            </a:avLst>
          </a:prstGeom>
          <a:solidFill>
            <a:srgbClr val="00FF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 anchorCtr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辛酸怅惘 </a:t>
            </a:r>
            <a:endParaRPr lang="zh-CN" altLang="en-US" sz="400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267" name="椭圆 52227"/>
          <p:cNvSpPr/>
          <p:nvPr/>
        </p:nvSpPr>
        <p:spPr>
          <a:xfrm>
            <a:off x="1919288" y="1125538"/>
            <a:ext cx="1368425" cy="4535487"/>
          </a:xfrm>
          <a:prstGeom prst="ellipse">
            <a:avLst/>
          </a:prstGeom>
          <a:pattFill prst="openDmnd">
            <a:fgClr>
              <a:srgbClr val="FF0000"/>
            </a:fgClr>
            <a:bgClr>
              <a:schemeClr val="bg1"/>
            </a:bgClr>
          </a:patt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6600">
                <a:latin typeface="Arial" panose="020b0604020202020204" pitchFamily="34" charset="0"/>
                <a:ea typeface="华文行楷" panose="02010800040101010101" pitchFamily="2" charset="-122"/>
              </a:rPr>
              <a:t>诗</a:t>
            </a:r>
            <a:endParaRPr lang="zh-CN" altLang="en-US" sz="6600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algn="ctr"/>
            <a:r>
              <a:rPr lang="zh-CN" altLang="en-US" sz="6600">
                <a:latin typeface="Arial" panose="020b0604020202020204" pitchFamily="34" charset="0"/>
                <a:ea typeface="华文行楷" panose="02010800040101010101" pitchFamily="2" charset="-122"/>
              </a:rPr>
              <a:t>歌</a:t>
            </a:r>
            <a:endParaRPr lang="zh-CN" altLang="en-US" sz="6600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algn="ctr"/>
            <a:r>
              <a:rPr lang="zh-CN" altLang="en-US" sz="6600">
                <a:latin typeface="Arial" panose="020b0604020202020204" pitchFamily="34" charset="0"/>
                <a:ea typeface="华文行楷" panose="02010800040101010101" pitchFamily="2" charset="-122"/>
              </a:rPr>
              <a:t>赏</a:t>
            </a:r>
            <a:endParaRPr lang="zh-CN" altLang="en-US" sz="6600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algn="ctr"/>
            <a:r>
              <a:rPr lang="zh-CN" altLang="en-US" sz="6600">
                <a:latin typeface="Arial" panose="020b0604020202020204" pitchFamily="34" charset="0"/>
                <a:ea typeface="华文行楷" panose="02010800040101010101" pitchFamily="2" charset="-122"/>
              </a:rPr>
              <a:t>析</a:t>
            </a:r>
            <a:endParaRPr lang="zh-CN" altLang="en-US" sz="660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1268" name="矩形 52228"/>
          <p:cNvSpPr/>
          <p:nvPr/>
        </p:nvSpPr>
        <p:spPr>
          <a:xfrm>
            <a:off x="4656138" y="247651"/>
            <a:ext cx="6335712" cy="1241425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 anchorCtr="0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4400">
                <a:latin typeface="Arial" panose="020b0604020202020204" pitchFamily="34" charset="0"/>
                <a:ea typeface="黑体" panose="02010609060101010101" pitchFamily="49" charset="-122"/>
              </a:rPr>
              <a:t>巴山楚水凄凉地，</a:t>
            </a:r>
            <a:endParaRPr lang="zh-CN" altLang="en-US" sz="44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85000"/>
              </a:lnSpc>
            </a:pPr>
            <a:r>
              <a:rPr lang="zh-CN" altLang="en-US" sz="4400">
                <a:latin typeface="Arial" panose="020b0604020202020204" pitchFamily="34" charset="0"/>
                <a:ea typeface="黑体" panose="02010609060101010101" pitchFamily="49" charset="-122"/>
              </a:rPr>
              <a:t>二十三年弃置身。</a:t>
            </a:r>
            <a:endParaRPr lang="zh-CN" altLang="en-US" sz="4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0" name="矩形 52229"/>
          <p:cNvSpPr/>
          <p:nvPr/>
        </p:nvSpPr>
        <p:spPr>
          <a:xfrm>
            <a:off x="3503613" y="1438275"/>
            <a:ext cx="6840537" cy="1137285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40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自己谪居在巴山楚水这荒凉的地区，算来已经二十三年了。 </a:t>
            </a:r>
            <a:endParaRPr lang="zh-CN" altLang="en-US" sz="400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270" name="矩形 52230"/>
          <p:cNvSpPr/>
          <p:nvPr/>
        </p:nvSpPr>
        <p:spPr>
          <a:xfrm>
            <a:off x="4727575" y="2552701"/>
            <a:ext cx="5472113" cy="12414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怀旧空吟闻笛赋，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5000"/>
              </a:lnSpc>
            </a:pP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到乡翻似烂柯人。 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32" name="矩形 52231"/>
          <p:cNvSpPr/>
          <p:nvPr/>
        </p:nvSpPr>
        <p:spPr>
          <a:xfrm>
            <a:off x="3505200" y="3775711"/>
            <a:ext cx="6911975" cy="2707005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 anchorCtr="0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40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如今回来，许多老朋友都已去世，只能徒然地吟诵“闻笛赋”表示悼念而已。此番回来恍如隔世，觉得人事全非，不再是旧日的光景了。 </a:t>
            </a:r>
            <a:endParaRPr lang="zh-CN" altLang="en-US" sz="400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30" grpId="0"/>
      <p:bldP spid="522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圆角矩形标注 53249"/>
          <p:cNvSpPr/>
          <p:nvPr/>
        </p:nvSpPr>
        <p:spPr>
          <a:xfrm>
            <a:off x="1847850" y="188913"/>
            <a:ext cx="2859088" cy="848784"/>
          </a:xfrm>
          <a:prstGeom prst="wedgeRoundRectCallout">
            <a:avLst>
              <a:gd name="adj1" fmla="val 122236"/>
              <a:gd name="adj2" fmla="val 376398"/>
              <a:gd name="adj3" fmla="val 16667"/>
            </a:avLst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意志坚强</a:t>
            </a:r>
            <a:endParaRPr lang="zh-CN" altLang="en-US" sz="4400" b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3251" name="圆角矩形标注 53250"/>
          <p:cNvSpPr/>
          <p:nvPr/>
        </p:nvSpPr>
        <p:spPr>
          <a:xfrm>
            <a:off x="2090738" y="5707063"/>
            <a:ext cx="2925762" cy="848784"/>
          </a:xfrm>
          <a:prstGeom prst="wedgeRoundRectCallout">
            <a:avLst>
              <a:gd name="adj1" fmla="val 120264"/>
              <a:gd name="adj2" fmla="val -516472"/>
              <a:gd name="adj3" fmla="val 16667"/>
            </a:avLst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襟怀豁达</a:t>
            </a:r>
            <a:endParaRPr lang="zh-CN" altLang="en-US" sz="4400" b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2291" name="椭圆 53251"/>
          <p:cNvSpPr/>
          <p:nvPr/>
        </p:nvSpPr>
        <p:spPr>
          <a:xfrm>
            <a:off x="1919288" y="1125538"/>
            <a:ext cx="1368425" cy="4535487"/>
          </a:xfrm>
          <a:prstGeom prst="ellipse">
            <a:avLst/>
          </a:prstGeom>
          <a:pattFill prst="openDmnd">
            <a:fgClr>
              <a:srgbClr val="FF0000"/>
            </a:fgClr>
            <a:bgClr>
              <a:schemeClr val="bg1"/>
            </a:bgClr>
          </a:patt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6600" b="0">
                <a:latin typeface="Arial" panose="020b0604020202020204" pitchFamily="34" charset="0"/>
                <a:ea typeface="华文行楷" panose="02010800040101010101" pitchFamily="2" charset="-122"/>
              </a:rPr>
              <a:t>诗</a:t>
            </a:r>
            <a:endParaRPr lang="zh-CN" altLang="en-US" sz="6600" b="0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algn="ctr"/>
            <a:r>
              <a:rPr lang="zh-CN" altLang="en-US" sz="6600" b="0">
                <a:latin typeface="Arial" panose="020b0604020202020204" pitchFamily="34" charset="0"/>
                <a:ea typeface="华文行楷" panose="02010800040101010101" pitchFamily="2" charset="-122"/>
              </a:rPr>
              <a:t>歌</a:t>
            </a:r>
            <a:endParaRPr lang="zh-CN" altLang="en-US" sz="6600" b="0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algn="ctr"/>
            <a:r>
              <a:rPr lang="zh-CN" altLang="en-US" sz="6600" b="0">
                <a:latin typeface="Arial" panose="020b0604020202020204" pitchFamily="34" charset="0"/>
                <a:ea typeface="华文行楷" panose="02010800040101010101" pitchFamily="2" charset="-122"/>
              </a:rPr>
              <a:t>赏</a:t>
            </a:r>
            <a:endParaRPr lang="zh-CN" altLang="en-US" sz="6600" b="0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algn="ctr"/>
            <a:r>
              <a:rPr lang="zh-CN" altLang="en-US" sz="6600" b="0">
                <a:latin typeface="Arial" panose="020b0604020202020204" pitchFamily="34" charset="0"/>
                <a:ea typeface="华文行楷" panose="02010800040101010101" pitchFamily="2" charset="-122"/>
              </a:rPr>
              <a:t>析</a:t>
            </a:r>
            <a:endParaRPr lang="zh-CN" altLang="en-US" sz="6600" b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3253" name="矩形 53252"/>
          <p:cNvSpPr/>
          <p:nvPr/>
        </p:nvSpPr>
        <p:spPr>
          <a:xfrm>
            <a:off x="4656138" y="615951"/>
            <a:ext cx="5086350" cy="1241425"/>
          </a:xfrm>
          <a:prstGeom prst="rect">
            <a:avLst/>
          </a:prstGeom>
          <a:noFill/>
          <a:ln w="9525">
            <a:noFill/>
            <a:miter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 fontAlgn="base">
              <a:lnSpc>
                <a:spcPct val="85000"/>
              </a:lnSpc>
              <a:buClr>
                <a:srgbClr val="000000"/>
              </a:buClr>
            </a:pPr>
            <a:r>
              <a:rPr lang="zh-CN" altLang="en-US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沉舟侧畔千帆过，</a:t>
            </a:r>
            <a:endParaRPr lang="zh-CN" altLang="en-US" sz="4400" b="1" strike="noStrike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fontAlgn="base">
              <a:lnSpc>
                <a:spcPct val="85000"/>
              </a:lnSpc>
              <a:buClr>
                <a:srgbClr val="000000"/>
              </a:buClr>
            </a:pPr>
            <a:r>
              <a:rPr lang="zh-CN" altLang="en-US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病树前头万木春。</a:t>
            </a:r>
            <a:r>
              <a:rPr lang="zh-CN" altLang="en-US" sz="4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lang="zh-CN" altLang="en-US" sz="4400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4" name="矩形 53253"/>
          <p:cNvSpPr/>
          <p:nvPr/>
        </p:nvSpPr>
        <p:spPr>
          <a:xfrm>
            <a:off x="3719513" y="2055495"/>
            <a:ext cx="6337300" cy="1137285"/>
          </a:xfrm>
          <a:prstGeom prst="rect">
            <a:avLst/>
          </a:prstGeom>
          <a:noFill/>
          <a:ln w="9525">
            <a:noFill/>
          </a:ln>
          <a:effectLst>
            <a:outerShdw dist="28398" dir="20006096" algn="ctr" rotWithShape="0">
              <a:schemeClr val="bg2"/>
            </a:outerShdw>
          </a:effectLst>
        </p:spPr>
        <p:txBody>
          <a:bodyPr anchor="ctr" anchorCtr="0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4000" b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沉舟侧畔，有千帆竞发；病树前头，正万木皆春。 </a:t>
            </a:r>
            <a:endParaRPr lang="zh-CN" altLang="en-US" sz="4000" b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55" name="矩形 53254"/>
          <p:cNvSpPr/>
          <p:nvPr/>
        </p:nvSpPr>
        <p:spPr>
          <a:xfrm>
            <a:off x="4656138" y="3279776"/>
            <a:ext cx="4955540" cy="1241425"/>
          </a:xfrm>
          <a:prstGeom prst="rect">
            <a:avLst/>
          </a:prstGeom>
          <a:noFill/>
          <a:ln w="9525">
            <a:noFill/>
            <a:miter/>
          </a:ln>
          <a:effectLst>
            <a:outerShdw dist="28398" dir="1593903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lvl="0" fontAlgn="base">
              <a:lnSpc>
                <a:spcPct val="85000"/>
              </a:lnSpc>
              <a:buClr>
                <a:srgbClr val="000000"/>
              </a:buClr>
            </a:pPr>
            <a:r>
              <a:rPr lang="zh-CN" altLang="en-US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今日听君歌一曲，</a:t>
            </a:r>
            <a:endParaRPr lang="zh-CN" altLang="en-US" sz="4400" b="1" strike="noStrike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fontAlgn="base">
              <a:lnSpc>
                <a:spcPct val="85000"/>
              </a:lnSpc>
              <a:buClr>
                <a:srgbClr val="000000"/>
              </a:buClr>
            </a:pPr>
            <a:r>
              <a:rPr lang="zh-CN" altLang="en-US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暂凭杯酒长精神。</a:t>
            </a:r>
            <a:r>
              <a:rPr lang="zh-CN" altLang="en-US" sz="4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lang="zh-CN" altLang="en-US" sz="4400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6" name="矩形 53255"/>
          <p:cNvSpPr/>
          <p:nvPr/>
        </p:nvSpPr>
        <p:spPr>
          <a:xfrm>
            <a:off x="3575050" y="4576445"/>
            <a:ext cx="7092950" cy="1137285"/>
          </a:xfrm>
          <a:prstGeom prst="rect">
            <a:avLst/>
          </a:prstGeom>
          <a:noFill/>
          <a:ln w="9525">
            <a:noFill/>
          </a:ln>
          <a:effectLst>
            <a:outerShdw dist="28398" dir="20006096" algn="ctr" rotWithShape="0">
              <a:schemeClr val="bg2"/>
            </a:outerShdw>
          </a:effectLst>
        </p:spPr>
        <p:txBody>
          <a:bodyPr anchor="ctr" anchorCtr="0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4000" b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今天听了你的诗歌不胜感慨，暂且借酒来振奋精神吧！ </a:t>
            </a:r>
            <a:endParaRPr lang="zh-CN" altLang="en-US" sz="4000" b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4" grpId="0"/>
      <p:bldP spid="532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框 10241"/>
          <p:cNvSpPr txBox="1"/>
          <p:nvPr/>
        </p:nvSpPr>
        <p:spPr>
          <a:xfrm>
            <a:off x="1703388" y="80963"/>
            <a:ext cx="8839200" cy="42462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、首联交代了什么？“凄凉地”和“弃置身”表露出诗人怎样的心情？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、颔联在表现手法上有什么特点？描写了怎样的现状？体会作者此时此刻的心情。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1981200" y="1447800"/>
            <a:ext cx="5791200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贬地之荒僻，贬时之漫长。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辛酸和愤懑不平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752600" y="4419600"/>
            <a:ext cx="8447088" cy="21837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00">
                <a:latin typeface="Times New Roman" panose="02020603050405020304" pitchFamily="18" charset="0"/>
                <a:ea typeface="宋体" panose="02010600030101010101" pitchFamily="2" charset="-122"/>
              </a:rPr>
              <a:t>用典（闻笛赋、烂柯人）。写自己归来的感触：老友已逝，只有无尽的怀念之情，人事全非，自己恍若隔世之人。油然而生无限悲痛怅惘之意。</a:t>
            </a:r>
            <a:endParaRPr lang="zh-CN" altLang="en-US" sz="3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文本框 11265"/>
          <p:cNvSpPr txBox="1"/>
          <p:nvPr/>
        </p:nvSpPr>
        <p:spPr>
          <a:xfrm>
            <a:off x="2438400" y="685800"/>
            <a:ext cx="7772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8" name="文本框 11267"/>
          <p:cNvSpPr txBox="1"/>
          <p:nvPr/>
        </p:nvSpPr>
        <p:spPr>
          <a:xfrm>
            <a:off x="1524000" y="304800"/>
            <a:ext cx="8839200" cy="5015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、颈联写的什么意思？表现了诗人怎样的境界？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、结合标题，谈谈尾联的用意。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1981200" y="1676400"/>
            <a:ext cx="8686800" cy="27997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　原意是以“沉舟”“病树”比喻自己，是抒发诗人的身世之感，但其中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包含的事物新陈代谢的哲理。意思是说：个人的沉沦算不了什么，社会总是要向前发展的，未来肯定会比现在好。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表现了诗人心胸豁达，乐观的境界。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2362200" y="5373688"/>
            <a:ext cx="83058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回应题目，答谢友人并与之共勉，</a:t>
            </a:r>
            <a:r>
              <a:rPr lang="zh-CN" altLang="en-US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表现诗人坚定的意志和乐观的精神。</a:t>
            </a:r>
            <a:endParaRPr lang="zh-CN" altLang="en-US" sz="360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图片 17409" descr="102051_03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标题 17410"/>
          <p:cNvSpPr>
            <a:spLocks noGrp="1"/>
          </p:cNvSpPr>
          <p:nvPr>
            <p:ph type="title"/>
          </p:nvPr>
        </p:nvSpPr>
        <p:spPr>
          <a:xfrm>
            <a:off x="2362200" y="0"/>
            <a:ext cx="7239000" cy="533400"/>
          </a:xfrm>
        </p:spPr>
        <p:txBody>
          <a:bodyPr anchor="ctr" anchorCtr="0">
            <a:normAutofit fontScale="90000"/>
          </a:bodyPr>
          <a:lstStyle/>
          <a:p>
            <a:r>
              <a:rPr lang="zh-CN" altLang="en-US" sz="3600" b="1">
                <a:solidFill>
                  <a:srgbClr val="E2413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背景</a:t>
            </a:r>
            <a:r>
              <a:rPr lang="en-US" altLang="zh-CN" sz="3600" b="1">
                <a:solidFill>
                  <a:srgbClr val="E2413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3600" b="1">
                <a:solidFill>
                  <a:srgbClr val="E2413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题解</a:t>
            </a:r>
            <a:endParaRPr lang="zh-CN" altLang="en-US" sz="3600" b="1">
              <a:solidFill>
                <a:srgbClr val="E2413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3" name="文本占位符 17411"/>
          <p:cNvSpPr>
            <a:spLocks noGrp="1"/>
          </p:cNvSpPr>
          <p:nvPr>
            <p:ph idx="1"/>
          </p:nvPr>
        </p:nvSpPr>
        <p:spPr>
          <a:xfrm>
            <a:off x="1919288" y="1098550"/>
            <a:ext cx="8208962" cy="5570538"/>
          </a:xfrm>
          <a:solidFill>
            <a:schemeClr val="bg1"/>
          </a:solidFill>
          <a:ln w="57150">
            <a:solidFill>
              <a:schemeClr val="accent2"/>
            </a:solidFill>
            <a:miter/>
          </a:ln>
        </p:spPr>
        <p:txBody>
          <a:bodyPr anchor="t" anchorCtr="0"/>
          <a:lstStyle/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李白在长安生活前后虽不满两年，却使李白认识到朝廷的腐朽黑暗，认识到实现自己理想的艰难。离天长安以后，他写了不少诗篇反映英雄失路的惆怅，这首诗即其中之一。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       《</a:t>
            </a:r>
            <a:r>
              <a:rPr lang="zh-CN" altLang="en-US" sz="2800" b="1">
                <a:latin typeface="宋体" panose="02010600030101010101" pitchFamily="2" charset="-122"/>
              </a:rPr>
              <a:t>行路难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是乐府杂曲，本为汉代歌谣，是</a:t>
            </a:r>
            <a:r>
              <a:rPr lang="zh-CN" altLang="en-US" sz="2800" b="1">
                <a:solidFill>
                  <a:srgbClr val="E24130"/>
                </a:solidFill>
                <a:latin typeface="宋体" panose="02010600030101010101" pitchFamily="2" charset="-122"/>
              </a:rPr>
              <a:t>乐府旧题</a:t>
            </a:r>
            <a:r>
              <a:rPr lang="zh-CN" altLang="en-US" sz="2800" b="1">
                <a:latin typeface="宋体" panose="02010600030101010101" pitchFamily="2" charset="-122"/>
              </a:rPr>
              <a:t>，多写进途艰难和离别的伤悲。李白于天宝三年（</a:t>
            </a:r>
            <a:r>
              <a:rPr lang="en-US" altLang="zh-CN" sz="2800" b="1">
                <a:latin typeface="宋体" panose="02010600030101010101" pitchFamily="2" charset="-122"/>
              </a:rPr>
              <a:t>744</a:t>
            </a:r>
            <a:r>
              <a:rPr lang="zh-CN" altLang="en-US" sz="2800" b="1">
                <a:latin typeface="宋体" panose="02010600030101010101" pitchFamily="2" charset="-122"/>
              </a:rPr>
              <a:t>）离于长安时，以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行路难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为题写了三首诗，这是第一首 ， 是一首</a:t>
            </a:r>
            <a:r>
              <a:rPr lang="zh-CN" altLang="en-US" sz="2800" b="1">
                <a:solidFill>
                  <a:srgbClr val="E24130"/>
                </a:solidFill>
                <a:latin typeface="宋体" panose="02010600030101010101" pitchFamily="2" charset="-122"/>
              </a:rPr>
              <a:t>乐府体诗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5124" name="图片 17412" descr="x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476250"/>
            <a:ext cx="6324600" cy="4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直接连接符 17413"/>
          <p:cNvSpPr/>
          <p:nvPr/>
        </p:nvSpPr>
        <p:spPr>
          <a:xfrm flipH="1">
            <a:off x="9601200" y="6629400"/>
            <a:ext cx="7620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1" name="图片 21505" descr="002"/>
          <p:cNvPicPr>
            <a:picLocks noChangeAspect="1"/>
          </p:cNvPicPr>
          <p:nvPr/>
        </p:nvPicPr>
        <p:blipFill>
          <a:blip r:embed="rId2">
            <a:lum bright="39999" contrast="-39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2590800" y="1541463"/>
            <a:ext cx="156051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长期遭贬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遭遇坎坷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直接连接符 21507"/>
          <p:cNvSpPr/>
          <p:nvPr/>
        </p:nvSpPr>
        <p:spPr>
          <a:xfrm>
            <a:off x="4191000" y="1998663"/>
            <a:ext cx="1295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5546725" y="1700213"/>
            <a:ext cx="19177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辛酸、愤懑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2590800" y="2682875"/>
            <a:ext cx="156051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归来感慨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世事变迁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直接连接符 21510"/>
          <p:cNvSpPr/>
          <p:nvPr/>
        </p:nvSpPr>
        <p:spPr>
          <a:xfrm>
            <a:off x="4191000" y="3141663"/>
            <a:ext cx="1295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4343400" y="2667000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用典</a:t>
            </a:r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5546725" y="2857500"/>
            <a:ext cx="19891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悲痛、怅惘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4" name="文本框 21513"/>
          <p:cNvSpPr txBox="1"/>
          <p:nvPr/>
        </p:nvSpPr>
        <p:spPr>
          <a:xfrm>
            <a:off x="2590800" y="3794125"/>
            <a:ext cx="163353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感叹身世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展望未来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5" name="直接连接符 21514"/>
          <p:cNvSpPr/>
          <p:nvPr/>
        </p:nvSpPr>
        <p:spPr>
          <a:xfrm>
            <a:off x="4114800" y="4284663"/>
            <a:ext cx="1295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6" name="文本框 21515"/>
          <p:cNvSpPr txBox="1"/>
          <p:nvPr/>
        </p:nvSpPr>
        <p:spPr>
          <a:xfrm>
            <a:off x="4251325" y="3789363"/>
            <a:ext cx="98107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</a:t>
            </a:r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7" name="文本框 21516"/>
          <p:cNvSpPr txBox="1"/>
          <p:nvPr/>
        </p:nvSpPr>
        <p:spPr>
          <a:xfrm>
            <a:off x="4133850" y="4340225"/>
            <a:ext cx="1385888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富有哲理</a:t>
            </a:r>
            <a:endParaRPr lang="zh-CN" altLang="en-US" sz="20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8" name="文本框 21517"/>
          <p:cNvSpPr txBox="1"/>
          <p:nvPr/>
        </p:nvSpPr>
        <p:spPr>
          <a:xfrm>
            <a:off x="5470525" y="4076700"/>
            <a:ext cx="19939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豁达、进取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9" name="文本框 21518"/>
          <p:cNvSpPr txBox="1"/>
          <p:nvPr/>
        </p:nvSpPr>
        <p:spPr>
          <a:xfrm>
            <a:off x="2590800" y="4892675"/>
            <a:ext cx="177641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感谢赠言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振作精神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0" name="直接连接符 21519"/>
          <p:cNvSpPr/>
          <p:nvPr/>
        </p:nvSpPr>
        <p:spPr>
          <a:xfrm>
            <a:off x="4114800" y="5334000"/>
            <a:ext cx="1295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21" name="文本框 21520"/>
          <p:cNvSpPr txBox="1"/>
          <p:nvPr/>
        </p:nvSpPr>
        <p:spPr>
          <a:xfrm>
            <a:off x="5470525" y="5143500"/>
            <a:ext cx="192087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积极、昂扬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2" name="右大括号 21521"/>
          <p:cNvSpPr/>
          <p:nvPr/>
        </p:nvSpPr>
        <p:spPr>
          <a:xfrm>
            <a:off x="7467600" y="1828800"/>
            <a:ext cx="76200" cy="3657600"/>
          </a:xfrm>
          <a:prstGeom prst="rightBrace">
            <a:avLst>
              <a:gd name="adj1" fmla="val 400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23" name="文本框 21522"/>
          <p:cNvSpPr txBox="1"/>
          <p:nvPr/>
        </p:nvSpPr>
        <p:spPr>
          <a:xfrm>
            <a:off x="7748270" y="1676400"/>
            <a:ext cx="675005" cy="407828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zh-CN" altLang="en-US" sz="32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辛酸愤懑、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坚定</a:t>
            </a:r>
            <a:r>
              <a:rPr lang="zh-CN" altLang="en-US" sz="32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乐观</a:t>
            </a:r>
            <a:endParaRPr lang="zh-CN" altLang="en-US" sz="32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9" name="矩形 21523">
            <a:hlinkClick r:id="rId3" action="ppaction://hlinkfile"/>
          </p:cNvPr>
          <p:cNvSpPr/>
          <p:nvPr/>
        </p:nvSpPr>
        <p:spPr>
          <a:xfrm>
            <a:off x="2971800" y="304800"/>
            <a:ext cx="6181725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酬乐天扬州初逢席上见赠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0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9" grpId="0"/>
      <p:bldP spid="21510" grpId="0"/>
      <p:bldP spid="21512" grpId="0"/>
      <p:bldP spid="21513" grpId="0"/>
      <p:bldP spid="21514" grpId="0"/>
      <p:bldP spid="21516" grpId="0"/>
      <p:bldP spid="21517" grpId="0"/>
      <p:bldP spid="21518" grpId="0"/>
      <p:bldP spid="21519" grpId="0"/>
      <p:bldP spid="21521" grpId="0"/>
      <p:bldP spid="215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文本框 13313"/>
          <p:cNvSpPr txBox="1"/>
          <p:nvPr/>
        </p:nvSpPr>
        <p:spPr>
          <a:xfrm>
            <a:off x="2362200" y="1279525"/>
            <a:ext cx="8077200" cy="47078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latin typeface="Times New Roman" panose="02020603050405020304" pitchFamily="18" charset="0"/>
                <a:ea typeface="宋体" panose="02010600030101010101" pitchFamily="2" charset="-122"/>
              </a:rPr>
              <a:t>既表现了作者对自己被贬谪、遭弃置的无限辛酸和愤懑不平的思想感情。同时也表现了诗人坚定信念和乐观精神。</a:t>
            </a:r>
            <a:endParaRPr lang="zh-CN" altLang="en-US" sz="6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6" name="文本框 13315"/>
          <p:cNvSpPr txBox="1"/>
          <p:nvPr/>
        </p:nvSpPr>
        <p:spPr>
          <a:xfrm>
            <a:off x="1981200" y="228600"/>
            <a:ext cx="54864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思想感情：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图片 93185" descr="bg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93186"/>
          <p:cNvSpPr txBox="1"/>
          <p:nvPr/>
        </p:nvSpPr>
        <p:spPr>
          <a:xfrm>
            <a:off x="1774825" y="620713"/>
            <a:ext cx="8569325" cy="6185535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2200" b="0">
                <a:latin typeface="Arial" panose="020b0604020202020204" pitchFamily="34" charset="0"/>
                <a:ea typeface="宋体" panose="02010600030101010101" pitchFamily="2" charset="-122"/>
              </a:rPr>
              <a:t>　　词，是我国古代诗歌的一种。它</a:t>
            </a:r>
            <a:r>
              <a:rPr lang="zh-CN" altLang="en-US" sz="2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始于梁代</a:t>
            </a:r>
            <a:r>
              <a:rPr lang="zh-CN" altLang="en-US" sz="2200" b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形成于唐代而极盛于宋代</a:t>
            </a:r>
            <a:r>
              <a:rPr lang="zh-CN" altLang="en-US" sz="2200" b="0">
                <a:latin typeface="Arial" panose="020b0604020202020204" pitchFamily="34" charset="0"/>
                <a:ea typeface="宋体" panose="02010600030101010101" pitchFamily="2" charset="-122"/>
              </a:rPr>
              <a:t>。据</a:t>
            </a:r>
            <a:r>
              <a:rPr lang="en-US" altLang="zh-CN" sz="2200" b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200" b="0">
                <a:latin typeface="Arial" panose="020b0604020202020204" pitchFamily="34" charset="0"/>
                <a:ea typeface="宋体" panose="02010600030101010101" pitchFamily="2" charset="-122"/>
              </a:rPr>
              <a:t>旧唐书</a:t>
            </a:r>
            <a:r>
              <a:rPr lang="en-US" altLang="zh-CN" sz="2200" b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200" b="0">
                <a:latin typeface="Arial" panose="020b0604020202020204" pitchFamily="34" charset="0"/>
                <a:ea typeface="宋体" panose="02010600030101010101" pitchFamily="2" charset="-122"/>
              </a:rPr>
              <a:t>上记载；“自开元</a:t>
            </a:r>
            <a:r>
              <a:rPr lang="en-US" altLang="zh-CN" sz="2200" b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200" b="0">
                <a:latin typeface="Arial" panose="020b0604020202020204" pitchFamily="34" charset="0"/>
                <a:ea typeface="宋体" panose="02010600030101010101" pitchFamily="2" charset="-122"/>
              </a:rPr>
              <a:t>唐玄宗年号</a:t>
            </a:r>
            <a:r>
              <a:rPr lang="en-US" altLang="zh-CN" sz="2200" b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200" b="0">
                <a:latin typeface="Arial" panose="020b0604020202020204" pitchFamily="34" charset="0"/>
                <a:ea typeface="宋体" panose="02010600030101010101" pitchFamily="2" charset="-122"/>
              </a:rPr>
              <a:t>以来，歌者杂用胡夷里巷之曲。”由于音乐的广泛流传；当时的都市里有很多以演唱为生的优伶乐师，根据唱词和音乐拍节配合的需要，创作或改编出一些长短句参差的曲词，这便是最早的词了。从敦煌曲子词中也能够看出，民间产生的词比出自文人之笔的词要早几十年。 </a:t>
            </a:r>
            <a:endParaRPr lang="zh-CN" altLang="en-US" sz="22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200" b="0">
                <a:latin typeface="Arial" panose="020b0604020202020204" pitchFamily="34" charset="0"/>
                <a:ea typeface="宋体" panose="02010600030101010101" pitchFamily="2" charset="-122"/>
              </a:rPr>
              <a:t>　　唐代，民间的词大都是反映爱情相思之类的题材，所以它在文人眼里是不登大雅之堂的。被视为诗余小道。只有注重汲取民歌艺术长处的人，如白居易、刘禹锡等人才写一些词，具有朴素自然的风格，洋溢着浓厚的生活气息。以脂粉气浓烈的祟尚浓辞艳句而驰名的温庭筠和五代“花间派”，在词发展史上有一定的位置。而南唐李后主被俘虏之后的词作则开拓一个新的深沉的艺术境界，给后世词客以强烈的感染。 </a:t>
            </a:r>
            <a:endParaRPr lang="zh-CN" altLang="en-US" sz="22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200" b="0">
                <a:latin typeface="Arial" panose="020b0604020202020204" pitchFamily="34" charset="0"/>
                <a:ea typeface="宋体" panose="02010600030101010101" pitchFamily="2" charset="-122"/>
              </a:rPr>
              <a:t>　　到了宋代，通过柳永和苏轼在创作上的重大突破，词在形式上和内容上得到了巨大的发展。尽管词在语言上受到了文人诗作的影响，而典雅雕琢的风尚并没有取代其通俗的民间风格。而词的长短句形式更便于抒发感情，所以“诗言志，词抒情”的这种说法还是具有一定根据的。 </a:t>
            </a:r>
            <a:endParaRPr lang="zh-CN" altLang="en-US" sz="22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93188" descr="白色大理石"/>
          <p:cNvSpPr/>
          <p:nvPr/>
        </p:nvSpPr>
        <p:spPr>
          <a:xfrm>
            <a:off x="4511675" y="44450"/>
            <a:ext cx="3097213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4400" b="1">
                <a:blipFill rotWithShape="0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宋词简介</a:t>
            </a:r>
            <a:endParaRPr lang="zh-CN" altLang="en-US" sz="4400" b="1">
              <a:blipFill rotWithShape="0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框 94211"/>
          <p:cNvSpPr txBox="1"/>
          <p:nvPr/>
        </p:nvSpPr>
        <p:spPr>
          <a:xfrm>
            <a:off x="1524000" y="260350"/>
            <a:ext cx="9144000" cy="3999865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en-US" altLang="zh-CN" sz="2000" b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词，大体上可分类为</a:t>
            </a:r>
            <a:r>
              <a:rPr lang="zh-CN" altLang="en-US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婉约派和豪放派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。婉约派的词，其风格是典雅涪婉、曲尽情态；象柳永的“今宵酒醒何处？杨柳岸，晓风残月”；晏殊的“无可奈何花落去，似曾相识燕归来”；晏几道的“舞低杨柳楼心月，歌尽桃花扇底风”等名句，不愧是情景交融的抒情杰作，艺术上有可取之处。</a:t>
            </a:r>
            <a:r>
              <a:rPr lang="zh-CN" altLang="en-US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豪放词作是从苏轼开始的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。他把词从娱宾遗兴的天地里解助出来，发展成独立的抒情艺术。山川胜迹、农舍风光、优游放怀、报国壮志，在他手里都成为词的题材，使词从花间月下走向了广阔的社会生活。从我们今天读者的情趣来看，象“大江东去”之类的豪放派的作品更易于接受。 </a:t>
            </a: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　　词大致可分</a:t>
            </a:r>
            <a:r>
              <a:rPr lang="zh-CN" altLang="en-US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小令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(58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字以内）、</a:t>
            </a:r>
            <a:r>
              <a:rPr lang="zh-CN" altLang="en-US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中调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(59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90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长调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91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字以上，最长的词达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240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。一首词，有的只一段，称为</a:t>
            </a:r>
            <a:r>
              <a:rPr lang="zh-CN" altLang="en-US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单调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；有的分两段，称</a:t>
            </a:r>
            <a:r>
              <a:rPr lang="zh-CN" altLang="en-US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双调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；有的分三段或四段，称三叠或四叠。 </a:t>
            </a: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词有词牌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。词牌的产生大体有以下几种情况：沿用古代乐府诗题或乐曲名称；如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六州歌头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；取名人诗词句中几个字，如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西江月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；据某一历史人物或典故，如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念奴娇</a:t>
            </a: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；还有名家自制的词牌。词发展到后来逐渐和音乐分离，而成为一种独立的文体。</a:t>
            </a: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文本框 30721"/>
          <p:cNvSpPr txBox="1"/>
          <p:nvPr/>
        </p:nvSpPr>
        <p:spPr>
          <a:xfrm>
            <a:off x="1752600" y="620713"/>
            <a:ext cx="8736013" cy="581596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苏轼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(1037-1101)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北宋文学家、书画家。字子瞻，号东坡居士，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眉州眉山（今属四川）人。因反对王安石新法而求外职，任杭州通判，知密州、徐州、湖州。后以作 诗“谤讪朝廷”罪贬黄州。哲宗时任翰林学士，曾出知杭州、颖州等， 官至礼部尚书。后又贬谪惠州、儋州。北还后第二年病死常州 。南宋时追谥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文忠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与父洵弟辙，合称“三苏”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。其文汪洋恣肆，明白畅达，为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“唐宋八大家”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之一 。其诗清新豪健，善用夸张比喻，在艺术表现方面独具风格。少数诗篇 也能反映民间疾苦，指责统治者的奢侈骄纵。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词开豪放一派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，对后代很 有影响。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念奴娇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赤壁怀古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水调歌头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丙辰中秋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传诵甚广。 擅长行书、楷书，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与蔡襄、黄庭坚、米芾并称“宋四家 ”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。诗文有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东坡文集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等。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文本框 30723"/>
          <p:cNvSpPr txBox="1"/>
          <p:nvPr/>
        </p:nvSpPr>
        <p:spPr>
          <a:xfrm>
            <a:off x="1752600" y="0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作者简介：</a:t>
            </a:r>
            <a:endParaRPr lang="zh-CN" altLang="en-US" sz="400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文本框 39938"/>
          <p:cNvSpPr txBox="1"/>
          <p:nvPr/>
        </p:nvSpPr>
        <p:spPr>
          <a:xfrm>
            <a:off x="1828800" y="0"/>
            <a:ext cx="20574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资料：</a:t>
            </a:r>
            <a:endParaRPr lang="zh-CN" altLang="en-US" sz="4800">
              <a:solidFill>
                <a:srgbClr val="FF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0482" name="文本框 39939"/>
          <p:cNvSpPr txBox="1"/>
          <p:nvPr/>
        </p:nvSpPr>
        <p:spPr>
          <a:xfrm>
            <a:off x="2057400" y="838200"/>
            <a:ext cx="8153400" cy="56311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这首词是咏中秋最著名的作品之一，千百年来脍炙人口，流传广泛。此词作于丙辰年，即宋神宗熙宁九年（</a:t>
            </a: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1076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，此时作者在密州（今山东诸城）太守任上，政治上失意，与弟弟苏辙也已七年不见。中秋对月，心情抑郁惆怅，怀念手足兄弟，是很自然的。此词上片极写作者在“天上”、“人间”的徘徊、矛盾，下片写对月怀人，以积极乐观的旷达情怀作结。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框 38914"/>
          <p:cNvSpPr txBox="1"/>
          <p:nvPr/>
        </p:nvSpPr>
        <p:spPr>
          <a:xfrm>
            <a:off x="1774825" y="1196975"/>
            <a:ext cx="8893175" cy="55079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丙辰中秋欢饮达旦，大醉作此篇，兼怀子由。</a:t>
            </a:r>
            <a:endParaRPr lang="zh-CN" altLang="en-US" sz="28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明月几时有？把酒问青天。不知天上宫阙，今夕是何年。我欲乘风归去，又恐琼楼玉宇，高处不胜寒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,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起舞弄清影，何似在人间。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　　转朱阁，低绮户，照无眠。不应有恨，何事长向别时圆？人有悲欢离合，月有阴晴圆缺，此事古难全。 但愿 人长久，千里共婵娟。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文本框 38916"/>
          <p:cNvSpPr txBox="1"/>
          <p:nvPr/>
        </p:nvSpPr>
        <p:spPr>
          <a:xfrm>
            <a:off x="7319963" y="549275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苏轼</a:t>
            </a:r>
            <a:endParaRPr lang="zh-CN" altLang="en-US" sz="3200">
              <a:solidFill>
                <a:srgbClr val="FF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7" name="文本框 38917"/>
          <p:cNvSpPr txBox="1"/>
          <p:nvPr/>
        </p:nvSpPr>
        <p:spPr>
          <a:xfrm>
            <a:off x="4079875" y="0"/>
            <a:ext cx="3505200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FF"/>
                </a:solidFill>
                <a:latin typeface="Times New Roman" panose="02020603050405020304" pitchFamily="18" charset="0"/>
                <a:ea typeface="华文新魏" panose="02010800040101010101" pitchFamily="2" charset="-122"/>
                <a:hlinkClick r:id="rId2"/>
              </a:rPr>
              <a:t>水调歌头</a:t>
            </a:r>
            <a:endParaRPr lang="zh-CN" altLang="en-US" sz="5400">
              <a:solidFill>
                <a:srgbClr val="FF00FF"/>
              </a:solidFill>
              <a:latin typeface="Times New Roman" panose="02020603050405020304" pitchFamily="18" charset="0"/>
              <a:ea typeface="华文新魏" panose="02010800040101010101" pitchFamily="2" charset="-122"/>
              <a:hlinkClick r:id="rId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矩形 67585"/>
          <p:cNvSpPr/>
          <p:nvPr/>
        </p:nvSpPr>
        <p:spPr>
          <a:xfrm>
            <a:off x="4872038" y="301308"/>
            <a:ext cx="4392612" cy="61855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4400" b="0">
                <a:latin typeface="Arial" panose="020b0604020202020204" pitchFamily="34" charset="0"/>
                <a:ea typeface="黑体" panose="02010609060101010101" pitchFamily="49" charset="-122"/>
              </a:rPr>
              <a:t>明月几时有？</a:t>
            </a:r>
            <a:endParaRPr lang="zh-CN" altLang="en-US" sz="4400" b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4400" b="0">
                <a:latin typeface="Arial" panose="020b0604020202020204" pitchFamily="34" charset="0"/>
                <a:ea typeface="黑体" panose="02010609060101010101" pitchFamily="49" charset="-122"/>
              </a:rPr>
              <a:t>把酒问青天。</a:t>
            </a:r>
            <a:endParaRPr lang="zh-CN" altLang="en-US" sz="4400" b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4400" b="0">
                <a:latin typeface="Arial" panose="020b0604020202020204" pitchFamily="34" charset="0"/>
                <a:ea typeface="黑体" panose="02010609060101010101" pitchFamily="49" charset="-122"/>
              </a:rPr>
              <a:t>不知天上宫阙，今夕是何年。</a:t>
            </a:r>
            <a:endParaRPr lang="zh-CN" altLang="en-US" sz="4400" b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4400" b="0">
                <a:latin typeface="Arial" panose="020b0604020202020204" pitchFamily="34" charset="0"/>
                <a:ea typeface="黑体" panose="02010609060101010101" pitchFamily="49" charset="-122"/>
              </a:rPr>
              <a:t>我欲乘风归去，又恐琼楼玉宇，高处不胜寒。</a:t>
            </a:r>
            <a:endParaRPr lang="zh-CN" altLang="en-US" sz="4400" b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4400" b="0">
                <a:latin typeface="Arial" panose="020b0604020202020204" pitchFamily="34" charset="0"/>
                <a:ea typeface="黑体" panose="02010609060101010101" pitchFamily="49" charset="-122"/>
              </a:rPr>
              <a:t>起舞弄清影，</a:t>
            </a:r>
            <a:endParaRPr lang="zh-CN" altLang="en-US" sz="4400" b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4400" b="0">
                <a:latin typeface="Arial" panose="020b0604020202020204" pitchFamily="34" charset="0"/>
                <a:ea typeface="黑体" panose="02010609060101010101" pitchFamily="49" charset="-122"/>
              </a:rPr>
              <a:t>何似在人间！</a:t>
            </a:r>
            <a:endParaRPr lang="zh-CN" altLang="en-US" sz="4400" b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0" name="文本框 67586"/>
          <p:cNvSpPr txBox="1"/>
          <p:nvPr/>
        </p:nvSpPr>
        <p:spPr>
          <a:xfrm>
            <a:off x="8977630" y="1125538"/>
            <a:ext cx="1106170" cy="467995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r>
              <a:rPr lang="zh-CN" altLang="en-US" sz="6000" b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上阕：问月</a:t>
            </a:r>
            <a:endParaRPr lang="zh-CN" altLang="en-US" sz="6000" b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7588" name="文本框 67587"/>
          <p:cNvSpPr txBox="1"/>
          <p:nvPr/>
        </p:nvSpPr>
        <p:spPr>
          <a:xfrm>
            <a:off x="4511675" y="476250"/>
            <a:ext cx="1223963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{</a:t>
            </a:r>
            <a:endParaRPr lang="en-US" altLang="zh-CN" sz="6600" b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4295775" y="3141663"/>
            <a:ext cx="1223963" cy="17221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600" b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{</a:t>
            </a:r>
            <a:endParaRPr lang="en-US" altLang="zh-CN" sz="10600" b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7590" name="文本框 67589"/>
          <p:cNvSpPr txBox="1"/>
          <p:nvPr/>
        </p:nvSpPr>
        <p:spPr>
          <a:xfrm>
            <a:off x="4440238" y="5157788"/>
            <a:ext cx="1223962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0">
                <a:solidFill>
                  <a:srgbClr val="66FF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{</a:t>
            </a:r>
            <a:endParaRPr lang="en-US" altLang="zh-CN" sz="6600" b="0">
              <a:solidFill>
                <a:srgbClr val="66FF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7591" name="文本框 67590"/>
          <p:cNvSpPr txBox="1"/>
          <p:nvPr/>
        </p:nvSpPr>
        <p:spPr>
          <a:xfrm>
            <a:off x="2063750" y="620713"/>
            <a:ext cx="2519363" cy="76835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FF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起笔突兀</a:t>
            </a:r>
            <a:endParaRPr lang="zh-CN" altLang="en-US" sz="4400" b="0">
              <a:solidFill>
                <a:srgbClr val="FFFF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67592" name="文本框 67591"/>
          <p:cNvSpPr txBox="1"/>
          <p:nvPr/>
        </p:nvSpPr>
        <p:spPr>
          <a:xfrm>
            <a:off x="1990725" y="3675063"/>
            <a:ext cx="2665413" cy="76835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latin typeface="Arial" panose="020b0604020202020204" pitchFamily="34" charset="0"/>
                <a:ea typeface="华文中宋" panose="02010600040101010101" pitchFamily="2" charset="-122"/>
              </a:rPr>
              <a:t>心情矛盾</a:t>
            </a:r>
            <a:endParaRPr lang="zh-CN" altLang="en-US" sz="4400" b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67593" name="文本框 67592"/>
          <p:cNvSpPr txBox="1"/>
          <p:nvPr/>
        </p:nvSpPr>
        <p:spPr>
          <a:xfrm>
            <a:off x="1992313" y="5229225"/>
            <a:ext cx="2663825" cy="76835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66FF33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热爱生活</a:t>
            </a:r>
            <a:endParaRPr lang="zh-CN" altLang="en-US" sz="4400" b="0">
              <a:solidFill>
                <a:srgbClr val="66FF33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67594" name="文本框 67593"/>
          <p:cNvSpPr txBox="1"/>
          <p:nvPr/>
        </p:nvSpPr>
        <p:spPr>
          <a:xfrm>
            <a:off x="4440238" y="1773238"/>
            <a:ext cx="1223962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{</a:t>
            </a:r>
            <a:endParaRPr lang="en-US" altLang="zh-CN" sz="6600" b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7595" name="文本框 67594"/>
          <p:cNvSpPr txBox="1"/>
          <p:nvPr/>
        </p:nvSpPr>
        <p:spPr>
          <a:xfrm>
            <a:off x="1992313" y="1916113"/>
            <a:ext cx="2663825" cy="76835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FF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想象奇特</a:t>
            </a:r>
            <a:endParaRPr lang="zh-CN" altLang="en-US" sz="4400" b="0">
              <a:solidFill>
                <a:srgbClr val="FFFF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90" grpId="0"/>
      <p:bldP spid="67591" grpId="0"/>
      <p:bldP spid="67592" grpId="0"/>
      <p:bldP spid="67593" grpId="0"/>
      <p:bldP spid="67594" grpId="0"/>
      <p:bldP spid="6759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圆角矩形标注 68609"/>
          <p:cNvSpPr/>
          <p:nvPr/>
        </p:nvSpPr>
        <p:spPr>
          <a:xfrm>
            <a:off x="9204436" y="260350"/>
            <a:ext cx="949214" cy="2089150"/>
          </a:xfrm>
          <a:prstGeom prst="wedgeRoundRectCallout">
            <a:avLst>
              <a:gd name="adj1" fmla="val -388301"/>
              <a:gd name="adj2" fmla="val 221051"/>
              <a:gd name="adj3" fmla="val 16667"/>
            </a:avLst>
          </a:prstGeom>
          <a:solidFill>
            <a:srgbClr val="00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  <a:effectLst>
            <a:outerShdw dist="28398" dir="1593903" algn="ctr" rotWithShape="0">
              <a:schemeClr val="bg2"/>
            </a:outerShdw>
          </a:effectLst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主旨句</a:t>
            </a:r>
            <a:endParaRPr lang="zh-CN" altLang="en-US" sz="4400" b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4" name="矩形 68610"/>
          <p:cNvSpPr/>
          <p:nvPr/>
        </p:nvSpPr>
        <p:spPr>
          <a:xfrm>
            <a:off x="3287713" y="211138"/>
            <a:ext cx="5616575" cy="652272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转朱阁，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低绮户，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照无眠。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不应有恨，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何事长向别时圆？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人有悲欢离合，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月有阴晴圆缺，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此事古难全。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但愿人长久，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4400" b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千里共婵娟。</a:t>
            </a:r>
            <a:endParaRPr lang="zh-CN" altLang="en-US" sz="4400" b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3555" name="文本框 68611"/>
          <p:cNvSpPr txBox="1"/>
          <p:nvPr/>
        </p:nvSpPr>
        <p:spPr>
          <a:xfrm>
            <a:off x="1776730" y="908050"/>
            <a:ext cx="1106170" cy="467995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r>
              <a:rPr lang="zh-CN" altLang="en-US" sz="6000" b="0">
                <a:solidFill>
                  <a:schemeClr val="bg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下阕：问人</a:t>
            </a:r>
            <a:endParaRPr lang="zh-CN" altLang="en-US" sz="6000" b="0">
              <a:solidFill>
                <a:schemeClr val="bg2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6527800" y="5373688"/>
            <a:ext cx="1657350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b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}</a:t>
            </a:r>
            <a:endParaRPr lang="en-US" altLang="zh-CN" sz="8000" b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4" name="文本框 68613"/>
          <p:cNvSpPr txBox="1"/>
          <p:nvPr/>
        </p:nvSpPr>
        <p:spPr>
          <a:xfrm>
            <a:off x="7608888" y="2133600"/>
            <a:ext cx="1657350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b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}</a:t>
            </a:r>
            <a:endParaRPr lang="en-US" altLang="zh-CN" sz="8000" b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5" name="文本框 68614"/>
          <p:cNvSpPr txBox="1"/>
          <p:nvPr/>
        </p:nvSpPr>
        <p:spPr>
          <a:xfrm>
            <a:off x="5448300" y="333375"/>
            <a:ext cx="1657350" cy="17221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600" b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}</a:t>
            </a:r>
            <a:endParaRPr lang="en-US" altLang="zh-CN" sz="10600" b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7032625" y="3644900"/>
            <a:ext cx="1657350" cy="17221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600" b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}</a:t>
            </a:r>
            <a:endParaRPr lang="en-US" altLang="zh-CN" sz="10600" b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7" name="文本框 68616"/>
          <p:cNvSpPr txBox="1"/>
          <p:nvPr/>
        </p:nvSpPr>
        <p:spPr>
          <a:xfrm>
            <a:off x="6311900" y="836613"/>
            <a:ext cx="2447925" cy="768350"/>
          </a:xfrm>
          <a:prstGeom prst="rect">
            <a:avLst/>
          </a:prstGeom>
          <a:noFill/>
          <a:ln w="9525">
            <a:noFill/>
          </a:ln>
          <a:effectLst>
            <a:outerShdw dist="28398" dir="20006096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衔接上阕</a:t>
            </a:r>
            <a:endParaRPr lang="zh-CN" altLang="en-US" sz="4400" b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18" name="文本框 68617"/>
          <p:cNvSpPr txBox="1"/>
          <p:nvPr/>
        </p:nvSpPr>
        <p:spPr>
          <a:xfrm>
            <a:off x="8040688" y="2420938"/>
            <a:ext cx="2484437" cy="76835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转入抒情</a:t>
            </a:r>
            <a:endParaRPr lang="zh-CN" altLang="en-US" sz="4400" b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19" name="文本框 68618"/>
          <p:cNvSpPr txBox="1"/>
          <p:nvPr/>
        </p:nvSpPr>
        <p:spPr>
          <a:xfrm>
            <a:off x="7535863" y="4106863"/>
            <a:ext cx="2447925" cy="76835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胸襟博大</a:t>
            </a:r>
            <a:endParaRPr lang="zh-CN" altLang="en-US" sz="4400" b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20" name="文本框 68619"/>
          <p:cNvSpPr txBox="1"/>
          <p:nvPr/>
        </p:nvSpPr>
        <p:spPr>
          <a:xfrm>
            <a:off x="7032625" y="5589588"/>
            <a:ext cx="2520950" cy="76835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美好祝愿</a:t>
            </a:r>
            <a:endParaRPr lang="zh-CN" altLang="en-US" sz="4400" b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6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4" grpId="0"/>
      <p:bldP spid="68615" grpId="0"/>
      <p:bldP spid="68616" grpId="0"/>
      <p:bldP spid="686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框 40962"/>
          <p:cNvSpPr txBox="1"/>
          <p:nvPr/>
        </p:nvSpPr>
        <p:spPr>
          <a:xfrm>
            <a:off x="2135188" y="549275"/>
            <a:ext cx="8763000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、词的上下两片主要写了什么内容？两者的联系何在？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1524000" y="1828800"/>
            <a:ext cx="7164388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上片：对月饮酒，想象在天上、人间徘徊。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下片：对月怀人，抒发对离别之人的祝愿。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6" name="右大括号 40965"/>
          <p:cNvSpPr/>
          <p:nvPr/>
        </p:nvSpPr>
        <p:spPr>
          <a:xfrm>
            <a:off x="8543925" y="1916113"/>
            <a:ext cx="76200" cy="914400"/>
          </a:xfrm>
          <a:prstGeom prst="rightBrace">
            <a:avLst>
              <a:gd name="adj1" fmla="val 100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8759825" y="1773238"/>
            <a:ext cx="22098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借景抒情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情景交融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1" name="文本框 40969"/>
          <p:cNvSpPr txBox="1"/>
          <p:nvPr/>
        </p:nvSpPr>
        <p:spPr>
          <a:xfrm>
            <a:off x="2208213" y="3213100"/>
            <a:ext cx="8459787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、“不应有恨，何事长向别时圆</a:t>
            </a: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?”</a:t>
            </a: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与“但愿人长久，千里共婵娟”这两句各体现了词人的什么感情</a:t>
            </a: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  <a:endParaRPr lang="en-US" altLang="zh-CN" sz="40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3143250" y="5229225"/>
            <a:ext cx="59436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月圆人不圆”的遗憾之情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“千里共婵娟”的美好心愿。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7" grpId="0"/>
      <p:bldP spid="409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8" name="文本框 74757"/>
          <p:cNvSpPr txBox="1"/>
          <p:nvPr/>
        </p:nvSpPr>
        <p:spPr>
          <a:xfrm>
            <a:off x="1524000" y="0"/>
            <a:ext cx="6948488" cy="575437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         </a:t>
            </a:r>
            <a:r>
              <a:rPr lang="zh-CN" altLang="en-US" sz="32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行路难（其一）</a:t>
            </a:r>
            <a:endParaRPr lang="zh-CN" altLang="en-US" sz="32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                  李白</a:t>
            </a:r>
            <a:endParaRPr lang="zh-CN" altLang="en-US" sz="32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noProof="1">
                <a:solidFill>
                  <a:srgbClr val="66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金樽清酒斗十千，玉盘珍羞直万钱。</a:t>
            </a:r>
            <a:endParaRPr lang="zh-CN" altLang="en-US" sz="3200" noProof="1">
              <a:solidFill>
                <a:srgbClr val="66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noProof="1">
                <a:solidFill>
                  <a:srgbClr val="66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停杯投箸不能食，拔剑四顾心茫然。</a:t>
            </a:r>
            <a:endParaRPr lang="zh-CN" altLang="en-US" sz="3200" noProof="1">
              <a:solidFill>
                <a:srgbClr val="66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noProof="1">
                <a:solidFill>
                  <a:srgbClr val="66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欲渡黄河冰塞川，将登太行雪满山。</a:t>
            </a:r>
            <a:endParaRPr lang="zh-CN" altLang="en-US" sz="3200" noProof="1">
              <a:solidFill>
                <a:srgbClr val="66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noProof="1">
                <a:solidFill>
                  <a:srgbClr val="66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闲来垂钓碧溪上，忽复乘舟梦日边。</a:t>
            </a:r>
            <a:endParaRPr lang="zh-CN" altLang="en-US" sz="3200" noProof="1">
              <a:solidFill>
                <a:srgbClr val="66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noProof="1">
                <a:solidFill>
                  <a:srgbClr val="66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行路难，行路难，多歧路，今安在？</a:t>
            </a:r>
            <a:endParaRPr lang="zh-CN" altLang="en-US" sz="3200" noProof="1">
              <a:solidFill>
                <a:srgbClr val="66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noProof="1">
                <a:solidFill>
                  <a:srgbClr val="66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长风破浪会有时，直挂云帆济沧海。</a:t>
            </a:r>
            <a:endParaRPr lang="zh-CN" altLang="en-US" sz="3200" noProof="1">
              <a:solidFill>
                <a:srgbClr val="66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46" name="椭圆 74758"/>
          <p:cNvSpPr/>
          <p:nvPr/>
        </p:nvSpPr>
        <p:spPr>
          <a:xfrm>
            <a:off x="6248400" y="2057400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椭圆 74759"/>
          <p:cNvSpPr/>
          <p:nvPr/>
        </p:nvSpPr>
        <p:spPr>
          <a:xfrm>
            <a:off x="6705600" y="2057400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直接连接符 74766"/>
          <p:cNvSpPr/>
          <p:nvPr/>
        </p:nvSpPr>
        <p:spPr>
          <a:xfrm>
            <a:off x="3124200" y="1295400"/>
            <a:ext cx="304800" cy="9144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直接连接符 74767"/>
          <p:cNvSpPr/>
          <p:nvPr/>
        </p:nvSpPr>
        <p:spPr>
          <a:xfrm>
            <a:off x="6324600" y="1295400"/>
            <a:ext cx="381000" cy="8382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直接连接符 74768"/>
          <p:cNvSpPr/>
          <p:nvPr/>
        </p:nvSpPr>
        <p:spPr>
          <a:xfrm>
            <a:off x="3124200" y="2057400"/>
            <a:ext cx="381000" cy="8382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直接连接符 74769"/>
          <p:cNvSpPr/>
          <p:nvPr/>
        </p:nvSpPr>
        <p:spPr>
          <a:xfrm>
            <a:off x="6400800" y="2057400"/>
            <a:ext cx="381000" cy="8382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直接连接符 74770"/>
          <p:cNvSpPr/>
          <p:nvPr/>
        </p:nvSpPr>
        <p:spPr>
          <a:xfrm>
            <a:off x="3124200" y="2819400"/>
            <a:ext cx="381000" cy="8382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直接连接符 74771"/>
          <p:cNvSpPr/>
          <p:nvPr/>
        </p:nvSpPr>
        <p:spPr>
          <a:xfrm>
            <a:off x="6324600" y="2819400"/>
            <a:ext cx="381000" cy="8382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直接连接符 74772"/>
          <p:cNvSpPr/>
          <p:nvPr/>
        </p:nvSpPr>
        <p:spPr>
          <a:xfrm>
            <a:off x="3124200" y="3581400"/>
            <a:ext cx="381000" cy="8382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直接连接符 74773"/>
          <p:cNvSpPr/>
          <p:nvPr/>
        </p:nvSpPr>
        <p:spPr>
          <a:xfrm>
            <a:off x="6400800" y="3505200"/>
            <a:ext cx="304800" cy="9144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6" name="直接连接符 74774"/>
          <p:cNvSpPr/>
          <p:nvPr/>
        </p:nvSpPr>
        <p:spPr>
          <a:xfrm>
            <a:off x="3124200" y="5029200"/>
            <a:ext cx="381000" cy="8382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直接连接符 74775"/>
          <p:cNvSpPr/>
          <p:nvPr/>
        </p:nvSpPr>
        <p:spPr>
          <a:xfrm>
            <a:off x="6400800" y="4953000"/>
            <a:ext cx="304800" cy="914400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58" name="图片 74776" descr="040418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688" y="1196975"/>
            <a:ext cx="2355850" cy="519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行路难">
            <a:hlinkClick action="ppaction://media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421563" y="46196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矩形 41987"/>
          <p:cNvSpPr/>
          <p:nvPr/>
        </p:nvSpPr>
        <p:spPr>
          <a:xfrm>
            <a:off x="1905000" y="0"/>
            <a:ext cx="838200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4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找出词中蕴涵人生哲理与表达美好祝愿的句子。</a:t>
            </a:r>
            <a:endParaRPr lang="zh-CN" altLang="en-US" sz="4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1919288" y="1412875"/>
            <a:ext cx="8748712" cy="378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蕴涵了人生哲理的句子是：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“人有悲欢离合，月有阴晴圆缺，此事古难全。”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将人世的聚合离散看作如明月的阴晴圆缺，非人力所能左右。正因为蕴涵了人生哲理，这句词也成为名句。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1919288" y="5013325"/>
            <a:ext cx="8696325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表达美好祝愿的句子是：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“但愿人长久，千里共婵娟。”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这是关于祝福流传千古的名句。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199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1" name="文本框 43010"/>
          <p:cNvSpPr txBox="1"/>
          <p:nvPr/>
        </p:nvSpPr>
        <p:spPr>
          <a:xfrm>
            <a:off x="2063750" y="2708275"/>
            <a:ext cx="5330825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思想感情：</a:t>
            </a:r>
            <a:endParaRPr lang="zh-CN" altLang="en-US" sz="6000">
              <a:solidFill>
                <a:srgbClr val="FF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1981200" y="3581400"/>
            <a:ext cx="814705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表达了词人由心有所郁结，到心胸开阔的乐观旷达之情。</a:t>
            </a:r>
            <a:endParaRPr lang="zh-CN" altLang="en-US" sz="60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文本框 43012"/>
          <p:cNvSpPr txBox="1"/>
          <p:nvPr/>
        </p:nvSpPr>
        <p:spPr>
          <a:xfrm>
            <a:off x="2498725" y="6302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8" name="文本框 43013"/>
          <p:cNvSpPr txBox="1"/>
          <p:nvPr/>
        </p:nvSpPr>
        <p:spPr>
          <a:xfrm>
            <a:off x="1752600" y="457200"/>
            <a:ext cx="86106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、月亮有那些美称和雅号？你还知道哪些咏月的名句。 说说“月亮”、“月光” 在古诗词中通常蕴含的意义。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5" name="文本框 43014"/>
          <p:cNvSpPr txBox="1"/>
          <p:nvPr/>
        </p:nvSpPr>
        <p:spPr>
          <a:xfrm>
            <a:off x="2208213" y="2276475"/>
            <a:ext cx="5669280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玉兔、夜光、冰轮、玉蟾蜍、桂魂、桂宫、玉盘、嫦娥</a:t>
            </a:r>
            <a:endParaRPr lang="zh-CN" altLang="en-US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文本框 1"/>
          <p:cNvSpPr txBox="1"/>
          <p:nvPr/>
        </p:nvSpPr>
        <p:spPr>
          <a:xfrm>
            <a:off x="2057400" y="982663"/>
            <a:ext cx="7278688" cy="3138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诗中月 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1.举头望明月，低头思故乡。(李白《静夜思》) 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2.野旷天低树，江清月近人。(孟浩然《宿建德江》)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3.明月松间照，。清泉石上流。(王维《山居秋瞑》）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4.月黑雁飞高，单于夜遁逃。（卢纶《塞下曲》)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5.举杯邀明月，对影成三人。(李白《月下独酌》)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6.小时不识月，呼作白玉盘。(李白《古朗月行》)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7.深林人不知，明月来相照。(王维《竹里馆》)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8.月出惊山鸟，时鸣春涧中；(王维《鸟鸣涧》) 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9.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人有悲欢离合，月有阴晴圆缺。(苏轼《水调歌头·明月几时有》)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10.秦时明月汉时关，万里长征人未还。(王昌龄《出塞》)  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图片 45067" descr="002"/>
          <p:cNvPicPr>
            <a:picLocks noChangeAspect="1"/>
          </p:cNvPicPr>
          <p:nvPr/>
        </p:nvPicPr>
        <p:blipFill>
          <a:blip r:embed="rId2">
            <a:lum bright="38000" contrast="-48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45057"/>
          <p:cNvSpPr txBox="1"/>
          <p:nvPr/>
        </p:nvSpPr>
        <p:spPr>
          <a:xfrm>
            <a:off x="1919288" y="3116263"/>
            <a:ext cx="898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咏月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左大括号 45058"/>
          <p:cNvSpPr/>
          <p:nvPr/>
        </p:nvSpPr>
        <p:spPr>
          <a:xfrm>
            <a:off x="2782888" y="2611438"/>
            <a:ext cx="217487" cy="1512887"/>
          </a:xfrm>
          <a:prstGeom prst="leftBrace">
            <a:avLst>
              <a:gd name="adj1" fmla="val 57807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6" name="文本框 45059"/>
          <p:cNvSpPr txBox="1"/>
          <p:nvPr/>
        </p:nvSpPr>
        <p:spPr>
          <a:xfrm>
            <a:off x="3000375" y="2462213"/>
            <a:ext cx="1783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上阕：饮酒问月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文本框 45060"/>
          <p:cNvSpPr txBox="1"/>
          <p:nvPr/>
        </p:nvSpPr>
        <p:spPr>
          <a:xfrm>
            <a:off x="3000375" y="3908425"/>
            <a:ext cx="1783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下阕：难眠怀弟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文本框 45061"/>
          <p:cNvSpPr txBox="1"/>
          <p:nvPr/>
        </p:nvSpPr>
        <p:spPr>
          <a:xfrm>
            <a:off x="5232400" y="2468563"/>
            <a:ext cx="2240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---------</a:t>
            </a: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追求美好生活</a:t>
            </a:r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9" name="文本框 45062"/>
          <p:cNvSpPr txBox="1"/>
          <p:nvPr/>
        </p:nvSpPr>
        <p:spPr>
          <a:xfrm>
            <a:off x="5303838" y="3332163"/>
            <a:ext cx="119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圆月</a:t>
            </a: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衬别离。</a:t>
            </a: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0" name="文本框 45063"/>
          <p:cNvSpPr txBox="1"/>
          <p:nvPr/>
        </p:nvSpPr>
        <p:spPr>
          <a:xfrm>
            <a:off x="5303838" y="3908425"/>
            <a:ext cx="2240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---------</a:t>
            </a: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探求人生哲理</a:t>
            </a:r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右大括号 45064"/>
          <p:cNvSpPr/>
          <p:nvPr/>
        </p:nvSpPr>
        <p:spPr>
          <a:xfrm>
            <a:off x="8256588" y="2611438"/>
            <a:ext cx="71437" cy="1441450"/>
          </a:xfrm>
          <a:prstGeom prst="rightBrace">
            <a:avLst>
              <a:gd name="adj1" fmla="val 167682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2" name="文本框 45066"/>
          <p:cNvSpPr txBox="1"/>
          <p:nvPr/>
        </p:nvSpPr>
        <p:spPr>
          <a:xfrm>
            <a:off x="8610600" y="2895600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情景交融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乐观旷达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矩形 45068"/>
          <p:cNvSpPr/>
          <p:nvPr/>
        </p:nvSpPr>
        <p:spPr>
          <a:xfrm>
            <a:off x="4724400" y="685800"/>
            <a:ext cx="2438400" cy="8969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8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水调歌头</a:t>
            </a:r>
            <a:endParaRPr lang="zh-CN" altLang="en-US" sz="48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4" name="文本框 45070"/>
          <p:cNvSpPr txBox="1"/>
          <p:nvPr/>
        </p:nvSpPr>
        <p:spPr>
          <a:xfrm>
            <a:off x="6629400" y="1600200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苏轼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5" name="文本框 45071"/>
          <p:cNvSpPr txBox="1"/>
          <p:nvPr/>
        </p:nvSpPr>
        <p:spPr>
          <a:xfrm>
            <a:off x="5232400" y="1938338"/>
            <a:ext cx="94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明月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喻清高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8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85500" y="10731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图片 16385" descr="102051_03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占位符 16386"/>
          <p:cNvSpPr>
            <a:spLocks noGrp="1"/>
          </p:cNvSpPr>
          <p:nvPr>
            <p:ph idx="1"/>
          </p:nvPr>
        </p:nvSpPr>
        <p:spPr>
          <a:xfrm>
            <a:off x="2133600" y="1066800"/>
            <a:ext cx="7391400" cy="5029200"/>
          </a:xfrm>
        </p:spPr>
        <p:txBody>
          <a:bodyPr anchor="t" anchorCtr="0"/>
          <a:lstStyle/>
          <a:p>
            <a:pPr algn="ctr">
              <a:buNone/>
            </a:pPr>
            <a:r>
              <a:rPr lang="zh-CN" altLang="en-US" sz="4000">
                <a:solidFill>
                  <a:srgbClr val="E2413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行 路 难</a:t>
            </a:r>
            <a:endParaRPr lang="zh-CN" altLang="en-US" sz="4000">
              <a:solidFill>
                <a:srgbClr val="E2413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buNone/>
            </a:pPr>
            <a:r>
              <a:rPr lang="en-US" altLang="zh-CN">
                <a:solidFill>
                  <a:srgbClr val="E2413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  </a:t>
            </a:r>
            <a:r>
              <a:rPr lang="zh-CN" altLang="en-US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金樽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清酒</a:t>
            </a:r>
            <a:r>
              <a:rPr lang="zh-CN" altLang="en-US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斗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十千，玉盘</a:t>
            </a:r>
            <a:r>
              <a:rPr lang="zh-CN" altLang="en-US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珍羞直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万钱。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停杯投</a:t>
            </a:r>
            <a:r>
              <a:rPr lang="zh-CN" altLang="en-US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箸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不能食，拔剑四顾心茫然。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欲渡黄河冰塞川，将登太行雪满山。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闲来</a:t>
            </a:r>
            <a:r>
              <a:rPr lang="zh-CN" altLang="en-US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垂钓碧溪上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，忽</a:t>
            </a:r>
            <a:r>
              <a:rPr lang="zh-CN" altLang="en-US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复乘舟梦日边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行路难，行路难，多</a:t>
            </a:r>
            <a:r>
              <a:rPr lang="zh-CN" altLang="en-US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歧路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，今安在？  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长风破浪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会有时，直挂</a:t>
            </a:r>
            <a:r>
              <a:rPr lang="zh-CN" altLang="en-US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云帆济沧海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  </a:t>
            </a:r>
            <a:endParaRPr lang="en-US" altLang="zh-CN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en-US" altLang="zh-CN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8" name="矩形标注 16387"/>
          <p:cNvSpPr/>
          <p:nvPr/>
        </p:nvSpPr>
        <p:spPr>
          <a:xfrm>
            <a:off x="7086600" y="381000"/>
            <a:ext cx="2667000" cy="1143000"/>
          </a:xfrm>
          <a:prstGeom prst="wedgeRectCallout">
            <a:avLst>
              <a:gd name="adj1" fmla="val -67319"/>
              <a:gd name="adj2" fmla="val 5430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乐府歌辞之一。原诗有三首，这是第一首。</a:t>
            </a:r>
            <a:endParaRPr lang="zh-CN" altLang="en-US" sz="24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矩形标注 16388"/>
          <p:cNvSpPr/>
          <p:nvPr/>
        </p:nvSpPr>
        <p:spPr>
          <a:xfrm>
            <a:off x="7543800" y="533400"/>
            <a:ext cx="2133600" cy="914400"/>
          </a:xfrm>
          <a:prstGeom prst="wedgeRectCallout">
            <a:avLst>
              <a:gd name="adj1" fmla="val -49778"/>
              <a:gd name="adj2" fmla="val 11996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名贵的菜肴。羞同“馐”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矩形标注 16389"/>
          <p:cNvSpPr/>
          <p:nvPr/>
        </p:nvSpPr>
        <p:spPr>
          <a:xfrm>
            <a:off x="4572000" y="228600"/>
            <a:ext cx="1676400" cy="914400"/>
          </a:xfrm>
          <a:prstGeom prst="wedgeRectCallout">
            <a:avLst>
              <a:gd name="adj1" fmla="val -118750"/>
              <a:gd name="adj2" fmla="val 13212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err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zūn</a:t>
            </a:r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）金酒杯。</a:t>
            </a:r>
            <a:endParaRPr lang="zh-CN" altLang="en-US" sz="24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矩形 16390"/>
          <p:cNvSpPr/>
          <p:nvPr/>
        </p:nvSpPr>
        <p:spPr>
          <a:xfrm>
            <a:off x="1752600" y="304800"/>
            <a:ext cx="21050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【注释】 </a:t>
            </a:r>
            <a:endParaRPr lang="zh-CN" altLang="en-US" sz="3600" b="1">
              <a:ln w="127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2" name="矩形标注 16391"/>
          <p:cNvSpPr/>
          <p:nvPr/>
        </p:nvSpPr>
        <p:spPr>
          <a:xfrm>
            <a:off x="8077200" y="2667000"/>
            <a:ext cx="2286000" cy="1143000"/>
          </a:xfrm>
          <a:prstGeom prst="wedgeRectCallout">
            <a:avLst>
              <a:gd name="adj1" fmla="val -203472"/>
              <a:gd name="adj2" fmla="val -8444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err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dǒu</a:t>
            </a:r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）十千：一斗酒值十千钱</a:t>
            </a:r>
            <a:endParaRPr lang="zh-CN" altLang="en-US" sz="24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矩形标注 16392"/>
          <p:cNvSpPr/>
          <p:nvPr/>
        </p:nvSpPr>
        <p:spPr>
          <a:xfrm>
            <a:off x="8153400" y="609600"/>
            <a:ext cx="1752600" cy="685800"/>
          </a:xfrm>
          <a:prstGeom prst="wedgeRectCallout">
            <a:avLst>
              <a:gd name="adj1" fmla="val -69023"/>
              <a:gd name="adj2" fmla="val 14976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直：同“值”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矩形标注 16393"/>
          <p:cNvSpPr/>
          <p:nvPr/>
        </p:nvSpPr>
        <p:spPr>
          <a:xfrm>
            <a:off x="2057400" y="914400"/>
            <a:ext cx="1600200" cy="1143000"/>
          </a:xfrm>
          <a:prstGeom prst="wedgeRectCallout">
            <a:avLst>
              <a:gd name="adj1" fmla="val 66171"/>
              <a:gd name="adj2" fmla="val 8638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800" err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err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zhù</a:t>
            </a: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）筷子</a:t>
            </a:r>
            <a:endParaRPr lang="zh-CN" altLang="en-US" sz="28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矩形标注 16394"/>
          <p:cNvSpPr/>
          <p:nvPr/>
        </p:nvSpPr>
        <p:spPr>
          <a:xfrm>
            <a:off x="2895600" y="4800600"/>
            <a:ext cx="3505200" cy="1676400"/>
          </a:xfrm>
          <a:prstGeom prst="wedgeRectCallout">
            <a:avLst>
              <a:gd name="adj1" fmla="val -8153"/>
              <a:gd name="adj2" fmla="val -9943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据</a:t>
            </a:r>
            <a:r>
              <a:rPr lang="en-US" altLang="zh-CN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史记</a:t>
            </a:r>
            <a:r>
              <a:rPr lang="en-US" altLang="zh-CN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</a:t>
            </a:r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齐太公世家</a:t>
            </a:r>
            <a:r>
              <a:rPr lang="en-US" altLang="zh-CN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载，吕尚（姜太公）曾在渭水边垂钓，后来遇到周文王，被重用</a:t>
            </a:r>
            <a:endParaRPr lang="zh-CN" altLang="en-US" sz="24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矩形标注 16395"/>
          <p:cNvSpPr/>
          <p:nvPr/>
        </p:nvSpPr>
        <p:spPr>
          <a:xfrm>
            <a:off x="8001000" y="5486400"/>
            <a:ext cx="2057400" cy="1143000"/>
          </a:xfrm>
          <a:prstGeom prst="wedgeRectCallout">
            <a:avLst>
              <a:gd name="adj1" fmla="val -71681"/>
              <a:gd name="adj2" fmla="val -19236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传说伊尹见汤以前，梦乘舟过日月之边。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矩形标注 16396"/>
          <p:cNvSpPr/>
          <p:nvPr/>
        </p:nvSpPr>
        <p:spPr>
          <a:xfrm>
            <a:off x="6858000" y="6019800"/>
            <a:ext cx="1066800" cy="533400"/>
          </a:xfrm>
          <a:prstGeom prst="wedgeRectCallout">
            <a:avLst>
              <a:gd name="adj1" fmla="val -63097"/>
              <a:gd name="adj2" fmla="val -33393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叉路</a:t>
            </a:r>
            <a:endParaRPr lang="zh-CN" altLang="en-US" sz="24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矩形标注 16397"/>
          <p:cNvSpPr/>
          <p:nvPr/>
        </p:nvSpPr>
        <p:spPr>
          <a:xfrm>
            <a:off x="3505200" y="5638800"/>
            <a:ext cx="2514600" cy="990600"/>
          </a:xfrm>
          <a:prstGeom prst="wedgeRectCallout">
            <a:avLst>
              <a:gd name="adj1" fmla="val -28032"/>
              <a:gd name="adj2" fmla="val -9438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3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比喻远大抱负得以实现</a:t>
            </a:r>
            <a:endParaRPr lang="zh-CN" altLang="en-US" sz="32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9" name="矩形标注 16398"/>
          <p:cNvSpPr/>
          <p:nvPr/>
        </p:nvSpPr>
        <p:spPr>
          <a:xfrm>
            <a:off x="6705600" y="5715000"/>
            <a:ext cx="1752600" cy="914400"/>
          </a:xfrm>
          <a:prstGeom prst="wedgeRectCallout">
            <a:avLst>
              <a:gd name="adj1" fmla="val -24639"/>
              <a:gd name="adj2" fmla="val -10989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像白云一样的船帆</a:t>
            </a:r>
            <a:endParaRPr lang="zh-CN" altLang="en-US" sz="28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0" name="矩形标注 16399"/>
          <p:cNvSpPr/>
          <p:nvPr/>
        </p:nvSpPr>
        <p:spPr>
          <a:xfrm>
            <a:off x="7696200" y="5638800"/>
            <a:ext cx="1219200" cy="762000"/>
          </a:xfrm>
          <a:prstGeom prst="wedgeRectCallout">
            <a:avLst>
              <a:gd name="adj1" fmla="val -46486"/>
              <a:gd name="adj2" fmla="val -11187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渡过</a:t>
            </a:r>
            <a:endParaRPr lang="zh-CN" altLang="en-US" sz="28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1" name="矩形标注 16400"/>
          <p:cNvSpPr/>
          <p:nvPr/>
        </p:nvSpPr>
        <p:spPr>
          <a:xfrm>
            <a:off x="8839200" y="5486400"/>
            <a:ext cx="1143000" cy="685800"/>
          </a:xfrm>
          <a:prstGeom prst="wedgeRectCallout">
            <a:avLst>
              <a:gd name="adj1" fmla="val -117917"/>
              <a:gd name="adj2" fmla="val -10555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3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大海</a:t>
            </a:r>
            <a:endParaRPr lang="zh-CN" altLang="en-US" sz="32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402" name="组合 16401"/>
          <p:cNvGrpSpPr/>
          <p:nvPr/>
        </p:nvGrpSpPr>
        <p:grpSpPr>
          <a:xfrm>
            <a:off x="5334000" y="4038600"/>
            <a:ext cx="4800600" cy="2209800"/>
            <a:chOff x="2400" y="2544"/>
            <a:chExt cx="3024" cy="1392"/>
          </a:xfrm>
        </p:grpSpPr>
        <p:sp>
          <p:nvSpPr>
            <p:cNvPr id="7186" name="左中括号 16402"/>
            <p:cNvSpPr/>
            <p:nvPr/>
          </p:nvSpPr>
          <p:spPr>
            <a:xfrm rot="-5400000">
              <a:off x="2664" y="2280"/>
              <a:ext cx="96" cy="624"/>
            </a:xfrm>
            <a:prstGeom prst="leftBracket">
              <a:avLst>
                <a:gd name="adj" fmla="val 325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7" name="矩形标注 16403"/>
            <p:cNvSpPr/>
            <p:nvPr/>
          </p:nvSpPr>
          <p:spPr>
            <a:xfrm>
              <a:off x="2976" y="2976"/>
              <a:ext cx="2448" cy="960"/>
            </a:xfrm>
            <a:prstGeom prst="wedgeRectCallout">
              <a:avLst>
                <a:gd name="adj1" fmla="val -60782"/>
                <a:gd name="adj2" fmla="val -841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r>
                <a:rPr lang="zh-CN" altLang="en-US" sz="3200">
                  <a:latin typeface="Arial" panose="020b0604020202020204" pitchFamily="34" charset="0"/>
                  <a:ea typeface="宋体" panose="02010600030101010101" pitchFamily="2" charset="-122"/>
                </a:rPr>
                <a:t>合用这两句典故，是比喻人生遇合无常，多出于偶然。 </a:t>
              </a:r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88" name="直接连接符 16404"/>
          <p:cNvSpPr/>
          <p:nvPr/>
        </p:nvSpPr>
        <p:spPr>
          <a:xfrm>
            <a:off x="1828800" y="6400800"/>
            <a:ext cx="838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2" grpId="0"/>
      <p:bldP spid="16393" grpId="0"/>
      <p:bldP spid="16394" grpId="0"/>
      <p:bldP spid="16395" grpId="0"/>
      <p:bldP spid="16396" grpId="0"/>
      <p:bldP spid="16397" grpId="0"/>
      <p:bldP spid="16398" grpId="0"/>
      <p:bldP spid="16399" grpId="0"/>
      <p:bldP spid="16400" grpId="0"/>
      <p:bldP spid="164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80" name="文本框 75779"/>
          <p:cNvSpPr txBox="1"/>
          <p:nvPr/>
        </p:nvSpPr>
        <p:spPr>
          <a:xfrm>
            <a:off x="1828800" y="4495800"/>
            <a:ext cx="853440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《</a:t>
            </a:r>
            <a:r>
              <a:rPr lang="zh-CN" altLang="en-US" sz="3600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行路难</a:t>
            </a:r>
            <a:r>
              <a:rPr lang="en-US" altLang="zh-CN" sz="3600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》</a:t>
            </a:r>
            <a:r>
              <a:rPr lang="zh-CN" altLang="en-US" sz="3600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抒发怀才不遇的愤懑情怀。</a:t>
            </a:r>
            <a:endParaRPr lang="zh-CN" altLang="en-US" sz="3600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1" name="文本框 75780"/>
          <p:cNvSpPr txBox="1"/>
          <p:nvPr/>
        </p:nvSpPr>
        <p:spPr>
          <a:xfrm>
            <a:off x="3581400" y="1295400"/>
            <a:ext cx="4953000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1</a:t>
            </a:r>
            <a:r>
              <a:rPr lang="zh-CN" altLang="en-US" sz="3200" noProof="1">
                <a:solidFill>
                  <a:srgbClr val="66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美食难下咽，拔剑心茫然</a:t>
            </a:r>
            <a:endParaRPr lang="zh-CN" altLang="en-US" sz="3200" noProof="1">
              <a:solidFill>
                <a:srgbClr val="66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2" name="文本框 75781"/>
          <p:cNvSpPr txBox="1"/>
          <p:nvPr/>
        </p:nvSpPr>
        <p:spPr>
          <a:xfrm>
            <a:off x="3581400" y="1905000"/>
            <a:ext cx="4953000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2</a:t>
            </a:r>
            <a:r>
              <a:rPr lang="zh-CN" altLang="en-US" sz="3200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仕途受阻，望得重用</a:t>
            </a:r>
            <a:endParaRPr lang="zh-CN" altLang="en-US" sz="3200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3" name="文本框 75782"/>
          <p:cNvSpPr txBox="1"/>
          <p:nvPr/>
        </p:nvSpPr>
        <p:spPr>
          <a:xfrm>
            <a:off x="3581400" y="2514600"/>
            <a:ext cx="4953000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noProof="1">
                <a:solidFill>
                  <a:srgbClr val="99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3</a:t>
            </a:r>
            <a:r>
              <a:rPr lang="zh-CN" altLang="en-US" sz="3200" noProof="1">
                <a:solidFill>
                  <a:srgbClr val="99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</a:rPr>
              <a:t>叹行路难，述信念追求</a:t>
            </a:r>
            <a:endParaRPr lang="zh-CN" altLang="en-US" sz="3200" noProof="1">
              <a:solidFill>
                <a:srgbClr val="990033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75784" name="组合 75783"/>
          <p:cNvGrpSpPr/>
          <p:nvPr/>
        </p:nvGrpSpPr>
        <p:grpSpPr>
          <a:xfrm>
            <a:off x="2057400" y="1524000"/>
            <a:ext cx="1524000" cy="1371600"/>
            <a:chOff x="336" y="960"/>
            <a:chExt cx="960" cy="864"/>
          </a:xfrm>
        </p:grpSpPr>
        <p:sp>
          <p:nvSpPr>
            <p:cNvPr id="75785" name="文本框 75784"/>
            <p:cNvSpPr txBox="1"/>
            <p:nvPr/>
          </p:nvSpPr>
          <p:spPr>
            <a:xfrm>
              <a:off x="336" y="1200"/>
              <a:ext cx="864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3200" noProof="1">
                  <a:solidFill>
                    <a:srgbClr val="99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三层：</a:t>
              </a:r>
              <a:endParaRPr lang="zh-CN" altLang="en-US" sz="3200" noProof="1">
                <a:solidFill>
                  <a:srgbClr val="99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8199" name="左大括号 75785"/>
            <p:cNvSpPr/>
            <p:nvPr/>
          </p:nvSpPr>
          <p:spPr>
            <a:xfrm>
              <a:off x="1200" y="960"/>
              <a:ext cx="96" cy="864"/>
            </a:xfrm>
            <a:prstGeom prst="leftBrace">
              <a:avLst>
                <a:gd name="adj1" fmla="val 75000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5787" name="文本框 75786"/>
          <p:cNvSpPr txBox="1"/>
          <p:nvPr/>
        </p:nvSpPr>
        <p:spPr>
          <a:xfrm>
            <a:off x="1524000" y="0"/>
            <a:ext cx="8610600" cy="50158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buClr>
                <a:srgbClr val="000000"/>
              </a:buClr>
            </a:pPr>
            <a:endParaRPr lang="en-US" altLang="zh-CN" sz="3200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诗歌可分几层？</a:t>
            </a:r>
            <a:endParaRPr lang="zh-CN" altLang="en-US" sz="3200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endParaRPr lang="zh-CN" altLang="en-US" sz="3200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endParaRPr lang="zh-CN" altLang="en-US" sz="3200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endParaRPr lang="zh-CN" altLang="en-US" sz="3200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endParaRPr lang="zh-CN" altLang="en-US" sz="3200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ct val="50000"/>
              </a:spcBef>
              <a:buClr>
                <a:srgbClr val="000000"/>
              </a:buClr>
            </a:pPr>
            <a:endParaRPr lang="zh-CN" altLang="en-US" sz="3200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75781" grpId="0"/>
      <p:bldP spid="75782" grpId="0"/>
      <p:bldP spid="757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7" name="图片 18433" descr="102051_03"/>
          <p:cNvPicPr>
            <a:picLocks noChangeAspect="1"/>
          </p:cNvPicPr>
          <p:nvPr/>
        </p:nvPicPr>
        <p:blipFill>
          <a:blip r:embed="rId2">
            <a:lum bright="69995" contrast="-70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4191000" y="2057400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佳肴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2851150" y="2867025"/>
            <a:ext cx="2025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杯</a:t>
            </a:r>
            <a:r>
              <a:rPr lang="zh-CN" altLang="en-US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投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箸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2819400" y="3400425"/>
            <a:ext cx="2057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拔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剑四</a:t>
            </a:r>
            <a:r>
              <a:rPr lang="zh-CN" altLang="en-US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顾</a:t>
            </a:r>
            <a:endParaRPr lang="zh-CN" altLang="en-US" sz="3200">
              <a:solidFill>
                <a:srgbClr val="FF5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5105400" y="3200400"/>
            <a:ext cx="4038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胸中郁积的苦闷</a:t>
            </a:r>
            <a:endParaRPr lang="zh-CN" altLang="en-US" sz="3200">
              <a:solidFill>
                <a:srgbClr val="66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1905000" y="4619625"/>
            <a:ext cx="995680" cy="6572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二、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2133600" y="1403350"/>
            <a:ext cx="1981200" cy="657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一：设宴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4191000" y="114300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美酒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右大括号 18441"/>
          <p:cNvSpPr/>
          <p:nvPr/>
        </p:nvSpPr>
        <p:spPr>
          <a:xfrm>
            <a:off x="5410200" y="1371600"/>
            <a:ext cx="76200" cy="1143000"/>
          </a:xfrm>
          <a:prstGeom prst="rightBrace">
            <a:avLst>
              <a:gd name="adj1" fmla="val 125000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右箭头 18442"/>
          <p:cNvSpPr/>
          <p:nvPr/>
        </p:nvSpPr>
        <p:spPr>
          <a:xfrm rot="5400000" flipV="1">
            <a:off x="2933700" y="2400300"/>
            <a:ext cx="762000" cy="3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左大括号 18443"/>
          <p:cNvSpPr/>
          <p:nvPr/>
        </p:nvSpPr>
        <p:spPr>
          <a:xfrm>
            <a:off x="2743200" y="2971800"/>
            <a:ext cx="76200" cy="914400"/>
          </a:xfrm>
          <a:prstGeom prst="leftBrace">
            <a:avLst>
              <a:gd name="adj1" fmla="val 100000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右大括号 18444"/>
          <p:cNvSpPr/>
          <p:nvPr/>
        </p:nvSpPr>
        <p:spPr>
          <a:xfrm>
            <a:off x="4648200" y="3048000"/>
            <a:ext cx="228600" cy="914400"/>
          </a:xfrm>
          <a:prstGeom prst="rightBrace">
            <a:avLst>
              <a:gd name="adj1" fmla="val 33111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矩形 18445"/>
          <p:cNvSpPr/>
          <p:nvPr/>
        </p:nvSpPr>
        <p:spPr>
          <a:xfrm>
            <a:off x="2590800" y="457200"/>
            <a:ext cx="18669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结构分析</a:t>
            </a:r>
            <a:endParaRPr lang="zh-CN" altLang="en-US" sz="3600" b="1">
              <a:ln w="127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7" name="左大括号 18446"/>
          <p:cNvSpPr/>
          <p:nvPr/>
        </p:nvSpPr>
        <p:spPr>
          <a:xfrm>
            <a:off x="4038600" y="1371600"/>
            <a:ext cx="76200" cy="1219200"/>
          </a:xfrm>
          <a:prstGeom prst="leftBrace">
            <a:avLst>
              <a:gd name="adj1" fmla="val 132444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文本框 18447"/>
          <p:cNvSpPr txBox="1"/>
          <p:nvPr/>
        </p:nvSpPr>
        <p:spPr>
          <a:xfrm>
            <a:off x="5486400" y="1600200"/>
            <a:ext cx="3505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朋友的深厚友情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文本框 18448"/>
          <p:cNvSpPr txBox="1"/>
          <p:nvPr/>
        </p:nvSpPr>
        <p:spPr>
          <a:xfrm>
            <a:off x="2057400" y="6019800"/>
            <a:ext cx="49688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象征对某种理想的追求。</a:t>
            </a:r>
            <a:endParaRPr lang="zh-CN" altLang="en-US" sz="280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文本框 18449"/>
          <p:cNvSpPr txBox="1"/>
          <p:nvPr/>
        </p:nvSpPr>
        <p:spPr>
          <a:xfrm>
            <a:off x="5734050" y="4251325"/>
            <a:ext cx="241935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冰塞川”</a:t>
            </a:r>
            <a:endParaRPr lang="zh-CN" altLang="en-US" sz="320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1" name="文本框 18450"/>
          <p:cNvSpPr txBox="1"/>
          <p:nvPr/>
        </p:nvSpPr>
        <p:spPr>
          <a:xfrm>
            <a:off x="5734050" y="4983163"/>
            <a:ext cx="257175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雪满山”</a:t>
            </a:r>
            <a:endParaRPr lang="zh-CN" altLang="en-US" sz="320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2" name="左大括号 18451"/>
          <p:cNvSpPr/>
          <p:nvPr/>
        </p:nvSpPr>
        <p:spPr>
          <a:xfrm>
            <a:off x="2819400" y="4343400"/>
            <a:ext cx="76200" cy="1219200"/>
          </a:xfrm>
          <a:prstGeom prst="leftBrace">
            <a:avLst>
              <a:gd name="adj1" fmla="val 132444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3" name="文本框 18452"/>
          <p:cNvSpPr txBox="1"/>
          <p:nvPr/>
        </p:nvSpPr>
        <p:spPr>
          <a:xfrm>
            <a:off x="2971800" y="4114800"/>
            <a:ext cx="2438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欲渡黄河</a:t>
            </a:r>
            <a:endParaRPr lang="zh-CN" altLang="en-US" sz="320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4" name="文本框 18453"/>
          <p:cNvSpPr txBox="1"/>
          <p:nvPr/>
        </p:nvSpPr>
        <p:spPr>
          <a:xfrm>
            <a:off x="3048000" y="5105400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将登太行</a:t>
            </a:r>
            <a:endParaRPr lang="zh-CN" altLang="en-US" sz="320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5" name="直接连接符 18454"/>
          <p:cNvSpPr/>
          <p:nvPr/>
        </p:nvSpPr>
        <p:spPr>
          <a:xfrm flipV="1">
            <a:off x="5257800" y="4525963"/>
            <a:ext cx="533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6" name="直接连接符 18455"/>
          <p:cNvSpPr/>
          <p:nvPr/>
        </p:nvSpPr>
        <p:spPr>
          <a:xfrm flipV="1">
            <a:off x="5410200" y="5364163"/>
            <a:ext cx="533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7" name="文本框 18456"/>
          <p:cNvSpPr txBox="1"/>
          <p:nvPr/>
        </p:nvSpPr>
        <p:spPr>
          <a:xfrm>
            <a:off x="6324600" y="5791200"/>
            <a:ext cx="37338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象征仕途的艰难、人生道路上的艰难险阻</a:t>
            </a:r>
            <a:endParaRPr lang="zh-CN" altLang="en-US" sz="280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8" name="下箭头 18457"/>
          <p:cNvSpPr/>
          <p:nvPr/>
        </p:nvSpPr>
        <p:spPr>
          <a:xfrm>
            <a:off x="3810000" y="55626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9" name="下箭头 18458"/>
          <p:cNvSpPr/>
          <p:nvPr/>
        </p:nvSpPr>
        <p:spPr>
          <a:xfrm>
            <a:off x="6705600" y="556260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8" grpId="0"/>
      <p:bldP spid="18449" grpId="0"/>
      <p:bldP spid="18450" grpId="0"/>
      <p:bldP spid="18451" grpId="0"/>
      <p:bldP spid="18453" grpId="0"/>
      <p:bldP spid="18454" grpId="0"/>
      <p:bldP spid="184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1" name="图片 19457" descr="102051_03"/>
          <p:cNvPicPr>
            <a:picLocks noChangeAspect="1"/>
          </p:cNvPicPr>
          <p:nvPr/>
        </p:nvPicPr>
        <p:blipFill>
          <a:blip r:embed="rId2">
            <a:lum bright="69995" contrast="-70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占位符 19458"/>
          <p:cNvSpPr>
            <a:spLocks noGrp="1"/>
          </p:cNvSpPr>
          <p:nvPr>
            <p:ph idx="1"/>
          </p:nvPr>
        </p:nvSpPr>
        <p:spPr>
          <a:xfrm>
            <a:off x="1828800" y="1143000"/>
            <a:ext cx="3048000" cy="1081405"/>
          </a:xfrm>
        </p:spPr>
        <p:txBody>
          <a:bodyPr wrap="square" lIns="91440" tIns="45720" rIns="91440" bIns="45720" anchor="t" anchorCtr="0">
            <a:spAutoFit/>
          </a:bodyPr>
          <a:lstStyle/>
          <a:p>
            <a:pPr marL="0" indent="0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三、吕尚垂钓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    伊尹乘舟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0243" name="文本框 19459"/>
          <p:cNvSpPr txBox="1"/>
          <p:nvPr/>
        </p:nvSpPr>
        <p:spPr>
          <a:xfrm>
            <a:off x="1828800" y="4800600"/>
            <a:ext cx="3657600" cy="12236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五、长风破浪</a:t>
            </a:r>
            <a:endParaRPr lang="zh-CN" altLang="en-US" sz="3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济沧海</a:t>
            </a:r>
            <a:endParaRPr lang="zh-CN" altLang="en-US" sz="3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19460"/>
          <p:cNvSpPr txBox="1"/>
          <p:nvPr/>
        </p:nvSpPr>
        <p:spPr>
          <a:xfrm>
            <a:off x="1828800" y="2819400"/>
            <a:ext cx="3200400" cy="12236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“行路难”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感叹世路艰难。</a:t>
            </a:r>
            <a:endParaRPr lang="zh-CN" altLang="en-US" sz="3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矩形 19461"/>
          <p:cNvSpPr/>
          <p:nvPr/>
        </p:nvSpPr>
        <p:spPr>
          <a:xfrm>
            <a:off x="2590800" y="457200"/>
            <a:ext cx="18669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结构分析</a:t>
            </a:r>
            <a:endParaRPr lang="zh-CN" altLang="en-US" sz="3600" b="1">
              <a:ln w="127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5943600" y="1066800"/>
            <a:ext cx="4329113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用典故，表示对前途仍抱有希望，心情由郁闷趋向开朗</a:t>
            </a:r>
            <a:endParaRPr lang="zh-CN" altLang="en-US" sz="320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4" name="右箭头 19463"/>
          <p:cNvSpPr/>
          <p:nvPr/>
        </p:nvSpPr>
        <p:spPr>
          <a:xfrm>
            <a:off x="5105400" y="16764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5664200" y="2852738"/>
            <a:ext cx="472440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反映了诗人想继续追求进取，又恐世路艰难的矛盾心理，情绪又趋低沉。</a:t>
            </a:r>
            <a:endParaRPr lang="zh-CN" altLang="en-US" sz="320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6" name="右箭头 19465"/>
          <p:cNvSpPr/>
          <p:nvPr/>
        </p:nvSpPr>
        <p:spPr>
          <a:xfrm>
            <a:off x="5105400" y="32766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右箭头 19466"/>
          <p:cNvSpPr/>
          <p:nvPr/>
        </p:nvSpPr>
        <p:spPr>
          <a:xfrm>
            <a:off x="5105400" y="54102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5664200" y="4953000"/>
            <a:ext cx="5003800" cy="17894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20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借古人之语，表达自己冲破一切阻碍，实现远大抱负的信念</a:t>
            </a:r>
            <a:r>
              <a:rPr lang="en-US" altLang="zh-CN" sz="320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充满乐观和希望</a:t>
            </a:r>
            <a:endParaRPr lang="zh-CN" altLang="en-US" sz="320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5" grpId="0"/>
      <p:bldP spid="194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5" name="图片 22529" descr="102051_03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标题 22530"/>
          <p:cNvSpPr>
            <a:spLocks noGrp="1"/>
          </p:cNvSpPr>
          <p:nvPr>
            <p:ph type="title"/>
          </p:nvPr>
        </p:nvSpPr>
        <p:spPr>
          <a:xfrm>
            <a:off x="2438400" y="0"/>
            <a:ext cx="7620000" cy="457200"/>
          </a:xfrm>
        </p:spPr>
        <p:txBody>
          <a:bodyPr anchor="ctr" anchorCtr="0">
            <a:normAutofit fontScale="90000"/>
          </a:bodyPr>
          <a:lstStyle/>
          <a:p>
            <a:r>
              <a:rPr lang="zh-CN" altLang="en-US" sz="2800" b="1">
                <a:solidFill>
                  <a:srgbClr val="E24130"/>
                </a:solidFill>
                <a:ea typeface="楷体_GB2312" panose="02010609030101010101" pitchFamily="49" charset="-122"/>
              </a:rPr>
              <a:t>写作特色</a:t>
            </a:r>
            <a:r>
              <a:rPr lang="en-US" altLang="zh-CN" sz="2800" b="1">
                <a:solidFill>
                  <a:srgbClr val="E24130"/>
                </a:solidFill>
                <a:ea typeface="楷体_GB2312" panose="02010609030101010101" pitchFamily="49" charset="-122"/>
              </a:rPr>
              <a:t>1</a:t>
            </a:r>
            <a:endParaRPr lang="en-US" altLang="zh-CN" sz="2800" b="1">
              <a:solidFill>
                <a:srgbClr val="E24130"/>
              </a:solidFill>
              <a:ea typeface="楷体_GB2312" panose="02010609030101010101" pitchFamily="49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7010400" y="1309688"/>
            <a:ext cx="24701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欢乐</a:t>
            </a:r>
            <a:endParaRPr lang="zh-CN" altLang="en-US" sz="280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7239000" y="2209800"/>
            <a:ext cx="28892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内心苦闷抑郁</a:t>
            </a:r>
            <a:endParaRPr lang="zh-CN" altLang="en-US" sz="280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7010400" y="3429000"/>
            <a:ext cx="3657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昂扬、明朗</a:t>
            </a:r>
            <a:endParaRPr lang="zh-CN" altLang="en-US" sz="280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右大括号 22534"/>
          <p:cNvSpPr/>
          <p:nvPr/>
        </p:nvSpPr>
        <p:spPr>
          <a:xfrm>
            <a:off x="6781800" y="1981200"/>
            <a:ext cx="381000" cy="990600"/>
          </a:xfrm>
          <a:prstGeom prst="rightBrace">
            <a:avLst>
              <a:gd name="adj1" fmla="val 21522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5715000" y="4159250"/>
            <a:ext cx="4557713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阴沉、低落，再度  </a:t>
            </a:r>
            <a:endParaRPr lang="zh-CN" altLang="en-US" sz="280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陷入苦闷彷徨之中</a:t>
            </a:r>
            <a:endParaRPr lang="zh-CN" altLang="en-US" sz="280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4648200" y="5037138"/>
            <a:ext cx="5562600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  <a:buClr>
                <a:srgbClr val="336600"/>
              </a:buClr>
              <a:buFont typeface="Wingdings" panose="05000000000000000000" pitchFamily="2" charset="2"/>
            </a:pPr>
            <a:r>
              <a:rPr lang="en-US" altLang="zh-CN" sz="280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复又振起，表示了对美好前景的热忱希望和实现理想的坚定信念。重新唱出高昂乐观的调子。</a:t>
            </a:r>
            <a:endParaRPr lang="zh-CN" altLang="en-US" sz="280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文本框 22537"/>
          <p:cNvSpPr txBox="1"/>
          <p:nvPr/>
        </p:nvSpPr>
        <p:spPr>
          <a:xfrm>
            <a:off x="2270125" y="5105400"/>
            <a:ext cx="302768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长风破浪”、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“济沧海”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4" name="文本框 22538"/>
          <p:cNvSpPr txBox="1"/>
          <p:nvPr/>
        </p:nvSpPr>
        <p:spPr>
          <a:xfrm>
            <a:off x="2209800" y="4267200"/>
            <a:ext cx="27565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行路难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……”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文本框 22539"/>
          <p:cNvSpPr txBox="1"/>
          <p:nvPr/>
        </p:nvSpPr>
        <p:spPr>
          <a:xfrm>
            <a:off x="2057400" y="3429000"/>
            <a:ext cx="5872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 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垂溪碧钓”、“乘舟梦日”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6" name="文本框 22540"/>
          <p:cNvSpPr txBox="1"/>
          <p:nvPr/>
        </p:nvSpPr>
        <p:spPr>
          <a:xfrm>
            <a:off x="1889125" y="1905000"/>
            <a:ext cx="5466080" cy="13709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30000"/>
              </a:lnSpc>
              <a:buClr>
                <a:srgbClr val="336600"/>
              </a:buClr>
              <a:buFont typeface="Wingdings" panose="05000000000000000000" pitchFamily="2" charset="2"/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停杯投箸”、“拔剑四顾”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Clr>
                <a:srgbClr val="336600"/>
              </a:buClr>
              <a:buFont typeface="Wingdings" panose="05000000000000000000" pitchFamily="2" charset="2"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“冰塞川”、“雪满山”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7" name="文本框 22541"/>
          <p:cNvSpPr txBox="1"/>
          <p:nvPr/>
        </p:nvSpPr>
        <p:spPr>
          <a:xfrm>
            <a:off x="2133600" y="1325563"/>
            <a:ext cx="546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金樽清酒”、“玉盘珍羞”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8" name="文本框 22542"/>
          <p:cNvSpPr txBox="1"/>
          <p:nvPr/>
        </p:nvSpPr>
        <p:spPr>
          <a:xfrm>
            <a:off x="2422525" y="577850"/>
            <a:ext cx="6228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一、剧烈的情感起伏和急切的心理变化</a:t>
            </a:r>
            <a:endParaRPr lang="zh-CN" altLang="en-US" sz="280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6" grpId="0"/>
      <p:bldP spid="225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9" name="图片 23553" descr="102051_03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占位符 23554"/>
          <p:cNvSpPr>
            <a:spLocks noGrp="1"/>
          </p:cNvSpPr>
          <p:nvPr>
            <p:ph idx="1"/>
          </p:nvPr>
        </p:nvSpPr>
        <p:spPr>
          <a:xfrm>
            <a:off x="2209800" y="457200"/>
            <a:ext cx="7543800" cy="6096000"/>
          </a:xfrm>
        </p:spPr>
        <p:txBody>
          <a:bodyPr anchor="t" anchorCtr="0"/>
          <a:lstStyle/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E24130"/>
                </a:solidFill>
                <a:latin typeface="宋体" panose="02010600030101010101" pitchFamily="2" charset="-122"/>
              </a:rPr>
              <a:t>二、多种艺术表现手法的运用：</a:t>
            </a:r>
            <a:r>
              <a:rPr lang="zh-CN" altLang="en-US" sz="2400" b="1">
                <a:solidFill>
                  <a:srgbClr val="401BF7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401BF7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401BF7"/>
                </a:solidFill>
                <a:latin typeface="宋体" panose="02010600030101010101" pitchFamily="2" charset="-122"/>
              </a:rPr>
              <a:t>   </a:t>
            </a:r>
            <a:r>
              <a:rPr lang="en-US" altLang="zh-CN" sz="2400" b="1">
                <a:solidFill>
                  <a:srgbClr val="990099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990099"/>
                </a:solidFill>
                <a:latin typeface="宋体" panose="02010600030101010101" pitchFamily="2" charset="-122"/>
              </a:rPr>
              <a:t>．细节描写</a:t>
            </a:r>
            <a:r>
              <a:rPr lang="en-US" altLang="zh-CN" sz="2400" b="1">
                <a:solidFill>
                  <a:srgbClr val="990099"/>
                </a:solidFill>
                <a:latin typeface="宋体" panose="02010600030101010101" pitchFamily="2" charset="-122"/>
              </a:rPr>
              <a:t>——</a:t>
            </a:r>
            <a:endParaRPr lang="en-US" altLang="zh-CN" sz="2400" b="1">
              <a:solidFill>
                <a:srgbClr val="990099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  “</a:t>
            </a:r>
            <a:r>
              <a:rPr lang="zh-CN" altLang="en-US" sz="2400" b="1">
                <a:latin typeface="宋体" panose="02010600030101010101" pitchFamily="2" charset="-122"/>
              </a:rPr>
              <a:t>停杯投箸”、“拔剑四顾”，形象地揭示了英雄失意、抑郁悲愤的愁怀。</a:t>
            </a:r>
            <a:r>
              <a:rPr lang="zh-CN" altLang="en-US" sz="2400" b="1">
                <a:solidFill>
                  <a:srgbClr val="401BF7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401BF7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401BF7"/>
                </a:solidFill>
                <a:latin typeface="宋体" panose="02010600030101010101" pitchFamily="2" charset="-122"/>
              </a:rPr>
              <a:t>   </a:t>
            </a:r>
            <a:r>
              <a:rPr lang="en-US" altLang="zh-CN" sz="2400" b="1">
                <a:solidFill>
                  <a:srgbClr val="990099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990099"/>
                </a:solidFill>
                <a:latin typeface="宋体" panose="02010600030101010101" pitchFamily="2" charset="-122"/>
              </a:rPr>
              <a:t>．比兴、象征手法</a:t>
            </a:r>
            <a:r>
              <a:rPr lang="en-US" altLang="zh-CN" sz="2400" b="1">
                <a:solidFill>
                  <a:srgbClr val="990099"/>
                </a:solidFill>
                <a:latin typeface="宋体" panose="02010600030101010101" pitchFamily="2" charset="-122"/>
              </a:rPr>
              <a:t>—</a:t>
            </a:r>
            <a:r>
              <a:rPr lang="en-US" altLang="zh-CN" sz="2400" b="1">
                <a:latin typeface="宋体" panose="02010600030101010101" pitchFamily="2" charset="-122"/>
              </a:rPr>
              <a:t>—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  “</a:t>
            </a:r>
            <a:r>
              <a:rPr lang="zh-CN" altLang="en-US" sz="2400" b="1">
                <a:latin typeface="宋体" panose="02010600030101010101" pitchFamily="2" charset="-122"/>
              </a:rPr>
              <a:t>冰塞川”、“雪满山”以自然景象象征人世现象，以路途艰险比说世途艰难。 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401BF7"/>
                </a:solidFill>
                <a:latin typeface="宋体" panose="02010600030101010101" pitchFamily="2" charset="-122"/>
              </a:rPr>
              <a:t>   </a:t>
            </a:r>
            <a:r>
              <a:rPr lang="en-US" altLang="zh-CN" sz="2400" b="1">
                <a:solidFill>
                  <a:srgbClr val="990099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990099"/>
                </a:solidFill>
                <a:latin typeface="宋体" panose="02010600030101010101" pitchFamily="2" charset="-122"/>
              </a:rPr>
              <a:t>．用典</a:t>
            </a:r>
            <a:r>
              <a:rPr lang="en-US" altLang="zh-CN" sz="2400" b="1">
                <a:solidFill>
                  <a:srgbClr val="990099"/>
                </a:solidFill>
                <a:latin typeface="宋体" panose="02010600030101010101" pitchFamily="2" charset="-122"/>
              </a:rPr>
              <a:t>——</a:t>
            </a:r>
            <a:endParaRPr lang="en-US" altLang="zh-CN" sz="2400" b="1">
              <a:solidFill>
                <a:srgbClr val="990099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401BF7"/>
                </a:solidFill>
                <a:latin typeface="宋体" panose="02010600030101010101" pitchFamily="2" charset="-122"/>
              </a:rPr>
              <a:t>       </a:t>
            </a:r>
            <a:r>
              <a:rPr lang="zh-CN" altLang="en-US" sz="2400" b="1"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</a:rPr>
              <a:t>）吕尚和伊尹的传说抒发了诗人的抱负，表现对前景的希望与信念。 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       </a:t>
            </a:r>
            <a:r>
              <a:rPr lang="zh-CN" altLang="en-US" sz="2400" b="1"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</a:rPr>
              <a:t>） 南朝名将宗悫的典故，铸造出一个雄姿英发、勇往直前的壮士的形象。 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2291" name="矩形 23555"/>
          <p:cNvSpPr/>
          <p:nvPr/>
        </p:nvSpPr>
        <p:spPr>
          <a:xfrm>
            <a:off x="2438400" y="0"/>
            <a:ext cx="76200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2800">
                <a:solidFill>
                  <a:srgbClr val="E2413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写作特色</a:t>
            </a:r>
            <a:r>
              <a:rPr lang="en-US" altLang="zh-CN" sz="2800">
                <a:solidFill>
                  <a:srgbClr val="E2413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endParaRPr lang="en-US" altLang="zh-CN" sz="2800">
              <a:solidFill>
                <a:srgbClr val="E2413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2292" name="直接连接符 23556">
            <a:hlinkClick/>
          </p:cNvPr>
          <p:cNvSpPr/>
          <p:nvPr/>
        </p:nvSpPr>
        <p:spPr>
          <a:xfrm flipH="1">
            <a:off x="9220200" y="6477000"/>
            <a:ext cx="6858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256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6">
      <vt:lpstr>Arial</vt:lpstr>
      <vt:lpstr>Calibri</vt:lpstr>
      <vt:lpstr>宋体</vt:lpstr>
      <vt:lpstr>楷体_GB2312</vt:lpstr>
      <vt:lpstr>Times New Roman</vt:lpstr>
      <vt:lpstr>黑体</vt:lpstr>
      <vt:lpstr>隶书</vt:lpstr>
      <vt:lpstr>楷体</vt:lpstr>
      <vt:lpstr>Wingdings</vt:lpstr>
      <vt:lpstr>华文中宋</vt:lpstr>
      <vt:lpstr>华文新魏</vt:lpstr>
      <vt:lpstr>华文行楷</vt:lpstr>
      <vt:lpstr>Office 主题</vt:lpstr>
      <vt:lpstr>PowerPoint Presentation</vt:lpstr>
      <vt:lpstr>背景/题解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写作特色1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2021-03-26T13:28:03.402</cp:lastPrinted>
  <dcterms:created xsi:type="dcterms:W3CDTF">2021-03-26T13:28:03Z</dcterms:created>
  <dcterms:modified xsi:type="dcterms:W3CDTF">2021-03-26T05:28:05Z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