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62" r:id="rId5"/>
    <p:sldId id="263" r:id="rId6"/>
    <p:sldId id="261" r:id="rId7"/>
    <p:sldId id="260" r:id="rId8"/>
    <p:sldId id="259" r:id="rId9"/>
    <p:sldId id="264" r:id="rId10"/>
    <p:sldId id="267" r:id="rId11"/>
    <p:sldId id="265" r:id="rId12"/>
    <p:sldId id="268" r:id="rId13"/>
    <p:sldId id="266" r:id="rId14"/>
    <p:sldId id="269" r:id="rId15"/>
    <p:sldId id="270" r:id="rId16"/>
    <p:sldId id="276" r:id="rId17"/>
    <p:sldId id="271" r:id="rId18"/>
    <p:sldId id="282" r:id="rId19"/>
    <p:sldId id="277" r:id="rId20"/>
    <p:sldId id="279" r:id="rId21"/>
    <p:sldId id="281" r:id="rId22"/>
    <p:sldId id="280" r:id="rId23"/>
    <p:sldId id="273" r:id="rId24"/>
    <p:sldId id="272" r:id="rId25"/>
    <p:sldId id="283" r:id="rId26"/>
    <p:sldId id="284" r:id="rId27"/>
    <p:sldId id="274" r:id="rId28"/>
    <p:sldId id="285" r:id="rId29"/>
    <p:sldId id="287" r:id="rId30"/>
    <p:sldId id="286" r:id="rId31"/>
    <p:sldId id="292" r:id="rId32"/>
    <p:sldId id="275" r:id="rId33"/>
    <p:sldId id="288" r:id="rId34"/>
    <p:sldId id="293" r:id="rId35"/>
    <p:sldId id="289" r:id="rId36"/>
    <p:sldId id="290" r:id="rId37"/>
    <p:sldId id="291" r:id="rId38"/>
    <p:sldId id="294" r:id="rId39"/>
    <p:sldId id="295" r:id="rId40"/>
    <p:sldId id="297" r:id="rId41"/>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tags" Target="tags/tag1.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jpeg" /><Relationship Id="rId3" Type="http://schemas.openxmlformats.org/officeDocument/2006/relationships/image" Target="../media/image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2.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101" name="图片 100"/>
          <p:cNvPicPr/>
          <p:nvPr/>
        </p:nvPicPr>
        <p:blipFill>
          <a:blip r:embed="rId2"/>
          <a:stretch>
            <a:fillRect/>
          </a:stretch>
        </p:blipFill>
        <p:spPr>
          <a:xfrm>
            <a:off x="2032000" y="889000"/>
            <a:ext cx="8128000" cy="5080000"/>
          </a:xfrm>
          <a:prstGeom prst="rect">
            <a:avLst/>
          </a:prstGeom>
          <a:noFill/>
          <a:ln w="9525">
            <a:noFill/>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153795" y="613410"/>
            <a:ext cx="10084435" cy="4523105"/>
          </a:xfrm>
          <a:prstGeom prst="rect">
            <a:avLst/>
          </a:prstGeom>
          <a:noFill/>
        </p:spPr>
        <p:txBody>
          <a:bodyPr wrap="square" rtlCol="0" anchor="t">
            <a:spAutoFit/>
          </a:bodyPr>
          <a:lstStyle/>
          <a:p>
            <a:r>
              <a:rPr lang="zh-CN" altLang="en-US" sz="3200" b="1"/>
              <a:t>在女性专用的蒸汽浴室，一个高级俱乐部的女招待被杀。死者一丝不挂，被刺中了柔软的腹部。从其伤口判断，凶器应该是短刀之类的东西。可是浴室里面除了一个空的热水瓶外，根本找不到任何疑似凶器。因为案发时还有一名女招待同在浴室，所以此人被认定为凶手。但是门口的按摩师清楚看到一丝不挂，也未带任何东西出来。且直到15分钟分钟尸体被发现后，也没有人还进过浴室。</a:t>
            </a:r>
            <a:endParaRPr lang="zh-CN" altLang="en-US" sz="3200" b="1"/>
          </a:p>
          <a:p>
            <a:r>
              <a:rPr lang="zh-CN" altLang="en-US" sz="3200" b="1"/>
              <a:t>那么凶手是利用什么凶器 ，又是使用什么手法将被害人杀害的呢？</a:t>
            </a:r>
            <a:endParaRPr lang="zh-CN" altLang="en-US" sz="3200" b="1"/>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4"/>
          <a:stretch>
            <a:fillRect/>
          </a:stretch>
        </a:blipFill>
        <a:effectLst/>
      </p:bgPr>
    </p:bg>
    <p:spTree>
      <p:nvGrpSpPr>
        <p:cNvPr id="1" name=""/>
        <p:cNvGrpSpPr/>
        <p:nvPr/>
      </p:nvGrpSpPr>
      <p:grpSpPr>
        <a:xfrm>
          <a:off x="0" y="0"/>
          <a:ext cx="0" cy="0"/>
        </a:xfrm>
      </p:grpSpPr>
      <p:sp>
        <p:nvSpPr>
          <p:cNvPr id="2" name="文本框 1"/>
          <p:cNvSpPr txBox="1"/>
          <p:nvPr/>
        </p:nvSpPr>
        <p:spPr>
          <a:xfrm>
            <a:off x="1729105" y="1231900"/>
            <a:ext cx="8869680" cy="645160"/>
          </a:xfrm>
          <a:prstGeom prst="rect">
            <a:avLst/>
          </a:prstGeom>
          <a:noFill/>
        </p:spPr>
        <p:txBody>
          <a:bodyPr wrap="none" rtlCol="0">
            <a:spAutoFit/>
          </a:bodyPr>
          <a:lstStyle/>
          <a:p>
            <a:r>
              <a:rPr lang="zh-CN" altLang="en-US" sz="3600" b="1"/>
              <a:t>破解这个谜题的关键就隐藏在这段文字里面</a:t>
            </a:r>
            <a:endParaRPr lang="zh-CN" altLang="en-US" sz="3600" b="1"/>
          </a:p>
        </p:txBody>
      </p:sp>
      <p:sp>
        <p:nvSpPr>
          <p:cNvPr id="3" name="文本框 2"/>
          <p:cNvSpPr txBox="1"/>
          <p:nvPr/>
        </p:nvSpPr>
        <p:spPr>
          <a:xfrm>
            <a:off x="1414145" y="4976495"/>
            <a:ext cx="3840480" cy="583565"/>
          </a:xfrm>
          <a:prstGeom prst="rect">
            <a:avLst/>
          </a:prstGeom>
          <a:noFill/>
        </p:spPr>
        <p:txBody>
          <a:bodyPr wrap="none" rtlCol="0" anchor="t">
            <a:spAutoFit/>
          </a:bodyPr>
          <a:lstStyle/>
          <a:p>
            <a:r>
              <a:rPr lang="zh-CN" altLang="en-US" sz="3200" b="1">
                <a:solidFill>
                  <a:srgbClr val="FF0000"/>
                </a:solidFill>
                <a:sym typeface="+mn-ea"/>
              </a:rPr>
              <a:t>凶器应该是短刀之类</a:t>
            </a:r>
            <a:endParaRPr lang="zh-CN" altLang="en-US" sz="3200" b="1">
              <a:solidFill>
                <a:srgbClr val="FF0000"/>
              </a:solidFill>
              <a:sym typeface="+mn-ea"/>
            </a:endParaRPr>
          </a:p>
        </p:txBody>
      </p:sp>
      <p:pic>
        <p:nvPicPr>
          <p:cNvPr id="102" name="图片 101"/>
          <p:cNvPicPr/>
          <p:nvPr/>
        </p:nvPicPr>
        <p:blipFill>
          <a:blip r:embed="rId2"/>
          <a:stretch>
            <a:fillRect/>
          </a:stretch>
        </p:blipFill>
        <p:spPr>
          <a:xfrm>
            <a:off x="2014220" y="2251710"/>
            <a:ext cx="2459355" cy="2725420"/>
          </a:xfrm>
          <a:prstGeom prst="rect">
            <a:avLst/>
          </a:prstGeom>
          <a:noFill/>
          <a:ln w="9525">
            <a:noFill/>
          </a:ln>
        </p:spPr>
      </p:pic>
      <p:sp>
        <p:nvSpPr>
          <p:cNvPr id="4" name="文本框 3"/>
          <p:cNvSpPr txBox="1"/>
          <p:nvPr/>
        </p:nvSpPr>
        <p:spPr>
          <a:xfrm>
            <a:off x="7314565" y="4977130"/>
            <a:ext cx="1554480" cy="645160"/>
          </a:xfrm>
          <a:prstGeom prst="rect">
            <a:avLst/>
          </a:prstGeom>
          <a:noFill/>
        </p:spPr>
        <p:txBody>
          <a:bodyPr wrap="none" rtlCol="0" anchor="t">
            <a:spAutoFit/>
          </a:bodyPr>
          <a:lstStyle/>
          <a:p>
            <a:r>
              <a:rPr lang="zh-CN" altLang="en-US" sz="3600" b="1">
                <a:solidFill>
                  <a:srgbClr val="FF0000"/>
                </a:solidFill>
                <a:sym typeface="+mn-ea"/>
              </a:rPr>
              <a:t>热水瓶</a:t>
            </a:r>
            <a:endParaRPr lang="zh-CN" altLang="en-US" sz="3600" b="1">
              <a:solidFill>
                <a:srgbClr val="FF0000"/>
              </a:solidFill>
              <a:sym typeface="+mn-ea"/>
            </a:endParaRPr>
          </a:p>
        </p:txBody>
      </p:sp>
      <p:pic>
        <p:nvPicPr>
          <p:cNvPr id="103" name="图片 102"/>
          <p:cNvPicPr/>
          <p:nvPr/>
        </p:nvPicPr>
        <p:blipFill>
          <a:blip r:embed="rId3"/>
          <a:stretch>
            <a:fillRect/>
          </a:stretch>
        </p:blipFill>
        <p:spPr>
          <a:xfrm>
            <a:off x="6663055" y="2251710"/>
            <a:ext cx="2857500" cy="2857500"/>
          </a:xfrm>
          <a:prstGeom prst="rect">
            <a:avLst/>
          </a:prstGeom>
          <a:noFill/>
          <a:ln w="9525">
            <a:noFill/>
          </a:ln>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2129790" y="1698625"/>
            <a:ext cx="8642985" cy="3169285"/>
          </a:xfrm>
          <a:prstGeom prst="rect">
            <a:avLst/>
          </a:prstGeom>
          <a:noFill/>
        </p:spPr>
        <p:txBody>
          <a:bodyPr wrap="square" rtlCol="0" anchor="t">
            <a:spAutoFit/>
          </a:bodyPr>
          <a:lstStyle/>
          <a:p>
            <a:r>
              <a:rPr lang="zh-CN" altLang="en-US" sz="4000" b="1">
                <a:solidFill>
                  <a:srgbClr val="FF0000"/>
                </a:solidFill>
              </a:rPr>
              <a:t>冰做的尖锐短刀。 凶手怕冰做的短刀会融化，就把它放在热水瓶里带进蒸汽室，趁对方不注意时再行刺。当尸体被发现时，冰做的短刀早就因为热气而融化消失无踪。</a:t>
            </a:r>
            <a:endParaRPr lang="zh-CN" altLang="en-US" sz="4000" b="1">
              <a:solidFill>
                <a:srgbClr val="FF0000"/>
              </a:solidFill>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86385" y="873125"/>
            <a:ext cx="11732260" cy="4399915"/>
          </a:xfrm>
          <a:prstGeom prst="rect">
            <a:avLst/>
          </a:prstGeom>
          <a:noFill/>
        </p:spPr>
        <p:txBody>
          <a:bodyPr wrap="square" rtlCol="0">
            <a:spAutoFit/>
          </a:bodyPr>
          <a:lstStyle/>
          <a:p>
            <a:r>
              <a:rPr lang="zh-CN" altLang="en-US" sz="4000" b="1">
                <a:latin typeface="微软雅黑" panose="020b0503020204020204" charset="-122"/>
                <a:ea typeface="微软雅黑" panose="020b0503020204020204" charset="-122"/>
                <a:cs typeface="微软雅黑" panose="020b0503020204020204" charset="-122"/>
              </a:rPr>
              <a:t>柯南道尔的《银色马》中，主人公福尔摩斯有这样一段话：</a:t>
            </a:r>
            <a:endParaRPr lang="zh-CN" altLang="en-US" sz="4000" b="1">
              <a:latin typeface="微软雅黑" panose="020b0503020204020204" charset="-122"/>
              <a:ea typeface="微软雅黑" panose="020b0503020204020204" charset="-122"/>
              <a:cs typeface="微软雅黑" panose="020b0503020204020204" charset="-122"/>
            </a:endParaRPr>
          </a:p>
          <a:p>
            <a:r>
              <a:rPr lang="zh-CN" altLang="en-US" sz="4000" b="1">
                <a:latin typeface="微软雅黑" panose="020b0503020204020204" charset="-122"/>
                <a:ea typeface="微软雅黑" panose="020b0503020204020204" charset="-122"/>
                <a:cs typeface="微软雅黑" panose="020b0503020204020204" charset="-122"/>
              </a:rPr>
              <a:t>马厩中有一条狗，然而，尽管有人进来，并且把马牵走，它竟毫不吠叫，没有惊动睡在草料棚里两个看马房的人。显然，这位午夜来客是这条狗非常熟悉的人。</a:t>
            </a:r>
            <a:endParaRPr lang="zh-CN" altLang="en-US" sz="4000" b="1">
              <a:latin typeface="微软雅黑" panose="020b0503020204020204" charset="-122"/>
              <a:ea typeface="微软雅黑" panose="020b0503020204020204" charset="-122"/>
              <a:cs typeface="微软雅黑" panose="020b0503020204020204" charset="-122"/>
            </a:endParaRPr>
          </a:p>
          <a:p>
            <a:r>
              <a:rPr lang="zh-CN" altLang="en-US" sz="4000" b="1">
                <a:latin typeface="微软雅黑" panose="020b0503020204020204" charset="-122"/>
                <a:ea typeface="微软雅黑" panose="020b0503020204020204" charset="-122"/>
                <a:cs typeface="微软雅黑" panose="020b0503020204020204" charset="-122"/>
              </a:rPr>
              <a:t></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86385" y="873125"/>
            <a:ext cx="11732260" cy="4399915"/>
          </a:xfrm>
          <a:prstGeom prst="rect">
            <a:avLst/>
          </a:prstGeom>
          <a:noFill/>
        </p:spPr>
        <p:txBody>
          <a:bodyPr wrap="square" rtlCol="0">
            <a:spAutoFit/>
          </a:bodyPr>
          <a:lstStyle/>
          <a:p>
            <a:r>
              <a:rPr lang="zh-CN" altLang="en-US" sz="3200" b="1">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任务：尝试在论据2和论据1前面，加上隐含前提。</a:t>
            </a:r>
            <a:endParaRPr lang="zh-CN" altLang="en-US" sz="4000" b="1">
              <a:latin typeface="微软雅黑" panose="020b0503020204020204" charset="-122"/>
              <a:ea typeface="微软雅黑" panose="020b0503020204020204" charset="-122"/>
              <a:cs typeface="微软雅黑" panose="020b0503020204020204" charset="-122"/>
            </a:endParaRPr>
          </a:p>
          <a:p>
            <a:r>
              <a:rPr lang="zh-CN" altLang="en-US" sz="4000" b="1">
                <a:latin typeface="微软雅黑" panose="020b0503020204020204" charset="-122"/>
                <a:ea typeface="微软雅黑" panose="020b0503020204020204" charset="-122"/>
                <a:cs typeface="微软雅黑" panose="020b0503020204020204" charset="-122"/>
              </a:rPr>
              <a:t>论据2：草料棚的人没有惊醒</a:t>
            </a:r>
            <a:endParaRPr lang="zh-CN" altLang="en-US" sz="4000" b="1">
              <a:latin typeface="微软雅黑" panose="020b0503020204020204" charset="-122"/>
              <a:ea typeface="微软雅黑" panose="020b0503020204020204" charset="-122"/>
              <a:cs typeface="微软雅黑" panose="020b0503020204020204" charset="-122"/>
            </a:endParaRPr>
          </a:p>
          <a:p>
            <a:r>
              <a:rPr lang="zh-CN" altLang="en-US" sz="4000" b="1">
                <a:latin typeface="微软雅黑" panose="020b0503020204020204" charset="-122"/>
                <a:ea typeface="微软雅黑" panose="020b0503020204020204" charset="-122"/>
                <a:cs typeface="微软雅黑" panose="020b0503020204020204" charset="-122"/>
              </a:rPr>
              <a:t>隐含前提2：（               ）</a:t>
            </a:r>
            <a:r>
              <a:rPr lang="zh-CN" altLang="en-US" sz="4000" b="1" u="sng">
                <a:latin typeface="微软雅黑" panose="020b0503020204020204" charset="-122"/>
                <a:ea typeface="微软雅黑" panose="020b0503020204020204" charset="-122"/>
                <a:cs typeface="微软雅黑" panose="020b0503020204020204" charset="-122"/>
              </a:rPr>
              <a:t>                       </a:t>
            </a:r>
            <a:r>
              <a:rPr lang="zh-CN" altLang="en-US" sz="4000" b="1">
                <a:latin typeface="微软雅黑" panose="020b0503020204020204" charset="-122"/>
                <a:ea typeface="微软雅黑" panose="020b0503020204020204" charset="-122"/>
                <a:cs typeface="微软雅黑" panose="020b0503020204020204" charset="-122"/>
              </a:rPr>
              <a:t>       </a:t>
            </a:r>
            <a:endParaRPr lang="zh-CN" altLang="en-US" sz="4000" b="1">
              <a:latin typeface="微软雅黑" panose="020b0503020204020204" charset="-122"/>
              <a:ea typeface="微软雅黑" panose="020b0503020204020204" charset="-122"/>
              <a:cs typeface="微软雅黑" panose="020b0503020204020204" charset="-122"/>
            </a:endParaRPr>
          </a:p>
          <a:p>
            <a:r>
              <a:rPr lang="zh-CN" altLang="en-US" sz="4000" b="1">
                <a:latin typeface="微软雅黑" panose="020b0503020204020204" charset="-122"/>
                <a:ea typeface="微软雅黑" panose="020b0503020204020204" charset="-122"/>
                <a:cs typeface="微软雅黑" panose="020b0503020204020204" charset="-122"/>
              </a:rPr>
              <a:t>论据1：狗没有吠</a:t>
            </a:r>
            <a:endParaRPr lang="zh-CN" altLang="en-US" sz="4000" b="1">
              <a:latin typeface="微软雅黑" panose="020b0503020204020204" charset="-122"/>
              <a:ea typeface="微软雅黑" panose="020b0503020204020204" charset="-122"/>
              <a:cs typeface="微软雅黑" panose="020b0503020204020204" charset="-122"/>
            </a:endParaRPr>
          </a:p>
          <a:p>
            <a:r>
              <a:rPr lang="zh-CN" altLang="en-US" sz="4000" b="1">
                <a:latin typeface="微软雅黑" panose="020b0503020204020204" charset="-122"/>
                <a:ea typeface="微软雅黑" panose="020b0503020204020204" charset="-122"/>
                <a:cs typeface="微软雅黑" panose="020b0503020204020204" charset="-122"/>
              </a:rPr>
              <a:t>隐含前提1：（               ）                              </a:t>
            </a:r>
            <a:endParaRPr lang="zh-CN" altLang="en-US" sz="4000" b="1">
              <a:latin typeface="微软雅黑" panose="020b0503020204020204" charset="-122"/>
              <a:ea typeface="微软雅黑" panose="020b0503020204020204" charset="-122"/>
              <a:cs typeface="微软雅黑" panose="020b0503020204020204" charset="-122"/>
            </a:endParaRPr>
          </a:p>
          <a:p>
            <a:r>
              <a:rPr lang="zh-CN" altLang="en-US" sz="4000" b="1">
                <a:latin typeface="微软雅黑" panose="020b0503020204020204" charset="-122"/>
                <a:ea typeface="微软雅黑" panose="020b0503020204020204" charset="-122"/>
                <a:cs typeface="微软雅黑" panose="020b0503020204020204" charset="-122"/>
              </a:rPr>
              <a:t>论点：牵走马的人是狗熟悉的</a:t>
            </a:r>
            <a:endParaRPr lang="zh-CN" altLang="en-US" sz="4000" b="1">
              <a:latin typeface="微软雅黑" panose="020b0503020204020204" charset="-122"/>
              <a:ea typeface="微软雅黑" panose="020b0503020204020204" charset="-122"/>
              <a:cs typeface="微软雅黑" panose="020b0503020204020204" charset="-122"/>
            </a:endParaRPr>
          </a:p>
          <a:p>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86385" y="873125"/>
            <a:ext cx="11732260" cy="2306955"/>
          </a:xfrm>
          <a:prstGeom prst="rect">
            <a:avLst/>
          </a:prstGeom>
          <a:noFill/>
        </p:spPr>
        <p:txBody>
          <a:bodyPr wrap="square" rtlCol="0">
            <a:spAutoFit/>
          </a:bodyPr>
          <a:lstStyle/>
          <a:p>
            <a:r>
              <a:rPr lang="zh-CN" altLang="en-US" sz="4800" b="1">
                <a:latin typeface="微软雅黑" panose="020b0503020204020204" charset="-122"/>
                <a:ea typeface="微软雅黑" panose="020b0503020204020204" charset="-122"/>
                <a:cs typeface="微软雅黑" panose="020b0503020204020204" charset="-122"/>
              </a:rPr>
              <a:t>明确：</a:t>
            </a:r>
            <a:endParaRPr lang="zh-CN" altLang="en-US" sz="4800" b="1">
              <a:latin typeface="微软雅黑" panose="020b0503020204020204" charset="-122"/>
              <a:ea typeface="微软雅黑" panose="020b0503020204020204" charset="-122"/>
              <a:cs typeface="微软雅黑" panose="020b0503020204020204" charset="-122"/>
            </a:endParaRPr>
          </a:p>
          <a:p>
            <a:r>
              <a:rPr lang="zh-CN" altLang="en-US" sz="4800" b="1">
                <a:latin typeface="微软雅黑" panose="020b0503020204020204" charset="-122"/>
                <a:ea typeface="微软雅黑" panose="020b0503020204020204" charset="-122"/>
                <a:cs typeface="微软雅黑" panose="020b0503020204020204" charset="-122"/>
              </a:rPr>
              <a:t>隐含前提2：狗叫了，就会惊醒草料棚的人；隐含前提1：看到熟悉的人，狗不会叫。</a:t>
            </a:r>
            <a:endParaRPr lang="zh-CN" altLang="en-US" sz="4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1e6fd11063ec930bfbfe72598977413d"/>
          <p:cNvPicPr>
            <a:picLocks noChangeAspect="1"/>
          </p:cNvPicPr>
          <p:nvPr/>
        </p:nvPicPr>
        <p:blipFill>
          <a:blip r:embed="rId2"/>
          <a:stretch>
            <a:fillRect/>
          </a:stretch>
        </p:blipFill>
        <p:spPr>
          <a:xfrm>
            <a:off x="2605405" y="2063750"/>
            <a:ext cx="1710055" cy="1710055"/>
          </a:xfrm>
          <a:prstGeom prst="rect">
            <a:avLst/>
          </a:prstGeom>
        </p:spPr>
      </p:pic>
      <p:sp>
        <p:nvSpPr>
          <p:cNvPr id="2" name="文本框 1"/>
          <p:cNvSpPr txBox="1"/>
          <p:nvPr/>
        </p:nvSpPr>
        <p:spPr>
          <a:xfrm>
            <a:off x="4774565" y="2412365"/>
            <a:ext cx="3230880" cy="706755"/>
          </a:xfrm>
          <a:prstGeom prst="rect">
            <a:avLst/>
          </a:prstGeom>
          <a:noFill/>
        </p:spPr>
        <p:txBody>
          <a:bodyPr wrap="none" rtlCol="0" anchor="t">
            <a:spAutoFit/>
          </a:bodyPr>
          <a:lstStyle/>
          <a:p>
            <a:pPr algn="l"/>
            <a:r>
              <a:rPr lang="zh-CN" altLang="en-US" sz="4000" b="1">
                <a:latin typeface="微软雅黑" panose="020b0503020204020204" charset="-122"/>
                <a:ea typeface="微软雅黑" panose="020b0503020204020204" charset="-122"/>
                <a:cs typeface="宋体" panose="02010600030101010101" pitchFamily="2" charset="-122"/>
                <a:sym typeface="+mn-ea"/>
              </a:rPr>
              <a:t>学会间接论证</a:t>
            </a:r>
            <a:endParaRPr lang="zh-CN" altLang="en-US" sz="4000" b="1">
              <a:latin typeface="微软雅黑" panose="020b0503020204020204" charset="-122"/>
              <a:ea typeface="微软雅黑" panose="020b0503020204020204" charset="-122"/>
              <a:cs typeface="宋体" panose="02010600030101010101" pitchFamily="2" charset="-122"/>
              <a:sym typeface="+mn-ea"/>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923925" y="1791335"/>
            <a:ext cx="10343515" cy="2122805"/>
          </a:xfrm>
          <a:prstGeom prst="rect">
            <a:avLst/>
          </a:prstGeom>
          <a:noFill/>
        </p:spPr>
        <p:txBody>
          <a:bodyPr wrap="square" rtlCol="0" anchor="t">
            <a:spAutoFit/>
          </a:bodyPr>
          <a:lstStyle/>
          <a:p>
            <a:r>
              <a:rPr lang="zh-CN" altLang="en-US" sz="4400" b="1">
                <a:latin typeface="微软雅黑" panose="020b0503020204020204" charset="-122"/>
                <a:ea typeface="微软雅黑" panose="020b0503020204020204" charset="-122"/>
                <a:cs typeface="微软雅黑" panose="020b0503020204020204" charset="-122"/>
                <a:sym typeface="+mn-ea"/>
              </a:rPr>
              <a:t>当直接论证有困难或者效果不好的时候，我们就会采用间接论证，主要运用“</a:t>
            </a:r>
            <a:r>
              <a:rPr lang="zh-CN" altLang="en-US" sz="4400" b="1">
                <a:solidFill>
                  <a:srgbClr val="FF0000"/>
                </a:solidFill>
                <a:latin typeface="微软雅黑" panose="020b0503020204020204" charset="-122"/>
                <a:ea typeface="微软雅黑" panose="020b0503020204020204" charset="-122"/>
                <a:cs typeface="微软雅黑" panose="020b0503020204020204" charset="-122"/>
                <a:sym typeface="+mn-ea"/>
              </a:rPr>
              <a:t>排除法</a:t>
            </a:r>
            <a:r>
              <a:rPr lang="zh-CN" altLang="en-US" sz="4400" b="1">
                <a:latin typeface="微软雅黑" panose="020b0503020204020204" charset="-122"/>
                <a:ea typeface="微软雅黑" panose="020b0503020204020204" charset="-122"/>
                <a:cs typeface="微软雅黑" panose="020b0503020204020204" charset="-122"/>
                <a:sym typeface="+mn-ea"/>
              </a:rPr>
              <a:t>”“</a:t>
            </a:r>
            <a:r>
              <a:rPr lang="zh-CN" altLang="en-US" sz="4400" b="1">
                <a:solidFill>
                  <a:srgbClr val="FF0000"/>
                </a:solidFill>
                <a:latin typeface="微软雅黑" panose="020b0503020204020204" charset="-122"/>
                <a:ea typeface="微软雅黑" panose="020b0503020204020204" charset="-122"/>
                <a:cs typeface="微软雅黑" panose="020b0503020204020204" charset="-122"/>
                <a:sym typeface="+mn-ea"/>
              </a:rPr>
              <a:t>反证法</a:t>
            </a:r>
            <a:r>
              <a:rPr lang="zh-CN" altLang="en-US" sz="4400" b="1">
                <a:latin typeface="微软雅黑" panose="020b0503020204020204" charset="-122"/>
                <a:ea typeface="微软雅黑" panose="020b0503020204020204" charset="-122"/>
                <a:cs typeface="微软雅黑" panose="020b0503020204020204" charset="-122"/>
                <a:sym typeface="+mn-ea"/>
              </a:rPr>
              <a:t>”和“</a:t>
            </a:r>
            <a:r>
              <a:rPr lang="zh-CN" altLang="en-US" sz="4400" b="1">
                <a:solidFill>
                  <a:srgbClr val="FF0000"/>
                </a:solidFill>
                <a:latin typeface="微软雅黑" panose="020b0503020204020204" charset="-122"/>
                <a:ea typeface="微软雅黑" panose="020b0503020204020204" charset="-122"/>
                <a:cs typeface="微软雅黑" panose="020b0503020204020204" charset="-122"/>
                <a:sym typeface="+mn-ea"/>
              </a:rPr>
              <a:t>归谬法</a:t>
            </a:r>
            <a:r>
              <a:rPr lang="zh-CN" altLang="en-US" sz="4400" b="1">
                <a:latin typeface="微软雅黑" panose="020b0503020204020204" charset="-122"/>
                <a:ea typeface="微软雅黑" panose="020b0503020204020204" charset="-122"/>
                <a:cs typeface="微软雅黑" panose="020b0503020204020204" charset="-122"/>
                <a:sym typeface="+mn-ea"/>
              </a:rPr>
              <a:t>”。</a:t>
            </a:r>
            <a:endParaRPr lang="zh-CN" altLang="en-US" sz="44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851400" y="2723515"/>
            <a:ext cx="2697480" cy="1106805"/>
          </a:xfrm>
          <a:prstGeom prst="rect">
            <a:avLst/>
          </a:prstGeom>
          <a:noFill/>
        </p:spPr>
        <p:txBody>
          <a:bodyPr wrap="none" rtlCol="0" anchor="t">
            <a:spAutoFit/>
          </a:bodyPr>
          <a:lstStyle/>
          <a:p>
            <a:r>
              <a:rPr lang="zh-CN" altLang="en-US" sz="6600" b="1">
                <a:solidFill>
                  <a:srgbClr val="FF0000"/>
                </a:solidFill>
                <a:latin typeface="微软雅黑" panose="020b0503020204020204" charset="-122"/>
                <a:ea typeface="微软雅黑" panose="020b0503020204020204" charset="-122"/>
                <a:cs typeface="微软雅黑" panose="020b0503020204020204" charset="-122"/>
                <a:sym typeface="+mn-ea"/>
              </a:rPr>
              <a:t>排除法</a:t>
            </a:r>
            <a:endParaRPr lang="zh-CN" altLang="en-US" sz="6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7940" y="850900"/>
            <a:ext cx="9485630" cy="4030980"/>
          </a:xfrm>
          <a:prstGeom prst="rect">
            <a:avLst/>
          </a:prstGeom>
          <a:noFill/>
        </p:spPr>
        <p:txBody>
          <a:bodyPr wrap="square" rtlCol="0" anchor="t">
            <a:spAutoFit/>
          </a:bodyPr>
          <a:lstStyle/>
          <a:p>
            <a:r>
              <a:rPr lang="zh-CN" altLang="en-US" sz="3200" b="1"/>
              <a:t>排除法为人们日常生活、工作、作业中常用到的选择方式的方法。依据类比对比及可行性进行的判断进行对事物存在的假命题的排除方式。</a:t>
            </a:r>
            <a:endParaRPr lang="zh-CN" altLang="en-US" sz="3200" b="1"/>
          </a:p>
          <a:p>
            <a:r>
              <a:rPr lang="zh-CN" altLang="en-US" sz="3200" b="1"/>
              <a:t>又叫淘汰法，间接证明的一种。就是一 个论题提出之后，先假设它可能存在多种情形，然后 通过分析，将假定的各种可能都加以排除，也就是说 把论题以外的其他各种可能都一一淘汰掉，只剩下一 种可能，即我们要证明的论题就是正确的了。这叫做排 除法。</a:t>
            </a:r>
            <a:endParaRPr lang="zh-CN" altLang="en-US" sz="3200" b="1"/>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194685" y="1350010"/>
            <a:ext cx="6978015" cy="5507990"/>
          </a:xfrm>
          <a:prstGeom prst="rect">
            <a:avLst/>
          </a:prstGeom>
          <a:noFill/>
        </p:spPr>
        <p:txBody>
          <a:bodyPr wrap="square" rtlCol="0" anchor="t">
            <a:spAutoFit/>
          </a:bodyPr>
          <a:lstStyle/>
          <a:p>
            <a:r>
              <a:rPr lang="en-US" altLang="zh-CN" sz="3200" b="1"/>
              <a:t>       </a:t>
            </a:r>
            <a:r>
              <a:rPr lang="zh-CN" altLang="en-US" sz="3200" b="1"/>
              <a:t>鲁肃引诸葛亮见了东吴的一群谋士，这些人并非泛泛之辈，个个都是有学问的人。东吴第一大谋士张昭首先发难说：听说刘备到你家里三趟，才把你请出山。以为有了你就如同鱼得了水，想夺取荆襄九郡做根据地。但荆襄已被曹操得到，你还有什么主意呢？诸葛亮心里想，如果不先难倒张昭，就没办法说服孙权联刘抗曹了。</a:t>
            </a:r>
            <a:endParaRPr lang="zh-CN" altLang="en-US" sz="3200" b="1"/>
          </a:p>
          <a:p>
            <a:endParaRPr lang="zh-CN" altLang="en-US" sz="3200" b="1"/>
          </a:p>
          <a:p>
            <a:endParaRPr lang="zh-CN" altLang="en-US" sz="3200" b="1"/>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119505" y="1050290"/>
            <a:ext cx="9620250" cy="5015865"/>
          </a:xfrm>
          <a:prstGeom prst="rect">
            <a:avLst/>
          </a:prstGeom>
          <a:noFill/>
        </p:spPr>
        <p:txBody>
          <a:bodyPr wrap="square" rtlCol="0" anchor="t">
            <a:spAutoFit/>
          </a:bodyPr>
          <a:lstStyle/>
          <a:p>
            <a:r>
              <a:rPr lang="zh-CN" altLang="en-US" sz="4000" b="1"/>
              <a:t>要在一群人里面找出一个犯罪嫌疑人，可以用排除法：</a:t>
            </a:r>
            <a:endParaRPr lang="zh-CN" altLang="en-US" sz="4000" b="1"/>
          </a:p>
          <a:p>
            <a:r>
              <a:rPr lang="zh-CN" altLang="en-US" sz="4000" b="1"/>
              <a:t>A 有作案时间不在场的证据，排除；</a:t>
            </a:r>
            <a:endParaRPr lang="zh-CN" altLang="en-US" sz="4000" b="1"/>
          </a:p>
          <a:p>
            <a:r>
              <a:rPr lang="zh-CN" altLang="en-US" sz="4000" b="1"/>
              <a:t>B 那天在外地，排除；</a:t>
            </a:r>
            <a:endParaRPr lang="zh-CN" altLang="en-US" sz="4000" b="1"/>
          </a:p>
          <a:p>
            <a:r>
              <a:rPr lang="zh-CN" altLang="en-US" sz="4000" b="1"/>
              <a:t>C 那天大病住院，排除；</a:t>
            </a:r>
            <a:endParaRPr lang="zh-CN" altLang="en-US" sz="4000" b="1"/>
          </a:p>
          <a:p>
            <a:r>
              <a:rPr lang="zh-CN" altLang="en-US" sz="4000" b="1"/>
              <a:t>...</a:t>
            </a:r>
            <a:endParaRPr lang="zh-CN" altLang="en-US" sz="4000" b="1"/>
          </a:p>
          <a:p>
            <a:r>
              <a:rPr lang="zh-CN" altLang="en-US" sz="4000" b="1"/>
              <a:t>正好只有一个人没有被排除，那么他的嫌疑就非常大了。</a:t>
            </a:r>
            <a:endParaRPr lang="zh-CN" altLang="en-US" sz="4000" b="1"/>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851400" y="2723515"/>
            <a:ext cx="2697480" cy="1106805"/>
          </a:xfrm>
          <a:prstGeom prst="rect">
            <a:avLst/>
          </a:prstGeom>
          <a:noFill/>
        </p:spPr>
        <p:txBody>
          <a:bodyPr wrap="none" rtlCol="0" anchor="t">
            <a:spAutoFit/>
          </a:bodyPr>
          <a:lstStyle/>
          <a:p>
            <a:pPr algn="l"/>
            <a:r>
              <a:rPr lang="zh-CN" altLang="en-US" sz="6600" b="1">
                <a:solidFill>
                  <a:srgbClr val="FF0000"/>
                </a:solidFill>
                <a:latin typeface="微软雅黑" panose="020b0503020204020204" charset="-122"/>
                <a:ea typeface="微软雅黑" panose="020b0503020204020204" charset="-122"/>
                <a:cs typeface="微软雅黑" panose="020b0503020204020204" charset="-122"/>
                <a:sym typeface="+mn-ea"/>
              </a:rPr>
              <a:t>反证法</a:t>
            </a:r>
            <a:endParaRPr lang="zh-CN" altLang="en-US" sz="6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075690" y="744855"/>
            <a:ext cx="10041255" cy="4523105"/>
          </a:xfrm>
          <a:prstGeom prst="rect">
            <a:avLst/>
          </a:prstGeom>
          <a:noFill/>
        </p:spPr>
        <p:txBody>
          <a:bodyPr wrap="square" rtlCol="0" anchor="t">
            <a:spAutoFit/>
          </a:bodyPr>
          <a:lstStyle/>
          <a:p>
            <a:r>
              <a:rPr lang="zh-CN" altLang="en-US" sz="3600" b="1"/>
              <a:t>反证法是间接论证的方法之一。是通过断定与论题相矛盾的判断（即反论题）的虚假来确立论题的真实性的论证方法。</a:t>
            </a:r>
            <a:endParaRPr lang="zh-CN" altLang="en-US" sz="3600" b="1"/>
          </a:p>
          <a:p>
            <a:endParaRPr lang="zh-CN" altLang="en-US" sz="3600" b="1"/>
          </a:p>
          <a:p>
            <a:r>
              <a:rPr lang="zh-CN" altLang="en-US" sz="3600" b="1"/>
              <a:t>反证法的论证过程如下：首先提出论题：然后设定反论题，并依据推理规则进行推演，证明反论题的虚假；最后根据排中律，既然反论题为假，原论题便是真的。</a:t>
            </a:r>
            <a:endParaRPr lang="zh-CN" altLang="en-US" sz="3600" b="1"/>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104" name="图片 103"/>
          <p:cNvPicPr/>
          <p:nvPr/>
        </p:nvPicPr>
        <p:blipFill>
          <a:blip r:embed="rId2"/>
          <a:stretch>
            <a:fillRect/>
          </a:stretch>
        </p:blipFill>
        <p:spPr>
          <a:xfrm>
            <a:off x="2388870" y="966470"/>
            <a:ext cx="7414895" cy="4925060"/>
          </a:xfrm>
          <a:prstGeom prst="rect">
            <a:avLst/>
          </a:prstGeom>
          <a:noFill/>
          <a:ln w="9525">
            <a:noFill/>
          </a:ln>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847725" y="333375"/>
            <a:ext cx="9973945" cy="5262245"/>
          </a:xfrm>
          <a:prstGeom prst="rect">
            <a:avLst/>
          </a:prstGeom>
          <a:noFill/>
        </p:spPr>
        <p:txBody>
          <a:bodyPr wrap="square" rtlCol="0" anchor="t">
            <a:spAutoFit/>
          </a:bodyPr>
          <a:lstStyle/>
          <a:p>
            <a:r>
              <a:rPr lang="zh-CN" altLang="en-US" sz="4800" b="1"/>
              <a:t>甲是乙父，乙是丙父，欲证明甲是丙的爷爷。</a:t>
            </a:r>
            <a:endParaRPr lang="zh-CN" altLang="en-US" sz="4800" b="1"/>
          </a:p>
          <a:p>
            <a:endParaRPr lang="zh-CN" altLang="en-US" sz="4800" b="1"/>
          </a:p>
          <a:p>
            <a:r>
              <a:rPr lang="zh-CN" altLang="en-US" sz="4800" b="1">
                <a:solidFill>
                  <a:schemeClr val="accent5">
                    <a:lumMod val="50000"/>
                  </a:schemeClr>
                </a:solidFill>
              </a:rPr>
              <a:t>设甲不是丙的爷爷，则甲不是乙的父亲或乙不是甲的父亲而这与题设相矛盾，所以甲是丙的爷爷。</a:t>
            </a:r>
            <a:endParaRPr lang="zh-CN" altLang="en-US" sz="4800" b="1">
              <a:solidFill>
                <a:schemeClr val="accent5">
                  <a:lumMod val="50000"/>
                </a:schemeClr>
              </a:solidFill>
            </a:endParaRPr>
          </a:p>
          <a:p>
            <a:endParaRPr lang="zh-CN" altLang="en-US" sz="4800" b="1">
              <a:solidFill>
                <a:schemeClr val="accent5">
                  <a:lumMod val="50000"/>
                </a:schemeClr>
              </a:solidFill>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5217795" y="2723515"/>
            <a:ext cx="2240280" cy="922020"/>
          </a:xfrm>
          <a:prstGeom prst="rect">
            <a:avLst/>
          </a:prstGeom>
          <a:noFill/>
        </p:spPr>
        <p:txBody>
          <a:bodyPr wrap="none" rtlCol="0" anchor="t">
            <a:spAutoFit/>
          </a:bodyPr>
          <a:lstStyle/>
          <a:p>
            <a:r>
              <a:rPr lang="zh-CN" altLang="en-US" sz="5400" b="1">
                <a:solidFill>
                  <a:srgbClr val="FF0000"/>
                </a:solidFill>
                <a:latin typeface="微软雅黑" panose="020b0503020204020204" charset="-122"/>
                <a:ea typeface="微软雅黑" panose="020b0503020204020204" charset="-122"/>
                <a:cs typeface="微软雅黑" panose="020b0503020204020204" charset="-122"/>
                <a:sym typeface="+mn-ea"/>
              </a:rPr>
              <a:t>归谬法</a:t>
            </a:r>
            <a:endParaRPr lang="zh-CN" altLang="en-US" sz="54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697230" y="405130"/>
            <a:ext cx="9108440" cy="4399915"/>
          </a:xfrm>
          <a:prstGeom prst="rect">
            <a:avLst/>
          </a:prstGeom>
          <a:noFill/>
        </p:spPr>
        <p:txBody>
          <a:bodyPr wrap="square" rtlCol="0" anchor="t">
            <a:spAutoFit/>
          </a:bodyPr>
          <a:lstStyle/>
          <a:p>
            <a:r>
              <a:rPr lang="zh-CN" altLang="en-US" sz="2800" b="1"/>
              <a:t>间接反驳方法之一，为了反驳某论题(或某论据)，首先假定它为真，然后由它推出荒谬的结论，最后根据假言推理的否定后件式，确定它是假的。</a:t>
            </a:r>
            <a:endParaRPr lang="zh-CN" altLang="en-US" sz="2800" b="1"/>
          </a:p>
          <a:p>
            <a:r>
              <a:rPr lang="zh-CN" altLang="en-US" sz="2800" b="1"/>
              <a:t>归谬法是人的经常使用的一种反驳方法。这种方法是“以退为进，引入荒谬”的方法。所谓“以退为进”，是因为这种方法通过假定对方的论点是真的这一手段，来达到反驳对方论点的目的；所谓“引入荒谬”，是因为这种方法可以从对方的论点合乎逻辑地引出荒谬的结论。使人一听，一读就会立刻感到对方的论点站不住脚。然后根据充分条件假言推理的否定后件式。证明对方的论点必然为假。</a:t>
            </a:r>
            <a:endParaRPr lang="zh-CN" altLang="en-US" sz="2800" b="1"/>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42390" y="1254760"/>
            <a:ext cx="9364345" cy="3538220"/>
          </a:xfrm>
          <a:prstGeom prst="rect">
            <a:avLst/>
          </a:prstGeom>
          <a:noFill/>
        </p:spPr>
        <p:txBody>
          <a:bodyPr wrap="square" rtlCol="0" anchor="t">
            <a:spAutoFit/>
          </a:bodyPr>
          <a:lstStyle/>
          <a:p>
            <a:r>
              <a:rPr lang="zh-CN" altLang="en-US" sz="3200" b="1">
                <a:solidFill>
                  <a:srgbClr val="FF0000"/>
                </a:solidFill>
              </a:rPr>
              <a:t>归谬法与反证法之间的联系与区别</a:t>
            </a:r>
            <a:endParaRPr lang="zh-CN" altLang="en-US" sz="3200" b="1">
              <a:solidFill>
                <a:srgbClr val="FF0000"/>
              </a:solidFill>
            </a:endParaRPr>
          </a:p>
          <a:p>
            <a:endParaRPr lang="zh-CN" altLang="en-US" sz="3200" b="1">
              <a:solidFill>
                <a:schemeClr val="tx1"/>
              </a:solidFill>
            </a:endParaRPr>
          </a:p>
          <a:p>
            <a:r>
              <a:rPr lang="zh-CN" altLang="en-US" sz="3200" b="1">
                <a:solidFill>
                  <a:schemeClr val="accent5">
                    <a:lumMod val="50000"/>
                  </a:schemeClr>
                </a:solidFill>
              </a:rPr>
              <a:t>它们之间的联系是</a:t>
            </a:r>
            <a:r>
              <a:rPr lang="zh-CN" altLang="en-US" sz="3200" b="1">
                <a:solidFill>
                  <a:schemeClr val="tx1"/>
                </a:solidFill>
              </a:rPr>
              <a:t>：在反证法中要运用归谬法。</a:t>
            </a:r>
            <a:endParaRPr lang="zh-CN" altLang="en-US" sz="3200" b="1">
              <a:solidFill>
                <a:schemeClr val="tx1"/>
              </a:solidFill>
            </a:endParaRPr>
          </a:p>
          <a:p>
            <a:r>
              <a:rPr lang="zh-CN" altLang="en-US" sz="3200" b="1">
                <a:solidFill>
                  <a:schemeClr val="accent5">
                    <a:lumMod val="50000"/>
                  </a:schemeClr>
                </a:solidFill>
              </a:rPr>
              <a:t>它们之间的区别在于</a:t>
            </a:r>
            <a:r>
              <a:rPr lang="zh-CN" altLang="en-US" sz="3200" b="1">
                <a:solidFill>
                  <a:schemeClr val="tx1"/>
                </a:solidFill>
              </a:rPr>
              <a:t>：(1)反证法是论证的方法，归谬法是反驳的方法；(2)归谬法用的是单一的推理形式，而反证法则比归谬法复杂，它在运用归谬法之后，还需进一步运用排中律。</a:t>
            </a:r>
            <a:endParaRPr lang="zh-CN" altLang="en-US" sz="3200" b="1">
              <a:solidFill>
                <a:schemeClr val="tx1"/>
              </a:solidFill>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2124075" y="1035050"/>
            <a:ext cx="8554720" cy="5507990"/>
          </a:xfrm>
          <a:prstGeom prst="rect">
            <a:avLst/>
          </a:prstGeom>
          <a:noFill/>
        </p:spPr>
        <p:txBody>
          <a:bodyPr wrap="square" rtlCol="0" anchor="t">
            <a:spAutoFit/>
          </a:bodyPr>
          <a:lstStyle/>
          <a:p>
            <a:r>
              <a:rPr lang="en-US" altLang="zh-CN" sz="3200" b="1"/>
              <a:t>        </a:t>
            </a:r>
            <a:r>
              <a:rPr lang="zh-CN" altLang="en-US" sz="3200" b="1"/>
              <a:t>赫尔岑是俄国著名的文学批评家。</a:t>
            </a:r>
            <a:endParaRPr lang="zh-CN" altLang="en-US" sz="3200" b="1"/>
          </a:p>
          <a:p>
            <a:r>
              <a:rPr lang="en-US" altLang="zh-CN" sz="3200" b="1"/>
              <a:t>        </a:t>
            </a:r>
            <a:r>
              <a:rPr lang="zh-CN" altLang="en-US" sz="3200" b="1"/>
              <a:t>他有一次参加一个晚会，晚会上演奏的轻佻音乐使他非常厌烦，他不得不用手捂住耳朵。主人向他解释∶"演奏的是流行歌曲。"赫尔岑反问一句∶"流行的乐曲就是高尚的吗?"</a:t>
            </a:r>
            <a:endParaRPr lang="zh-CN" altLang="en-US" sz="3200" b="1"/>
          </a:p>
          <a:p>
            <a:r>
              <a:rPr lang="en-US" altLang="zh-CN" sz="3200" b="1"/>
              <a:t>        </a:t>
            </a:r>
            <a:r>
              <a:rPr lang="zh-CN" altLang="en-US" sz="3200" b="1"/>
              <a:t>主人听了很是吃惊∶"不高尚的东西怎么能够流行呢?</a:t>
            </a:r>
            <a:endParaRPr lang="zh-CN" altLang="en-US" sz="3200" b="1"/>
          </a:p>
          <a:p>
            <a:r>
              <a:rPr lang="en-US" altLang="zh-CN" sz="3200" b="1"/>
              <a:t>        </a:t>
            </a:r>
            <a:r>
              <a:rPr lang="zh-CN" altLang="en-US" sz="3200" b="1"/>
              <a:t>赫尔岑笑着说∶"那么，流行性感冒也是高尚的啦！</a:t>
            </a:r>
            <a:r>
              <a:rPr lang="en-US" altLang="zh-CN" sz="3200" b="1"/>
              <a:t>“</a:t>
            </a:r>
            <a:endParaRPr lang="zh-CN" altLang="en-US" sz="3200" b="1"/>
          </a:p>
          <a:p>
            <a:endParaRPr lang="zh-CN" altLang="en-US" sz="3200" b="1"/>
          </a:p>
          <a:p>
            <a:endParaRPr lang="zh-CN" altLang="en-US" sz="3200" b="1"/>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1e6fd11063ec930bfbfe72598977413d"/>
          <p:cNvPicPr>
            <a:picLocks noChangeAspect="1"/>
          </p:cNvPicPr>
          <p:nvPr/>
        </p:nvPicPr>
        <p:blipFill>
          <a:blip r:embed="rId2"/>
          <a:stretch>
            <a:fillRect/>
          </a:stretch>
        </p:blipFill>
        <p:spPr>
          <a:xfrm>
            <a:off x="2605405" y="2063750"/>
            <a:ext cx="1710055" cy="1710055"/>
          </a:xfrm>
          <a:prstGeom prst="rect">
            <a:avLst/>
          </a:prstGeom>
        </p:spPr>
      </p:pic>
      <p:sp>
        <p:nvSpPr>
          <p:cNvPr id="2" name="文本框 1"/>
          <p:cNvSpPr txBox="1"/>
          <p:nvPr/>
        </p:nvSpPr>
        <p:spPr>
          <a:xfrm>
            <a:off x="4774565" y="2412365"/>
            <a:ext cx="6278880" cy="706755"/>
          </a:xfrm>
          <a:prstGeom prst="rect">
            <a:avLst/>
          </a:prstGeom>
          <a:noFill/>
        </p:spPr>
        <p:txBody>
          <a:bodyPr wrap="none" rtlCol="0" anchor="t">
            <a:spAutoFit/>
          </a:bodyPr>
          <a:lstStyle/>
          <a:p>
            <a:pPr algn="l"/>
            <a:r>
              <a:rPr lang="zh-CN" altLang="en-US" sz="4000" b="1">
                <a:latin typeface="微软雅黑" panose="020b0503020204020204" charset="-122"/>
                <a:ea typeface="微软雅黑" panose="020b0503020204020204" charset="-122"/>
                <a:cs typeface="微软雅黑" panose="020b0503020204020204" charset="-122"/>
                <a:sym typeface="+mn-ea"/>
              </a:rPr>
              <a:t>在论证中引入“虚拟论敌”</a:t>
            </a:r>
            <a:endParaRPr lang="zh-CN" altLang="en-US" sz="40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2773045" y="840105"/>
            <a:ext cx="6978015" cy="5292725"/>
          </a:xfrm>
          <a:prstGeom prst="rect">
            <a:avLst/>
          </a:prstGeom>
          <a:noFill/>
        </p:spPr>
        <p:txBody>
          <a:bodyPr wrap="square" rtlCol="0" anchor="t">
            <a:spAutoFit/>
          </a:bodyPr>
          <a:lstStyle/>
          <a:p>
            <a:endParaRPr lang="zh-CN" altLang="en-US"/>
          </a:p>
          <a:p>
            <a:r>
              <a:rPr lang="en-US" altLang="zh-CN" sz="3200" b="1"/>
              <a:t>         </a:t>
            </a:r>
            <a:r>
              <a:rPr lang="zh-CN" altLang="en-US" sz="3200" b="1"/>
              <a:t>诸葛亮说：刘备取荆襄这块地盘易如反掌，只是不忍心夺取同宗的基业，才被曹操捡了便宜。现在屯兵江夏，另有宏图大计，等闲之辈哪懂得这个呢。国家大事，社稷安危，都要有真才实学的人拿出好主意。而口舌之徒，坐而论道，碰上事儿，却拿不出一个办法来，只能为天下人耻笑。</a:t>
            </a:r>
            <a:r>
              <a:rPr lang="zh-CN" altLang="en-US" sz="3200" b="1">
                <a:latin typeface="微软雅黑" panose="020b0503020204020204" charset="-122"/>
                <a:ea typeface="微软雅黑" panose="020b0503020204020204" charset="-122"/>
              </a:rPr>
              <a:t>一番话，说得张昭哑口无言。</a:t>
            </a:r>
            <a:endParaRPr lang="zh-CN" altLang="en-US" sz="3200" b="1">
              <a:latin typeface="微软雅黑" panose="020b0503020204020204" charset="-122"/>
              <a:ea typeface="微软雅黑" panose="020b0503020204020204" charset="-122"/>
            </a:endParaRPr>
          </a:p>
          <a:p>
            <a:endParaRPr lang="zh-CN" altLang="en-US" sz="3200" b="1">
              <a:latin typeface="微软雅黑" panose="020b0503020204020204" charset="-122"/>
              <a:ea typeface="微软雅黑" panose="020b0503020204020204"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564640" y="821055"/>
            <a:ext cx="8198485" cy="4030980"/>
          </a:xfrm>
          <a:prstGeom prst="rect">
            <a:avLst/>
          </a:prstGeom>
          <a:noFill/>
        </p:spPr>
        <p:txBody>
          <a:bodyPr wrap="square" rtlCol="0" anchor="t">
            <a:spAutoFit/>
          </a:bodyPr>
          <a:lstStyle/>
          <a:p>
            <a:r>
              <a:rPr lang="zh-CN" altLang="en-US" sz="3200" b="1"/>
              <a:t>在证明某个观点时，可以想象存在一个驳论者，不妨称其为</a:t>
            </a:r>
            <a:r>
              <a:rPr lang="en-US" altLang="zh-CN" sz="3200" b="1"/>
              <a:t>“</a:t>
            </a:r>
            <a:r>
              <a:rPr lang="zh-CN" altLang="en-US" sz="3200" b="1"/>
              <a:t>虚拟论敌"。这个"论敌"会对我们的论点举出反例或从论点推出错误，也可能会质疑论据及隐含前提的可靠性，抑或指出论证中存在的逻辑问题。面对这些可能受到的攻击，我们再进一步考虑采取怎样的措施能使自己的论证免于或抵御这些攻击。</a:t>
            </a:r>
            <a:endParaRPr lang="zh-CN" altLang="en-US" sz="3200" b="1"/>
          </a:p>
          <a:p>
            <a:endParaRPr lang="zh-CN" altLang="en-US" sz="3200" b="1"/>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18895" y="1132205"/>
            <a:ext cx="8942705" cy="5015865"/>
          </a:xfrm>
          <a:prstGeom prst="rect">
            <a:avLst/>
          </a:prstGeom>
          <a:noFill/>
        </p:spPr>
        <p:txBody>
          <a:bodyPr wrap="square" rtlCol="0" anchor="t">
            <a:spAutoFit/>
          </a:bodyPr>
          <a:lstStyle/>
          <a:p>
            <a:r>
              <a:rPr lang="zh-CN" altLang="en-US" sz="3200" b="1">
                <a:latin typeface="微软雅黑" panose="020b0503020204020204" charset="-122"/>
                <a:ea typeface="微软雅黑" panose="020b0503020204020204" charset="-122"/>
                <a:cs typeface="微软雅黑" panose="020b0503020204020204" charset="-122"/>
                <a:sym typeface="+mn-ea"/>
              </a:rPr>
              <a:t>这位“虚拟论敌”可能会“驳论点”——对我们的论点举出反例或者从论点推出错误，也可能会“驳论据”——质疑论据及隐含前提的可靠性，抑或“驳论证”——指出论证中存在的逻辑问题，所以我们就要在论点、论据和论证中做到无懈可击，让“论敌”无处可驳。苏洵《六国论》开头。就通过"或曰"，引入了虚拟论敌，提出"六国百丧，率赂秦耶"这一质疑， 再通过反驳这一质疑。有力地支撑了自己的论证。</a:t>
            </a:r>
            <a:endParaRPr lang="zh-CN" altLang="en-US" sz="3200" b="1">
              <a:latin typeface="微软雅黑" panose="020b0503020204020204" charset="-122"/>
              <a:ea typeface="微软雅黑" panose="020b0503020204020204" charset="-122"/>
              <a:cs typeface="微软雅黑" panose="020b0503020204020204" charset="-122"/>
            </a:endParaRPr>
          </a:p>
          <a:p>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1e6fd11063ec930bfbfe72598977413d"/>
          <p:cNvPicPr>
            <a:picLocks noChangeAspect="1"/>
          </p:cNvPicPr>
          <p:nvPr/>
        </p:nvPicPr>
        <p:blipFill>
          <a:blip r:embed="rId2"/>
          <a:stretch>
            <a:fillRect/>
          </a:stretch>
        </p:blipFill>
        <p:spPr>
          <a:xfrm>
            <a:off x="2605405" y="2063750"/>
            <a:ext cx="1710055" cy="1710055"/>
          </a:xfrm>
          <a:prstGeom prst="rect">
            <a:avLst/>
          </a:prstGeom>
        </p:spPr>
      </p:pic>
      <p:sp>
        <p:nvSpPr>
          <p:cNvPr id="2" name="文本框 1"/>
          <p:cNvSpPr txBox="1"/>
          <p:nvPr/>
        </p:nvSpPr>
        <p:spPr>
          <a:xfrm>
            <a:off x="4774565" y="2412365"/>
            <a:ext cx="4246880" cy="706755"/>
          </a:xfrm>
          <a:prstGeom prst="rect">
            <a:avLst/>
          </a:prstGeom>
          <a:noFill/>
        </p:spPr>
        <p:txBody>
          <a:bodyPr wrap="none" rtlCol="0" anchor="t">
            <a:spAutoFit/>
          </a:bodyPr>
          <a:lstStyle/>
          <a:p>
            <a:pPr algn="l"/>
            <a:r>
              <a:rPr lang="zh-CN" altLang="en-US" sz="4000" b="1">
                <a:latin typeface="微软雅黑" panose="020b0503020204020204" charset="-122"/>
                <a:ea typeface="微软雅黑" panose="020b0503020204020204" charset="-122"/>
                <a:cs typeface="宋体" panose="02010600030101010101" pitchFamily="2" charset="-122"/>
                <a:sym typeface="+mn-ea"/>
              </a:rPr>
              <a:t>写作中的论证方法</a:t>
            </a:r>
            <a:endParaRPr lang="zh-CN" altLang="en-US" sz="4000" b="1">
              <a:latin typeface="微软雅黑" panose="020b0503020204020204" charset="-122"/>
              <a:ea typeface="微软雅黑" panose="020b0503020204020204" charset="-122"/>
              <a:cs typeface="宋体" panose="02010600030101010101" pitchFamily="2" charset="-122"/>
              <a:sym typeface="+mn-ea"/>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015615" y="1139825"/>
            <a:ext cx="7338695" cy="3784600"/>
          </a:xfrm>
          <a:prstGeom prst="rect">
            <a:avLst/>
          </a:prstGeom>
          <a:noFill/>
        </p:spPr>
        <p:txBody>
          <a:bodyPr wrap="square" rtlCol="0" anchor="t">
            <a:spAutoFit/>
          </a:bodyPr>
          <a:lstStyle/>
          <a:p>
            <a:r>
              <a:rPr lang="zh-CN" altLang="en-US" sz="6000" b="1">
                <a:latin typeface="微软雅黑" panose="020b0503020204020204" charset="-122"/>
                <a:ea typeface="微软雅黑" panose="020b0503020204020204" charset="-122"/>
                <a:cs typeface="宋体" panose="02010600030101010101" pitchFamily="2" charset="-122"/>
                <a:sym typeface="+mn-ea"/>
              </a:rPr>
              <a:t>①因果分析法</a:t>
            </a:r>
            <a:endParaRPr lang="zh-CN" altLang="en-US" sz="6000" b="1">
              <a:latin typeface="微软雅黑" panose="020b0503020204020204" charset="-122"/>
              <a:ea typeface="微软雅黑" panose="020b0503020204020204" charset="-122"/>
              <a:cs typeface="宋体" panose="02010600030101010101" pitchFamily="2" charset="-122"/>
              <a:sym typeface="+mn-ea"/>
            </a:endParaRPr>
          </a:p>
          <a:p>
            <a:r>
              <a:rPr lang="zh-CN" altLang="en-US" sz="6000" b="1">
                <a:latin typeface="微软雅黑" panose="020b0503020204020204" charset="-122"/>
                <a:ea typeface="微软雅黑" panose="020b0503020204020204" charset="-122"/>
                <a:cs typeface="宋体" panose="02010600030101010101" pitchFamily="2" charset="-122"/>
                <a:sym typeface="+mn-ea"/>
              </a:rPr>
              <a:t>②假设分析法</a:t>
            </a:r>
            <a:endParaRPr lang="zh-CN" altLang="en-US" sz="6000" b="1">
              <a:latin typeface="微软雅黑" panose="020b0503020204020204" charset="-122"/>
              <a:ea typeface="微软雅黑" panose="020b0503020204020204" charset="-122"/>
              <a:cs typeface="宋体" panose="02010600030101010101" pitchFamily="2" charset="-122"/>
              <a:sym typeface="+mn-ea"/>
            </a:endParaRPr>
          </a:p>
          <a:p>
            <a:r>
              <a:rPr lang="zh-CN" altLang="en-US" sz="6000" b="1">
                <a:latin typeface="微软雅黑" panose="020b0503020204020204" charset="-122"/>
                <a:ea typeface="微软雅黑" panose="020b0503020204020204" charset="-122"/>
                <a:cs typeface="宋体" panose="02010600030101010101" pitchFamily="2" charset="-122"/>
                <a:sym typeface="+mn-ea"/>
              </a:rPr>
              <a:t>③正反对比法</a:t>
            </a:r>
            <a:endParaRPr lang="zh-CN" altLang="en-US" sz="6000" b="1">
              <a:latin typeface="微软雅黑" panose="020b0503020204020204" charset="-122"/>
              <a:ea typeface="微软雅黑" panose="020b0503020204020204" charset="-122"/>
              <a:cs typeface="宋体" panose="02010600030101010101" pitchFamily="2" charset="-122"/>
              <a:sym typeface="+mn-ea"/>
            </a:endParaRPr>
          </a:p>
          <a:p>
            <a:r>
              <a:rPr lang="zh-CN" altLang="en-US" sz="6000" b="1">
                <a:latin typeface="微软雅黑" panose="020b0503020204020204" charset="-122"/>
                <a:ea typeface="微软雅黑" panose="020b0503020204020204" charset="-122"/>
                <a:cs typeface="宋体" panose="02010600030101010101" pitchFamily="2" charset="-122"/>
                <a:sym typeface="+mn-ea"/>
              </a:rPr>
              <a:t>④比较分析法</a:t>
            </a:r>
            <a:endParaRPr lang="zh-CN" altLang="en-US" sz="6000" b="1">
              <a:latin typeface="微软雅黑" panose="020b0503020204020204" charset="-122"/>
              <a:ea typeface="微软雅黑" panose="020b0503020204020204" charset="-122"/>
              <a:cs typeface="宋体" panose="02010600030101010101" pitchFamily="2" charset="-122"/>
              <a:sym typeface="+mn-ea"/>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1e6fd11063ec930bfbfe72598977413d"/>
          <p:cNvPicPr>
            <a:picLocks noChangeAspect="1"/>
          </p:cNvPicPr>
          <p:nvPr/>
        </p:nvPicPr>
        <p:blipFill>
          <a:blip r:embed="rId2"/>
          <a:stretch>
            <a:fillRect/>
          </a:stretch>
        </p:blipFill>
        <p:spPr>
          <a:xfrm>
            <a:off x="2605405" y="2063750"/>
            <a:ext cx="1710055" cy="1710055"/>
          </a:xfrm>
          <a:prstGeom prst="rect">
            <a:avLst/>
          </a:prstGeom>
        </p:spPr>
      </p:pic>
      <p:sp>
        <p:nvSpPr>
          <p:cNvPr id="2" name="文本框 1"/>
          <p:cNvSpPr txBox="1"/>
          <p:nvPr/>
        </p:nvSpPr>
        <p:spPr>
          <a:xfrm>
            <a:off x="4774565" y="2412365"/>
            <a:ext cx="3738880" cy="706755"/>
          </a:xfrm>
          <a:prstGeom prst="rect">
            <a:avLst/>
          </a:prstGeom>
          <a:noFill/>
        </p:spPr>
        <p:txBody>
          <a:bodyPr wrap="none" rtlCol="0" anchor="t">
            <a:spAutoFit/>
          </a:bodyPr>
          <a:lstStyle/>
          <a:p>
            <a:pPr algn="l"/>
            <a:r>
              <a:rPr lang="zh-CN" altLang="en-US" sz="4000" b="1">
                <a:solidFill>
                  <a:srgbClr val="000000"/>
                </a:solidFill>
                <a:latin typeface="Calibri"/>
                <a:sym typeface="+mn-ea"/>
              </a:rPr>
              <a:t>驳论文写作技巧</a:t>
            </a:r>
            <a:endParaRPr lang="zh-CN" altLang="en-US" sz="4000" b="1">
              <a:solidFill>
                <a:srgbClr val="000000"/>
              </a:solidFill>
              <a:latin typeface="Calibri"/>
              <a:ea typeface="微软雅黑" panose="020b0503020204020204" charset="-122"/>
              <a:cs typeface="宋体" panose="02010600030101010101" pitchFamily="2" charset="-122"/>
              <a:sym typeface="+mn-ea"/>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942340" y="1343025"/>
            <a:ext cx="10618470" cy="3476625"/>
          </a:xfrm>
          <a:prstGeom prst="rect">
            <a:avLst/>
          </a:prstGeom>
          <a:noFill/>
        </p:spPr>
        <p:txBody>
          <a:bodyPr wrap="square" rtlCol="0" anchor="t">
            <a:spAutoFit/>
          </a:bodyPr>
          <a:lstStyle/>
          <a:p>
            <a:pPr defTabSz="1170305"/>
            <a:r>
              <a:rPr lang="en-US" altLang="zh-CN" sz="3600" b="1">
                <a:solidFill>
                  <a:srgbClr val="000000"/>
                </a:solidFill>
                <a:latin typeface="Calibri"/>
                <a:sym typeface="+mn-ea"/>
              </a:rPr>
              <a:t> </a:t>
            </a:r>
            <a:r>
              <a:rPr lang="en-US" altLang="zh-CN" sz="4400" b="1">
                <a:solidFill>
                  <a:srgbClr val="000000"/>
                </a:solidFill>
                <a:latin typeface="Calibri"/>
                <a:sym typeface="+mn-ea"/>
              </a:rPr>
              <a:t>(1)</a:t>
            </a:r>
            <a:r>
              <a:rPr lang="zh-CN" altLang="en-US" sz="4400" b="1">
                <a:solidFill>
                  <a:srgbClr val="000000"/>
                </a:solidFill>
                <a:latin typeface="Calibri"/>
                <a:sym typeface="+mn-ea"/>
              </a:rPr>
              <a:t>确立攻击目标</a:t>
            </a:r>
            <a:endParaRPr lang="zh-CN" altLang="en-US" sz="4400" b="1">
              <a:solidFill>
                <a:srgbClr val="000000"/>
              </a:solidFill>
              <a:latin typeface="Calibri"/>
            </a:endParaRPr>
          </a:p>
          <a:p>
            <a:pPr defTabSz="1170305"/>
            <a:r>
              <a:rPr lang="zh-CN" altLang="en-US" sz="4400" b="1">
                <a:solidFill>
                  <a:srgbClr val="000000"/>
                </a:solidFill>
                <a:latin typeface="Calibri"/>
                <a:sym typeface="+mn-ea"/>
              </a:rPr>
              <a:t>    首先要明确反驳的论点</a:t>
            </a:r>
            <a:r>
              <a:rPr lang="en-US" altLang="zh-CN" sz="4400" b="1">
                <a:solidFill>
                  <a:srgbClr val="000000"/>
                </a:solidFill>
                <a:latin typeface="Calibri"/>
                <a:sym typeface="+mn-ea"/>
              </a:rPr>
              <a:t>,</a:t>
            </a:r>
            <a:r>
              <a:rPr lang="zh-CN" altLang="en-US" sz="4400" b="1">
                <a:solidFill>
                  <a:srgbClr val="000000"/>
                </a:solidFill>
                <a:latin typeface="Calibri"/>
                <a:sym typeface="+mn-ea"/>
              </a:rPr>
              <a:t>即确立攻击目标。 </a:t>
            </a:r>
            <a:endParaRPr lang="zh-CN" altLang="en-US" sz="4400" b="1">
              <a:solidFill>
                <a:srgbClr val="000000"/>
              </a:solidFill>
              <a:latin typeface="Calibri"/>
            </a:endParaRPr>
          </a:p>
          <a:p>
            <a:pPr defTabSz="1170305"/>
            <a:r>
              <a:rPr lang="zh-CN" altLang="en-US" sz="4400" b="1">
                <a:solidFill>
                  <a:srgbClr val="000000"/>
                </a:solidFill>
                <a:latin typeface="Calibri"/>
                <a:sym typeface="+mn-ea"/>
              </a:rPr>
              <a:t>    </a:t>
            </a:r>
            <a:r>
              <a:rPr lang="en-US" altLang="zh-CN" sz="4400" b="1">
                <a:solidFill>
                  <a:srgbClr val="000000"/>
                </a:solidFill>
                <a:latin typeface="Calibri"/>
                <a:sym typeface="+mn-ea"/>
              </a:rPr>
              <a:t>(2)</a:t>
            </a:r>
            <a:r>
              <a:rPr lang="zh-CN" altLang="en-US" sz="4400" b="1">
                <a:solidFill>
                  <a:srgbClr val="000000"/>
                </a:solidFill>
                <a:latin typeface="Calibri"/>
                <a:sym typeface="+mn-ea"/>
              </a:rPr>
              <a:t>抓住敌论要害</a:t>
            </a:r>
            <a:endParaRPr lang="zh-CN" altLang="en-US" sz="4400" b="1">
              <a:solidFill>
                <a:srgbClr val="000000"/>
              </a:solidFill>
              <a:latin typeface="Calibri"/>
            </a:endParaRPr>
          </a:p>
          <a:p>
            <a:pPr defTabSz="1170305"/>
            <a:r>
              <a:rPr lang="zh-CN" altLang="en-US" sz="4400" b="1">
                <a:solidFill>
                  <a:srgbClr val="000000"/>
                </a:solidFill>
                <a:latin typeface="Calibri"/>
                <a:sym typeface="+mn-ea"/>
              </a:rPr>
              <a:t>反驳</a:t>
            </a:r>
            <a:r>
              <a:rPr lang="en-US" altLang="zh-CN" sz="4400" b="1">
                <a:solidFill>
                  <a:srgbClr val="000000"/>
                </a:solidFill>
                <a:latin typeface="Calibri"/>
                <a:sym typeface="+mn-ea"/>
              </a:rPr>
              <a:t>,</a:t>
            </a:r>
            <a:r>
              <a:rPr lang="zh-CN" altLang="en-US" sz="4400" b="1">
                <a:solidFill>
                  <a:srgbClr val="000000"/>
                </a:solidFill>
                <a:latin typeface="Calibri"/>
                <a:sym typeface="+mn-ea"/>
              </a:rPr>
              <a:t>首先要找寻到突破口</a:t>
            </a:r>
            <a:r>
              <a:rPr lang="en-US" altLang="zh-CN" sz="4400" b="1">
                <a:solidFill>
                  <a:srgbClr val="000000"/>
                </a:solidFill>
                <a:latin typeface="Calibri"/>
                <a:sym typeface="+mn-ea"/>
              </a:rPr>
              <a:t>,</a:t>
            </a:r>
            <a:r>
              <a:rPr lang="zh-CN" altLang="en-US" sz="4400" b="1">
                <a:solidFill>
                  <a:srgbClr val="000000"/>
                </a:solidFill>
                <a:latin typeface="Calibri"/>
                <a:sym typeface="+mn-ea"/>
              </a:rPr>
              <a:t>然后才能有的放矢地击中敌论的要害</a:t>
            </a:r>
            <a:r>
              <a:rPr lang="en-US" altLang="zh-CN" sz="4400" b="1">
                <a:solidFill>
                  <a:srgbClr val="000000"/>
                </a:solidFill>
                <a:latin typeface="Calibri"/>
                <a:sym typeface="+mn-ea"/>
              </a:rPr>
              <a:t>,</a:t>
            </a:r>
            <a:r>
              <a:rPr lang="zh-CN" altLang="en-US" sz="4400" b="1">
                <a:solidFill>
                  <a:srgbClr val="000000"/>
                </a:solidFill>
                <a:latin typeface="Calibri"/>
                <a:sym typeface="+mn-ea"/>
              </a:rPr>
              <a:t>取得论辩的全胜。</a:t>
            </a:r>
            <a:endParaRPr lang="zh-CN" altLang="en-US" sz="4400" b="1">
              <a:solidFill>
                <a:srgbClr val="000000"/>
              </a:solidFill>
              <a:latin typeface="Calibri"/>
              <a:sym typeface="+mn-ea"/>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41780" y="1194435"/>
            <a:ext cx="8876030" cy="3969385"/>
          </a:xfrm>
          <a:prstGeom prst="rect">
            <a:avLst/>
          </a:prstGeom>
          <a:noFill/>
        </p:spPr>
        <p:txBody>
          <a:bodyPr wrap="square" rtlCol="0" anchor="t">
            <a:spAutoFit/>
          </a:bodyPr>
          <a:lstStyle/>
          <a:p>
            <a:pPr defTabSz="1170305"/>
            <a:r>
              <a:rPr lang="zh-CN" altLang="en-US">
                <a:solidFill>
                  <a:srgbClr val="000000"/>
                </a:solidFill>
                <a:latin typeface="Calibri"/>
                <a:sym typeface="+mn-ea"/>
              </a:rPr>
              <a:t> </a:t>
            </a:r>
            <a:r>
              <a:rPr lang="en-US" altLang="zh-CN" sz="3600" b="1">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讲究反驳方法</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endParaRPr>
          </a:p>
          <a:p>
            <a:pPr defTabSz="1170305"/>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　　议论文的三要素是论点、论据和论证。要驳倒对方的论点</a:t>
            </a:r>
            <a:r>
              <a:rPr lang="en-US" altLang="zh-CN" sz="36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自然可以从议论文的三要素着手</a:t>
            </a:r>
            <a:r>
              <a:rPr lang="en-US" altLang="zh-CN" sz="36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或者直接反驳对方的论点</a:t>
            </a:r>
            <a:r>
              <a:rPr lang="en-US" altLang="zh-CN" sz="36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或者采用迂回间接的方式</a:t>
            </a:r>
            <a:r>
              <a:rPr lang="en-US" altLang="zh-CN" sz="36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从对方的论据、论证入手</a:t>
            </a:r>
            <a:r>
              <a:rPr lang="en-US" altLang="zh-CN" sz="36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证明它的虚妄和荒唐</a:t>
            </a:r>
            <a:r>
              <a:rPr lang="en-US" altLang="zh-CN" sz="36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从而达到驳倒对方论点的目的。</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41755" y="1199515"/>
            <a:ext cx="9297670" cy="3415030"/>
          </a:xfrm>
          <a:prstGeom prst="rect">
            <a:avLst/>
          </a:prstGeom>
          <a:noFill/>
        </p:spPr>
        <p:txBody>
          <a:bodyPr wrap="square" rtlCol="0" anchor="t">
            <a:spAutoFit/>
          </a:bodyPr>
          <a:lstStyle/>
          <a:p>
            <a:pPr defTabSz="1170305"/>
            <a:r>
              <a:rPr lang="en-US" altLang="zh-CN" sz="3600" b="1">
                <a:solidFill>
                  <a:schemeClr val="accent5">
                    <a:lumMod val="50000"/>
                  </a:schemeClr>
                </a:solidFill>
                <a:latin typeface="Calibri"/>
                <a:sym typeface="+mn-ea"/>
              </a:rPr>
              <a:t>①</a:t>
            </a:r>
            <a:r>
              <a:rPr lang="zh-CN" altLang="en-US" sz="3600" b="1">
                <a:solidFill>
                  <a:schemeClr val="accent5">
                    <a:lumMod val="50000"/>
                  </a:schemeClr>
                </a:solidFill>
                <a:latin typeface="Calibri"/>
                <a:sym typeface="+mn-ea"/>
              </a:rPr>
              <a:t>反驳论点</a:t>
            </a:r>
            <a:endParaRPr lang="zh-CN" altLang="en-US" sz="3600" b="1">
              <a:solidFill>
                <a:schemeClr val="accent5">
                  <a:lumMod val="50000"/>
                </a:schemeClr>
              </a:solidFill>
              <a:latin typeface="Calibri"/>
            </a:endParaRPr>
          </a:p>
          <a:p>
            <a:pPr defTabSz="1170305"/>
            <a:r>
              <a:rPr lang="zh-CN" altLang="en-US" sz="3600" b="1">
                <a:solidFill>
                  <a:schemeClr val="accent5">
                    <a:lumMod val="50000"/>
                  </a:schemeClr>
                </a:solidFill>
                <a:latin typeface="Calibri"/>
                <a:sym typeface="+mn-ea"/>
              </a:rPr>
              <a:t>    直接反驳对方的论点。反驳论点的方法</a:t>
            </a:r>
            <a:r>
              <a:rPr lang="en-US" altLang="zh-CN" sz="3600" b="1">
                <a:solidFill>
                  <a:schemeClr val="accent5">
                    <a:lumMod val="50000"/>
                  </a:schemeClr>
                </a:solidFill>
                <a:latin typeface="Calibri"/>
                <a:sym typeface="+mn-ea"/>
              </a:rPr>
              <a:t>,</a:t>
            </a:r>
            <a:r>
              <a:rPr lang="zh-CN" altLang="en-US" sz="3600" b="1">
                <a:solidFill>
                  <a:schemeClr val="accent5">
                    <a:lumMod val="50000"/>
                  </a:schemeClr>
                </a:solidFill>
                <a:latin typeface="Calibri"/>
                <a:sym typeface="+mn-ea"/>
              </a:rPr>
              <a:t>可以通过例证反驳</a:t>
            </a:r>
            <a:r>
              <a:rPr lang="en-US" altLang="zh-CN" sz="3600" b="1">
                <a:solidFill>
                  <a:schemeClr val="accent5">
                    <a:lumMod val="50000"/>
                  </a:schemeClr>
                </a:solidFill>
                <a:latin typeface="Calibri"/>
                <a:sym typeface="+mn-ea"/>
              </a:rPr>
              <a:t>,</a:t>
            </a:r>
            <a:r>
              <a:rPr lang="zh-CN" altLang="en-US" sz="3600" b="1">
                <a:solidFill>
                  <a:schemeClr val="accent5">
                    <a:lumMod val="50000"/>
                  </a:schemeClr>
                </a:solidFill>
                <a:latin typeface="Calibri"/>
                <a:sym typeface="+mn-ea"/>
              </a:rPr>
              <a:t>常采用的方式是先总括出对方的错误的论点</a:t>
            </a:r>
            <a:r>
              <a:rPr lang="en-US" altLang="zh-CN" sz="3600" b="1">
                <a:solidFill>
                  <a:schemeClr val="accent5">
                    <a:lumMod val="50000"/>
                  </a:schemeClr>
                </a:solidFill>
                <a:latin typeface="Calibri"/>
                <a:sym typeface="+mn-ea"/>
              </a:rPr>
              <a:t>,</a:t>
            </a:r>
            <a:r>
              <a:rPr lang="zh-CN" altLang="en-US" sz="3600" b="1">
                <a:solidFill>
                  <a:schemeClr val="accent5">
                    <a:lumMod val="50000"/>
                  </a:schemeClr>
                </a:solidFill>
                <a:latin typeface="Calibri"/>
                <a:sym typeface="+mn-ea"/>
              </a:rPr>
              <a:t>然后摆出事实证明其荒唐谬误</a:t>
            </a:r>
            <a:r>
              <a:rPr lang="en-US" altLang="zh-CN" sz="3600" b="1">
                <a:solidFill>
                  <a:schemeClr val="accent5">
                    <a:lumMod val="50000"/>
                  </a:schemeClr>
                </a:solidFill>
                <a:latin typeface="Calibri"/>
                <a:sym typeface="+mn-ea"/>
              </a:rPr>
              <a:t>,</a:t>
            </a:r>
            <a:r>
              <a:rPr lang="zh-CN" altLang="en-US" sz="3600" b="1">
                <a:solidFill>
                  <a:schemeClr val="accent5">
                    <a:lumMod val="50000"/>
                  </a:schemeClr>
                </a:solidFill>
                <a:latin typeface="Calibri"/>
                <a:sym typeface="+mn-ea"/>
              </a:rPr>
              <a:t>从而得出正确结论。反驳论点还可以运用反证法和归谬法。</a:t>
            </a:r>
            <a:endParaRPr lang="zh-CN" altLang="en-US" sz="3600" b="1">
              <a:solidFill>
                <a:schemeClr val="accent5">
                  <a:lumMod val="50000"/>
                </a:schemeClr>
              </a:solidFill>
              <a:latin typeface="Calibri"/>
              <a:sym typeface="+mn-ea"/>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97050" y="1111250"/>
            <a:ext cx="8442325" cy="3538220"/>
          </a:xfrm>
          <a:prstGeom prst="rect">
            <a:avLst/>
          </a:prstGeom>
          <a:noFill/>
        </p:spPr>
        <p:txBody>
          <a:bodyPr wrap="square" rtlCol="0" anchor="t">
            <a:spAutoFit/>
          </a:bodyPr>
          <a:lstStyle/>
          <a:p>
            <a:pPr defTabSz="1170305"/>
            <a:r>
              <a:rPr lang="zh-CN" altLang="en-US" sz="3200" b="1">
                <a:solidFill>
                  <a:schemeClr val="accent5">
                    <a:lumMod val="50000"/>
                  </a:schemeClr>
                </a:solidFill>
                <a:latin typeface="+mj-ea"/>
                <a:ea typeface="+mj-ea"/>
                <a:cs typeface="+mj-ea"/>
                <a:sym typeface="+mn-ea"/>
              </a:rPr>
              <a:t>②反驳论据。</a:t>
            </a:r>
            <a:endParaRPr lang="zh-CN" altLang="en-US" sz="3200" b="1">
              <a:solidFill>
                <a:schemeClr val="accent5">
                  <a:lumMod val="50000"/>
                </a:schemeClr>
              </a:solidFill>
              <a:latin typeface="+mj-ea"/>
              <a:ea typeface="+mj-ea"/>
              <a:cs typeface="+mj-ea"/>
            </a:endParaRPr>
          </a:p>
          <a:p>
            <a:pPr defTabSz="1170305"/>
            <a:r>
              <a:rPr lang="zh-CN" altLang="en-US" sz="3200" b="1">
                <a:solidFill>
                  <a:schemeClr val="accent5">
                    <a:lumMod val="50000"/>
                  </a:schemeClr>
                </a:solidFill>
                <a:latin typeface="+mj-ea"/>
                <a:ea typeface="+mj-ea"/>
                <a:cs typeface="+mj-ea"/>
                <a:sym typeface="+mn-ea"/>
              </a:rPr>
              <a:t>    论点是论据的集中和升华</a:t>
            </a:r>
            <a:r>
              <a:rPr lang="en-US" altLang="zh-CN" sz="3200" b="1">
                <a:solidFill>
                  <a:schemeClr val="accent5">
                    <a:lumMod val="50000"/>
                  </a:schemeClr>
                </a:solidFill>
                <a:latin typeface="+mj-ea"/>
                <a:ea typeface="+mj-ea"/>
                <a:cs typeface="+mj-ea"/>
                <a:sym typeface="+mn-ea"/>
              </a:rPr>
              <a:t>,</a:t>
            </a:r>
            <a:r>
              <a:rPr lang="zh-CN" altLang="en-US" sz="3200" b="1">
                <a:solidFill>
                  <a:schemeClr val="accent5">
                    <a:lumMod val="50000"/>
                  </a:schemeClr>
                </a:solidFill>
                <a:latin typeface="+mj-ea"/>
                <a:ea typeface="+mj-ea"/>
                <a:cs typeface="+mj-ea"/>
                <a:sym typeface="+mn-ea"/>
              </a:rPr>
              <a:t>论据是论点的基础和支撑。驳倒论据</a:t>
            </a:r>
            <a:r>
              <a:rPr lang="en-US" altLang="zh-CN" sz="3200" b="1">
                <a:solidFill>
                  <a:schemeClr val="accent5">
                    <a:lumMod val="50000"/>
                  </a:schemeClr>
                </a:solidFill>
                <a:latin typeface="+mj-ea"/>
                <a:ea typeface="+mj-ea"/>
                <a:cs typeface="+mj-ea"/>
                <a:sym typeface="+mn-ea"/>
              </a:rPr>
              <a:t>,</a:t>
            </a:r>
            <a:r>
              <a:rPr lang="zh-CN" altLang="en-US" sz="3200" b="1">
                <a:solidFill>
                  <a:schemeClr val="accent5">
                    <a:lumMod val="50000"/>
                  </a:schemeClr>
                </a:solidFill>
                <a:latin typeface="+mj-ea"/>
                <a:ea typeface="+mj-ea"/>
                <a:cs typeface="+mj-ea"/>
                <a:sym typeface="+mn-ea"/>
              </a:rPr>
              <a:t>犹如釜底抽薪</a:t>
            </a:r>
            <a:r>
              <a:rPr lang="en-US" altLang="zh-CN" sz="3200" b="1">
                <a:solidFill>
                  <a:schemeClr val="accent5">
                    <a:lumMod val="50000"/>
                  </a:schemeClr>
                </a:solidFill>
                <a:latin typeface="+mj-ea"/>
                <a:ea typeface="+mj-ea"/>
                <a:cs typeface="+mj-ea"/>
                <a:sym typeface="+mn-ea"/>
              </a:rPr>
              <a:t>,</a:t>
            </a:r>
            <a:r>
              <a:rPr lang="zh-CN" altLang="en-US" sz="3200" b="1">
                <a:solidFill>
                  <a:schemeClr val="accent5">
                    <a:lumMod val="50000"/>
                  </a:schemeClr>
                </a:solidFill>
                <a:latin typeface="+mj-ea"/>
                <a:ea typeface="+mj-ea"/>
                <a:cs typeface="+mj-ea"/>
                <a:sym typeface="+mn-ea"/>
              </a:rPr>
              <a:t>对方论点也就颓然倒塌。论据通常有三种</a:t>
            </a:r>
            <a:r>
              <a:rPr lang="en-US" altLang="zh-CN" sz="3200" b="1">
                <a:solidFill>
                  <a:schemeClr val="accent5">
                    <a:lumMod val="50000"/>
                  </a:schemeClr>
                </a:solidFill>
                <a:latin typeface="+mj-ea"/>
                <a:ea typeface="+mj-ea"/>
                <a:cs typeface="+mj-ea"/>
                <a:sym typeface="+mn-ea"/>
              </a:rPr>
              <a:t>:</a:t>
            </a:r>
            <a:r>
              <a:rPr lang="zh-CN" altLang="en-US" sz="3200" b="1">
                <a:solidFill>
                  <a:schemeClr val="accent5">
                    <a:lumMod val="50000"/>
                  </a:schemeClr>
                </a:solidFill>
                <a:latin typeface="+mj-ea"/>
                <a:ea typeface="+mj-ea"/>
                <a:cs typeface="+mj-ea"/>
                <a:sym typeface="+mn-ea"/>
              </a:rPr>
              <a:t>事实论据、数字论据和理论论据。反驳论据也就常常从这三个方面入手</a:t>
            </a:r>
            <a:r>
              <a:rPr lang="en-US" altLang="zh-CN" sz="3200" b="1">
                <a:solidFill>
                  <a:schemeClr val="accent5">
                    <a:lumMod val="50000"/>
                  </a:schemeClr>
                </a:solidFill>
                <a:latin typeface="+mj-ea"/>
                <a:ea typeface="+mj-ea"/>
                <a:cs typeface="+mj-ea"/>
                <a:sym typeface="+mn-ea"/>
              </a:rPr>
              <a:t>,</a:t>
            </a:r>
            <a:r>
              <a:rPr lang="zh-CN" altLang="en-US" sz="3200" b="1">
                <a:solidFill>
                  <a:schemeClr val="accent5">
                    <a:lumMod val="50000"/>
                  </a:schemeClr>
                </a:solidFill>
                <a:latin typeface="+mj-ea"/>
                <a:ea typeface="+mj-ea"/>
                <a:cs typeface="+mj-ea"/>
                <a:sym typeface="+mn-ea"/>
              </a:rPr>
              <a:t>可以揭露其事实虚假、数字含混或理论的荒谬。</a:t>
            </a:r>
            <a:endParaRPr lang="zh-CN" altLang="en-US" sz="3200" b="1">
              <a:solidFill>
                <a:schemeClr val="accent5">
                  <a:lumMod val="50000"/>
                </a:schemeClr>
              </a:solidFill>
              <a:latin typeface="+mj-ea"/>
              <a:ea typeface="+mj-ea"/>
              <a:cs typeface="+mj-ea"/>
              <a:sym typeface="+mn-ea"/>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2273935" y="918210"/>
            <a:ext cx="7423150" cy="3969385"/>
          </a:xfrm>
          <a:prstGeom prst="rect">
            <a:avLst/>
          </a:prstGeom>
          <a:noFill/>
        </p:spPr>
        <p:txBody>
          <a:bodyPr wrap="square" rtlCol="0" anchor="t">
            <a:spAutoFit/>
          </a:bodyPr>
          <a:lstStyle/>
          <a:p>
            <a:pPr defTabSz="1170305"/>
            <a:r>
              <a:rPr lang="zh-CN" altLang="en-US" sz="2800" b="1">
                <a:solidFill>
                  <a:schemeClr val="accent5">
                    <a:lumMod val="50000"/>
                  </a:schemeClr>
                </a:solidFill>
                <a:latin typeface="+mn-ea"/>
                <a:cs typeface="+mn-ea"/>
                <a:sym typeface="+mn-ea"/>
              </a:rPr>
              <a:t>③反驳论证。</a:t>
            </a:r>
            <a:endParaRPr lang="zh-CN" altLang="en-US" sz="2800" b="1">
              <a:solidFill>
                <a:schemeClr val="accent5">
                  <a:lumMod val="50000"/>
                </a:schemeClr>
              </a:solidFill>
              <a:latin typeface="+mn-ea"/>
              <a:cs typeface="+mn-ea"/>
            </a:endParaRPr>
          </a:p>
          <a:p>
            <a:pPr defTabSz="1170305"/>
            <a:r>
              <a:rPr lang="zh-CN" altLang="en-US" sz="2800" b="1">
                <a:solidFill>
                  <a:schemeClr val="accent5">
                    <a:lumMod val="50000"/>
                  </a:schemeClr>
                </a:solidFill>
                <a:latin typeface="+mn-ea"/>
                <a:cs typeface="+mn-ea"/>
                <a:sym typeface="+mn-ea"/>
              </a:rPr>
              <a:t>    论据与论点之间必须有内在的逻辑关系</a:t>
            </a:r>
            <a:r>
              <a:rPr lang="en-US" altLang="zh-CN" sz="2800" b="1">
                <a:solidFill>
                  <a:schemeClr val="accent5">
                    <a:lumMod val="50000"/>
                  </a:schemeClr>
                </a:solidFill>
                <a:latin typeface="+mn-ea"/>
                <a:cs typeface="+mn-ea"/>
                <a:sym typeface="+mn-ea"/>
              </a:rPr>
              <a:t>,</a:t>
            </a:r>
            <a:r>
              <a:rPr lang="zh-CN" altLang="en-US" sz="2800" b="1">
                <a:solidFill>
                  <a:schemeClr val="accent5">
                    <a:lumMod val="50000"/>
                  </a:schemeClr>
                </a:solidFill>
                <a:latin typeface="+mn-ea"/>
                <a:cs typeface="+mn-ea"/>
                <a:sym typeface="+mn-ea"/>
              </a:rPr>
              <a:t>才能成为论点的有力支撑。指出对方论点与论据之间不存在必然联系</a:t>
            </a:r>
            <a:r>
              <a:rPr lang="en-US" altLang="zh-CN" sz="2800" b="1">
                <a:solidFill>
                  <a:schemeClr val="accent5">
                    <a:lumMod val="50000"/>
                  </a:schemeClr>
                </a:solidFill>
                <a:latin typeface="+mn-ea"/>
                <a:cs typeface="+mn-ea"/>
                <a:sym typeface="+mn-ea"/>
              </a:rPr>
              <a:t>,</a:t>
            </a:r>
            <a:r>
              <a:rPr lang="zh-CN" altLang="en-US" sz="2800" b="1">
                <a:solidFill>
                  <a:schemeClr val="accent5">
                    <a:lumMod val="50000"/>
                  </a:schemeClr>
                </a:solidFill>
                <a:latin typeface="+mn-ea"/>
                <a:cs typeface="+mn-ea"/>
                <a:sym typeface="+mn-ea"/>
              </a:rPr>
              <a:t>也可以达到反驳的目的。</a:t>
            </a:r>
            <a:endParaRPr lang="zh-CN" altLang="en-US" sz="2800" b="1">
              <a:solidFill>
                <a:schemeClr val="accent5">
                  <a:lumMod val="50000"/>
                </a:schemeClr>
              </a:solidFill>
              <a:latin typeface="+mn-ea"/>
              <a:cs typeface="+mn-ea"/>
            </a:endParaRPr>
          </a:p>
          <a:p>
            <a:pPr defTabSz="1170305"/>
            <a:r>
              <a:rPr lang="zh-CN" altLang="en-US" sz="2800" b="1">
                <a:solidFill>
                  <a:schemeClr val="accent5">
                    <a:lumMod val="50000"/>
                  </a:schemeClr>
                </a:solidFill>
                <a:latin typeface="+mn-ea"/>
                <a:cs typeface="+mn-ea"/>
                <a:sym typeface="+mn-ea"/>
              </a:rPr>
              <a:t>    论证的错误表现是多方面的</a:t>
            </a:r>
            <a:r>
              <a:rPr lang="en-US" altLang="zh-CN" sz="2800" b="1">
                <a:solidFill>
                  <a:schemeClr val="accent5">
                    <a:lumMod val="50000"/>
                  </a:schemeClr>
                </a:solidFill>
                <a:latin typeface="+mn-ea"/>
                <a:cs typeface="+mn-ea"/>
                <a:sym typeface="+mn-ea"/>
              </a:rPr>
              <a:t>:</a:t>
            </a:r>
            <a:r>
              <a:rPr lang="zh-CN" altLang="en-US" sz="2800" b="1">
                <a:solidFill>
                  <a:schemeClr val="accent5">
                    <a:lumMod val="50000"/>
                  </a:schemeClr>
                </a:solidFill>
                <a:latin typeface="+mn-ea"/>
                <a:cs typeface="+mn-ea"/>
                <a:sym typeface="+mn-ea"/>
              </a:rPr>
              <a:t>有时是演绎过程中大小前提与结论不合逻辑</a:t>
            </a:r>
            <a:r>
              <a:rPr lang="en-US" altLang="zh-CN" sz="2800" b="1">
                <a:solidFill>
                  <a:schemeClr val="accent5">
                    <a:lumMod val="50000"/>
                  </a:schemeClr>
                </a:solidFill>
                <a:latin typeface="+mn-ea"/>
                <a:cs typeface="+mn-ea"/>
                <a:sym typeface="+mn-ea"/>
              </a:rPr>
              <a:t>;</a:t>
            </a:r>
            <a:r>
              <a:rPr lang="zh-CN" altLang="en-US" sz="2800" b="1">
                <a:solidFill>
                  <a:schemeClr val="accent5">
                    <a:lumMod val="50000"/>
                  </a:schemeClr>
                </a:solidFill>
                <a:latin typeface="+mn-ea"/>
                <a:cs typeface="+mn-ea"/>
                <a:sym typeface="+mn-ea"/>
              </a:rPr>
              <a:t>有时是作者在一篇文章内的观点间自相矛盾</a:t>
            </a:r>
            <a:r>
              <a:rPr lang="en-US" altLang="zh-CN" sz="2800" b="1">
                <a:solidFill>
                  <a:schemeClr val="accent5">
                    <a:lumMod val="50000"/>
                  </a:schemeClr>
                </a:solidFill>
                <a:latin typeface="+mn-ea"/>
                <a:cs typeface="+mn-ea"/>
                <a:sym typeface="+mn-ea"/>
              </a:rPr>
              <a:t>;</a:t>
            </a:r>
            <a:r>
              <a:rPr lang="zh-CN" altLang="en-US" sz="2800" b="1">
                <a:solidFill>
                  <a:schemeClr val="accent5">
                    <a:lumMod val="50000"/>
                  </a:schemeClr>
                </a:solidFill>
                <a:latin typeface="+mn-ea"/>
                <a:cs typeface="+mn-ea"/>
                <a:sym typeface="+mn-ea"/>
              </a:rPr>
              <a:t>有时是论点与论据之间推理不妥</a:t>
            </a:r>
            <a:r>
              <a:rPr lang="en-US" altLang="zh-CN" sz="2800" b="1">
                <a:solidFill>
                  <a:schemeClr val="accent5">
                    <a:lumMod val="50000"/>
                  </a:schemeClr>
                </a:solidFill>
                <a:latin typeface="+mn-ea"/>
                <a:cs typeface="+mn-ea"/>
                <a:sym typeface="+mn-ea"/>
              </a:rPr>
              <a:t>……</a:t>
            </a:r>
            <a:r>
              <a:rPr lang="zh-CN" altLang="en-US" sz="2800" b="1">
                <a:solidFill>
                  <a:schemeClr val="accent5">
                    <a:lumMod val="50000"/>
                  </a:schemeClr>
                </a:solidFill>
                <a:latin typeface="+mn-ea"/>
                <a:cs typeface="+mn-ea"/>
                <a:sym typeface="+mn-ea"/>
              </a:rPr>
              <a:t>总之</a:t>
            </a:r>
            <a:r>
              <a:rPr lang="en-US" altLang="zh-CN" sz="2800" b="1">
                <a:solidFill>
                  <a:schemeClr val="accent5">
                    <a:lumMod val="50000"/>
                  </a:schemeClr>
                </a:solidFill>
                <a:latin typeface="+mn-ea"/>
                <a:cs typeface="+mn-ea"/>
                <a:sym typeface="+mn-ea"/>
              </a:rPr>
              <a:t>,</a:t>
            </a:r>
            <a:r>
              <a:rPr lang="zh-CN" altLang="en-US" sz="2800" b="1">
                <a:solidFill>
                  <a:schemeClr val="accent5">
                    <a:lumMod val="50000"/>
                  </a:schemeClr>
                </a:solidFill>
                <a:latin typeface="+mn-ea"/>
                <a:cs typeface="+mn-ea"/>
                <a:sym typeface="+mn-ea"/>
              </a:rPr>
              <a:t>只要发现对方在论证上有逻辑错误</a:t>
            </a:r>
            <a:r>
              <a:rPr lang="en-US" altLang="zh-CN" sz="2800" b="1">
                <a:solidFill>
                  <a:schemeClr val="accent5">
                    <a:lumMod val="50000"/>
                  </a:schemeClr>
                </a:solidFill>
                <a:latin typeface="+mn-ea"/>
                <a:cs typeface="+mn-ea"/>
                <a:sym typeface="+mn-ea"/>
              </a:rPr>
              <a:t>,</a:t>
            </a:r>
            <a:r>
              <a:rPr lang="zh-CN" altLang="en-US" sz="2800" b="1">
                <a:solidFill>
                  <a:schemeClr val="accent5">
                    <a:lumMod val="50000"/>
                  </a:schemeClr>
                </a:solidFill>
                <a:latin typeface="+mn-ea"/>
                <a:cs typeface="+mn-ea"/>
                <a:sym typeface="+mn-ea"/>
              </a:rPr>
              <a:t>就可以从这一角度入手</a:t>
            </a:r>
            <a:r>
              <a:rPr lang="en-US" altLang="zh-CN" sz="2800" b="1">
                <a:solidFill>
                  <a:schemeClr val="accent5">
                    <a:lumMod val="50000"/>
                  </a:schemeClr>
                </a:solidFill>
                <a:latin typeface="+mn-ea"/>
                <a:cs typeface="+mn-ea"/>
                <a:sym typeface="+mn-ea"/>
              </a:rPr>
              <a:t>,</a:t>
            </a:r>
            <a:r>
              <a:rPr lang="zh-CN" altLang="en-US" sz="2800" b="1">
                <a:solidFill>
                  <a:schemeClr val="accent5">
                    <a:lumMod val="50000"/>
                  </a:schemeClr>
                </a:solidFill>
                <a:latin typeface="+mn-ea"/>
                <a:cs typeface="+mn-ea"/>
                <a:sym typeface="+mn-ea"/>
              </a:rPr>
              <a:t>展开反驳。</a:t>
            </a:r>
            <a:endParaRPr lang="zh-CN" altLang="en-US" sz="2800" b="1">
              <a:solidFill>
                <a:schemeClr val="accent5">
                  <a:lumMod val="50000"/>
                </a:schemeClr>
              </a:solidFill>
              <a:latin typeface="+mn-ea"/>
              <a:cs typeface="+mn-ea"/>
              <a:sym typeface="+mn-ea"/>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2661920" y="1361440"/>
            <a:ext cx="7787640" cy="4523105"/>
          </a:xfrm>
          <a:prstGeom prst="rect">
            <a:avLst/>
          </a:prstGeom>
          <a:noFill/>
        </p:spPr>
        <p:txBody>
          <a:bodyPr wrap="square" rtlCol="0" anchor="t">
            <a:spAutoFit/>
          </a:bodyPr>
          <a:lstStyle/>
          <a:p>
            <a:r>
              <a:rPr lang="en-US" altLang="zh-CN" sz="3600" b="1"/>
              <a:t>        </a:t>
            </a:r>
            <a:r>
              <a:rPr lang="zh-CN" altLang="en-US" sz="3600" b="1"/>
              <a:t>之后，一个谋士问：曹操屯兵百万，将列千员，你说不怕，吹牛吧你。诸葛亮答：刘备退守夏口，是等待时机，而东吴兵精粮足。还有长江天险可守，却都劝孙权降曹，丢人吧你。东吴的谋士一个接一个地向诸葛亮发难，先后有七人之多，都被诸葛亮反驳得哑口无言。</a:t>
            </a:r>
            <a:endParaRPr lang="zh-CN" altLang="en-US" sz="3600" b="1"/>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663065" y="2019935"/>
            <a:ext cx="5353050" cy="2646045"/>
          </a:xfrm>
          <a:prstGeom prst="rect">
            <a:avLst/>
          </a:prstGeom>
          <a:noFill/>
        </p:spPr>
        <p:txBody>
          <a:bodyPr wrap="none" rtlCol="0">
            <a:spAutoFit/>
          </a:bodyPr>
          <a:lstStyle/>
          <a:p>
            <a:r>
              <a:rPr lang="zh-CN" altLang="en-US" sz="16600" b="1"/>
              <a:t>再  见</a:t>
            </a:r>
            <a:endParaRPr lang="zh-CN" altLang="en-US" sz="16600" b="1"/>
          </a:p>
        </p:txBody>
      </p:sp>
      <p:pic>
        <p:nvPicPr>
          <p:cNvPr id="3" name="New picture"/>
          <p:cNvPicPr/>
          <p:nvPr/>
        </p:nvPicPr>
        <p:blipFill>
          <a:blip r:embed="rId2"/>
          <a:stretch>
            <a:fillRect/>
          </a:stretch>
        </p:blipFill>
        <p:spPr>
          <a:xfrm>
            <a:off x="12204700" y="11277600"/>
            <a:ext cx="317500" cy="2286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542290" y="744220"/>
            <a:ext cx="11305540" cy="4707890"/>
          </a:xfrm>
          <a:prstGeom prst="rect">
            <a:avLst/>
          </a:prstGeom>
          <a:noFill/>
        </p:spPr>
        <p:txBody>
          <a:bodyPr wrap="square" rtlCol="0" anchor="t">
            <a:spAutoFit/>
          </a:bodyPr>
          <a:lstStyle/>
          <a:p>
            <a:r>
              <a:rPr lang="zh-CN" altLang="en-US" sz="4400" b="1"/>
              <a:t>对不同的人采取不同的方法击败对方,是诸葛亮舌战群儒胜利的主要原因。详略的不同、论辩方法的不同显示出诸葛亮的机动灵活,详答老辣者,略对浅薄者,挥挥洒洒,左右逢源，而这些的背后，正是强大的逻辑知识和合理的论证方法在做后盾。</a:t>
            </a:r>
            <a:endParaRPr lang="zh-CN" altLang="en-US" sz="4400" b="1"/>
          </a:p>
          <a:p>
            <a:r>
              <a:rPr lang="en-US" altLang="zh-CN" sz="3600"/>
              <a:t>        </a:t>
            </a:r>
            <a:endParaRPr lang="en-US" altLang="zh-CN" sz="3600"/>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63065" y="2019935"/>
            <a:ext cx="4373880" cy="1106805"/>
          </a:xfrm>
          <a:prstGeom prst="rect">
            <a:avLst/>
          </a:prstGeom>
          <a:noFill/>
        </p:spPr>
        <p:txBody>
          <a:bodyPr wrap="none" rtlCol="0">
            <a:spAutoFit/>
          </a:bodyPr>
          <a:lstStyle/>
          <a:p>
            <a:r>
              <a:rPr lang="zh-CN" altLang="en-US" sz="6600" b="1"/>
              <a:t>逻辑的力量</a:t>
            </a:r>
            <a:endParaRPr lang="zh-CN" altLang="en-US" sz="6600" b="1"/>
          </a:p>
        </p:txBody>
      </p:sp>
      <p:sp>
        <p:nvSpPr>
          <p:cNvPr id="3" name="文本框 2"/>
          <p:cNvSpPr txBox="1"/>
          <p:nvPr/>
        </p:nvSpPr>
        <p:spPr>
          <a:xfrm>
            <a:off x="910590" y="3744595"/>
            <a:ext cx="6355080" cy="922020"/>
          </a:xfrm>
          <a:prstGeom prst="rect">
            <a:avLst/>
          </a:prstGeom>
          <a:noFill/>
        </p:spPr>
        <p:txBody>
          <a:bodyPr wrap="none" rtlCol="0">
            <a:spAutoFit/>
          </a:bodyPr>
          <a:lstStyle/>
          <a:p>
            <a:r>
              <a:rPr lang="zh-CN" altLang="en-US" sz="5400" b="1">
                <a:solidFill>
                  <a:srgbClr val="002060"/>
                </a:solidFill>
              </a:rPr>
              <a:t>采用合理的论证方法</a:t>
            </a:r>
            <a:endParaRPr lang="zh-CN" altLang="en-US" sz="5400" b="1">
              <a:solidFill>
                <a:srgbClr val="002060"/>
              </a:solidFill>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1e6fd11063ec930bfbfe72598977413d"/>
          <p:cNvPicPr>
            <a:picLocks noChangeAspect="1"/>
          </p:cNvPicPr>
          <p:nvPr/>
        </p:nvPicPr>
        <p:blipFill>
          <a:blip r:embed="rId2"/>
          <a:stretch>
            <a:fillRect/>
          </a:stretch>
        </p:blipFill>
        <p:spPr>
          <a:xfrm>
            <a:off x="2605405" y="2063750"/>
            <a:ext cx="1710055" cy="1710055"/>
          </a:xfrm>
          <a:prstGeom prst="rect">
            <a:avLst/>
          </a:prstGeom>
        </p:spPr>
      </p:pic>
      <p:sp>
        <p:nvSpPr>
          <p:cNvPr id="2" name="文本框 1"/>
          <p:cNvSpPr txBox="1"/>
          <p:nvPr/>
        </p:nvSpPr>
        <p:spPr>
          <a:xfrm>
            <a:off x="4774565" y="2412365"/>
            <a:ext cx="3230880" cy="706755"/>
          </a:xfrm>
          <a:prstGeom prst="rect">
            <a:avLst/>
          </a:prstGeom>
          <a:noFill/>
        </p:spPr>
        <p:txBody>
          <a:bodyPr wrap="none" rtlCol="0" anchor="t">
            <a:spAutoFit/>
          </a:bodyPr>
          <a:lstStyle/>
          <a:p>
            <a:r>
              <a:rPr lang="zh-CN" altLang="en-US" sz="4000" b="1">
                <a:latin typeface="+mn-ea"/>
                <a:cs typeface="+mn-ea"/>
                <a:sym typeface="+mn-ea"/>
              </a:rPr>
              <a:t>关注隐含前提</a:t>
            </a:r>
            <a:endParaRPr lang="zh-CN" altLang="en-US" sz="4000" b="1">
              <a:latin typeface="+mn-ea"/>
              <a:cs typeface="+mn-ea"/>
              <a:sym typeface="+mn-ea"/>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2252345" y="1532255"/>
            <a:ext cx="8011160" cy="3169285"/>
          </a:xfrm>
          <a:prstGeom prst="rect">
            <a:avLst/>
          </a:prstGeom>
          <a:noFill/>
        </p:spPr>
        <p:txBody>
          <a:bodyPr wrap="square" rtlCol="0" anchor="t">
            <a:spAutoFit/>
          </a:bodyPr>
          <a:lstStyle/>
          <a:p>
            <a:r>
              <a:rPr lang="en-US" altLang="zh-CN" sz="3200" b="1">
                <a:latin typeface="+mn-ea"/>
                <a:cs typeface="+mn-ea"/>
                <a:sym typeface="+mn-ea"/>
              </a:rPr>
              <a:t>       </a:t>
            </a:r>
            <a:r>
              <a:rPr lang="zh-CN" altLang="en-US" sz="4000" b="1">
                <a:latin typeface="+mn-ea"/>
                <a:cs typeface="+mn-ea"/>
                <a:sym typeface="+mn-ea"/>
              </a:rPr>
              <a:t>在直接论证中，往往不会巨细无遗地呈现逻辑推理过程中的每一个环节，会出现部分前提的省略，这些省略的前提却往往又隐藏着理解论证的关键。</a:t>
            </a:r>
            <a:endParaRPr lang="zh-CN" altLang="en-US" sz="4000" b="1">
              <a:latin typeface="+mn-ea"/>
              <a:cs typeface="+mn-ea"/>
              <a:sym typeface="+mn-ea"/>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pic>
        <p:nvPicPr>
          <p:cNvPr id="3" name="图片 2" descr="6a600c338744ebf88e984384862a91226259a7ff"/>
          <p:cNvPicPr>
            <a:picLocks noChangeAspect="1"/>
          </p:cNvPicPr>
          <p:nvPr/>
        </p:nvPicPr>
        <p:blipFill>
          <a:blip r:embed="rId2"/>
          <a:stretch>
            <a:fillRect/>
          </a:stretch>
        </p:blipFill>
        <p:spPr>
          <a:xfrm>
            <a:off x="462915" y="1003300"/>
            <a:ext cx="10680065" cy="4572635"/>
          </a:xfrm>
          <a:prstGeom prst="rect">
            <a:avLst/>
          </a:prstGeom>
        </p:spPr>
      </p:pic>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75</Paragraphs>
  <Slides>40</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40</vt:i4>
      </vt:variant>
    </vt:vector>
  </HeadingPairs>
  <TitlesOfParts>
    <vt:vector baseType="lpstr" size="45">
      <vt:lpstr>Arial</vt:lpstr>
      <vt:lpstr>Calibri</vt:lpstr>
      <vt:lpstr>微软雅黑</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2021-09-23T17:34:39.118</cp:lastPrinted>
  <dcterms:created xsi:type="dcterms:W3CDTF">2021-09-23T17:34:39Z</dcterms:created>
  <dcterms:modified xsi:type="dcterms:W3CDTF">2021-09-23T09:34:40Z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