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45"/>
  </p:notesMasterIdLst>
  <p:sldIdLst>
    <p:sldId id="256" r:id="rId2"/>
    <p:sldId id="440" r:id="rId3"/>
    <p:sldId id="501" r:id="rId4"/>
    <p:sldId id="561" r:id="rId5"/>
    <p:sldId id="509" r:id="rId6"/>
    <p:sldId id="508" r:id="rId7"/>
    <p:sldId id="523" r:id="rId8"/>
    <p:sldId id="507" r:id="rId9"/>
    <p:sldId id="506" r:id="rId10"/>
    <p:sldId id="504" r:id="rId11"/>
    <p:sldId id="524" r:id="rId12"/>
    <p:sldId id="525" r:id="rId13"/>
    <p:sldId id="527" r:id="rId14"/>
    <p:sldId id="528" r:id="rId15"/>
    <p:sldId id="568" r:id="rId16"/>
    <p:sldId id="569" r:id="rId17"/>
    <p:sldId id="530" r:id="rId18"/>
    <p:sldId id="529" r:id="rId19"/>
    <p:sldId id="531" r:id="rId20"/>
    <p:sldId id="532" r:id="rId21"/>
    <p:sldId id="545" r:id="rId22"/>
    <p:sldId id="547" r:id="rId23"/>
    <p:sldId id="562" r:id="rId24"/>
    <p:sldId id="548" r:id="rId25"/>
    <p:sldId id="563" r:id="rId26"/>
    <p:sldId id="549" r:id="rId27"/>
    <p:sldId id="550" r:id="rId28"/>
    <p:sldId id="551" r:id="rId29"/>
    <p:sldId id="552" r:id="rId30"/>
    <p:sldId id="553" r:id="rId31"/>
    <p:sldId id="534" r:id="rId32"/>
    <p:sldId id="533" r:id="rId33"/>
    <p:sldId id="535" r:id="rId34"/>
    <p:sldId id="566" r:id="rId35"/>
    <p:sldId id="536" r:id="rId36"/>
    <p:sldId id="567" r:id="rId37"/>
    <p:sldId id="573" r:id="rId38"/>
    <p:sldId id="572" r:id="rId39"/>
    <p:sldId id="571" r:id="rId40"/>
    <p:sldId id="574" r:id="rId41"/>
    <p:sldId id="558" r:id="rId42"/>
    <p:sldId id="554" r:id="rId43"/>
    <p:sldId id="570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33CC"/>
    <a:srgbClr val="6600FF"/>
    <a:srgbClr val="660033"/>
    <a:srgbClr val="990000"/>
    <a:srgbClr val="FFFF00"/>
    <a:srgbClr val="00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57468D0-D487-4483-ACB4-5AD844D7D05C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94DDFDE-3E47-409F-97A3-F7A0BE7FC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39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307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7C05C1D-52A8-4900-AE91-D2425FC43A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215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44DE-DE11-4585-AE67-AEB52293A9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0893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14D71-66AA-46BC-9AED-0EA430B611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599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E95FA-21AD-4E7A-9A4F-11BE32B8CE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9405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E3881-BA38-4866-8858-DFA390CA3A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3832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2FCB3-73CF-4A16-84EF-6B3A1CCC21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1981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EF899-D0F7-46C2-A8D0-05F3CFB90D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54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EEB39-9B3A-4747-8A3F-F4EA9EC6B5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8572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96A26-6908-45B8-AAB7-EF412D263B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45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AB0C9-6CF7-44A4-AED6-078552870B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754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ABE7A-33FC-4031-98A2-E8C4FD2DFD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378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zh-CN" altLang="zh-CN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A128507F-7D4F-42D6-80C3-B47DAEAE1E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67644" y="836712"/>
            <a:ext cx="7560840" cy="1872208"/>
          </a:xfrm>
        </p:spPr>
        <p:txBody>
          <a:bodyPr/>
          <a:lstStyle/>
          <a:p>
            <a:r>
              <a:rPr lang="zh-CN" altLang="en-US" sz="6600" b="1" dirty="0" smtClean="0">
                <a:latin typeface="方正古隶简体" pitchFamily="65" charset="-122"/>
                <a:ea typeface="方正古隶简体" pitchFamily="65" charset="-122"/>
              </a:rPr>
              <a:t>南枝夜来先破蕊</a:t>
            </a:r>
            <a:r>
              <a:rPr lang="en-US" altLang="zh-CN" sz="4800" b="1" dirty="0" smtClean="0">
                <a:latin typeface="方正古隶简体" pitchFamily="65" charset="-122"/>
                <a:ea typeface="方正古隶简体" pitchFamily="65" charset="-122"/>
              </a:rPr>
              <a:t/>
            </a:r>
            <a:br>
              <a:rPr lang="en-US" altLang="zh-CN" sz="4800" b="1" dirty="0" smtClean="0">
                <a:latin typeface="方正古隶简体" pitchFamily="65" charset="-122"/>
                <a:ea typeface="方正古隶简体" pitchFamily="65" charset="-122"/>
              </a:rPr>
            </a:br>
            <a:r>
              <a:rPr lang="en-US" altLang="zh-CN" sz="4800" b="1" dirty="0">
                <a:latin typeface="方正古隶简体" pitchFamily="65" charset="-122"/>
                <a:ea typeface="方正古隶简体" pitchFamily="65" charset="-122"/>
              </a:rPr>
              <a:t> </a:t>
            </a:r>
            <a:r>
              <a:rPr lang="en-US" altLang="zh-CN" sz="4800" b="1" dirty="0" smtClean="0">
                <a:latin typeface="方正古隶简体" pitchFamily="65" charset="-122"/>
                <a:ea typeface="方正古隶简体" pitchFamily="65" charset="-122"/>
              </a:rPr>
              <a:t>              </a:t>
            </a:r>
            <a:r>
              <a:rPr lang="en-US" altLang="zh-CN" sz="3200" b="1" dirty="0" smtClean="0">
                <a:latin typeface="方正古隶简体" pitchFamily="65" charset="-122"/>
                <a:ea typeface="方正古隶简体" pitchFamily="65" charset="-122"/>
              </a:rPr>
              <a:t>——</a:t>
            </a:r>
            <a:r>
              <a:rPr lang="zh-CN" altLang="zh-CN" sz="3200" b="1" dirty="0" smtClean="0">
                <a:latin typeface="华文仿宋" pitchFamily="2" charset="-122"/>
                <a:ea typeface="华文仿宋" pitchFamily="2" charset="-122"/>
              </a:rPr>
              <a:t>高考</a:t>
            </a:r>
            <a:r>
              <a:rPr lang="zh-CN" altLang="zh-CN" sz="3200" b="1" dirty="0">
                <a:latin typeface="华文仿宋" pitchFamily="2" charset="-122"/>
                <a:ea typeface="华文仿宋" pitchFamily="2" charset="-122"/>
              </a:rPr>
              <a:t>新题型初探</a:t>
            </a:r>
            <a:endParaRPr lang="zh-CN" altLang="en-US" sz="32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752600"/>
          </a:xfrm>
        </p:spPr>
        <p:txBody>
          <a:bodyPr/>
          <a:lstStyle/>
          <a:p>
            <a:r>
              <a:rPr lang="zh-CN" altLang="zh-CN" b="1" dirty="0">
                <a:latin typeface="迷你简启体" pitchFamily="65" charset="-122"/>
                <a:ea typeface="迷你简启体" pitchFamily="65" charset="-122"/>
              </a:rPr>
              <a:t>芜湖一</a:t>
            </a:r>
            <a:r>
              <a:rPr lang="zh-CN" altLang="zh-CN" b="1" dirty="0" smtClean="0">
                <a:latin typeface="迷你简启体" pitchFamily="65" charset="-122"/>
                <a:ea typeface="迷你简启体" pitchFamily="65" charset="-122"/>
              </a:rPr>
              <a:t>中</a:t>
            </a:r>
            <a:r>
              <a:rPr lang="en-US" altLang="zh-CN" b="1" dirty="0"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en-US" altLang="zh-CN" b="1" dirty="0" smtClean="0">
                <a:latin typeface="迷你简启体" pitchFamily="65" charset="-122"/>
                <a:ea typeface="迷你简启体" pitchFamily="65" charset="-122"/>
              </a:rPr>
              <a:t>   </a:t>
            </a:r>
            <a:r>
              <a:rPr lang="zh-CN" altLang="zh-CN" b="1" dirty="0" smtClean="0">
                <a:latin typeface="迷你简启体" pitchFamily="65" charset="-122"/>
                <a:ea typeface="迷你简启体" pitchFamily="65" charset="-122"/>
              </a:rPr>
              <a:t>李大军</a:t>
            </a:r>
            <a:endParaRPr lang="en-US" altLang="zh-CN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en-US" altLang="zh-CN" b="1" dirty="0" smtClean="0">
                <a:latin typeface="迷你简启体" pitchFamily="65" charset="-122"/>
                <a:ea typeface="迷你简启体" pitchFamily="65" charset="-122"/>
              </a:rPr>
              <a:t>2018.04.13</a:t>
            </a:r>
            <a:endParaRPr lang="zh-CN" altLang="en-US" b="1" dirty="0">
              <a:latin typeface="迷你简启体" pitchFamily="65" charset="-122"/>
              <a:ea typeface="迷你简启体" pitchFamily="65" charset="-122"/>
            </a:endParaRPr>
          </a:p>
        </p:txBody>
      </p:sp>
      <p:pic>
        <p:nvPicPr>
          <p:cNvPr id="2050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8461622" cy="1462087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新闻类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非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连续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文本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阅读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解题</a:t>
            </a:r>
            <a:r>
              <a:rPr lang="zh-CN" altLang="en-US" b="1" dirty="0">
                <a:latin typeface="方正古隶简体" pitchFamily="65" charset="-122"/>
                <a:ea typeface="方正古隶简体" pitchFamily="65" charset="-122"/>
              </a:rPr>
              <a:t>策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0"/>
            <a:ext cx="8604448" cy="5256584"/>
          </a:xfrm>
        </p:spPr>
        <p:txBody>
          <a:bodyPr/>
          <a:lstStyle/>
          <a:p>
            <a:r>
              <a:rPr lang="zh-CN" altLang="zh-CN" dirty="0"/>
              <a:t>主要</a:t>
            </a:r>
            <a:r>
              <a:rPr lang="zh-CN" altLang="zh-CN" dirty="0" smtClean="0"/>
              <a:t>考查筛选</a:t>
            </a:r>
            <a:r>
              <a:rPr lang="zh-CN" altLang="zh-CN" dirty="0"/>
              <a:t>、比较、整合信息的</a:t>
            </a:r>
            <a:r>
              <a:rPr lang="zh-CN" altLang="zh-CN" dirty="0" smtClean="0"/>
              <a:t>能力和</a:t>
            </a:r>
            <a:r>
              <a:rPr lang="zh-CN" altLang="zh-CN" dirty="0"/>
              <a:t>对文本理解、分析、综合、概括和</a:t>
            </a:r>
            <a:r>
              <a:rPr lang="zh-CN" altLang="zh-CN" dirty="0" smtClean="0"/>
              <a:t>评价能力</a:t>
            </a:r>
            <a:r>
              <a:rPr lang="zh-CN" altLang="en-US" dirty="0" smtClean="0"/>
              <a:t>。</a:t>
            </a:r>
            <a:r>
              <a:rPr lang="zh-CN" altLang="zh-CN" dirty="0" smtClean="0"/>
              <a:t>鉴赏</a:t>
            </a:r>
            <a:r>
              <a:rPr lang="zh-CN" altLang="zh-CN" dirty="0"/>
              <a:t>和探究能力的考查相对削弱。</a:t>
            </a:r>
          </a:p>
          <a:p>
            <a:r>
              <a:rPr lang="zh-CN" altLang="en-US" dirty="0" smtClean="0"/>
              <a:t>选择题（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选 </a:t>
            </a:r>
            <a:r>
              <a:rPr lang="en-US" altLang="zh-CN" dirty="0" smtClean="0"/>
              <a:t>1</a:t>
            </a:r>
            <a:r>
              <a:rPr lang="zh-CN" altLang="zh-CN" dirty="0" smtClean="0"/>
              <a:t>，</a:t>
            </a:r>
            <a:r>
              <a:rPr lang="en-US" altLang="zh-CN" dirty="0" smtClean="0"/>
              <a:t>5</a:t>
            </a:r>
            <a:r>
              <a:rPr lang="zh-CN" altLang="zh-CN" dirty="0" smtClean="0"/>
              <a:t>选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考查阅读</a:t>
            </a:r>
            <a:r>
              <a:rPr lang="zh-CN" altLang="zh-CN" dirty="0"/>
              <a:t>文本</a:t>
            </a:r>
            <a:r>
              <a:rPr lang="zh-CN" altLang="zh-CN" dirty="0" smtClean="0"/>
              <a:t>、观察</a:t>
            </a:r>
            <a:r>
              <a:rPr lang="zh-CN" altLang="zh-CN" dirty="0"/>
              <a:t>数据的能力</a:t>
            </a:r>
            <a:r>
              <a:rPr lang="zh-CN" altLang="zh-CN" dirty="0" smtClean="0"/>
              <a:t>，对</a:t>
            </a:r>
            <a:r>
              <a:rPr lang="zh-CN" altLang="zh-CN" dirty="0"/>
              <a:t>材料相关内容的概括</a:t>
            </a:r>
            <a:r>
              <a:rPr lang="zh-CN" altLang="zh-CN" dirty="0" smtClean="0"/>
              <a:t>、</a:t>
            </a:r>
            <a:r>
              <a:rPr lang="zh-CN" altLang="en-US" dirty="0" smtClean="0"/>
              <a:t>综合、</a:t>
            </a:r>
            <a:r>
              <a:rPr lang="zh-CN" altLang="zh-CN" dirty="0" smtClean="0"/>
              <a:t>分析</a:t>
            </a:r>
            <a:r>
              <a:rPr lang="zh-CN" altLang="zh-CN" dirty="0"/>
              <a:t>与评价</a:t>
            </a:r>
            <a:r>
              <a:rPr lang="zh-CN" altLang="zh-CN" dirty="0" smtClean="0"/>
              <a:t>能力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概括题：</a:t>
            </a:r>
            <a:r>
              <a:rPr lang="zh-CN" altLang="zh-CN" dirty="0" smtClean="0"/>
              <a:t>筛选</a:t>
            </a:r>
            <a:r>
              <a:rPr lang="zh-CN" altLang="zh-CN" dirty="0"/>
              <a:t>并整合文中重要信息的能力。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310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8461622" cy="1462087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新闻类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非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连续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文本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阅读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解题</a:t>
            </a:r>
            <a:r>
              <a:rPr lang="zh-CN" altLang="en-US" b="1" dirty="0">
                <a:latin typeface="方正古隶简体" pitchFamily="65" charset="-122"/>
                <a:ea typeface="方正古隶简体" pitchFamily="65" charset="-122"/>
              </a:rPr>
              <a:t>策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整体上把握</a:t>
            </a:r>
            <a:r>
              <a:rPr lang="zh-CN" altLang="zh-CN" dirty="0" smtClean="0"/>
              <a:t>文本</a:t>
            </a:r>
            <a:endParaRPr lang="en-US" altLang="zh-CN" dirty="0" smtClean="0"/>
          </a:p>
          <a:p>
            <a:r>
              <a:rPr lang="zh-CN" altLang="zh-CN" dirty="0" smtClean="0"/>
              <a:t>区分</a:t>
            </a:r>
            <a:r>
              <a:rPr lang="zh-CN" altLang="zh-CN" dirty="0"/>
              <a:t>各段材料的不同</a:t>
            </a:r>
            <a:r>
              <a:rPr lang="zh-CN" altLang="zh-CN" dirty="0" smtClean="0"/>
              <a:t>角度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比较</a:t>
            </a:r>
            <a:r>
              <a:rPr lang="zh-CN" altLang="zh-CN" dirty="0"/>
              <a:t>各段材料的区别</a:t>
            </a:r>
            <a:endParaRPr lang="en-US" altLang="zh-CN" dirty="0" smtClean="0"/>
          </a:p>
          <a:p>
            <a:r>
              <a:rPr lang="zh-CN" altLang="zh-CN" dirty="0" smtClean="0"/>
              <a:t>要</a:t>
            </a:r>
            <a:r>
              <a:rPr lang="zh-CN" altLang="zh-CN" dirty="0"/>
              <a:t>找出材料的内在联系，整体把握非连续性文本的核心要义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7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8461622" cy="1462087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新闻类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非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连续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文本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阅读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解题</a:t>
            </a:r>
            <a:r>
              <a:rPr lang="zh-CN" altLang="en-US" b="1" dirty="0">
                <a:latin typeface="方正古隶简体" pitchFamily="65" charset="-122"/>
                <a:ea typeface="方正古隶简体" pitchFamily="65" charset="-122"/>
              </a:rPr>
              <a:t>策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060848"/>
            <a:ext cx="8604448" cy="4114800"/>
          </a:xfrm>
        </p:spPr>
        <p:txBody>
          <a:bodyPr/>
          <a:lstStyle/>
          <a:p>
            <a:r>
              <a:rPr lang="zh-CN" altLang="zh-CN" dirty="0"/>
              <a:t>特别强调一下阅读各种图表的能力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全面了解</a:t>
            </a:r>
            <a:r>
              <a:rPr lang="zh-CN" altLang="zh-CN" dirty="0"/>
              <a:t>常见的图表</a:t>
            </a:r>
            <a:r>
              <a:rPr lang="zh-CN" altLang="zh-CN" dirty="0" smtClean="0"/>
              <a:t>形式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如</a:t>
            </a:r>
            <a:r>
              <a:rPr lang="zh-CN" altLang="zh-CN" dirty="0"/>
              <a:t>折线图、曲线图、柱状图、饼状图、雷达图</a:t>
            </a:r>
            <a:r>
              <a:rPr lang="zh-CN" altLang="zh-CN" dirty="0" smtClean="0"/>
              <a:t>等</a:t>
            </a:r>
            <a:endParaRPr lang="en-US" altLang="zh-CN" dirty="0" smtClean="0"/>
          </a:p>
          <a:p>
            <a:r>
              <a:rPr lang="zh-CN" altLang="zh-CN" dirty="0" smtClean="0"/>
              <a:t>表格的栏目</a:t>
            </a:r>
            <a:r>
              <a:rPr lang="zh-CN" altLang="zh-CN" dirty="0"/>
              <a:t>、项目、类别、</a:t>
            </a:r>
            <a:r>
              <a:rPr lang="zh-CN" altLang="zh-CN" dirty="0" smtClean="0"/>
              <a:t>数据</a:t>
            </a:r>
            <a:r>
              <a:rPr lang="zh-CN" altLang="en-US" dirty="0" smtClean="0"/>
              <a:t>、说明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通过</a:t>
            </a:r>
            <a:r>
              <a:rPr lang="zh-CN" altLang="zh-CN" dirty="0"/>
              <a:t>分析数据和图形的变化</a:t>
            </a:r>
            <a:r>
              <a:rPr lang="zh-CN" altLang="zh-CN" dirty="0" smtClean="0"/>
              <a:t>，了解</a:t>
            </a:r>
            <a:r>
              <a:rPr lang="zh-CN" altLang="zh-CN" dirty="0"/>
              <a:t>事物的发展趋势</a:t>
            </a:r>
            <a:r>
              <a:rPr lang="zh-CN" altLang="zh-CN" dirty="0" smtClean="0"/>
              <a:t>，事物之间的差别，得出相应结论。</a:t>
            </a:r>
            <a:endParaRPr lang="en-US" altLang="zh-CN" dirty="0" smtClean="0"/>
          </a:p>
          <a:p>
            <a:r>
              <a:rPr lang="zh-CN" altLang="zh-CN" dirty="0" smtClean="0"/>
              <a:t>有时</a:t>
            </a:r>
            <a:r>
              <a:rPr lang="zh-CN" altLang="zh-CN" dirty="0"/>
              <a:t>还有“图—文—图”的</a:t>
            </a:r>
            <a:r>
              <a:rPr lang="zh-CN" altLang="zh-CN" dirty="0" smtClean="0"/>
              <a:t>转换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如</a:t>
            </a:r>
            <a:r>
              <a:rPr lang="en-US" altLang="zh-CN" dirty="0"/>
              <a:t>I</a:t>
            </a:r>
            <a:r>
              <a:rPr lang="zh-CN" altLang="zh-CN" dirty="0" smtClean="0"/>
              <a:t>卷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7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8461622" cy="1462087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新闻类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非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连续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文本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阅读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解题</a:t>
            </a:r>
            <a:r>
              <a:rPr lang="zh-CN" altLang="en-US" b="1" dirty="0">
                <a:latin typeface="方正古隶简体" pitchFamily="65" charset="-122"/>
                <a:ea typeface="方正古隶简体" pitchFamily="65" charset="-122"/>
              </a:rPr>
              <a:t>策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988840"/>
            <a:ext cx="7704856" cy="44644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提醒注意：</a:t>
            </a:r>
            <a:endParaRPr lang="en-US" altLang="zh-CN" sz="36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/>
              <a:t>《</a:t>
            </a:r>
            <a:r>
              <a:rPr lang="zh-CN" altLang="zh-CN" dirty="0" smtClean="0"/>
              <a:t>考</a:t>
            </a:r>
            <a:r>
              <a:rPr lang="zh-CN" altLang="en-US" dirty="0" smtClean="0"/>
              <a:t>试大</a:t>
            </a:r>
            <a:r>
              <a:rPr lang="zh-CN" altLang="zh-CN" dirty="0" smtClean="0"/>
              <a:t>纲</a:t>
            </a:r>
            <a:r>
              <a:rPr lang="en-US" altLang="zh-CN" dirty="0" smtClean="0"/>
              <a:t>》</a:t>
            </a:r>
            <a:r>
              <a:rPr lang="zh-CN" altLang="zh-CN" dirty="0" smtClean="0"/>
              <a:t>中</a:t>
            </a:r>
            <a:r>
              <a:rPr lang="zh-CN" altLang="en-US" dirty="0"/>
              <a:t>有</a:t>
            </a:r>
            <a:r>
              <a:rPr lang="zh-CN" altLang="zh-CN" dirty="0" smtClean="0"/>
              <a:t>“</a:t>
            </a:r>
            <a:r>
              <a:rPr lang="zh-CN" altLang="zh-CN" dirty="0"/>
              <a:t>分析文本的文体特征和表现手法”的</a:t>
            </a:r>
            <a:r>
              <a:rPr lang="zh-CN" altLang="zh-CN" dirty="0" smtClean="0"/>
              <a:t>考点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去年</a:t>
            </a:r>
            <a:r>
              <a:rPr lang="zh-CN" altLang="zh-CN" dirty="0"/>
              <a:t>的三套试卷还没有直接考</a:t>
            </a:r>
            <a:r>
              <a:rPr lang="zh-CN" altLang="zh-CN" dirty="0" smtClean="0"/>
              <a:t>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课</a:t>
            </a:r>
            <a:r>
              <a:rPr lang="zh-CN" altLang="en-US" dirty="0" smtClean="0"/>
              <a:t>程</a:t>
            </a:r>
            <a:r>
              <a:rPr lang="zh-CN" altLang="en-US" dirty="0" smtClean="0"/>
              <a:t>标准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“实用性阅读和交流”除了新闻类文本，还有社交类文本和知识类读物。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7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8461622" cy="1462087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新闻类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非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连续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文本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阅读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解题</a:t>
            </a:r>
            <a:r>
              <a:rPr lang="zh-CN" altLang="en-US" b="1" dirty="0">
                <a:latin typeface="方正古隶简体" pitchFamily="65" charset="-122"/>
                <a:ea typeface="方正古隶简体" pitchFamily="65" charset="-122"/>
              </a:rPr>
              <a:t>策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017713"/>
            <a:ext cx="8496944" cy="4579639"/>
          </a:xfrm>
        </p:spPr>
        <p:txBody>
          <a:bodyPr/>
          <a:lstStyle/>
          <a:p>
            <a:r>
              <a:rPr lang="zh-CN" altLang="en-US" dirty="0" smtClean="0"/>
              <a:t>可以选择社交类的，如</a:t>
            </a:r>
            <a:r>
              <a:rPr lang="zh-CN" altLang="en-US" dirty="0"/>
              <a:t>会谈、谈判、讨论及其</a:t>
            </a:r>
            <a:r>
              <a:rPr lang="zh-CN" altLang="en-US" dirty="0" smtClean="0"/>
              <a:t>纪要，演讲</a:t>
            </a:r>
            <a:r>
              <a:rPr lang="zh-CN" altLang="en-US" dirty="0"/>
              <a:t>、陈述和</a:t>
            </a:r>
            <a:r>
              <a:rPr lang="zh-CN" altLang="en-US" dirty="0" smtClean="0"/>
              <a:t>致辞；</a:t>
            </a:r>
            <a:endParaRPr lang="en-US" altLang="zh-CN" dirty="0" smtClean="0"/>
          </a:p>
          <a:p>
            <a:r>
              <a:rPr lang="zh-CN" altLang="en-US" dirty="0" smtClean="0"/>
              <a:t>也</a:t>
            </a:r>
            <a:r>
              <a:rPr lang="zh-CN" altLang="en-US" dirty="0"/>
              <a:t>可选择新闻传媒类</a:t>
            </a:r>
            <a:r>
              <a:rPr lang="zh-CN" altLang="en-US" dirty="0" smtClean="0"/>
              <a:t>的，如</a:t>
            </a:r>
            <a:r>
              <a:rPr lang="zh-CN" altLang="en-US" dirty="0"/>
              <a:t>新闻、通讯、调查、访谈、</a:t>
            </a:r>
            <a:r>
              <a:rPr lang="zh-CN" altLang="en-US" dirty="0" smtClean="0"/>
              <a:t>述评，电视</a:t>
            </a:r>
            <a:r>
              <a:rPr lang="zh-CN" altLang="en-US" dirty="0"/>
              <a:t>演讲与</a:t>
            </a:r>
            <a:r>
              <a:rPr lang="zh-CN" altLang="en-US" dirty="0" smtClean="0"/>
              <a:t>讨论，网络</a:t>
            </a:r>
            <a:r>
              <a:rPr lang="zh-CN" altLang="en-US" dirty="0"/>
              <a:t>新文体</a:t>
            </a:r>
            <a:r>
              <a:rPr lang="en-US" altLang="zh-CN" dirty="0"/>
              <a:t>(</a:t>
            </a:r>
            <a:r>
              <a:rPr lang="zh-CN" altLang="en-US" dirty="0"/>
              <a:t>包括比较复杂的非连续性文本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 还</a:t>
            </a:r>
            <a:r>
              <a:rPr lang="zh-CN" altLang="en-US" dirty="0"/>
              <a:t>可选择知识性</a:t>
            </a:r>
            <a:r>
              <a:rPr lang="zh-CN" altLang="en-US" dirty="0" smtClean="0"/>
              <a:t>读物，如</a:t>
            </a:r>
            <a:r>
              <a:rPr lang="zh-CN" altLang="en-US" dirty="0"/>
              <a:t>复杂的说明文、科普读物、社会科学类通俗读物</a:t>
            </a:r>
            <a:r>
              <a:rPr lang="zh-CN" altLang="en-US" dirty="0" smtClean="0"/>
              <a:t>等。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课程标准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第</a:t>
            </a:r>
            <a:r>
              <a:rPr lang="en-US" altLang="zh-CN" dirty="0" smtClean="0"/>
              <a:t>20</a:t>
            </a:r>
            <a:r>
              <a:rPr lang="zh-CN" altLang="en-US" dirty="0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0147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6882373" cy="983704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对原文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论证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的相关分析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51647"/>
          </a:xfrm>
        </p:spPr>
        <p:txBody>
          <a:bodyPr/>
          <a:lstStyle/>
          <a:p>
            <a:r>
              <a:rPr lang="zh-CN" altLang="en-US" dirty="0"/>
              <a:t>这个</a:t>
            </a:r>
            <a:r>
              <a:rPr lang="zh-CN" altLang="en-US" dirty="0" smtClean="0"/>
              <a:t>题目并不</a:t>
            </a:r>
            <a:r>
              <a:rPr lang="zh-CN" altLang="en-US" dirty="0"/>
              <a:t>新</a:t>
            </a:r>
            <a:r>
              <a:rPr lang="zh-CN" altLang="en-US" dirty="0" smtClean="0"/>
              <a:t>，</a:t>
            </a:r>
            <a:r>
              <a:rPr lang="zh-CN" altLang="en-US" dirty="0"/>
              <a:t>原来</a:t>
            </a:r>
            <a:r>
              <a:rPr lang="zh-CN" altLang="en-US" dirty="0" smtClean="0"/>
              <a:t>安徽</a:t>
            </a:r>
            <a:r>
              <a:rPr lang="zh-CN" altLang="en-US" dirty="0"/>
              <a:t>卷就考</a:t>
            </a:r>
            <a:r>
              <a:rPr lang="zh-CN" altLang="en-US" dirty="0" smtClean="0"/>
              <a:t>过。</a:t>
            </a:r>
            <a:endParaRPr lang="en-US" altLang="zh-CN" dirty="0" smtClean="0"/>
          </a:p>
          <a:p>
            <a:r>
              <a:rPr lang="zh-CN" altLang="en-US" dirty="0" smtClean="0"/>
              <a:t>但</a:t>
            </a:r>
            <a:r>
              <a:rPr lang="zh-CN" altLang="en-US" dirty="0"/>
              <a:t>这是一个好</a:t>
            </a:r>
            <a:r>
              <a:rPr lang="zh-CN" altLang="en-US" dirty="0" smtClean="0"/>
              <a:t>题目，为此，</a:t>
            </a:r>
            <a:r>
              <a:rPr lang="en-US" altLang="zh-CN" dirty="0" smtClean="0"/>
              <a:t>2017</a:t>
            </a:r>
            <a:r>
              <a:rPr lang="zh-CN" altLang="en-US" dirty="0"/>
              <a:t>年的</a:t>
            </a:r>
            <a:r>
              <a:rPr lang="en-US" altLang="zh-CN" dirty="0"/>
              <a:t>《</a:t>
            </a:r>
            <a:r>
              <a:rPr lang="zh-CN" altLang="en-US" dirty="0"/>
              <a:t>考试大纲</a:t>
            </a:r>
            <a:r>
              <a:rPr lang="en-US" altLang="zh-CN" dirty="0"/>
              <a:t>》</a:t>
            </a:r>
            <a:r>
              <a:rPr lang="zh-CN" altLang="en-US" dirty="0" smtClean="0"/>
              <a:t>还作</a:t>
            </a:r>
            <a:r>
              <a:rPr lang="zh-CN" altLang="en-US" dirty="0"/>
              <a:t>了专项的修改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过去</a:t>
            </a:r>
            <a:r>
              <a:rPr lang="zh-CN" altLang="en-US" dirty="0"/>
              <a:t>某些</a:t>
            </a:r>
            <a:r>
              <a:rPr lang="zh-CN" altLang="en-US" dirty="0" smtClean="0"/>
              <a:t>试题只</a:t>
            </a:r>
            <a:r>
              <a:rPr lang="zh-CN" altLang="en-US" dirty="0"/>
              <a:t>重局部，轻视</a:t>
            </a:r>
            <a:r>
              <a:rPr lang="zh-CN" altLang="en-US" dirty="0" smtClean="0"/>
              <a:t>整体；现在要求学生 “</a:t>
            </a:r>
            <a:r>
              <a:rPr lang="zh-CN" altLang="en-US" dirty="0"/>
              <a:t>从整体上把握文本内容，理清思路，概括要点，理解文本所表达的思想、观点和感情。”</a:t>
            </a:r>
            <a:r>
              <a:rPr lang="zh-CN" altLang="en-US" dirty="0" smtClean="0"/>
              <a:t>（新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课程标准</a:t>
            </a:r>
            <a:r>
              <a:rPr lang="en-US" altLang="zh-CN" dirty="0"/>
              <a:t>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回到</a:t>
            </a:r>
            <a:r>
              <a:rPr lang="zh-CN" altLang="en-US" dirty="0"/>
              <a:t>了</a:t>
            </a:r>
            <a:r>
              <a:rPr lang="zh-CN" altLang="en-US" dirty="0" smtClean="0"/>
              <a:t>考查阅读</a:t>
            </a:r>
            <a:r>
              <a:rPr lang="zh-CN" altLang="en-US" dirty="0"/>
              <a:t>能力的正途。</a:t>
            </a:r>
          </a:p>
        </p:txBody>
      </p:sp>
    </p:spTree>
    <p:extLst>
      <p:ext uri="{BB962C8B-B14F-4D97-AF65-F5344CB8AC3E}">
        <p14:creationId xmlns:p14="http://schemas.microsoft.com/office/powerpoint/2010/main" val="22007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6882373" cy="983704"/>
          </a:xfrm>
        </p:spPr>
        <p:txBody>
          <a:bodyPr/>
          <a:lstStyle/>
          <a:p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论证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分析答题策略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2564904"/>
            <a:ext cx="7056784" cy="3092470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解答这个题目，要弄清楚几个问题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文章</a:t>
            </a:r>
            <a:r>
              <a:rPr lang="zh-CN" altLang="zh-CN" dirty="0"/>
              <a:t>的整体思路和</a:t>
            </a:r>
            <a:r>
              <a:rPr lang="zh-CN" altLang="zh-CN" dirty="0" smtClean="0"/>
              <a:t>结构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各</a:t>
            </a:r>
            <a:r>
              <a:rPr lang="zh-CN" altLang="zh-CN" dirty="0"/>
              <a:t>段的内容概括和论证方法</a:t>
            </a:r>
            <a:r>
              <a:rPr lang="zh-CN" altLang="zh-CN" dirty="0" smtClean="0"/>
              <a:t>分析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观点</a:t>
            </a:r>
            <a:r>
              <a:rPr lang="zh-CN" altLang="zh-CN" dirty="0"/>
              <a:t>与材料的对应关系。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912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64519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推断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仿写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题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916832"/>
            <a:ext cx="7416824" cy="4114800"/>
          </a:xfrm>
        </p:spPr>
        <p:txBody>
          <a:bodyPr/>
          <a:lstStyle/>
          <a:p>
            <a:r>
              <a:rPr lang="zh-CN" altLang="zh-CN" dirty="0"/>
              <a:t>三套试卷的第</a:t>
            </a:r>
            <a:r>
              <a:rPr lang="en-US" altLang="zh-CN" dirty="0"/>
              <a:t>21</a:t>
            </a:r>
            <a:r>
              <a:rPr lang="zh-CN" altLang="zh-CN" dirty="0"/>
              <a:t>题，都是“找出语段中存在的逻辑推理问题，并参照例句的方式进行说明”，这是一个全新的</a:t>
            </a:r>
            <a:r>
              <a:rPr lang="zh-CN" altLang="zh-CN" dirty="0" smtClean="0"/>
              <a:t>题型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为什么考了论述类文本阅读</a:t>
            </a:r>
            <a:r>
              <a:rPr lang="en-US" altLang="zh-CN" dirty="0" smtClean="0"/>
              <a:t>1-3</a:t>
            </a:r>
            <a:r>
              <a:rPr lang="zh-CN" altLang="en-US" dirty="0" smtClean="0"/>
              <a:t>题，第</a:t>
            </a:r>
            <a:r>
              <a:rPr lang="en-US" altLang="zh-CN" dirty="0" smtClean="0"/>
              <a:t>20</a:t>
            </a:r>
            <a:r>
              <a:rPr lang="zh-CN" altLang="en-US" dirty="0" smtClean="0"/>
              <a:t>题的补写题，还要考一个逻辑推断题呢？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64519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推断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仿写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题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017713"/>
            <a:ext cx="8631560" cy="4114800"/>
          </a:xfrm>
        </p:spPr>
        <p:txBody>
          <a:bodyPr/>
          <a:lstStyle/>
          <a:p>
            <a:r>
              <a:rPr lang="zh-CN" altLang="zh-CN" dirty="0" smtClean="0"/>
              <a:t>新《课程标准》提出了以“核心素养为本”的理念，如果放在“语文学科核心素养”的背景下看，这个题目关涉到其中“语言建构和运用”和“</a:t>
            </a:r>
            <a:r>
              <a:rPr lang="zh-CN" altLang="zh-CN" dirty="0" smtClean="0">
                <a:solidFill>
                  <a:srgbClr val="FF0000"/>
                </a:solidFill>
              </a:rPr>
              <a:t>思维发展和提升</a:t>
            </a:r>
            <a:r>
              <a:rPr lang="zh-CN" altLang="zh-CN" dirty="0" smtClean="0"/>
              <a:t>”两个方面内容，“能理解并掌握汉语言文字运用的基本规律……能运用基本的语言规律和</a:t>
            </a:r>
            <a:r>
              <a:rPr lang="zh-CN" altLang="zh-CN" dirty="0" smtClean="0">
                <a:solidFill>
                  <a:srgbClr val="FF0000"/>
                </a:solidFill>
              </a:rPr>
              <a:t>逻辑规则</a:t>
            </a:r>
            <a:r>
              <a:rPr lang="zh-CN" altLang="zh-CN" dirty="0" smtClean="0"/>
              <a:t>分析、判别语言，提高语言运用的能力和</a:t>
            </a:r>
            <a:r>
              <a:rPr lang="zh-CN" altLang="zh-CN" dirty="0" smtClean="0">
                <a:solidFill>
                  <a:srgbClr val="FF0000"/>
                </a:solidFill>
              </a:rPr>
              <a:t>思维的敏捷性、批判性和独创性</a:t>
            </a:r>
            <a:r>
              <a:rPr lang="zh-CN" altLang="zh-CN" dirty="0" smtClean="0"/>
              <a:t>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64519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推断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仿写</a:t>
            </a:r>
            <a:r>
              <a:rPr lang="zh-CN" altLang="zh-CN" b="1" dirty="0" smtClean="0">
                <a:latin typeface="方正古隶简体" pitchFamily="65" charset="-122"/>
                <a:ea typeface="方正古隶简体" pitchFamily="65" charset="-122"/>
              </a:rPr>
              <a:t>题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672" y="2780928"/>
            <a:ext cx="6120680" cy="2131367"/>
          </a:xfrm>
        </p:spPr>
        <p:txBody>
          <a:bodyPr/>
          <a:lstStyle/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全新考题，导向明确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知其根本，</a:t>
            </a:r>
            <a:r>
              <a:rPr lang="zh-CN" altLang="en-US" sz="4400" b="1" dirty="0">
                <a:latin typeface="迷你简启体" pitchFamily="65" charset="-122"/>
                <a:ea typeface="迷你简启体" pitchFamily="65" charset="-122"/>
              </a:rPr>
              <a:t>晓</a:t>
            </a:r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其变化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多方探索，有得有失</a:t>
            </a:r>
            <a:endParaRPr lang="zh-CN" altLang="en-US" sz="4400" b="1" dirty="0">
              <a:latin typeface="迷你简启体" pitchFamily="65" charset="-122"/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5043" y="620688"/>
            <a:ext cx="7793037" cy="983704"/>
          </a:xfrm>
        </p:spPr>
        <p:txBody>
          <a:bodyPr/>
          <a:lstStyle/>
          <a:p>
            <a:r>
              <a:rPr lang="en-US" altLang="zh-CN" b="1" dirty="0">
                <a:latin typeface="方正古隶简体" pitchFamily="65" charset="-122"/>
                <a:ea typeface="方正古隶简体" pitchFamily="65" charset="-122"/>
              </a:rPr>
              <a:t>2017</a:t>
            </a:r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年全国三套语文试卷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7744" y="2492896"/>
            <a:ext cx="5328592" cy="3384376"/>
          </a:xfrm>
        </p:spPr>
        <p:txBody>
          <a:bodyPr/>
          <a:lstStyle/>
          <a:p>
            <a:r>
              <a:rPr lang="zh-CN" altLang="en-US" sz="4000" b="1" dirty="0" smtClean="0">
                <a:latin typeface="迷你简启体" pitchFamily="65" charset="-122"/>
                <a:ea typeface="迷你简启体" pitchFamily="65" charset="-122"/>
              </a:rPr>
              <a:t>评价很高</a:t>
            </a:r>
            <a:endParaRPr lang="en-US" altLang="zh-CN" sz="40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zh-CN" sz="4000" b="1" dirty="0" smtClean="0">
                <a:latin typeface="迷你简启体" pitchFamily="65" charset="-122"/>
                <a:ea typeface="迷你简启体" pitchFamily="65" charset="-122"/>
              </a:rPr>
              <a:t>变化较大</a:t>
            </a:r>
            <a:endParaRPr lang="en-US" altLang="zh-CN" sz="40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zh-CN" sz="4000" b="1" dirty="0" smtClean="0">
                <a:latin typeface="迷你简启体" pitchFamily="65" charset="-122"/>
                <a:ea typeface="迷你简启体" pitchFamily="65" charset="-122"/>
              </a:rPr>
              <a:t>承前启后</a:t>
            </a:r>
            <a:endParaRPr lang="en-US" altLang="zh-CN" sz="40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“泄漏”</a:t>
            </a:r>
            <a:r>
              <a:rPr lang="zh-CN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新</a:t>
            </a:r>
            <a:r>
              <a:rPr lang="en-US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《</a:t>
            </a:r>
            <a:r>
              <a:rPr lang="zh-CN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课</a:t>
            </a: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程</a:t>
            </a:r>
            <a:r>
              <a:rPr lang="zh-CN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标</a:t>
            </a: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准</a:t>
            </a:r>
            <a:r>
              <a:rPr lang="en-US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》</a:t>
            </a:r>
            <a:r>
              <a:rPr lang="zh-CN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精神</a:t>
            </a:r>
            <a:endParaRPr lang="zh-CN" altLang="en-US" sz="4000" b="1" dirty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420888"/>
            <a:ext cx="7772400" cy="374441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掌握逻辑推理的常识</a:t>
            </a:r>
            <a:endParaRPr lang="en-US" altLang="zh-CN" dirty="0" smtClean="0"/>
          </a:p>
          <a:p>
            <a:r>
              <a:rPr lang="zh-CN" altLang="zh-CN" dirty="0" smtClean="0"/>
              <a:t>概念</a:t>
            </a:r>
            <a:r>
              <a:rPr lang="zh-CN" altLang="zh-CN" dirty="0"/>
              <a:t>、命题、推理和思维</a:t>
            </a:r>
            <a:r>
              <a:rPr lang="zh-CN" altLang="zh-CN" dirty="0" smtClean="0"/>
              <a:t>规律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</a:t>
            </a:r>
            <a:r>
              <a:rPr lang="zh-CN" altLang="zh-CN" sz="2800" dirty="0" smtClean="0"/>
              <a:t>人</a:t>
            </a:r>
            <a:r>
              <a:rPr lang="zh-CN" altLang="zh-CN" sz="2800" dirty="0"/>
              <a:t>教</a:t>
            </a:r>
            <a:r>
              <a:rPr lang="zh-CN" altLang="zh-CN" sz="2800" dirty="0" smtClean="0"/>
              <a:t>版必修四《逻辑与语文学习》</a:t>
            </a:r>
            <a:endParaRPr lang="en-US" altLang="zh-CN" sz="2800" dirty="0" smtClean="0"/>
          </a:p>
          <a:p>
            <a:r>
              <a:rPr lang="zh-CN" altLang="zh-CN" dirty="0" smtClean="0"/>
              <a:t>推理是由一个或几个已知判断推出一个新判断的思维形式。</a:t>
            </a:r>
            <a:endParaRPr lang="en-US" altLang="zh-CN" dirty="0" smtClean="0"/>
          </a:p>
          <a:p>
            <a:r>
              <a:rPr lang="zh-CN" altLang="zh-CN" dirty="0" smtClean="0"/>
              <a:t>归纳推理</a:t>
            </a:r>
            <a:r>
              <a:rPr lang="zh-CN" altLang="zh-CN" dirty="0"/>
              <a:t>、演绎推理、类比推理。</a:t>
            </a:r>
          </a:p>
          <a:p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60848"/>
            <a:ext cx="7772400" cy="4114800"/>
          </a:xfrm>
        </p:spPr>
        <p:txBody>
          <a:bodyPr/>
          <a:lstStyle/>
          <a:p>
            <a:r>
              <a:rPr lang="zh-CN" altLang="zh-CN" dirty="0" smtClean="0"/>
              <a:t>①</a:t>
            </a:r>
            <a:r>
              <a:rPr lang="zh-CN" altLang="zh-CN" dirty="0"/>
              <a:t>归纳推理</a:t>
            </a:r>
          </a:p>
          <a:p>
            <a:r>
              <a:rPr lang="zh-CN" altLang="zh-CN" dirty="0"/>
              <a:t>归纳推理是从多个具体的现象中总结出一个一般的规律，是从个别到一般。它包括完全归纳法和简单枚举法两种。</a:t>
            </a:r>
          </a:p>
          <a:p>
            <a:r>
              <a:rPr lang="zh-CN" altLang="zh-CN" dirty="0"/>
              <a:t>简单</a:t>
            </a:r>
            <a:r>
              <a:rPr lang="zh-CN" altLang="zh-CN" dirty="0" smtClean="0"/>
              <a:t>枚举法</a:t>
            </a:r>
            <a:r>
              <a:rPr lang="zh-CN" altLang="en-US" dirty="0" smtClean="0"/>
              <a:t>常</a:t>
            </a:r>
            <a:r>
              <a:rPr lang="zh-CN" altLang="zh-CN" dirty="0" smtClean="0"/>
              <a:t>犯逻辑</a:t>
            </a:r>
            <a:r>
              <a:rPr lang="zh-CN" altLang="zh-CN" dirty="0"/>
              <a:t>错误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zh-CN" dirty="0" smtClean="0"/>
              <a:t>以偏概全，结论</a:t>
            </a:r>
            <a:r>
              <a:rPr lang="zh-CN" altLang="zh-CN" dirty="0"/>
              <a:t>片面或</a:t>
            </a:r>
            <a:r>
              <a:rPr lang="zh-CN" altLang="zh-CN" dirty="0" smtClean="0"/>
              <a:t>偏颇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zh-CN" dirty="0" smtClean="0"/>
              <a:t>强加</a:t>
            </a:r>
            <a:r>
              <a:rPr lang="zh-CN" altLang="zh-CN" dirty="0"/>
              <a:t>因果或因果</a:t>
            </a:r>
            <a:r>
              <a:rPr lang="zh-CN" altLang="zh-CN" dirty="0" smtClean="0"/>
              <a:t>倒置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74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608512"/>
          </a:xfrm>
        </p:spPr>
        <p:txBody>
          <a:bodyPr/>
          <a:lstStyle/>
          <a:p>
            <a:r>
              <a:rPr lang="zh-CN" altLang="zh-CN" sz="2800" dirty="0" smtClean="0"/>
              <a:t>【</a:t>
            </a:r>
            <a:r>
              <a:rPr lang="en-US" altLang="zh-CN" sz="2800" dirty="0" smtClean="0"/>
              <a:t>2017</a:t>
            </a:r>
            <a:r>
              <a:rPr lang="zh-CN" altLang="zh-CN" sz="2800" dirty="0"/>
              <a:t>全国卷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】下面</a:t>
            </a:r>
            <a:r>
              <a:rPr lang="zh-CN" altLang="zh-CN" sz="2800" dirty="0"/>
              <a:t>文段有三处推断存在问题，请参考①的方式，说明另外两处问题。（</a:t>
            </a:r>
            <a:r>
              <a:rPr lang="en-US" altLang="zh-CN" sz="2800" dirty="0"/>
              <a:t>5</a:t>
            </a:r>
            <a:r>
              <a:rPr lang="zh-CN" altLang="zh-CN" sz="2800" dirty="0"/>
              <a:t>分）</a:t>
            </a:r>
          </a:p>
          <a:p>
            <a:r>
              <a:rPr lang="en-US" altLang="zh-CN" sz="2800" dirty="0"/>
              <a:t>     </a:t>
            </a:r>
            <a:r>
              <a:rPr lang="zh-CN" altLang="zh-CN" sz="2800" u="sng" dirty="0"/>
              <a:t>云南的“思茅市”改成“普洱市”，四川的“南坪县”更名为“九寨沟县”后，城市的知名度都有了很大的提高，经济有了较快发展，</a:t>
            </a:r>
            <a:r>
              <a:rPr lang="zh-CN" altLang="zh-CN" sz="2800" b="1" u="sng" dirty="0">
                <a:solidFill>
                  <a:srgbClr val="3333CC"/>
                </a:solidFill>
              </a:rPr>
              <a:t>可见，更名必然带来城市经济的发展</a:t>
            </a:r>
            <a:r>
              <a:rPr lang="zh-CN" altLang="zh-CN" sz="2800" dirty="0"/>
              <a:t>。</a:t>
            </a:r>
            <a:r>
              <a:rPr lang="zh-CN" altLang="zh-CN" sz="2800" b="1" dirty="0">
                <a:solidFill>
                  <a:srgbClr val="FF0000"/>
                </a:solidFill>
              </a:rPr>
              <a:t>（以偏概全，更名并不一定能带来城市的发展。）</a:t>
            </a:r>
            <a:r>
              <a:rPr lang="zh-CN" altLang="zh-CN" sz="2800" dirty="0"/>
              <a:t>我市的名字不够响亮，这严重影响了我们的经济发展。</a:t>
            </a:r>
            <a:r>
              <a:rPr lang="zh-CN" altLang="zh-CN" sz="2800" b="1" dirty="0">
                <a:solidFill>
                  <a:srgbClr val="FF0000"/>
                </a:solidFill>
              </a:rPr>
              <a:t>（强加因果）</a:t>
            </a:r>
            <a:r>
              <a:rPr lang="zh-CN" altLang="zh-CN" sz="2800" dirty="0"/>
              <a:t>如果更名，就一定会带来我市的经济腾飞</a:t>
            </a:r>
            <a:r>
              <a:rPr lang="zh-CN" altLang="zh-CN" sz="2800" b="1" dirty="0"/>
              <a:t>，（</a:t>
            </a:r>
            <a:r>
              <a:rPr lang="zh-CN" altLang="zh-CN" sz="2800" b="1" dirty="0">
                <a:solidFill>
                  <a:srgbClr val="FF0000"/>
                </a:solidFill>
              </a:rPr>
              <a:t>前提错误）</a:t>
            </a:r>
            <a:r>
              <a:rPr lang="zh-CN" altLang="zh-CN" sz="2800" dirty="0"/>
              <a:t>因此，更名的事要尽快提到日程上来。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474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2"/>
            <a:ext cx="7772400" cy="4579639"/>
          </a:xfrm>
        </p:spPr>
        <p:txBody>
          <a:bodyPr/>
          <a:lstStyle/>
          <a:p>
            <a:r>
              <a:rPr lang="zh-CN" altLang="zh-CN" dirty="0"/>
              <a:t>②演绎推理</a:t>
            </a:r>
          </a:p>
          <a:p>
            <a:r>
              <a:rPr lang="zh-CN" altLang="zh-CN" dirty="0"/>
              <a:t>演绎推理即从一个一般的规律到个别的具体现象的</a:t>
            </a:r>
            <a:r>
              <a:rPr lang="zh-CN" altLang="zh-CN" dirty="0" smtClean="0"/>
              <a:t>推理。</a:t>
            </a:r>
            <a:r>
              <a:rPr lang="zh-CN" altLang="zh-CN" dirty="0"/>
              <a:t>常用的演绎推理形式是“三段论”，由大前提、小前提和结论组成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演绎推理易</a:t>
            </a:r>
            <a:r>
              <a:rPr lang="zh-CN" altLang="zh-CN" dirty="0"/>
              <a:t>犯的</a:t>
            </a:r>
            <a:r>
              <a:rPr lang="zh-CN" altLang="zh-CN" dirty="0" smtClean="0"/>
              <a:t>错误：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偷换概念</a:t>
            </a:r>
            <a:r>
              <a:rPr lang="zh-CN" altLang="zh-CN" dirty="0"/>
              <a:t>、前提错误、判断矛盾</a:t>
            </a:r>
            <a:r>
              <a:rPr lang="zh-CN" altLang="zh-CN" dirty="0" smtClean="0"/>
              <a:t>等</a:t>
            </a:r>
            <a:endParaRPr lang="en-US" altLang="zh-CN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71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39" y="1988840"/>
            <a:ext cx="8863956" cy="4869160"/>
          </a:xfrm>
        </p:spPr>
        <p:txBody>
          <a:bodyPr/>
          <a:lstStyle/>
          <a:p>
            <a:r>
              <a:rPr lang="zh-CN" altLang="zh-CN" sz="2400" dirty="0" smtClean="0"/>
              <a:t>【</a:t>
            </a:r>
            <a:r>
              <a:rPr lang="en-US" altLang="zh-CN" sz="2400" dirty="0" smtClean="0"/>
              <a:t>2018</a:t>
            </a:r>
            <a:r>
              <a:rPr lang="zh-CN" altLang="en-US" sz="2400" dirty="0" smtClean="0"/>
              <a:t>重庆调研</a:t>
            </a:r>
            <a:r>
              <a:rPr lang="zh-CN" altLang="zh-CN" sz="2400" dirty="0" smtClean="0"/>
              <a:t>卷</a:t>
            </a:r>
            <a:r>
              <a:rPr lang="zh-CN" altLang="zh-CN" sz="2400" dirty="0"/>
              <a:t>】</a:t>
            </a:r>
            <a:r>
              <a:rPr lang="zh-CN" altLang="zh-CN" sz="2800" dirty="0" smtClean="0"/>
              <a:t>下面</a:t>
            </a:r>
            <a:r>
              <a:rPr lang="zh-CN" altLang="zh-CN" sz="2800" dirty="0"/>
              <a:t>文段</a:t>
            </a:r>
            <a:r>
              <a:rPr lang="zh-CN" altLang="zh-CN" sz="2800" dirty="0" smtClean="0"/>
              <a:t>中有</a:t>
            </a:r>
            <a:r>
              <a:rPr lang="zh-CN" altLang="zh-CN" sz="2800" dirty="0"/>
              <a:t>三</a:t>
            </a:r>
            <a:r>
              <a:rPr lang="zh-CN" altLang="zh-CN" sz="2800" dirty="0" smtClean="0"/>
              <a:t>处</a:t>
            </a:r>
            <a:r>
              <a:rPr lang="zh-CN" altLang="en-US" sz="2800" dirty="0" smtClean="0"/>
              <a:t>逻辑错误</a:t>
            </a:r>
            <a:r>
              <a:rPr lang="zh-CN" altLang="zh-CN" sz="2800" dirty="0" smtClean="0"/>
              <a:t>，</a:t>
            </a:r>
            <a:r>
              <a:rPr lang="zh-CN" altLang="zh-CN" sz="2800" dirty="0"/>
              <a:t>请参照①的方式，说明另外两处</a:t>
            </a:r>
            <a:r>
              <a:rPr lang="zh-CN" altLang="zh-CN" sz="2800" dirty="0" smtClean="0"/>
              <a:t>。</a:t>
            </a:r>
            <a:endParaRPr lang="zh-CN" altLang="zh-CN" sz="2800" dirty="0"/>
          </a:p>
          <a:p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要做到出淤泥而不染，首先就要坚守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理想。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屈原坚守理想，方能“举世皆浊我独清”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，遗世独立，成为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爱国典范；贝多芬坚守理理想，方能扼住“命运运的咽喉”，</a:t>
            </a:r>
            <a:r>
              <a:rPr lang="zh-CN" altLang="zh-CN" sz="2800" u="sng" dirty="0">
                <a:solidFill>
                  <a:srgbClr val="3333CC"/>
                </a:solidFill>
                <a:latin typeface="楷体" pitchFamily="49" charset="-122"/>
                <a:ea typeface="楷体" pitchFamily="49" charset="-122"/>
              </a:rPr>
              <a:t>历尽</a:t>
            </a:r>
            <a:r>
              <a:rPr lang="zh-CN" altLang="zh-CN" sz="2800" u="sng" dirty="0" smtClean="0">
                <a:solidFill>
                  <a:srgbClr val="3333CC"/>
                </a:solidFill>
                <a:latin typeface="楷体" pitchFamily="49" charset="-122"/>
                <a:ea typeface="楷体" pitchFamily="49" charset="-122"/>
              </a:rPr>
              <a:t>艰辛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成为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音乐巨巨人；霍金坚守理理想，方能验证“活着就有希望”，</a:t>
            </a:r>
            <a:r>
              <a:rPr lang="zh-CN" altLang="zh-CN" sz="2800" u="sng" dirty="0">
                <a:solidFill>
                  <a:srgbClr val="3333CC"/>
                </a:solidFill>
                <a:latin typeface="楷体" pitchFamily="49" charset="-122"/>
                <a:ea typeface="楷体" pitchFamily="49" charset="-122"/>
              </a:rPr>
              <a:t>战胜病魔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，成为宇宙之王。坚守理理想，才能让我们在</a:t>
            </a:r>
            <a:r>
              <a:rPr lang="zh-CN" altLang="zh-CN" sz="2800" u="sng" dirty="0">
                <a:solidFill>
                  <a:srgbClr val="3333CC"/>
                </a:solidFill>
                <a:latin typeface="楷体" pitchFamily="49" charset="-122"/>
                <a:ea typeface="楷体" pitchFamily="49" charset="-122"/>
              </a:rPr>
              <a:t>万变的环境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中找到属于自己的方向，避免同流合污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（艰辛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、病痛和万变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环境不能等同于污浊的环境）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17712"/>
            <a:ext cx="8415536" cy="4435623"/>
          </a:xfrm>
        </p:spPr>
        <p:txBody>
          <a:bodyPr/>
          <a:lstStyle/>
          <a:p>
            <a:r>
              <a:rPr lang="zh-CN" altLang="zh-CN" dirty="0"/>
              <a:t>③类比推理</a:t>
            </a:r>
          </a:p>
          <a:p>
            <a:r>
              <a:rPr lang="zh-CN" altLang="zh-CN" dirty="0"/>
              <a:t>类比推理是根据两</a:t>
            </a:r>
            <a:r>
              <a:rPr lang="zh-CN" altLang="zh-CN" dirty="0" smtClean="0"/>
              <a:t>个</a:t>
            </a:r>
            <a:r>
              <a:rPr lang="zh-CN" altLang="en-US" dirty="0" smtClean="0"/>
              <a:t>（</a:t>
            </a:r>
            <a:r>
              <a:rPr lang="zh-CN" altLang="zh-CN" dirty="0" smtClean="0"/>
              <a:t>类</a:t>
            </a:r>
            <a:r>
              <a:rPr lang="zh-CN" altLang="en-US" dirty="0" smtClean="0"/>
              <a:t>）</a:t>
            </a:r>
            <a:r>
              <a:rPr lang="zh-CN" altLang="zh-CN" dirty="0" smtClean="0"/>
              <a:t>事物</a:t>
            </a:r>
            <a:r>
              <a:rPr lang="zh-CN" altLang="zh-CN" dirty="0"/>
              <a:t>在一系列属性上相似，从而推出它们在另一</a:t>
            </a:r>
            <a:r>
              <a:rPr lang="zh-CN" altLang="zh-CN" dirty="0" smtClean="0"/>
              <a:t>个</a:t>
            </a:r>
            <a:r>
              <a:rPr lang="zh-CN" altLang="en-US" dirty="0" smtClean="0"/>
              <a:t>（</a:t>
            </a:r>
            <a:r>
              <a:rPr lang="zh-CN" altLang="zh-CN" dirty="0" smtClean="0"/>
              <a:t>些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属性</a:t>
            </a:r>
            <a:r>
              <a:rPr lang="zh-CN" altLang="zh-CN" dirty="0"/>
              <a:t>上也相似的推理。简称类推、类比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类比推理</a:t>
            </a:r>
            <a:r>
              <a:rPr lang="zh-CN" altLang="en-US" dirty="0" smtClean="0"/>
              <a:t>，</a:t>
            </a:r>
            <a:r>
              <a:rPr lang="zh-CN" altLang="zh-CN" dirty="0"/>
              <a:t>以其人之道还治其人之身，</a:t>
            </a:r>
            <a:r>
              <a:rPr lang="zh-CN" altLang="zh-CN" dirty="0" smtClean="0"/>
              <a:t>在</a:t>
            </a:r>
            <a:r>
              <a:rPr lang="zh-CN" altLang="zh-CN" dirty="0"/>
              <a:t>辩论和驳斥中非常有</a:t>
            </a:r>
            <a:r>
              <a:rPr lang="zh-CN" altLang="zh-CN" dirty="0" smtClean="0"/>
              <a:t>力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先假设你的观点是正确的，</a:t>
            </a:r>
            <a:r>
              <a:rPr lang="zh-CN" altLang="zh-CN" dirty="0" smtClean="0"/>
              <a:t>推出</a:t>
            </a:r>
            <a:r>
              <a:rPr lang="zh-CN" altLang="en-US" dirty="0" smtClean="0"/>
              <a:t>一个</a:t>
            </a:r>
            <a:r>
              <a:rPr lang="zh-CN" altLang="zh-CN" dirty="0" smtClean="0"/>
              <a:t>荒谬</a:t>
            </a:r>
            <a:r>
              <a:rPr lang="zh-CN" altLang="en-US" dirty="0" smtClean="0"/>
              <a:t>的结论</a:t>
            </a:r>
            <a:r>
              <a:rPr lang="zh-CN" altLang="zh-CN" dirty="0" smtClean="0"/>
              <a:t>。</a:t>
            </a:r>
            <a:r>
              <a:rPr lang="zh-CN" altLang="zh-CN" dirty="0"/>
              <a:t>（归谬法）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90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16832"/>
            <a:ext cx="8784976" cy="4320480"/>
          </a:xfrm>
        </p:spPr>
        <p:txBody>
          <a:bodyPr/>
          <a:lstStyle/>
          <a:p>
            <a:r>
              <a:rPr lang="zh-CN" altLang="zh-CN" sz="3000" dirty="0" smtClean="0"/>
              <a:t>【</a:t>
            </a:r>
            <a:r>
              <a:rPr lang="en-US" altLang="zh-CN" sz="3000" dirty="0"/>
              <a:t>2017</a:t>
            </a:r>
            <a:r>
              <a:rPr lang="zh-CN" altLang="zh-CN" sz="3000" dirty="0"/>
              <a:t>浙江卷</a:t>
            </a:r>
            <a:r>
              <a:rPr lang="zh-CN" altLang="zh-CN" sz="3000" dirty="0" smtClean="0"/>
              <a:t>】归谬法</a:t>
            </a:r>
            <a:r>
              <a:rPr lang="zh-CN" altLang="zh-CN" sz="3000" dirty="0"/>
              <a:t>是指为反对错误观点，先假设这个观点是正确的，由此推论得出荒谬结论的论证方法。仿照下面的示例，另写一句话</a:t>
            </a:r>
            <a:r>
              <a:rPr lang="zh-CN" altLang="zh-CN" sz="3000" dirty="0" smtClean="0"/>
              <a:t>。</a:t>
            </a:r>
            <a:endParaRPr lang="zh-CN" altLang="zh-CN" sz="3000" dirty="0"/>
          </a:p>
          <a:p>
            <a:r>
              <a:rPr lang="zh-CN" altLang="zh-CN" sz="3000" dirty="0"/>
              <a:t>例句：如果作品水平越高，知音越少，那么谁也不懂的东西就是世界上的绝作了。</a:t>
            </a:r>
          </a:p>
          <a:p>
            <a:r>
              <a:rPr lang="zh-CN" altLang="zh-CN" sz="3000" dirty="0"/>
              <a:t>示例：如果语言是生产工具，能够生产出物质资料，那么夸夸其谈的人就可以是百万富翁了</a:t>
            </a:r>
            <a:r>
              <a:rPr lang="zh-CN" altLang="zh-CN" sz="3000" dirty="0" smtClean="0"/>
              <a:t>。</a:t>
            </a:r>
          </a:p>
          <a:p>
            <a:pPr marL="0" indent="0">
              <a:buNone/>
            </a:pPr>
            <a:r>
              <a:rPr lang="en-US" altLang="zh-CN" sz="3000" b="1" dirty="0" smtClean="0">
                <a:solidFill>
                  <a:srgbClr val="C00000"/>
                </a:solidFill>
              </a:rPr>
              <a:t>      </a:t>
            </a:r>
            <a:r>
              <a:rPr lang="zh-CN" altLang="zh-CN" sz="3000" b="1" dirty="0" smtClean="0">
                <a:solidFill>
                  <a:srgbClr val="C00000"/>
                </a:solidFill>
              </a:rPr>
              <a:t>（以谁也不懂的东西类比知音越少的作品）</a:t>
            </a:r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060848"/>
            <a:ext cx="7992888" cy="446449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(2</a:t>
            </a:r>
            <a:r>
              <a:rPr lang="en-US" altLang="zh-CN" dirty="0" smtClean="0"/>
              <a:t>)</a:t>
            </a:r>
            <a:r>
              <a:rPr lang="zh-CN" altLang="en-US" b="1" dirty="0" smtClean="0"/>
              <a:t>语文对</a:t>
            </a:r>
            <a:r>
              <a:rPr lang="zh-CN" altLang="zh-CN" b="1" dirty="0" smtClean="0"/>
              <a:t>逻辑推理</a:t>
            </a:r>
            <a:r>
              <a:rPr lang="zh-CN" altLang="en-US" b="1" dirty="0" smtClean="0"/>
              <a:t>的考查</a:t>
            </a:r>
            <a:r>
              <a:rPr lang="zh-CN" altLang="zh-CN" b="1" dirty="0" smtClean="0"/>
              <a:t>与</a:t>
            </a:r>
            <a:r>
              <a:rPr lang="zh-CN" altLang="en-US" b="1" dirty="0" smtClean="0"/>
              <a:t>语言表达结合来的，必须要关注</a:t>
            </a:r>
            <a:r>
              <a:rPr lang="zh-CN" altLang="zh-CN" b="1" dirty="0" smtClean="0"/>
              <a:t>语言形式</a:t>
            </a:r>
            <a:endParaRPr lang="en-US" altLang="zh-CN" b="1" dirty="0" smtClean="0"/>
          </a:p>
          <a:p>
            <a:r>
              <a:rPr lang="zh-CN" altLang="en-US" dirty="0"/>
              <a:t>常见</a:t>
            </a:r>
            <a:r>
              <a:rPr lang="zh-CN" altLang="zh-CN" dirty="0"/>
              <a:t>错误</a:t>
            </a:r>
            <a:r>
              <a:rPr lang="zh-CN" altLang="en-US" dirty="0"/>
              <a:t>：</a:t>
            </a:r>
            <a:r>
              <a:rPr lang="zh-CN" altLang="zh-CN" dirty="0"/>
              <a:t>强加因果、因果倒置、以偏概全、片面夸大、过于绝对、违背事理</a:t>
            </a:r>
            <a:endParaRPr lang="en-US" altLang="zh-CN" dirty="0"/>
          </a:p>
          <a:p>
            <a:r>
              <a:rPr lang="zh-CN" altLang="en-US" dirty="0" smtClean="0"/>
              <a:t>表</a:t>
            </a:r>
            <a:r>
              <a:rPr lang="zh-CN" altLang="zh-CN" dirty="0"/>
              <a:t>假设关系、因果关系和条件关系</a:t>
            </a:r>
            <a:r>
              <a:rPr lang="zh-CN" altLang="en-US" dirty="0"/>
              <a:t>关联</a:t>
            </a:r>
            <a:r>
              <a:rPr lang="zh-CN" altLang="en-US" dirty="0" smtClean="0"/>
              <a:t>词语（复句）</a:t>
            </a:r>
            <a:endParaRPr lang="en-US" altLang="zh-CN" dirty="0"/>
          </a:p>
          <a:p>
            <a:r>
              <a:rPr lang="zh-CN" altLang="en-US" dirty="0" smtClean="0"/>
              <a:t>表范围和语气的副词</a:t>
            </a:r>
            <a:endParaRPr lang="en-US" altLang="zh-CN" dirty="0" smtClean="0"/>
          </a:p>
          <a:p>
            <a:r>
              <a:rPr lang="zh-CN" altLang="en-US" dirty="0" smtClean="0"/>
              <a:t>表总分关系的冒号和分号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60848"/>
            <a:ext cx="8784976" cy="4114800"/>
          </a:xfrm>
        </p:spPr>
        <p:txBody>
          <a:bodyPr/>
          <a:lstStyle/>
          <a:p>
            <a:r>
              <a:rPr lang="zh-CN" altLang="en-US" dirty="0" smtClean="0"/>
              <a:t>常见</a:t>
            </a:r>
            <a:r>
              <a:rPr lang="zh-CN" altLang="zh-CN" dirty="0"/>
              <a:t>词语：</a:t>
            </a:r>
            <a:endParaRPr lang="en-US" altLang="zh-CN" dirty="0"/>
          </a:p>
          <a:p>
            <a:r>
              <a:rPr lang="zh-CN" altLang="zh-CN" dirty="0" smtClean="0"/>
              <a:t>以偏概全</a:t>
            </a:r>
            <a:r>
              <a:rPr lang="zh-CN" altLang="en-US" dirty="0" smtClean="0"/>
              <a:t>：全</a:t>
            </a:r>
            <a:r>
              <a:rPr lang="zh-CN" altLang="zh-CN" dirty="0" smtClean="0"/>
              <a:t>都</a:t>
            </a:r>
            <a:r>
              <a:rPr lang="zh-CN" altLang="en-US" dirty="0"/>
              <a:t>、</a:t>
            </a:r>
            <a:r>
              <a:rPr lang="zh-CN" altLang="zh-CN" dirty="0" smtClean="0"/>
              <a:t>所有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完全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一律</a:t>
            </a:r>
            <a:endParaRPr lang="en-US" altLang="zh-CN" dirty="0"/>
          </a:p>
          <a:p>
            <a:r>
              <a:rPr lang="zh-CN" altLang="zh-CN" dirty="0"/>
              <a:t>过于</a:t>
            </a:r>
            <a:r>
              <a:rPr lang="zh-CN" altLang="zh-CN" dirty="0" smtClean="0"/>
              <a:t>绝对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一定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势必</a:t>
            </a:r>
            <a:r>
              <a:rPr lang="zh-CN" altLang="en-US" dirty="0" smtClean="0"/>
              <a:t>、</a:t>
            </a:r>
            <a:r>
              <a:rPr lang="zh-CN" altLang="zh-CN" dirty="0" smtClean="0"/>
              <a:t> 必然</a:t>
            </a:r>
            <a:r>
              <a:rPr lang="zh-CN" altLang="en-US" dirty="0" smtClean="0"/>
              <a:t>、必将</a:t>
            </a:r>
            <a:endParaRPr lang="en-US" altLang="zh-CN" dirty="0" smtClean="0"/>
          </a:p>
          <a:p>
            <a:r>
              <a:rPr lang="zh-CN" altLang="en-US" dirty="0" smtClean="0"/>
              <a:t>条件错位：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C00000"/>
                </a:solidFill>
              </a:rPr>
              <a:t>必要</a:t>
            </a:r>
            <a:r>
              <a:rPr lang="zh-CN" altLang="en-US" b="1" dirty="0">
                <a:solidFill>
                  <a:srgbClr val="C00000"/>
                </a:solidFill>
              </a:rPr>
              <a:t>：</a:t>
            </a:r>
            <a:r>
              <a:rPr lang="zh-CN" altLang="zh-CN" dirty="0" smtClean="0"/>
              <a:t>只有…才</a:t>
            </a:r>
            <a:r>
              <a:rPr lang="zh-CN" altLang="en-US" dirty="0" smtClean="0"/>
              <a:t>、除非</a:t>
            </a:r>
            <a:r>
              <a:rPr lang="en-US" altLang="zh-CN" dirty="0" smtClean="0"/>
              <a:t>…</a:t>
            </a:r>
            <a:r>
              <a:rPr lang="zh-CN" altLang="en-US" dirty="0" smtClean="0"/>
              <a:t>才、唯有</a:t>
            </a:r>
            <a:r>
              <a:rPr lang="en-US" altLang="zh-CN" dirty="0" smtClean="0"/>
              <a:t>…</a:t>
            </a:r>
            <a:r>
              <a:rPr lang="zh-CN" altLang="en-US" dirty="0" smtClean="0"/>
              <a:t>才（否则）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>
                <a:solidFill>
                  <a:srgbClr val="C00000"/>
                </a:solidFill>
              </a:rPr>
              <a:t>充分：</a:t>
            </a:r>
            <a:r>
              <a:rPr lang="zh-CN" altLang="zh-CN" dirty="0" smtClean="0"/>
              <a:t>只要…就</a:t>
            </a:r>
            <a:r>
              <a:rPr lang="zh-CN" altLang="en-US" dirty="0"/>
              <a:t>、</a:t>
            </a:r>
            <a:r>
              <a:rPr lang="zh-CN" altLang="zh-CN" dirty="0" smtClean="0"/>
              <a:t>如果…就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一旦…就</a:t>
            </a:r>
            <a:r>
              <a:rPr lang="zh-CN" altLang="en-US" dirty="0" smtClean="0"/>
              <a:t>（便）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60848"/>
            <a:ext cx="7772400" cy="4114800"/>
          </a:xfrm>
        </p:spPr>
        <p:txBody>
          <a:bodyPr/>
          <a:lstStyle/>
          <a:p>
            <a:r>
              <a:rPr lang="zh-CN" altLang="zh-CN" dirty="0"/>
              <a:t>高考之后，我们将面临大学专业的选择问题，如果有机会，我们要选择工科方面的专业，因为</a:t>
            </a:r>
            <a:r>
              <a:rPr lang="zh-CN" altLang="zh-CN" b="1" u="sng" dirty="0">
                <a:solidFill>
                  <a:srgbClr val="3333CC"/>
                </a:solidFill>
              </a:rPr>
              <a:t>只有</a:t>
            </a:r>
            <a:r>
              <a:rPr lang="zh-CN" altLang="zh-CN" dirty="0"/>
              <a:t>学了工科</a:t>
            </a:r>
            <a:r>
              <a:rPr lang="zh-CN" altLang="zh-CN" b="1" u="sng" dirty="0">
                <a:solidFill>
                  <a:srgbClr val="3333CC"/>
                </a:solidFill>
              </a:rPr>
              <a:t>才</a:t>
            </a:r>
            <a:r>
              <a:rPr lang="zh-CN" altLang="zh-CN" dirty="0"/>
              <a:t>能激发强烈的好奇心，培养探索未知事物的兴趣，而有了浓厚的兴趣，</a:t>
            </a:r>
            <a:r>
              <a:rPr lang="zh-CN" altLang="zh-CN" b="1" u="sng" dirty="0">
                <a:solidFill>
                  <a:srgbClr val="3333CC"/>
                </a:solidFill>
              </a:rPr>
              <a:t>必将</a:t>
            </a:r>
            <a:r>
              <a:rPr lang="zh-CN" altLang="zh-CN" dirty="0"/>
              <a:t>取得好成绩，毕业后也就</a:t>
            </a:r>
            <a:r>
              <a:rPr lang="zh-CN" altLang="zh-CN" b="1" u="sng" dirty="0">
                <a:solidFill>
                  <a:srgbClr val="3333CC"/>
                </a:solidFill>
              </a:rPr>
              <a:t>一定</a:t>
            </a:r>
            <a:r>
              <a:rPr lang="zh-CN" altLang="zh-CN" dirty="0"/>
              <a:t>能很好地适应社会需要。（</a:t>
            </a:r>
            <a:r>
              <a:rPr lang="en-US" altLang="zh-CN" dirty="0"/>
              <a:t>2017</a:t>
            </a:r>
            <a:r>
              <a:rPr lang="zh-CN" altLang="zh-CN" dirty="0"/>
              <a:t>全国</a:t>
            </a:r>
            <a:r>
              <a:rPr lang="en-US" altLang="zh-CN" dirty="0"/>
              <a:t>I</a:t>
            </a:r>
            <a:r>
              <a:rPr lang="zh-CN" altLang="zh-CN" dirty="0"/>
              <a:t>卷）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793037" cy="983704"/>
          </a:xfrm>
        </p:spPr>
        <p:txBody>
          <a:bodyPr/>
          <a:lstStyle/>
          <a:p>
            <a:r>
              <a:rPr lang="en-US" altLang="zh-CN" sz="4800" b="1" dirty="0" smtClean="0">
                <a:latin typeface="方正古隶简体" pitchFamily="65" charset="-122"/>
                <a:ea typeface="方正古隶简体" pitchFamily="65" charset="-122"/>
              </a:rPr>
              <a:t>2017</a:t>
            </a:r>
            <a:r>
              <a:rPr lang="zh-CN" altLang="zh-CN" sz="4800" b="1" dirty="0" smtClean="0">
                <a:latin typeface="方正古隶简体" pitchFamily="65" charset="-122"/>
                <a:ea typeface="方正古隶简体" pitchFamily="65" charset="-122"/>
              </a:rPr>
              <a:t>全</a:t>
            </a:r>
            <a:r>
              <a:rPr lang="zh-CN" altLang="zh-CN" sz="4800" b="1" dirty="0">
                <a:latin typeface="方正古隶简体" pitchFamily="65" charset="-122"/>
                <a:ea typeface="方正古隶简体" pitchFamily="65" charset="-122"/>
              </a:rPr>
              <a:t>国语</a:t>
            </a:r>
            <a:r>
              <a:rPr lang="zh-CN" altLang="zh-CN" sz="4800" b="1" dirty="0" smtClean="0">
                <a:latin typeface="方正古隶简体" pitchFamily="65" charset="-122"/>
                <a:ea typeface="方正古隶简体" pitchFamily="65" charset="-122"/>
              </a:rPr>
              <a:t>文卷</a:t>
            </a:r>
            <a:r>
              <a:rPr lang="zh-CN" altLang="en-US" sz="4800" b="1" dirty="0" smtClean="0">
                <a:latin typeface="方正古隶简体" pitchFamily="65" charset="-122"/>
                <a:ea typeface="方正古隶简体" pitchFamily="65" charset="-122"/>
              </a:rPr>
              <a:t>新题型</a:t>
            </a:r>
            <a:endParaRPr lang="zh-CN" altLang="en-US" sz="4800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2564904"/>
            <a:ext cx="6336704" cy="3355503"/>
          </a:xfrm>
        </p:spPr>
        <p:txBody>
          <a:bodyPr/>
          <a:lstStyle/>
          <a:p>
            <a:r>
              <a:rPr lang="zh-CN" altLang="zh-CN" sz="4000" b="1" dirty="0">
                <a:latin typeface="迷你简启体" pitchFamily="65" charset="-122"/>
                <a:ea typeface="迷你简启体" pitchFamily="65" charset="-122"/>
              </a:rPr>
              <a:t>新闻类非连续</a:t>
            </a:r>
            <a:r>
              <a:rPr lang="zh-CN" altLang="zh-CN" sz="4000" b="1" dirty="0" smtClean="0">
                <a:latin typeface="迷你简启体" pitchFamily="65" charset="-122"/>
                <a:ea typeface="迷你简启体" pitchFamily="65" charset="-122"/>
              </a:rPr>
              <a:t>文本</a:t>
            </a:r>
            <a:r>
              <a:rPr lang="zh-CN" altLang="en-US" sz="4000" b="1" dirty="0" smtClean="0">
                <a:latin typeface="迷你简启体" pitchFamily="65" charset="-122"/>
                <a:ea typeface="迷你简启体" pitchFamily="65" charset="-122"/>
              </a:rPr>
              <a:t>阅读</a:t>
            </a:r>
            <a:endParaRPr lang="en-US" altLang="zh-CN" sz="4000" b="1" dirty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000" b="1" dirty="0" smtClean="0">
                <a:latin typeface="迷你简启体" pitchFamily="65" charset="-122"/>
                <a:ea typeface="迷你简启体" pitchFamily="65" charset="-122"/>
              </a:rPr>
              <a:t>原文</a:t>
            </a:r>
            <a:r>
              <a:rPr lang="zh-CN" altLang="zh-CN" sz="4000" b="1" dirty="0">
                <a:latin typeface="迷你简启体" pitchFamily="65" charset="-122"/>
                <a:ea typeface="迷你简启体" pitchFamily="65" charset="-122"/>
              </a:rPr>
              <a:t>论证分析题</a:t>
            </a:r>
            <a:endParaRPr lang="en-US" altLang="zh-CN" sz="4000" b="1" dirty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zh-CN" sz="4000" b="1" dirty="0" smtClean="0">
                <a:latin typeface="迷你简启体" pitchFamily="65" charset="-122"/>
                <a:ea typeface="迷你简启体" pitchFamily="65" charset="-122"/>
              </a:rPr>
              <a:t>逻辑推断仿</a:t>
            </a:r>
            <a:r>
              <a:rPr lang="zh-CN" altLang="zh-CN" sz="4000" b="1" dirty="0">
                <a:latin typeface="迷你简启体" pitchFamily="65" charset="-122"/>
                <a:ea typeface="迷你简启体" pitchFamily="65" charset="-122"/>
              </a:rPr>
              <a:t>写</a:t>
            </a:r>
            <a:r>
              <a:rPr lang="zh-CN" altLang="zh-CN" sz="4000" b="1" dirty="0" smtClean="0">
                <a:latin typeface="迷你简启体" pitchFamily="65" charset="-122"/>
                <a:ea typeface="迷你简启体" pitchFamily="65" charset="-122"/>
              </a:rPr>
              <a:t>题</a:t>
            </a:r>
            <a:endParaRPr lang="en-US" altLang="zh-CN" sz="40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000" b="1" dirty="0" smtClean="0">
                <a:latin typeface="迷你简启体" pitchFamily="65" charset="-122"/>
                <a:ea typeface="迷你简启体" pitchFamily="65" charset="-122"/>
              </a:rPr>
              <a:t>情境限制组合材料作文</a:t>
            </a:r>
            <a:endParaRPr lang="zh-CN" altLang="en-US" sz="4000" b="1" dirty="0">
              <a:latin typeface="迷你简启体" pitchFamily="65" charset="-122"/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33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5832648" cy="1196752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4" cy="4536504"/>
          </a:xfrm>
        </p:spPr>
        <p:txBody>
          <a:bodyPr/>
          <a:lstStyle/>
          <a:p>
            <a:r>
              <a:rPr lang="zh-CN" altLang="zh-CN" dirty="0"/>
              <a:t>“爆竹声声除旧岁”，说的是欢度春节时的传统习俗。春节燃放烟花爆竹虽然喜庆，但会带来空气、噪声等环境污染问题，还可能引发火灾（充分条件正确），①</a:t>
            </a:r>
            <a:r>
              <a:rPr lang="zh-CN" altLang="zh-CN" b="1" u="sng" dirty="0">
                <a:solidFill>
                  <a:srgbClr val="3333CC"/>
                </a:solidFill>
              </a:rPr>
              <a:t>一旦</a:t>
            </a:r>
            <a:r>
              <a:rPr lang="zh-CN" altLang="zh-CN" dirty="0"/>
              <a:t>引发火灾，</a:t>
            </a:r>
            <a:r>
              <a:rPr lang="zh-CN" altLang="zh-CN" b="1" u="sng" dirty="0">
                <a:solidFill>
                  <a:srgbClr val="3333CC"/>
                </a:solidFill>
              </a:rPr>
              <a:t>势必</a:t>
            </a:r>
            <a:r>
              <a:rPr lang="zh-CN" altLang="zh-CN" dirty="0"/>
              <a:t>造成人身伤亡和财产损失。②现在很多城市已经限制燃放，这样</a:t>
            </a:r>
            <a:r>
              <a:rPr lang="zh-CN" altLang="zh-CN" b="1" u="sng" dirty="0">
                <a:solidFill>
                  <a:srgbClr val="3333CC"/>
                </a:solidFill>
              </a:rPr>
              <a:t>就</a:t>
            </a:r>
            <a:r>
              <a:rPr lang="zh-CN" altLang="zh-CN" dirty="0"/>
              <a:t>可以避免发生火灾，③而且</a:t>
            </a:r>
            <a:r>
              <a:rPr lang="zh-CN" altLang="zh-CN" b="1" u="sng" dirty="0">
                <a:solidFill>
                  <a:srgbClr val="3333CC"/>
                </a:solidFill>
              </a:rPr>
              <a:t>只要</a:t>
            </a:r>
            <a:r>
              <a:rPr lang="zh-CN" altLang="zh-CN" dirty="0"/>
              <a:t>限制燃放</a:t>
            </a:r>
            <a:r>
              <a:rPr lang="zh-CN" altLang="zh-CN" b="1" u="sng" dirty="0">
                <a:solidFill>
                  <a:srgbClr val="3333CC"/>
                </a:solidFill>
              </a:rPr>
              <a:t>就</a:t>
            </a:r>
            <a:r>
              <a:rPr lang="zh-CN" altLang="zh-CN" dirty="0"/>
              <a:t>能避免环境污染，让空气新鲜、环境优美。（</a:t>
            </a:r>
            <a:r>
              <a:rPr lang="en-US" altLang="zh-CN" dirty="0"/>
              <a:t>2017</a:t>
            </a:r>
            <a:r>
              <a:rPr lang="zh-CN" altLang="zh-CN" dirty="0"/>
              <a:t>全国</a:t>
            </a:r>
            <a:r>
              <a:rPr lang="en-US" altLang="zh-CN" dirty="0"/>
              <a:t>Ⅲ</a:t>
            </a:r>
            <a:r>
              <a:rPr lang="zh-CN" altLang="zh-CN" dirty="0"/>
              <a:t>卷）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80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780928"/>
            <a:ext cx="8712968" cy="3364047"/>
          </a:xfrm>
        </p:spPr>
        <p:txBody>
          <a:bodyPr/>
          <a:lstStyle/>
          <a:p>
            <a:r>
              <a:rPr lang="en-US" altLang="zh-CN" sz="3000" dirty="0"/>
              <a:t>1</a:t>
            </a:r>
            <a:r>
              <a:rPr lang="en-US" altLang="zh-CN" sz="3000" dirty="0" smtClean="0"/>
              <a:t>.</a:t>
            </a:r>
            <a:r>
              <a:rPr lang="zh-CN" altLang="zh-CN" sz="3000" dirty="0" smtClean="0"/>
              <a:t>有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则有</a:t>
            </a:r>
            <a:r>
              <a:rPr lang="en-US" altLang="zh-CN" sz="3000" dirty="0" smtClean="0"/>
              <a:t>B</a:t>
            </a:r>
            <a:r>
              <a:rPr lang="zh-CN" altLang="en-US" sz="3000" dirty="0" smtClean="0"/>
              <a:t>，无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未必</a:t>
            </a:r>
            <a:r>
              <a:rPr lang="zh-CN" altLang="en-US" sz="3000" dirty="0" smtClean="0"/>
              <a:t>无</a:t>
            </a:r>
            <a:r>
              <a:rPr lang="en-US" altLang="zh-CN" sz="3000" dirty="0" smtClean="0"/>
              <a:t>B</a:t>
            </a:r>
            <a:r>
              <a:rPr lang="zh-CN" altLang="zh-CN" sz="3000" dirty="0"/>
              <a:t>，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是</a:t>
            </a:r>
            <a:r>
              <a:rPr lang="en-US" altLang="zh-CN" sz="3000" dirty="0"/>
              <a:t>B</a:t>
            </a:r>
            <a:r>
              <a:rPr lang="zh-CN" altLang="zh-CN" sz="3000" dirty="0"/>
              <a:t>的</a:t>
            </a:r>
            <a:r>
              <a:rPr lang="zh-CN" altLang="zh-CN" sz="3000" dirty="0" smtClean="0"/>
              <a:t>充分条件</a:t>
            </a:r>
            <a:r>
              <a:rPr lang="zh-CN" altLang="en-US" sz="3000" dirty="0" smtClean="0"/>
              <a:t>；</a:t>
            </a:r>
            <a:endParaRPr lang="en-US" altLang="zh-CN" sz="3000" dirty="0" smtClean="0"/>
          </a:p>
          <a:p>
            <a:pPr marL="0" indent="0">
              <a:buNone/>
            </a:pPr>
            <a:r>
              <a:rPr lang="en-US" altLang="zh-CN" sz="3000" dirty="0" smtClean="0"/>
              <a:t>   </a:t>
            </a:r>
            <a:r>
              <a:rPr lang="zh-CN" altLang="zh-CN" sz="3000" dirty="0" smtClean="0"/>
              <a:t>例如</a:t>
            </a:r>
            <a:r>
              <a:rPr lang="zh-CN" altLang="zh-CN" sz="3000" dirty="0"/>
              <a:t>：盐放多了，菜就不好吃</a:t>
            </a:r>
            <a:r>
              <a:rPr lang="zh-CN" altLang="zh-CN" sz="3000" dirty="0" smtClean="0"/>
              <a:t>。</a:t>
            </a:r>
            <a:endParaRPr lang="zh-CN" altLang="zh-CN" sz="3000" dirty="0"/>
          </a:p>
          <a:p>
            <a:r>
              <a:rPr lang="en-US" altLang="zh-CN" sz="3000" dirty="0" smtClean="0"/>
              <a:t>2.</a:t>
            </a:r>
            <a:r>
              <a:rPr lang="zh-CN" altLang="en-US" sz="3000" dirty="0" smtClean="0"/>
              <a:t>无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则</a:t>
            </a:r>
            <a:r>
              <a:rPr lang="zh-CN" altLang="en-US" sz="3000" dirty="0" smtClean="0"/>
              <a:t>无</a:t>
            </a:r>
            <a:r>
              <a:rPr lang="en-US" altLang="zh-CN" sz="3000" dirty="0" smtClean="0"/>
              <a:t>B</a:t>
            </a:r>
            <a:r>
              <a:rPr lang="zh-CN" altLang="en-US" sz="3000" dirty="0" smtClean="0"/>
              <a:t>，</a:t>
            </a:r>
            <a:r>
              <a:rPr lang="zh-CN" altLang="zh-CN" sz="3000" dirty="0" smtClean="0"/>
              <a:t>有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未必有</a:t>
            </a:r>
            <a:r>
              <a:rPr lang="en-US" altLang="zh-CN" sz="3000" dirty="0" smtClean="0"/>
              <a:t>B</a:t>
            </a:r>
            <a:r>
              <a:rPr lang="zh-CN" altLang="zh-CN" sz="3000" dirty="0"/>
              <a:t>，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是</a:t>
            </a:r>
            <a:r>
              <a:rPr lang="en-US" altLang="zh-CN" sz="3000" dirty="0"/>
              <a:t>B</a:t>
            </a:r>
            <a:r>
              <a:rPr lang="zh-CN" altLang="zh-CN" sz="3000" dirty="0"/>
              <a:t>的</a:t>
            </a:r>
            <a:r>
              <a:rPr lang="zh-CN" altLang="zh-CN" sz="3000" dirty="0" smtClean="0"/>
              <a:t>必要条件</a:t>
            </a:r>
            <a:r>
              <a:rPr lang="zh-CN" altLang="en-US" sz="3000" dirty="0" smtClean="0"/>
              <a:t>；</a:t>
            </a:r>
            <a:endParaRPr lang="zh-CN" altLang="zh-CN" sz="3000" dirty="0"/>
          </a:p>
          <a:p>
            <a:pPr marL="0" indent="0">
              <a:buNone/>
            </a:pPr>
            <a:r>
              <a:rPr lang="en-US" altLang="zh-CN" sz="3000" dirty="0" smtClean="0"/>
              <a:t>   </a:t>
            </a:r>
            <a:r>
              <a:rPr lang="zh-CN" altLang="zh-CN" sz="3000" dirty="0" smtClean="0"/>
              <a:t>例如</a:t>
            </a:r>
            <a:r>
              <a:rPr lang="zh-CN" altLang="zh-CN" sz="3000" dirty="0"/>
              <a:t>：年满</a:t>
            </a:r>
            <a:r>
              <a:rPr lang="en-US" altLang="zh-CN" sz="3000" dirty="0"/>
              <a:t>18</a:t>
            </a:r>
            <a:r>
              <a:rPr lang="zh-CN" altLang="zh-CN" sz="3000" dirty="0"/>
              <a:t>岁，才有选举权</a:t>
            </a:r>
            <a:r>
              <a:rPr lang="zh-CN" altLang="zh-CN" sz="3000" dirty="0" smtClean="0"/>
              <a:t>。</a:t>
            </a:r>
            <a:endParaRPr lang="zh-CN" altLang="zh-CN" sz="3000" dirty="0"/>
          </a:p>
          <a:p>
            <a:r>
              <a:rPr lang="en-US" altLang="zh-CN" sz="3000" dirty="0"/>
              <a:t>3</a:t>
            </a:r>
            <a:r>
              <a:rPr lang="en-US" altLang="zh-CN" sz="3000" dirty="0" smtClean="0"/>
              <a:t>.</a:t>
            </a:r>
            <a:r>
              <a:rPr lang="zh-CN" altLang="zh-CN" sz="3000" dirty="0" smtClean="0"/>
              <a:t> 有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则有</a:t>
            </a:r>
            <a:r>
              <a:rPr lang="en-US" altLang="zh-CN" sz="3000" dirty="0" smtClean="0"/>
              <a:t>B</a:t>
            </a:r>
            <a:r>
              <a:rPr lang="zh-CN" altLang="en-US" sz="3000" dirty="0" smtClean="0"/>
              <a:t>，无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则</a:t>
            </a:r>
            <a:r>
              <a:rPr lang="zh-CN" altLang="en-US" sz="3000" dirty="0" smtClean="0"/>
              <a:t>无</a:t>
            </a:r>
            <a:r>
              <a:rPr lang="en-US" altLang="zh-CN" sz="3000" dirty="0" smtClean="0"/>
              <a:t>B</a:t>
            </a:r>
            <a:r>
              <a:rPr lang="zh-CN" altLang="zh-CN" sz="3000" dirty="0"/>
              <a:t>，</a:t>
            </a:r>
            <a:r>
              <a:rPr lang="en-US" altLang="zh-CN" sz="3000" dirty="0" smtClean="0"/>
              <a:t>A</a:t>
            </a:r>
            <a:r>
              <a:rPr lang="zh-CN" altLang="zh-CN" sz="3000" dirty="0" smtClean="0"/>
              <a:t>是</a:t>
            </a:r>
            <a:r>
              <a:rPr lang="en-US" altLang="zh-CN" sz="3000" dirty="0"/>
              <a:t>B</a:t>
            </a:r>
            <a:r>
              <a:rPr lang="zh-CN" altLang="zh-CN" sz="3000" dirty="0"/>
              <a:t>的</a:t>
            </a:r>
            <a:r>
              <a:rPr lang="zh-CN" altLang="zh-CN" sz="3000" dirty="0" smtClean="0"/>
              <a:t>充要条件</a:t>
            </a:r>
            <a:r>
              <a:rPr lang="zh-CN" altLang="zh-CN" sz="3000" dirty="0"/>
              <a:t>。</a:t>
            </a:r>
          </a:p>
          <a:p>
            <a:pPr marL="0" indent="0">
              <a:buNone/>
            </a:pPr>
            <a:r>
              <a:rPr lang="en-US" altLang="zh-CN" sz="3000" dirty="0" smtClean="0"/>
              <a:t>   </a:t>
            </a:r>
            <a:r>
              <a:rPr lang="zh-CN" altLang="zh-CN" sz="3000" dirty="0" smtClean="0"/>
              <a:t>例如</a:t>
            </a:r>
            <a:r>
              <a:rPr lang="zh-CN" altLang="zh-CN" sz="3000" dirty="0"/>
              <a:t>：等边三角形的三个角相等。</a:t>
            </a:r>
          </a:p>
          <a:p>
            <a:endParaRPr lang="zh-CN" altLang="en-US" sz="30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1691680" y="188640"/>
            <a:ext cx="5832648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r>
              <a:rPr lang="zh-CN" altLang="zh-CN" b="1" smtClean="0">
                <a:latin typeface="方正古隶简体" pitchFamily="65" charset="-122"/>
                <a:ea typeface="方正古隶简体" pitchFamily="65" charset="-122"/>
              </a:rPr>
              <a:t>逻辑推断题的解题策略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988839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条件关系的三种形式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916832"/>
            <a:ext cx="8964488" cy="4680520"/>
          </a:xfrm>
        </p:spPr>
        <p:txBody>
          <a:bodyPr/>
          <a:lstStyle/>
          <a:p>
            <a:r>
              <a:rPr lang="zh-CN" altLang="zh-CN" sz="2800" dirty="0" smtClean="0"/>
              <a:t>有人</a:t>
            </a:r>
            <a:r>
              <a:rPr lang="zh-CN" altLang="zh-CN" sz="2800" dirty="0"/>
              <a:t>说，学习时要将重点内容放在主要位置。重点内容是必要条件，关系到学习成功与否。重点内容没学好，学习一定不成功。</a:t>
            </a:r>
            <a:r>
              <a:rPr lang="zh-CN" altLang="zh-CN" sz="2800" u="sng" dirty="0"/>
              <a:t>但是，细节也很重要，</a:t>
            </a:r>
            <a:r>
              <a:rPr lang="zh-CN" altLang="zh-CN" sz="2800" b="1" u="sng" dirty="0">
                <a:solidFill>
                  <a:srgbClr val="3333CC"/>
                </a:solidFill>
              </a:rPr>
              <a:t>它是充分条件</a:t>
            </a:r>
            <a:r>
              <a:rPr lang="zh-CN" altLang="zh-CN" sz="2800" u="sng" dirty="0"/>
              <a:t>，同样与学习成功与否相关。</a:t>
            </a:r>
            <a:r>
              <a:rPr lang="zh-CN" altLang="zh-CN" sz="2800" dirty="0"/>
              <a:t>一个成功的学生是能够协调好重点内容与细节的关系的。</a:t>
            </a:r>
          </a:p>
          <a:p>
            <a:r>
              <a:rPr lang="zh-CN" altLang="zh-CN" sz="2800" dirty="0"/>
              <a:t>由此可推出以下结论：</a:t>
            </a:r>
          </a:p>
          <a:p>
            <a:r>
              <a:rPr lang="zh-CN" altLang="zh-CN" sz="2800" b="1" u="sng" dirty="0">
                <a:solidFill>
                  <a:srgbClr val="3333CC"/>
                </a:solidFill>
              </a:rPr>
              <a:t>①如果学习不成功，那么说明重点内容没有学好</a:t>
            </a:r>
            <a:r>
              <a:rPr lang="zh-CN" altLang="zh-CN" sz="2800" b="1" u="sng" dirty="0" smtClean="0">
                <a:solidFill>
                  <a:srgbClr val="3333CC"/>
                </a:solidFill>
              </a:rPr>
              <a:t>。</a:t>
            </a:r>
            <a:endParaRPr lang="en-US" altLang="zh-CN" sz="2800" b="1" u="sng" dirty="0" smtClean="0">
              <a:solidFill>
                <a:srgbClr val="3333CC"/>
              </a:solidFill>
            </a:endParaRPr>
          </a:p>
          <a:p>
            <a:r>
              <a:rPr lang="zh-CN" altLang="zh-CN" sz="2800" b="1" dirty="0">
                <a:solidFill>
                  <a:srgbClr val="3333CC"/>
                </a:solidFill>
              </a:rPr>
              <a:t>②即使学习成功了，也不</a:t>
            </a:r>
            <a:r>
              <a:rPr lang="zh-CN" altLang="zh-CN" sz="2800" b="1" dirty="0" smtClean="0">
                <a:solidFill>
                  <a:srgbClr val="3333CC"/>
                </a:solidFill>
              </a:rPr>
              <a:t>代表细节</a:t>
            </a:r>
            <a:r>
              <a:rPr lang="zh-CN" altLang="zh-CN" sz="2800" b="1" dirty="0">
                <a:solidFill>
                  <a:srgbClr val="3333CC"/>
                </a:solidFill>
              </a:rPr>
              <a:t>都处理好了。</a:t>
            </a:r>
          </a:p>
          <a:p>
            <a:r>
              <a:rPr lang="zh-CN" altLang="zh-CN" sz="2800" dirty="0"/>
              <a:t>③只有协调好重点内容与细节的关系，学习才能成功。</a:t>
            </a:r>
          </a:p>
          <a:p>
            <a:endParaRPr lang="zh-CN" altLang="zh-CN" sz="2800" u="sng" dirty="0"/>
          </a:p>
          <a:p>
            <a:endParaRPr lang="zh-CN" altLang="en-US" sz="2800" u="sng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9592" y="476672"/>
            <a:ext cx="7937053" cy="983704"/>
          </a:xfrm>
        </p:spPr>
        <p:txBody>
          <a:bodyPr/>
          <a:lstStyle/>
          <a:p>
            <a:r>
              <a:rPr lang="zh-CN" altLang="zh-CN" sz="2800" b="1" dirty="0"/>
              <a:t>【</a:t>
            </a:r>
            <a:r>
              <a:rPr lang="en-US" altLang="zh-CN" sz="2800" b="1" dirty="0"/>
              <a:t>2018</a:t>
            </a:r>
            <a:r>
              <a:rPr lang="zh-CN" altLang="zh-CN" sz="2800" b="1" dirty="0"/>
              <a:t>合肥二模卷】下面文段可以推断出若干合理结论，请参照①的方式，写出另外两个结论</a:t>
            </a:r>
            <a:r>
              <a:rPr lang="zh-CN" altLang="zh-CN" sz="2800" b="1" dirty="0" smtClean="0"/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114800"/>
          </a:xfrm>
        </p:spPr>
        <p:txBody>
          <a:bodyPr/>
          <a:lstStyle/>
          <a:p>
            <a:r>
              <a:rPr lang="zh-CN" altLang="zh-CN" dirty="0" smtClean="0"/>
              <a:t>腐乳是豆腐</a:t>
            </a:r>
            <a:r>
              <a:rPr lang="zh-CN" altLang="zh-CN" dirty="0"/>
              <a:t>经特定霉菌发酵后，再用盐</a:t>
            </a:r>
            <a:r>
              <a:rPr lang="zh-CN" altLang="zh-CN" dirty="0" smtClean="0"/>
              <a:t>和香料</a:t>
            </a:r>
            <a:r>
              <a:rPr lang="zh-CN" altLang="zh-CN" dirty="0"/>
              <a:t>渍制成</a:t>
            </a:r>
            <a:r>
              <a:rPr lang="zh-CN" altLang="zh-CN" dirty="0" smtClean="0"/>
              <a:t>的食品</a:t>
            </a:r>
            <a:r>
              <a:rPr lang="zh-CN" altLang="zh-CN" dirty="0"/>
              <a:t>。发酵后，豆腐的营养会发生一些变化：其一是</a:t>
            </a:r>
            <a:r>
              <a:rPr lang="en-US" altLang="zh-CN" dirty="0"/>
              <a:t>B</a:t>
            </a:r>
            <a:r>
              <a:rPr lang="zh-CN" altLang="zh-CN" dirty="0"/>
              <a:t>族维生素含量增加；其二是口感更好，更容易被人接受。所以，我们应该从网上</a:t>
            </a:r>
            <a:r>
              <a:rPr lang="zh-CN" altLang="zh-CN" dirty="0" smtClean="0"/>
              <a:t>找到制作</a:t>
            </a:r>
            <a:r>
              <a:rPr lang="zh-CN" altLang="zh-CN" dirty="0"/>
              <a:t>豆腐乳的帖子，按其方法多多自制，以改善我们的生活。不过腐乳的盐含量大，吃它将使盐的摄入量超标，这是我们应该特别注意的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81069" cy="1246063"/>
          </a:xfrm>
        </p:spPr>
        <p:txBody>
          <a:bodyPr/>
          <a:lstStyle/>
          <a:p>
            <a:r>
              <a:rPr lang="zh-CN" altLang="zh-CN" sz="2400" b="1" dirty="0"/>
              <a:t>【</a:t>
            </a:r>
            <a:r>
              <a:rPr lang="en-US" altLang="zh-CN" sz="2400" b="1" dirty="0"/>
              <a:t>2018</a:t>
            </a:r>
            <a:r>
              <a:rPr lang="zh-CN" altLang="zh-CN" sz="2400" b="1" dirty="0"/>
              <a:t>石家庄一</a:t>
            </a:r>
            <a:r>
              <a:rPr lang="zh-CN" altLang="zh-CN" sz="2400" b="1" dirty="0" smtClean="0"/>
              <a:t>模】</a:t>
            </a:r>
            <a:r>
              <a:rPr lang="zh-CN" altLang="zh-CN" sz="3200" b="1" dirty="0"/>
              <a:t>下面文段有多处逻辑错误，请就其中三处加以说明</a:t>
            </a:r>
            <a:r>
              <a:rPr lang="zh-CN" altLang="zh-CN" sz="3200" b="1" dirty="0" smtClean="0"/>
              <a:t>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14800"/>
          </a:xfrm>
        </p:spPr>
        <p:txBody>
          <a:bodyPr/>
          <a:lstStyle/>
          <a:p>
            <a:r>
              <a:rPr lang="zh-CN" altLang="zh-CN" dirty="0" smtClean="0"/>
              <a:t>腐乳是豆腐</a:t>
            </a:r>
            <a:r>
              <a:rPr lang="zh-CN" altLang="zh-CN" dirty="0"/>
              <a:t>经特定霉菌发酵后，再用盐</a:t>
            </a:r>
            <a:r>
              <a:rPr lang="zh-CN" altLang="zh-CN" dirty="0" smtClean="0"/>
              <a:t>和香料</a:t>
            </a:r>
            <a:r>
              <a:rPr lang="zh-CN" altLang="zh-CN" dirty="0"/>
              <a:t>渍制成</a:t>
            </a:r>
            <a:r>
              <a:rPr lang="zh-CN" altLang="zh-CN" dirty="0" smtClean="0"/>
              <a:t>的食品</a:t>
            </a:r>
            <a:r>
              <a:rPr lang="zh-CN" altLang="zh-CN" dirty="0"/>
              <a:t>。发酵后，豆腐的营养会发生一些变化：其一是</a:t>
            </a:r>
            <a:r>
              <a:rPr lang="en-US" altLang="zh-CN" dirty="0"/>
              <a:t>B</a:t>
            </a:r>
            <a:r>
              <a:rPr lang="zh-CN" altLang="zh-CN" dirty="0"/>
              <a:t>族维生素含量增加；</a:t>
            </a:r>
            <a:r>
              <a:rPr lang="zh-CN" altLang="zh-CN" dirty="0">
                <a:solidFill>
                  <a:srgbClr val="3333CC"/>
                </a:solidFill>
              </a:rPr>
              <a:t>其二是口感更好，更容易被人接受。</a:t>
            </a: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</a:rPr>
              <a:t>所以，我们应该</a:t>
            </a:r>
            <a:r>
              <a:rPr lang="zh-CN" altLang="zh-CN" dirty="0"/>
              <a:t>从</a:t>
            </a:r>
            <a:r>
              <a:rPr lang="zh-CN" altLang="zh-CN" dirty="0">
                <a:solidFill>
                  <a:srgbClr val="FF0066"/>
                </a:solidFill>
              </a:rPr>
              <a:t>网上</a:t>
            </a:r>
            <a:r>
              <a:rPr lang="zh-CN" altLang="zh-CN" dirty="0" smtClean="0">
                <a:solidFill>
                  <a:srgbClr val="FF0066"/>
                </a:solidFill>
              </a:rPr>
              <a:t>找到制作</a:t>
            </a:r>
            <a:r>
              <a:rPr lang="zh-CN" altLang="zh-CN" dirty="0">
                <a:solidFill>
                  <a:srgbClr val="FF0066"/>
                </a:solidFill>
              </a:rPr>
              <a:t>豆腐乳的帖子</a:t>
            </a:r>
            <a:r>
              <a:rPr lang="zh-CN" altLang="zh-CN" dirty="0"/>
              <a:t>，按其方法多多自制，以改善我们的生活。不过腐乳的盐含量大，</a:t>
            </a:r>
            <a:r>
              <a:rPr lang="zh-CN" altLang="zh-CN" dirty="0">
                <a:solidFill>
                  <a:srgbClr val="3333CC"/>
                </a:solidFill>
              </a:rPr>
              <a:t>吃它将使盐的摄入量超标</a:t>
            </a:r>
            <a:r>
              <a:rPr lang="zh-CN" altLang="zh-CN" dirty="0"/>
              <a:t>，这是我们应该特别注意的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81069" cy="1246063"/>
          </a:xfrm>
        </p:spPr>
        <p:txBody>
          <a:bodyPr/>
          <a:lstStyle/>
          <a:p>
            <a:r>
              <a:rPr lang="zh-CN" altLang="zh-CN" sz="2400" b="1" dirty="0"/>
              <a:t>【</a:t>
            </a:r>
            <a:r>
              <a:rPr lang="en-US" altLang="zh-CN" sz="2400" b="1" dirty="0"/>
              <a:t>2018</a:t>
            </a:r>
            <a:r>
              <a:rPr lang="zh-CN" altLang="zh-CN" sz="2400" b="1" dirty="0"/>
              <a:t>石家庄一</a:t>
            </a:r>
            <a:r>
              <a:rPr lang="zh-CN" altLang="zh-CN" sz="2400" b="1" dirty="0" smtClean="0"/>
              <a:t>模】</a:t>
            </a:r>
            <a:r>
              <a:rPr lang="zh-CN" altLang="zh-CN" sz="3200" b="1" dirty="0"/>
              <a:t>下面文段有多处逻辑错误，请就其中三处加以说明</a:t>
            </a:r>
            <a:r>
              <a:rPr lang="zh-CN" altLang="zh-CN" sz="3200" b="1" dirty="0" smtClean="0"/>
              <a:t>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67155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17713"/>
            <a:ext cx="8487544" cy="4114800"/>
          </a:xfrm>
        </p:spPr>
        <p:txBody>
          <a:bodyPr/>
          <a:lstStyle/>
          <a:p>
            <a:r>
              <a:rPr lang="zh-CN" altLang="zh-CN" dirty="0" smtClean="0"/>
              <a:t>白细胞</a:t>
            </a:r>
            <a:r>
              <a:rPr lang="zh-CN" altLang="zh-CN" dirty="0"/>
              <a:t>对人体具有重要的保护</a:t>
            </a:r>
            <a:r>
              <a:rPr lang="zh-CN" altLang="zh-CN" dirty="0" smtClean="0"/>
              <a:t>机能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它</a:t>
            </a:r>
            <a:r>
              <a:rPr lang="zh-CN" altLang="zh-CN" dirty="0"/>
              <a:t>防御“外敌”的</a:t>
            </a:r>
            <a:r>
              <a:rPr lang="zh-CN" altLang="zh-CN" dirty="0" smtClean="0"/>
              <a:t>入侵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有</a:t>
            </a:r>
            <a:r>
              <a:rPr lang="zh-CN" altLang="zh-CN" dirty="0"/>
              <a:t>“人体卫士”的美称。有些人通过较多地食用蜂王浆、羊骨髓、大枣、香菇等</a:t>
            </a:r>
            <a:r>
              <a:rPr lang="zh-CN" altLang="zh-CN" dirty="0" smtClean="0"/>
              <a:t>食品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有效</a:t>
            </a:r>
            <a:r>
              <a:rPr lang="zh-CN" altLang="zh-CN" dirty="0"/>
              <a:t>地增加了血液中白细胞的含量。</a:t>
            </a:r>
            <a:r>
              <a:rPr lang="zh-CN" altLang="zh-CN" dirty="0" smtClean="0"/>
              <a:t>因此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那些</a:t>
            </a:r>
            <a:r>
              <a:rPr lang="zh-CN" altLang="zh-CN" dirty="0"/>
              <a:t>不爱吃这些食品的</a:t>
            </a:r>
            <a:r>
              <a:rPr lang="zh-CN" altLang="zh-CN" dirty="0" smtClean="0"/>
              <a:t>人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血液</a:t>
            </a:r>
            <a:r>
              <a:rPr lang="zh-CN" altLang="zh-CN" dirty="0"/>
              <a:t>中的白细胞会越来越</a:t>
            </a:r>
            <a:r>
              <a:rPr lang="zh-CN" altLang="zh-CN" dirty="0" smtClean="0"/>
              <a:t>少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身体</a:t>
            </a:r>
            <a:r>
              <a:rPr lang="zh-CN" altLang="zh-CN" dirty="0"/>
              <a:t>免疫力也越来越差。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71600" y="0"/>
            <a:ext cx="8064896" cy="1462087"/>
          </a:xfrm>
        </p:spPr>
        <p:txBody>
          <a:bodyPr/>
          <a:lstStyle/>
          <a:p>
            <a:r>
              <a:rPr lang="zh-CN" altLang="zh-CN" sz="2800" b="1" dirty="0"/>
              <a:t>【《金考卷》</a:t>
            </a:r>
            <a:r>
              <a:rPr lang="en-US" altLang="zh-CN" sz="2800" b="1" dirty="0"/>
              <a:t>2018</a:t>
            </a:r>
            <a:r>
              <a:rPr lang="zh-CN" altLang="zh-CN" sz="2800" b="1" dirty="0"/>
              <a:t>调研卷</a:t>
            </a:r>
            <a:r>
              <a:rPr lang="zh-CN" altLang="zh-CN" sz="2800" b="1" dirty="0" smtClean="0"/>
              <a:t>】</a:t>
            </a:r>
            <a:r>
              <a:rPr lang="zh-CN" altLang="zh-CN" sz="3200" dirty="0" smtClean="0"/>
              <a:t>下面</a:t>
            </a:r>
            <a:r>
              <a:rPr lang="zh-CN" altLang="zh-CN" sz="3200" dirty="0"/>
              <a:t>文段的结论存在</a:t>
            </a:r>
            <a:r>
              <a:rPr lang="zh-CN" altLang="zh-CN" sz="3200" dirty="0" smtClean="0"/>
              <a:t>问题</a:t>
            </a:r>
            <a:r>
              <a:rPr lang="zh-CN" altLang="en-US" sz="3200" dirty="0" smtClean="0"/>
              <a:t>，</a:t>
            </a:r>
            <a:r>
              <a:rPr lang="zh-CN" altLang="zh-CN" sz="3200" dirty="0" smtClean="0"/>
              <a:t>请</a:t>
            </a:r>
            <a:r>
              <a:rPr lang="zh-CN" altLang="zh-CN" sz="3200" dirty="0"/>
              <a:t>具体</a:t>
            </a:r>
            <a:r>
              <a:rPr lang="zh-CN" altLang="zh-CN" sz="3200" dirty="0" smtClean="0"/>
              <a:t>说明</a:t>
            </a:r>
            <a:r>
              <a:rPr lang="zh-CN" altLang="en-US" sz="3200" dirty="0" smtClean="0"/>
              <a:t>，</a:t>
            </a:r>
            <a:r>
              <a:rPr lang="zh-CN" altLang="zh-CN" sz="3200" dirty="0" smtClean="0"/>
              <a:t>然后</a:t>
            </a:r>
            <a:r>
              <a:rPr lang="zh-CN" altLang="zh-CN" sz="3200" dirty="0"/>
              <a:t>写出正确</a:t>
            </a:r>
            <a:r>
              <a:rPr lang="zh-CN" altLang="zh-CN" sz="3200" dirty="0" smtClean="0"/>
              <a:t>结论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873195" y="5498641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正确结论</a:t>
            </a:r>
            <a:r>
              <a:rPr lang="zh-CN" altLang="en-US" sz="3200" dirty="0">
                <a:solidFill>
                  <a:srgbClr val="FF0000"/>
                </a:solidFill>
              </a:rPr>
              <a:t>：</a:t>
            </a:r>
            <a:r>
              <a:rPr lang="zh-CN" altLang="zh-CN" sz="3200" dirty="0">
                <a:solidFill>
                  <a:srgbClr val="FF0000"/>
                </a:solidFill>
              </a:rPr>
              <a:t>因此，血液中的白细胞少的人</a:t>
            </a:r>
            <a:r>
              <a:rPr lang="zh-CN" altLang="en-US" sz="3200" dirty="0">
                <a:solidFill>
                  <a:srgbClr val="FF0000"/>
                </a:solidFill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</a:rPr>
              <a:t>应该多吃</a:t>
            </a:r>
            <a:r>
              <a:rPr lang="zh-CN" altLang="zh-CN" sz="3200" dirty="0" smtClean="0">
                <a:solidFill>
                  <a:srgbClr val="FF0000"/>
                </a:solidFill>
              </a:rPr>
              <a:t>“这</a:t>
            </a:r>
            <a:r>
              <a:rPr lang="zh-CN" altLang="en-US" sz="3200" dirty="0" smtClean="0">
                <a:solidFill>
                  <a:srgbClr val="FF0000"/>
                </a:solidFill>
              </a:rPr>
              <a:t>些</a:t>
            </a:r>
            <a:r>
              <a:rPr lang="zh-CN" altLang="zh-CN" sz="3200" dirty="0" smtClean="0">
                <a:solidFill>
                  <a:srgbClr val="FF0000"/>
                </a:solidFill>
              </a:rPr>
              <a:t>食品”。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b="1" dirty="0" smtClean="0"/>
              <a:t>【 </a:t>
            </a:r>
            <a:r>
              <a:rPr lang="en-US" altLang="zh-CN" sz="2800" dirty="0" smtClean="0"/>
              <a:t>2018</a:t>
            </a:r>
            <a:r>
              <a:rPr lang="zh-CN" altLang="en-US" sz="2800" dirty="0" smtClean="0"/>
              <a:t>江南十校题</a:t>
            </a:r>
            <a:r>
              <a:rPr lang="zh-CN" altLang="zh-CN" sz="2800" b="1" dirty="0" smtClean="0"/>
              <a:t>】</a:t>
            </a:r>
            <a:r>
              <a:rPr lang="zh-CN" altLang="zh-CN" sz="3200" dirty="0" smtClean="0"/>
              <a:t>请</a:t>
            </a:r>
            <a:r>
              <a:rPr lang="zh-CN" altLang="zh-CN" sz="3200" dirty="0"/>
              <a:t>将下面的虚词插入文中适当的</a:t>
            </a:r>
            <a:r>
              <a:rPr lang="zh-CN" altLang="zh-CN" sz="3200" dirty="0" smtClean="0"/>
              <a:t>地方</a:t>
            </a:r>
            <a:r>
              <a:rPr lang="zh-CN" altLang="en-US" sz="3200" dirty="0" smtClean="0"/>
              <a:t>，使</a:t>
            </a:r>
            <a:r>
              <a:rPr lang="zh-CN" altLang="zh-CN" sz="3200" dirty="0" smtClean="0"/>
              <a:t>表达效果更好。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17712"/>
            <a:ext cx="8487544" cy="46516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   </a:t>
            </a:r>
            <a:r>
              <a:rPr lang="zh-CN" altLang="zh-CN" sz="2800" dirty="0" smtClean="0"/>
              <a:t>“</a:t>
            </a:r>
            <a:r>
              <a:rPr lang="zh-CN" altLang="zh-CN" sz="2800" dirty="0"/>
              <a:t>网络文学就是当代文学。”网络文学的当代性决定了它处于极大的流动和变化变异当中，无论是主题、价值观层面的研究，叙事手法、艺术特征方面的研究，都有很大的挑战性，不能照搬传统文学的理论体系和衡量标准，应加强引导。而网络文学创作者要时刻对自己所肩负的社会责任、社会影响有清醒的认识，不辜负读者的信任；需要一直坚持创造创新，将当代性、人民性和网络传播特质充分结合，以迎接网络文学新发展的东风。</a:t>
            </a:r>
          </a:p>
          <a:p>
            <a:pPr marL="0" indent="0">
              <a:buNone/>
            </a:pPr>
            <a:r>
              <a:rPr lang="en-US" altLang="zh-CN" sz="2800" dirty="0" smtClean="0"/>
              <a:t>      </a:t>
            </a:r>
            <a:r>
              <a:rPr lang="zh-CN" altLang="zh-CN" sz="2800" dirty="0" smtClean="0"/>
              <a:t>①</a:t>
            </a:r>
            <a:r>
              <a:rPr lang="zh-CN" altLang="zh-CN" sz="2800" dirty="0"/>
              <a:t>始终</a:t>
            </a:r>
            <a:r>
              <a:rPr lang="en-US" altLang="zh-CN" sz="2800" dirty="0"/>
              <a:t>    </a:t>
            </a:r>
            <a:r>
              <a:rPr lang="zh-CN" altLang="zh-CN" sz="2800" dirty="0"/>
              <a:t>②还是</a:t>
            </a:r>
            <a:r>
              <a:rPr lang="en-US" altLang="zh-CN" sz="2800" dirty="0"/>
              <a:t>    </a:t>
            </a:r>
            <a:r>
              <a:rPr lang="zh-CN" altLang="zh-CN" sz="2800" dirty="0"/>
              <a:t>③更</a:t>
            </a:r>
            <a:r>
              <a:rPr lang="en-US" altLang="zh-CN" sz="2800" dirty="0"/>
              <a:t>    </a:t>
            </a:r>
            <a:r>
              <a:rPr lang="zh-CN" altLang="zh-CN" sz="2800" dirty="0"/>
              <a:t>④甚至</a:t>
            </a:r>
            <a:r>
              <a:rPr lang="en-US" altLang="zh-CN" sz="2800" dirty="0"/>
              <a:t>    </a:t>
            </a:r>
            <a:r>
              <a:rPr lang="zh-CN" altLang="zh-CN" sz="2800" dirty="0"/>
              <a:t>⑤才能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2811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6408712" cy="983704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情境限制型组合材料作文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形式上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多则材料（选择余地）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   自选组合（有机联系）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            情境限制（驱动意味）</a:t>
            </a:r>
            <a:endParaRPr lang="en-US" altLang="zh-CN" dirty="0" smtClean="0"/>
          </a:p>
          <a:p>
            <a:r>
              <a:rPr lang="zh-CN" altLang="en-US" dirty="0" smtClean="0"/>
              <a:t>内容上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时代脉搏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   文化自信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21739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dirty="0" smtClean="0"/>
              <a:t>【</a:t>
            </a:r>
            <a:r>
              <a:rPr lang="en-US" altLang="zh-CN" sz="3200" b="1" dirty="0" smtClean="0"/>
              <a:t>2017</a:t>
            </a:r>
            <a:r>
              <a:rPr lang="zh-CN" altLang="en-US" sz="3200" b="1" dirty="0" smtClean="0"/>
              <a:t>全国</a:t>
            </a:r>
            <a:r>
              <a:rPr lang="en-US" altLang="zh-CN" sz="3200" b="1" dirty="0" smtClean="0"/>
              <a:t>1</a:t>
            </a:r>
            <a:r>
              <a:rPr lang="zh-CN" altLang="zh-CN" sz="3200" b="1" dirty="0" smtClean="0"/>
              <a:t>卷</a:t>
            </a:r>
            <a:r>
              <a:rPr lang="zh-CN" altLang="zh-CN" sz="3200" b="1" dirty="0"/>
              <a:t>】</a:t>
            </a:r>
            <a:r>
              <a:rPr lang="zh-CN" altLang="zh-CN" sz="3200" dirty="0" smtClean="0"/>
              <a:t>阅读</a:t>
            </a:r>
            <a:r>
              <a:rPr lang="zh-CN" altLang="zh-CN" sz="3200" dirty="0"/>
              <a:t>下面的材料，根据要求写作。（</a:t>
            </a:r>
            <a:r>
              <a:rPr lang="en-US" altLang="zh-CN" sz="3200" dirty="0"/>
              <a:t>60</a:t>
            </a:r>
            <a:r>
              <a:rPr lang="zh-CN" altLang="zh-CN" sz="3200" dirty="0"/>
              <a:t>分</a:t>
            </a:r>
            <a:r>
              <a:rPr lang="zh-CN" altLang="zh-CN" sz="3200" dirty="0" smtClean="0"/>
              <a:t>）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17712"/>
            <a:ext cx="8703568" cy="4579639"/>
          </a:xfrm>
        </p:spPr>
        <p:txBody>
          <a:bodyPr/>
          <a:lstStyle/>
          <a:p>
            <a:r>
              <a:rPr lang="zh-CN" altLang="zh-CN" sz="3000" dirty="0" smtClean="0"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zh-CN" sz="3000" dirty="0">
                <a:latin typeface="楷体" pitchFamily="49" charset="-122"/>
                <a:ea typeface="楷体" pitchFamily="49" charset="-122"/>
              </a:rPr>
              <a:t>近期一项对来华留学生的调查，他们较为关注的“中国关键词”有：</a:t>
            </a:r>
            <a:r>
              <a:rPr lang="zh-CN" altLang="zh-CN" sz="30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一带一路、大熊猫、广场舞、中华美食、长城、共享单车、京剧、空气污染、美丽乡村、食品安全、高铁、移动支付</a:t>
            </a:r>
            <a:r>
              <a:rPr lang="zh-CN" altLang="zh-CN" sz="3000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zh-CN" sz="3000" dirty="0"/>
              <a:t>请从中</a:t>
            </a:r>
            <a:r>
              <a:rPr lang="zh-CN" altLang="zh-CN" sz="3000" b="1" dirty="0">
                <a:solidFill>
                  <a:srgbClr val="0070C0"/>
                </a:solidFill>
              </a:rPr>
              <a:t>选择</a:t>
            </a:r>
            <a:r>
              <a:rPr lang="zh-CN" altLang="zh-CN" sz="3000" dirty="0"/>
              <a:t>两三个关键词来呈现你所认识的中国，写一篇文章</a:t>
            </a:r>
            <a:r>
              <a:rPr lang="zh-CN" altLang="zh-CN" sz="3000" b="1" dirty="0">
                <a:solidFill>
                  <a:srgbClr val="0070C0"/>
                </a:solidFill>
              </a:rPr>
              <a:t>帮助外国青年读懂中国</a:t>
            </a:r>
            <a:r>
              <a:rPr lang="zh-CN" altLang="zh-CN" sz="3000" dirty="0"/>
              <a:t>。要求选好关键词，使之形成有机的关联；选好角度，明确文体，自拟标题；不要套作，不得抄袭；不少于</a:t>
            </a:r>
            <a:r>
              <a:rPr lang="en-US" altLang="zh-CN" sz="3000" dirty="0"/>
              <a:t>800</a:t>
            </a:r>
            <a:r>
              <a:rPr lang="zh-CN" altLang="zh-CN" sz="3000" dirty="0"/>
              <a:t>字。</a:t>
            </a:r>
          </a:p>
          <a:p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9494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0"/>
            <a:ext cx="7793037" cy="1462087"/>
          </a:xfrm>
        </p:spPr>
        <p:txBody>
          <a:bodyPr/>
          <a:lstStyle/>
          <a:p>
            <a:r>
              <a:rPr lang="zh-CN" altLang="zh-CN" sz="3200" b="1" dirty="0" smtClean="0"/>
              <a:t>【</a:t>
            </a:r>
            <a:r>
              <a:rPr lang="en-US" altLang="zh-CN" sz="3200" b="1" dirty="0" smtClean="0"/>
              <a:t>2018</a:t>
            </a:r>
            <a:r>
              <a:rPr lang="zh-CN" altLang="zh-CN" sz="3200" dirty="0" smtClean="0"/>
              <a:t>郑州二模</a:t>
            </a:r>
            <a:r>
              <a:rPr lang="zh-CN" altLang="zh-CN" sz="3200" b="1" dirty="0" smtClean="0"/>
              <a:t>】</a:t>
            </a:r>
            <a:r>
              <a:rPr lang="zh-CN" altLang="zh-CN" sz="3200" dirty="0"/>
              <a:t>阅读下面的材料，根据要求写作</a:t>
            </a:r>
            <a:r>
              <a:rPr lang="zh-CN" altLang="zh-CN" sz="3200" dirty="0" smtClean="0"/>
              <a:t>。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60</a:t>
            </a:r>
            <a:r>
              <a:rPr lang="en-US" altLang="zh-CN" sz="3200" dirty="0"/>
              <a:t> </a:t>
            </a:r>
            <a:r>
              <a:rPr lang="zh-CN" altLang="zh-CN" sz="3200" dirty="0" smtClean="0"/>
              <a:t>分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008" y="1916832"/>
            <a:ext cx="8928992" cy="4680520"/>
          </a:xfrm>
        </p:spPr>
        <p:txBody>
          <a:bodyPr/>
          <a:lstStyle/>
          <a:p>
            <a:r>
              <a:rPr lang="zh-CN" altLang="zh-CN" sz="2400" dirty="0" smtClean="0"/>
              <a:t>某</a:t>
            </a:r>
            <a:r>
              <a:rPr lang="zh-CN" altLang="zh-CN" sz="2400" dirty="0"/>
              <a:t>班班会上，同学们纷纷介绍自已最欣赏的格言名句并畅谈感想，其中有六句同学们感受尤深，这六句是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①</a:t>
            </a:r>
            <a:r>
              <a:rPr lang="zh-CN" altLang="zh-CN" sz="2400" dirty="0"/>
              <a:t>凡事之成也，必在敬之；其败也，必在慢之。</a:t>
            </a:r>
            <a:r>
              <a:rPr lang="en-US" altLang="zh-CN" sz="2400" dirty="0"/>
              <a:t>(</a:t>
            </a:r>
            <a:r>
              <a:rPr lang="zh-CN" altLang="zh-CN" sz="2400" dirty="0"/>
              <a:t>《荀子》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②</a:t>
            </a:r>
            <a:r>
              <a:rPr lang="zh-CN" altLang="zh-CN" sz="2400" dirty="0"/>
              <a:t>千里之堤，溃于蚁穴。</a:t>
            </a:r>
            <a:r>
              <a:rPr lang="en-US" altLang="zh-CN" sz="2400" dirty="0"/>
              <a:t>(</a:t>
            </a:r>
            <a:r>
              <a:rPr lang="zh-CN" altLang="zh-CN" sz="2400" dirty="0"/>
              <a:t>《韩非子》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③</a:t>
            </a:r>
            <a:r>
              <a:rPr lang="zh-CN" altLang="zh-CN" sz="2400" dirty="0"/>
              <a:t>立身成败，在于所染。</a:t>
            </a:r>
            <a:r>
              <a:rPr lang="en-US" altLang="zh-CN" sz="2400" dirty="0"/>
              <a:t>(</a:t>
            </a:r>
            <a:r>
              <a:rPr lang="zh-CN" altLang="zh-CN" sz="2400" dirty="0"/>
              <a:t>魏征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④</a:t>
            </a:r>
            <a:r>
              <a:rPr lang="zh-CN" altLang="zh-CN" sz="2400" dirty="0"/>
              <a:t>青春须早为，岂能长少年。</a:t>
            </a:r>
            <a:r>
              <a:rPr lang="en-US" altLang="zh-CN" sz="2400" dirty="0"/>
              <a:t>(</a:t>
            </a:r>
            <a:r>
              <a:rPr lang="zh-CN" altLang="zh-CN" sz="2400" dirty="0"/>
              <a:t>孟郊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⑤</a:t>
            </a:r>
            <a:r>
              <a:rPr lang="zh-CN" altLang="zh-CN" sz="2400" dirty="0"/>
              <a:t>问渠那得清如许为有源头活水来。</a:t>
            </a:r>
            <a:r>
              <a:rPr lang="en-US" altLang="zh-CN" sz="2400" dirty="0"/>
              <a:t>(</a:t>
            </a:r>
            <a:r>
              <a:rPr lang="zh-CN" altLang="zh-CN" sz="2400" dirty="0"/>
              <a:t>朱熹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/>
              <a:t>  </a:t>
            </a:r>
            <a:r>
              <a:rPr lang="zh-CN" altLang="zh-CN" sz="2400" dirty="0" smtClean="0"/>
              <a:t>⑥</a:t>
            </a:r>
            <a:r>
              <a:rPr lang="zh-CN" altLang="zh-CN" sz="2400" dirty="0"/>
              <a:t>灭人之国，必先去其史。</a:t>
            </a:r>
            <a:r>
              <a:rPr lang="en-US" altLang="zh-CN" sz="2400" dirty="0"/>
              <a:t>(</a:t>
            </a:r>
            <a:r>
              <a:rPr lang="zh-CN" altLang="zh-CN" sz="2400" dirty="0"/>
              <a:t>龚自珍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r>
              <a:rPr lang="zh-CN" altLang="zh-CN" sz="2400" dirty="0"/>
              <a:t>请</a:t>
            </a:r>
            <a:r>
              <a:rPr lang="zh-CN" altLang="zh-CN" sz="2400" b="1" dirty="0"/>
              <a:t>结合其中的两三句</a:t>
            </a:r>
            <a:r>
              <a:rPr lang="zh-CN" altLang="zh-CN" sz="2400" dirty="0"/>
              <a:t>确定立意，并合理引用，联系现实和自身实际</a:t>
            </a:r>
            <a:r>
              <a:rPr lang="zh-CN" altLang="zh-CN" sz="2400" b="1" dirty="0"/>
              <a:t>写一篇发言稿，在下次班会上与同学们交流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3523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0963" y="404664"/>
            <a:ext cx="7793037" cy="1055712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</a:t>
            </a:r>
            <a:r>
              <a:rPr lang="en-US" altLang="zh-CN" b="1" dirty="0" smtClean="0">
                <a:latin typeface="方正古隶简体" pitchFamily="65" charset="-122"/>
                <a:ea typeface="方正古隶简体" pitchFamily="65" charset="-122"/>
              </a:rPr>
              <a:t>《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课程标准</a:t>
            </a:r>
            <a:r>
              <a:rPr lang="en-US" altLang="zh-CN" b="1" dirty="0" smtClean="0">
                <a:latin typeface="方正古隶简体" pitchFamily="65" charset="-122"/>
                <a:ea typeface="方正古隶简体" pitchFamily="65" charset="-122"/>
              </a:rPr>
              <a:t>》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相应</a:t>
            </a:r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表述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2420888"/>
            <a:ext cx="6701680" cy="3096344"/>
          </a:xfrm>
        </p:spPr>
        <p:txBody>
          <a:bodyPr/>
          <a:lstStyle/>
          <a:p>
            <a:r>
              <a:rPr lang="zh-CN" altLang="en-US" dirty="0" smtClean="0"/>
              <a:t>材料选择要角度多样，视野开阔</a:t>
            </a:r>
            <a:endParaRPr lang="en-US" altLang="zh-CN" dirty="0" smtClean="0"/>
          </a:p>
          <a:p>
            <a:r>
              <a:rPr lang="zh-CN" altLang="zh-CN" dirty="0"/>
              <a:t>思维能力发展和思维品质的</a:t>
            </a:r>
            <a:r>
              <a:rPr lang="zh-CN" altLang="zh-CN" dirty="0" smtClean="0"/>
              <a:t>提升</a:t>
            </a:r>
            <a:endParaRPr lang="en-US" altLang="zh-CN" dirty="0" smtClean="0"/>
          </a:p>
          <a:p>
            <a:r>
              <a:rPr lang="zh-CN" altLang="zh-CN" dirty="0" smtClean="0"/>
              <a:t>提高思维</a:t>
            </a:r>
            <a:r>
              <a:rPr lang="zh-CN" altLang="zh-CN" dirty="0"/>
              <a:t>的敏捷性、批判性</a:t>
            </a:r>
            <a:endParaRPr lang="en-US" altLang="zh-CN" dirty="0" smtClean="0"/>
          </a:p>
          <a:p>
            <a:r>
              <a:rPr lang="zh-CN" altLang="en-US" dirty="0"/>
              <a:t>试题应以具体情境为</a:t>
            </a:r>
            <a:r>
              <a:rPr lang="zh-CN" altLang="en-US" dirty="0" smtClean="0"/>
              <a:t>载体</a:t>
            </a:r>
            <a:endParaRPr lang="en-US" altLang="zh-CN" dirty="0" smtClean="0"/>
          </a:p>
          <a:p>
            <a:r>
              <a:rPr lang="zh-CN" altLang="en-US" dirty="0" smtClean="0"/>
              <a:t>立德树人，文化自信，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916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0963" y="404664"/>
            <a:ext cx="7793037" cy="1055712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新课标对考试命题的建议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2060848"/>
            <a:ext cx="6701680" cy="4114800"/>
          </a:xfrm>
        </p:spPr>
        <p:txBody>
          <a:bodyPr/>
          <a:lstStyle/>
          <a:p>
            <a:r>
              <a:rPr lang="zh-CN" altLang="en-US" dirty="0" smtClean="0"/>
              <a:t>真实反映学生语文学科核心素养</a:t>
            </a:r>
            <a:endParaRPr lang="en-US" altLang="zh-CN" dirty="0" smtClean="0"/>
          </a:p>
          <a:p>
            <a:r>
              <a:rPr lang="zh-CN" altLang="en-US" dirty="0" smtClean="0"/>
              <a:t>引领高中语文教学改革</a:t>
            </a:r>
            <a:endParaRPr lang="en-US" altLang="zh-CN" dirty="0" smtClean="0"/>
          </a:p>
          <a:p>
            <a:r>
              <a:rPr lang="zh-CN" altLang="en-US" dirty="0" smtClean="0"/>
              <a:t>试题应以具体情境为载体</a:t>
            </a:r>
            <a:endParaRPr lang="en-US" altLang="zh-CN" dirty="0" smtClean="0"/>
          </a:p>
          <a:p>
            <a:r>
              <a:rPr lang="zh-CN" altLang="en-US" dirty="0" smtClean="0"/>
              <a:t>材料选择要角度多样，视野开阔</a:t>
            </a:r>
            <a:endParaRPr lang="en-US" altLang="zh-CN" dirty="0" smtClean="0"/>
          </a:p>
          <a:p>
            <a:r>
              <a:rPr lang="zh-CN" altLang="en-US" dirty="0" smtClean="0"/>
              <a:t>侧重考查整体感知、信息提取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多设置主观性、开放性试题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 </a:t>
            </a:r>
            <a:r>
              <a:rPr lang="en-US" altLang="zh-CN" dirty="0" smtClean="0"/>
              <a:t>      ——</a:t>
            </a:r>
            <a:r>
              <a:rPr lang="zh-CN" altLang="en-US" dirty="0" smtClean="0"/>
              <a:t>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课程标准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74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4429174" cy="983704"/>
          </a:xfrm>
        </p:spPr>
        <p:txBody>
          <a:bodyPr/>
          <a:lstStyle/>
          <a:p>
            <a:r>
              <a:rPr lang="zh-CN" altLang="en-US" b="1" dirty="0" smtClean="0">
                <a:latin typeface="方正古隶简体" pitchFamily="65" charset="-122"/>
                <a:ea typeface="方正古隶简体" pitchFamily="65" charset="-122"/>
              </a:rPr>
              <a:t>思考与建议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17713"/>
            <a:ext cx="8415536" cy="4114800"/>
          </a:xfrm>
        </p:spPr>
        <p:txBody>
          <a:bodyPr/>
          <a:lstStyle/>
          <a:p>
            <a:r>
              <a:rPr lang="zh-CN" altLang="zh-CN" dirty="0"/>
              <a:t>对未来的题型的</a:t>
            </a:r>
            <a:r>
              <a:rPr lang="zh-CN" altLang="zh-CN" dirty="0" smtClean="0"/>
              <a:t>预测是</a:t>
            </a:r>
            <a:r>
              <a:rPr lang="zh-CN" altLang="en-US" dirty="0" smtClean="0"/>
              <a:t>比较难的</a:t>
            </a:r>
            <a:r>
              <a:rPr lang="zh-CN" altLang="zh-CN" dirty="0" smtClean="0"/>
              <a:t>，</a:t>
            </a:r>
            <a:r>
              <a:rPr lang="zh-CN" altLang="zh-CN" dirty="0"/>
              <a:t>也没有那个必要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但</a:t>
            </a:r>
            <a:r>
              <a:rPr lang="zh-CN" altLang="zh-CN" dirty="0" smtClean="0"/>
              <a:t>放</a:t>
            </a:r>
            <a:r>
              <a:rPr lang="zh-CN" altLang="zh-CN" dirty="0"/>
              <a:t>在</a:t>
            </a:r>
            <a:r>
              <a:rPr lang="zh-CN" altLang="zh-CN" dirty="0" smtClean="0"/>
              <a:t>新《课程标准》</a:t>
            </a:r>
            <a:r>
              <a:rPr lang="zh-CN" altLang="zh-CN" dirty="0"/>
              <a:t>的背景下来看</a:t>
            </a:r>
            <a:r>
              <a:rPr lang="zh-CN" altLang="zh-CN" dirty="0" smtClean="0"/>
              <a:t>，新</a:t>
            </a:r>
            <a:r>
              <a:rPr lang="zh-CN" altLang="zh-CN" dirty="0"/>
              <a:t>题型的</a:t>
            </a:r>
            <a:r>
              <a:rPr lang="zh-CN" altLang="zh-CN" dirty="0" smtClean="0"/>
              <a:t>出现</a:t>
            </a:r>
            <a:r>
              <a:rPr lang="zh-CN" altLang="en-US" dirty="0" smtClean="0"/>
              <a:t>又</a:t>
            </a:r>
            <a:r>
              <a:rPr lang="zh-CN" altLang="zh-CN" dirty="0" smtClean="0"/>
              <a:t>似乎</a:t>
            </a:r>
            <a:r>
              <a:rPr lang="zh-CN" altLang="zh-CN" dirty="0"/>
              <a:t>是必然的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全面</a:t>
            </a:r>
            <a:r>
              <a:rPr lang="zh-CN" altLang="zh-CN" dirty="0"/>
              <a:t>复习的基础上，有所侧重，有所突破，可能会取得更好的效果。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4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2564904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昨夜南枝先破蕊，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smtClean="0">
                <a:latin typeface="迷你简启体" pitchFamily="65" charset="-122"/>
                <a:ea typeface="迷你简启体" pitchFamily="65" charset="-122"/>
              </a:rPr>
              <a:t>晓沿幽径觅</a:t>
            </a:r>
            <a:r>
              <a:rPr lang="zh-CN" altLang="zh-CN" sz="4400" b="1" dirty="0" smtClean="0">
                <a:latin typeface="迷你简启体" pitchFamily="65" charset="-122"/>
                <a:ea typeface="迷你简启体" pitchFamily="65" charset="-122"/>
              </a:rPr>
              <a:t>春</a:t>
            </a:r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来。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东风浩荡催时序，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烂漫山花次第开。</a:t>
            </a:r>
            <a:endParaRPr lang="zh-CN" altLang="en-US" sz="4400" b="1" dirty="0"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404664"/>
            <a:ext cx="4068762" cy="1200150"/>
          </a:xfrm>
        </p:spPr>
        <p:txBody>
          <a:bodyPr/>
          <a:lstStyle/>
          <a:p>
            <a:pPr eaLnBrk="1" hangingPunct="1"/>
            <a:r>
              <a:rPr lang="zh-CN" altLang="en-US" sz="6600" b="1" dirty="0" smtClean="0">
                <a:solidFill>
                  <a:srgbClr val="3333CC"/>
                </a:solidFill>
                <a:latin typeface="方正古隶简体" pitchFamily="65" charset="-122"/>
                <a:ea typeface="方正古隶简体" pitchFamily="65" charset="-122"/>
              </a:rPr>
              <a:t>结  束  语</a:t>
            </a:r>
          </a:p>
        </p:txBody>
      </p:sp>
    </p:spTree>
    <p:extLst>
      <p:ext uri="{BB962C8B-B14F-4D97-AF65-F5344CB8AC3E}">
        <p14:creationId xmlns:p14="http://schemas.microsoft.com/office/powerpoint/2010/main" val="138135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060848"/>
            <a:ext cx="8280920" cy="429160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祝我市学子</a:t>
            </a:r>
            <a:r>
              <a:rPr lang="en-US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2018</a:t>
            </a: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考出优异成绩！</a:t>
            </a:r>
            <a:endParaRPr lang="en-US" altLang="zh-CN" sz="4000" b="1" dirty="0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祝老师们身体健康，工作顺利！</a:t>
            </a:r>
            <a:endParaRPr lang="en-US" altLang="zh-CN" sz="4000" b="1" dirty="0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400" b="1" dirty="0" smtClean="0">
                <a:latin typeface="迷你简启体" pitchFamily="65" charset="-122"/>
                <a:ea typeface="迷你简启体" pitchFamily="65" charset="-122"/>
              </a:rPr>
              <a:t>   </a:t>
            </a:r>
            <a:r>
              <a:rPr lang="zh-CN" altLang="en-US" sz="5400" b="1" dirty="0" smtClean="0">
                <a:solidFill>
                  <a:srgbClr val="7030A0"/>
                </a:solidFill>
                <a:latin typeface="迷你简启体" pitchFamily="65" charset="-122"/>
                <a:ea typeface="迷你简启体" pitchFamily="65" charset="-122"/>
              </a:rPr>
              <a:t>敬请大家批评指正！</a:t>
            </a:r>
            <a:endParaRPr lang="zh-CN" altLang="en-US" sz="5400" b="1" dirty="0">
              <a:solidFill>
                <a:srgbClr val="7030A0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03648" y="404664"/>
            <a:ext cx="4068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 smtClean="0">
                <a:solidFill>
                  <a:srgbClr val="3333CC"/>
                </a:solidFill>
                <a:latin typeface="方正古隶简体" pitchFamily="65" charset="-122"/>
                <a:ea typeface="方正古隶简体" pitchFamily="65" charset="-122"/>
              </a:rPr>
              <a:t>结  束  语</a:t>
            </a:r>
            <a:endParaRPr lang="zh-CN" altLang="en-US" sz="6600" b="1" dirty="0" smtClean="0">
              <a:solidFill>
                <a:srgbClr val="3333CC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60649"/>
            <a:ext cx="6157366" cy="1152128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新闻类非连续文本阅读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2060848"/>
            <a:ext cx="7776864" cy="4114800"/>
          </a:xfrm>
        </p:spPr>
        <p:txBody>
          <a:bodyPr/>
          <a:lstStyle/>
          <a:p>
            <a:r>
              <a:rPr lang="zh-CN" altLang="zh-CN" dirty="0">
                <a:latin typeface="+mn-ea"/>
              </a:rPr>
              <a:t>新闻类</a:t>
            </a:r>
            <a:r>
              <a:rPr lang="zh-CN" altLang="zh-CN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有</a:t>
            </a:r>
            <a:r>
              <a:rPr lang="zh-CN" altLang="zh-CN" dirty="0" smtClean="0">
                <a:latin typeface="+mn-ea"/>
              </a:rPr>
              <a:t>消息</a:t>
            </a:r>
            <a:r>
              <a:rPr lang="zh-CN" altLang="zh-CN" dirty="0">
                <a:latin typeface="+mn-ea"/>
              </a:rPr>
              <a:t>、通讯</a:t>
            </a:r>
            <a:r>
              <a:rPr lang="zh-CN" altLang="zh-CN" dirty="0" smtClean="0">
                <a:latin typeface="+mn-ea"/>
              </a:rPr>
              <a:t>、</a:t>
            </a:r>
            <a:r>
              <a:rPr lang="zh-CN" altLang="en-US" dirty="0" smtClean="0">
                <a:latin typeface="+mn-ea"/>
              </a:rPr>
              <a:t>特写、</a:t>
            </a:r>
            <a:r>
              <a:rPr lang="zh-CN" altLang="zh-CN" dirty="0" smtClean="0">
                <a:latin typeface="+mn-ea"/>
              </a:rPr>
              <a:t>报告、评论</a:t>
            </a:r>
            <a:r>
              <a:rPr lang="zh-CN" altLang="en-US" dirty="0">
                <a:latin typeface="+mn-ea"/>
              </a:rPr>
              <a:t>和</a:t>
            </a:r>
            <a:r>
              <a:rPr lang="zh-CN" altLang="zh-CN" dirty="0" smtClean="0">
                <a:latin typeface="+mn-ea"/>
              </a:rPr>
              <a:t>访</a:t>
            </a:r>
            <a:r>
              <a:rPr lang="zh-CN" altLang="en-US" dirty="0" smtClean="0">
                <a:latin typeface="+mn-ea"/>
              </a:rPr>
              <a:t>谈</a:t>
            </a:r>
            <a:r>
              <a:rPr lang="zh-CN" altLang="zh-CN" dirty="0" smtClean="0">
                <a:latin typeface="+mn-ea"/>
              </a:rPr>
              <a:t>等</a:t>
            </a:r>
            <a:r>
              <a:rPr lang="zh-CN" altLang="en-US" dirty="0" smtClean="0">
                <a:latin typeface="+mn-ea"/>
              </a:rPr>
              <a:t>，</a:t>
            </a:r>
            <a:r>
              <a:rPr lang="zh-CN" altLang="zh-CN" dirty="0" smtClean="0">
                <a:latin typeface="+mn-ea"/>
              </a:rPr>
              <a:t>还</a:t>
            </a:r>
            <a:r>
              <a:rPr lang="zh-CN" altLang="zh-CN" dirty="0">
                <a:latin typeface="+mn-ea"/>
              </a:rPr>
              <a:t>包括一些理论文章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r>
              <a:rPr lang="zh-CN" altLang="zh-CN" dirty="0" smtClean="0">
                <a:latin typeface="+mn-ea"/>
              </a:rPr>
              <a:t>非</a:t>
            </a:r>
            <a:r>
              <a:rPr lang="zh-CN" altLang="zh-CN" dirty="0">
                <a:latin typeface="+mn-ea"/>
              </a:rPr>
              <a:t>连续</a:t>
            </a:r>
            <a:r>
              <a:rPr lang="zh-CN" altLang="zh-CN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latin typeface="+mn-ea"/>
              </a:rPr>
              <a:t>    由</a:t>
            </a:r>
            <a:r>
              <a:rPr lang="zh-CN" altLang="zh-CN" dirty="0" smtClean="0">
                <a:latin typeface="+mn-ea"/>
              </a:rPr>
              <a:t>片断</a:t>
            </a:r>
            <a:r>
              <a:rPr lang="zh-CN" altLang="zh-CN" dirty="0">
                <a:latin typeface="+mn-ea"/>
              </a:rPr>
              <a:t>材料、数据图表、图画和图解文字等构成的</a:t>
            </a:r>
            <a:r>
              <a:rPr lang="zh-CN" altLang="zh-CN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60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60649"/>
            <a:ext cx="6157366" cy="1152128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新闻类非连续文本阅读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2017</a:t>
            </a:r>
            <a:r>
              <a:rPr lang="zh-CN" altLang="zh-CN" dirty="0" smtClean="0"/>
              <a:t>年全国</a:t>
            </a:r>
            <a:r>
              <a:rPr lang="zh-CN" altLang="en-US" dirty="0" smtClean="0"/>
              <a:t>卷选材</a:t>
            </a:r>
            <a:r>
              <a:rPr lang="en-US" altLang="zh-CN" dirty="0"/>
              <a:t>2</a:t>
            </a:r>
            <a:r>
              <a:rPr lang="zh-CN" altLang="zh-CN" dirty="0"/>
              <a:t>～</a:t>
            </a:r>
            <a:r>
              <a:rPr lang="en-US" altLang="zh-CN" dirty="0"/>
              <a:t>4</a:t>
            </a:r>
            <a:r>
              <a:rPr lang="zh-CN" altLang="zh-CN" dirty="0"/>
              <a:t>则新闻</a:t>
            </a:r>
            <a:r>
              <a:rPr lang="zh-CN" altLang="zh-CN" dirty="0" smtClean="0"/>
              <a:t>材料</a:t>
            </a:r>
            <a:endParaRPr lang="en-US" altLang="zh-CN" dirty="0" smtClean="0"/>
          </a:p>
          <a:p>
            <a:r>
              <a:rPr lang="zh-CN" altLang="zh-CN" dirty="0" smtClean="0"/>
              <a:t>从</a:t>
            </a:r>
            <a:r>
              <a:rPr lang="zh-CN" altLang="zh-CN" dirty="0"/>
              <a:t>文体上</a:t>
            </a:r>
            <a:r>
              <a:rPr lang="zh-CN" altLang="zh-CN" dirty="0" smtClean="0"/>
              <a:t>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新闻</a:t>
            </a:r>
            <a:r>
              <a:rPr lang="zh-CN" altLang="zh-CN" dirty="0"/>
              <a:t>、报告、</a:t>
            </a:r>
            <a:r>
              <a:rPr lang="zh-CN" altLang="zh-CN" dirty="0" smtClean="0"/>
              <a:t>评论</a:t>
            </a:r>
            <a:r>
              <a:rPr lang="zh-CN" altLang="en-US" dirty="0" smtClean="0"/>
              <a:t>的组合</a:t>
            </a:r>
            <a:endParaRPr lang="en-US" altLang="zh-CN" dirty="0" smtClean="0"/>
          </a:p>
          <a:p>
            <a:r>
              <a:rPr lang="zh-CN" altLang="zh-CN" dirty="0" smtClean="0"/>
              <a:t>从</a:t>
            </a:r>
            <a:r>
              <a:rPr lang="zh-CN" altLang="zh-CN" dirty="0"/>
              <a:t>形式上</a:t>
            </a:r>
            <a:r>
              <a:rPr lang="zh-CN" altLang="zh-CN" dirty="0" smtClean="0"/>
              <a:t>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文字</a:t>
            </a:r>
            <a:r>
              <a:rPr lang="zh-CN" altLang="zh-CN" dirty="0"/>
              <a:t>、图表与数据的</a:t>
            </a:r>
            <a:r>
              <a:rPr lang="zh-CN" altLang="zh-CN" dirty="0" smtClean="0"/>
              <a:t>搭配</a:t>
            </a:r>
            <a:endParaRPr lang="en-US" altLang="zh-CN" dirty="0" smtClean="0"/>
          </a:p>
          <a:p>
            <a:r>
              <a:rPr lang="zh-CN" altLang="zh-CN" dirty="0" smtClean="0"/>
              <a:t>从</a:t>
            </a:r>
            <a:r>
              <a:rPr lang="zh-CN" altLang="zh-CN" dirty="0"/>
              <a:t>表达方式上</a:t>
            </a:r>
            <a:r>
              <a:rPr lang="zh-CN" altLang="zh-CN" dirty="0" smtClean="0"/>
              <a:t>看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zh-CN" dirty="0" smtClean="0"/>
              <a:t>叙述</a:t>
            </a:r>
            <a:r>
              <a:rPr lang="zh-CN" altLang="zh-CN" dirty="0"/>
              <a:t>、说明与议论的</a:t>
            </a:r>
            <a:r>
              <a:rPr lang="zh-CN" altLang="zh-CN" dirty="0" smtClean="0"/>
              <a:t>结合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0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60649"/>
            <a:ext cx="6157366" cy="1152128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新闻类非连续文本阅读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204864"/>
            <a:ext cx="7772400" cy="4114800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（考试）选用的语言材料要具有时代性、典型性和多样性，贴近学生生活</a:t>
            </a:r>
            <a:r>
              <a:rPr lang="en-US" altLang="zh-CN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……</a:t>
            </a:r>
            <a:r>
              <a:rPr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要引导学生从中获得对当代文化的思考。</a:t>
            </a:r>
            <a:endParaRPr lang="en-US" altLang="zh-CN" sz="4000" b="1" dirty="0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 marL="0" indent="0">
              <a:buNone/>
            </a:pPr>
            <a:r>
              <a:rPr lang="en-US" altLang="zh-CN" sz="4000" b="1" dirty="0"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en-US" altLang="zh-CN" sz="4000" b="1" dirty="0" smtClean="0">
                <a:latin typeface="迷你简启体" pitchFamily="65" charset="-122"/>
                <a:ea typeface="迷你简启体" pitchFamily="65" charset="-122"/>
              </a:rPr>
              <a:t>                      </a:t>
            </a:r>
            <a:r>
              <a:rPr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新</a:t>
            </a:r>
            <a:r>
              <a:rPr lang="en-US" altLang="zh-CN" sz="3600" b="1" dirty="0" smtClean="0">
                <a:latin typeface="迷你简启体" pitchFamily="65" charset="-122"/>
                <a:ea typeface="迷你简启体" pitchFamily="65" charset="-122"/>
              </a:rPr>
              <a:t>《</a:t>
            </a:r>
            <a:r>
              <a:rPr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课程标准</a:t>
            </a:r>
            <a:r>
              <a:rPr lang="en-US" altLang="zh-CN" sz="3600" b="1" dirty="0" smtClean="0">
                <a:latin typeface="迷你简启体" pitchFamily="65" charset="-122"/>
                <a:ea typeface="迷你简启体" pitchFamily="65" charset="-122"/>
              </a:rPr>
              <a:t>》p49</a:t>
            </a:r>
            <a:endParaRPr lang="zh-CN" altLang="en-US" sz="3600" b="1" dirty="0">
              <a:latin typeface="迷你简启体" pitchFamily="65" charset="-122"/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59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60649"/>
            <a:ext cx="6157366" cy="1152128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新闻类非连续文本阅读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59832" y="2420888"/>
            <a:ext cx="2664296" cy="3384376"/>
          </a:xfrm>
        </p:spPr>
        <p:txBody>
          <a:bodyPr/>
          <a:lstStyle/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时代感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zh-CN" sz="4400" b="1" dirty="0" smtClean="0">
                <a:latin typeface="迷你简启体" pitchFamily="65" charset="-122"/>
                <a:ea typeface="迷你简启体" pitchFamily="65" charset="-122"/>
              </a:rPr>
              <a:t>导向性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多样性</a:t>
            </a:r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4400" b="1" dirty="0" smtClean="0">
                <a:latin typeface="迷你简启体" pitchFamily="65" charset="-122"/>
                <a:ea typeface="迷你简启体" pitchFamily="65" charset="-122"/>
              </a:rPr>
              <a:t>不重复</a:t>
            </a:r>
            <a:endParaRPr lang="zh-CN" altLang="zh-CN" sz="4400" b="1" dirty="0">
              <a:latin typeface="迷你简启体" pitchFamily="65" charset="-122"/>
              <a:ea typeface="迷你简启体" pitchFamily="65" charset="-122"/>
            </a:endParaRPr>
          </a:p>
          <a:p>
            <a:endParaRPr lang="en-US" altLang="zh-CN" sz="4400" b="1" dirty="0" smtClean="0">
              <a:latin typeface="迷你简启体" pitchFamily="65" charset="-122"/>
              <a:ea typeface="迷你简启体" pitchFamily="65" charset="-122"/>
            </a:endParaRPr>
          </a:p>
          <a:p>
            <a:endParaRPr lang="zh-CN" altLang="en-US" sz="4400" b="1" dirty="0">
              <a:latin typeface="迷你简启体" pitchFamily="65" charset="-122"/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0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李大军\Desktop\捕获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37887"/>
            <a:ext cx="3995936" cy="152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260649"/>
            <a:ext cx="6157366" cy="1152128"/>
          </a:xfrm>
        </p:spPr>
        <p:txBody>
          <a:bodyPr/>
          <a:lstStyle/>
          <a:p>
            <a:r>
              <a:rPr lang="zh-CN" altLang="zh-CN" b="1" dirty="0">
                <a:latin typeface="方正古隶简体" pitchFamily="65" charset="-122"/>
                <a:ea typeface="方正古隶简体" pitchFamily="65" charset="-122"/>
              </a:rPr>
              <a:t>新闻类非连续文本阅读</a:t>
            </a:r>
            <a:endParaRPr lang="zh-CN" altLang="en-US" b="1" dirty="0"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916832"/>
            <a:ext cx="7772400" cy="453650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新闻</a:t>
            </a:r>
            <a:r>
              <a:rPr lang="zh-CN" altLang="zh-CN" dirty="0"/>
              <a:t>类材料进来以后，整张试卷的</a:t>
            </a:r>
            <a:r>
              <a:rPr lang="zh-CN" altLang="zh-CN" dirty="0" smtClean="0"/>
              <a:t>选材</a:t>
            </a:r>
            <a:r>
              <a:rPr lang="zh-CN" altLang="en-US" dirty="0" smtClean="0"/>
              <a:t>组合</a:t>
            </a:r>
            <a:r>
              <a:rPr lang="zh-CN" altLang="zh-CN" dirty="0" smtClean="0"/>
              <a:t>更加</a:t>
            </a:r>
            <a:r>
              <a:rPr lang="zh-CN" altLang="zh-CN" dirty="0"/>
              <a:t>合理，考查功能也各有</a:t>
            </a:r>
            <a:r>
              <a:rPr lang="zh-CN" altLang="zh-CN" dirty="0" smtClean="0"/>
              <a:t>侧重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论述</a:t>
            </a:r>
            <a:r>
              <a:rPr lang="zh-CN" altLang="zh-CN" dirty="0"/>
              <a:t>类文本多选用论文和时评，侧重考查逻辑论证和批判推理能力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实用</a:t>
            </a:r>
            <a:r>
              <a:rPr lang="zh-CN" altLang="zh-CN" dirty="0"/>
              <a:t>类文本多选用新闻和报告，侧重考查信息处理和超文本阅读能力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文学</a:t>
            </a:r>
            <a:r>
              <a:rPr lang="zh-CN" altLang="zh-CN" dirty="0"/>
              <a:t>类文本多选用小说和散文，侧重考查审美鉴赏能力。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0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4519</TotalTime>
  <Words>3240</Words>
  <Application>Microsoft Office PowerPoint</Application>
  <PresentationFormat>全屏显示(4:3)</PresentationFormat>
  <Paragraphs>203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Blends</vt:lpstr>
      <vt:lpstr>南枝夜来先破蕊                ——高考新题型初探</vt:lpstr>
      <vt:lpstr>2017年全国三套语文试卷</vt:lpstr>
      <vt:lpstr>2017全国语文卷新题型</vt:lpstr>
      <vt:lpstr>新《课程标准》相应表述</vt:lpstr>
      <vt:lpstr>新闻类非连续文本阅读</vt:lpstr>
      <vt:lpstr>新闻类非连续文本阅读</vt:lpstr>
      <vt:lpstr>新闻类非连续文本阅读</vt:lpstr>
      <vt:lpstr>新闻类非连续文本阅读</vt:lpstr>
      <vt:lpstr>新闻类非连续文本阅读</vt:lpstr>
      <vt:lpstr>新闻类非连续文本阅读解题策略</vt:lpstr>
      <vt:lpstr>新闻类非连续文本阅读解题策略</vt:lpstr>
      <vt:lpstr>新闻类非连续文本阅读解题策略</vt:lpstr>
      <vt:lpstr>新闻类非连续文本阅读解题策略</vt:lpstr>
      <vt:lpstr>新闻类非连续文本阅读解题策略</vt:lpstr>
      <vt:lpstr>对原文论证的相关分析</vt:lpstr>
      <vt:lpstr>论证分析答题策略</vt:lpstr>
      <vt:lpstr>逻辑推断仿写题</vt:lpstr>
      <vt:lpstr>逻辑推断仿写题</vt:lpstr>
      <vt:lpstr>逻辑推断仿写题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逻辑推断题的解题策略</vt:lpstr>
      <vt:lpstr>PowerPoint 演示文稿</vt:lpstr>
      <vt:lpstr>【2018合肥二模卷】下面文段可以推断出若干合理结论，请参照①的方式，写出另外两个结论。</vt:lpstr>
      <vt:lpstr>【2018石家庄一模】下面文段有多处逻辑错误，请就其中三处加以说明。</vt:lpstr>
      <vt:lpstr>【2018石家庄一模】下面文段有多处逻辑错误，请就其中三处加以说明。</vt:lpstr>
      <vt:lpstr>【《金考卷》2018调研卷】下面文段的结论存在问题，请具体说明，然后写出正确结论。</vt:lpstr>
      <vt:lpstr>【 2018江南十校题】请将下面的虚词插入文中适当的地方，使表达效果更好。</vt:lpstr>
      <vt:lpstr>情境限制型组合材料作文</vt:lpstr>
      <vt:lpstr>【2017全国1卷】阅读下面的材料，根据要求写作。（60分）</vt:lpstr>
      <vt:lpstr>【2018郑州二模】阅读下面的材料，根据要求写作。（60 分）</vt:lpstr>
      <vt:lpstr>新课标对考试命题的建议</vt:lpstr>
      <vt:lpstr>思考与建议</vt:lpstr>
      <vt:lpstr>结  束  语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注重基础   稳中求进</dc:title>
  <dc:creator>微软用户</dc:creator>
  <cp:lastModifiedBy>李大军</cp:lastModifiedBy>
  <cp:revision>481</cp:revision>
  <dcterms:created xsi:type="dcterms:W3CDTF">2012-02-15T12:50:00Z</dcterms:created>
  <dcterms:modified xsi:type="dcterms:W3CDTF">2018-04-14T08:55:23Z</dcterms:modified>
</cp:coreProperties>
</file>