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83" r:id="rId7"/>
    <p:sldMasterId id="2147483685" r:id="rId8"/>
    <p:sldMasterId id="2147483687" r:id="rId9"/>
    <p:sldMasterId id="2147483689" r:id="rId10"/>
    <p:sldMasterId id="2147483691" r:id="rId11"/>
    <p:sldMasterId id="2147483693" r:id="rId12"/>
    <p:sldMasterId id="2147483695" r:id="rId13"/>
    <p:sldMasterId id="2147483697" r:id="rId14"/>
    <p:sldMasterId id="2147483699" r:id="rId15"/>
    <p:sldMasterId id="2147483701" r:id="rId16"/>
    <p:sldMasterId id="2147483703" r:id="rId17"/>
    <p:sldMasterId id="2147483705" r:id="rId18"/>
    <p:sldMasterId id="2147483707" r:id="rId19"/>
    <p:sldMasterId id="2147483709" r:id="rId20"/>
    <p:sldMasterId id="2147483711" r:id="rId21"/>
    <p:sldMasterId id="2147483713" r:id="rId22"/>
    <p:sldMasterId id="2147483715" r:id="rId23"/>
    <p:sldMasterId id="2147483717" r:id="rId24"/>
    <p:sldMasterId id="2147483719" r:id="rId25"/>
    <p:sldMasterId id="2147483721" r:id="rId26"/>
    <p:sldMasterId id="2147483723" r:id="rId27"/>
    <p:sldMasterId id="2147483725" r:id="rId28"/>
    <p:sldMasterId id="2147483727" r:id="rId29"/>
    <p:sldMasterId id="2147483729" r:id="rId30"/>
    <p:sldMasterId id="2147483731" r:id="rId31"/>
    <p:sldMasterId id="2147483733" r:id="rId32"/>
    <p:sldMasterId id="2147483735" r:id="rId33"/>
    <p:sldMasterId id="2147483737" r:id="rId34"/>
    <p:sldMasterId id="2147483739" r:id="rId35"/>
    <p:sldMasterId id="2147483741" r:id="rId36"/>
    <p:sldMasterId id="2147483743" r:id="rId37"/>
    <p:sldMasterId id="2147483745" r:id="rId38"/>
    <p:sldMasterId id="2147483747" r:id="rId39"/>
    <p:sldMasterId id="2147483749" r:id="rId40"/>
    <p:sldMasterId id="2147483751" r:id="rId41"/>
    <p:sldMasterId id="2147483753" r:id="rId42"/>
    <p:sldMasterId id="2147483755" r:id="rId43"/>
    <p:sldMasterId id="2147483757" r:id="rId44"/>
  </p:sldMasterIdLst>
  <p:sldIdLst>
    <p:sldId id="259" r:id="rId45"/>
    <p:sldId id="262" r:id="rId46"/>
    <p:sldId id="265" r:id="rId47"/>
    <p:sldId id="268" r:id="rId48"/>
    <p:sldId id="271" r:id="rId49"/>
    <p:sldId id="274" r:id="rId50"/>
    <p:sldId id="292" r:id="rId51"/>
    <p:sldId id="295" r:id="rId52"/>
    <p:sldId id="298" r:id="rId53"/>
    <p:sldId id="301" r:id="rId54"/>
    <p:sldId id="304" r:id="rId55"/>
    <p:sldId id="307" r:id="rId56"/>
    <p:sldId id="310" r:id="rId57"/>
    <p:sldId id="313" r:id="rId58"/>
    <p:sldId id="316" r:id="rId59"/>
    <p:sldId id="319" r:id="rId60"/>
    <p:sldId id="322" r:id="rId61"/>
    <p:sldId id="325" r:id="rId62"/>
    <p:sldId id="328" r:id="rId63"/>
    <p:sldId id="331" r:id="rId64"/>
    <p:sldId id="334" r:id="rId65"/>
    <p:sldId id="337" r:id="rId66"/>
    <p:sldId id="340" r:id="rId67"/>
    <p:sldId id="343" r:id="rId68"/>
    <p:sldId id="346" r:id="rId69"/>
    <p:sldId id="349" r:id="rId70"/>
    <p:sldId id="352" r:id="rId71"/>
    <p:sldId id="355" r:id="rId72"/>
    <p:sldId id="358" r:id="rId73"/>
    <p:sldId id="361" r:id="rId74"/>
    <p:sldId id="364" r:id="rId75"/>
    <p:sldId id="367" r:id="rId76"/>
    <p:sldId id="370" r:id="rId77"/>
    <p:sldId id="373" r:id="rId78"/>
    <p:sldId id="376" r:id="rId79"/>
    <p:sldId id="379" r:id="rId80"/>
    <p:sldId id="382" r:id="rId81"/>
    <p:sldId id="385" r:id="rId82"/>
    <p:sldId id="388" r:id="rId83"/>
    <p:sldId id="393" r:id="rId84"/>
    <p:sldId id="396" r:id="rId85"/>
    <p:sldId id="399" r:id="rId86"/>
    <p:sldId id="402" r:id="rId87"/>
    <p:sldId id="405" r:id="rId88"/>
  </p:sldIdLst>
  <p:sldSz cx="9144000" cy="6858000" type="screen4x3"/>
  <p:notesSz cx="6858000" cy="9144000"/>
  <p:custDataLst>
    <p:tags r:id="rId89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3.xml"/><Relationship Id="rId50" Type="http://schemas.openxmlformats.org/officeDocument/2006/relationships/slide" Target="slides/slide6.xml"/><Relationship Id="rId55" Type="http://schemas.openxmlformats.org/officeDocument/2006/relationships/slide" Target="slides/slide11.xml"/><Relationship Id="rId63" Type="http://schemas.openxmlformats.org/officeDocument/2006/relationships/slide" Target="slides/slide19.xml"/><Relationship Id="rId68" Type="http://schemas.openxmlformats.org/officeDocument/2006/relationships/slide" Target="slides/slide24.xml"/><Relationship Id="rId76" Type="http://schemas.openxmlformats.org/officeDocument/2006/relationships/slide" Target="slides/slide32.xml"/><Relationship Id="rId84" Type="http://schemas.openxmlformats.org/officeDocument/2006/relationships/slide" Target="slides/slide40.xml"/><Relationship Id="rId89" Type="http://schemas.openxmlformats.org/officeDocument/2006/relationships/tags" Target="tags/tag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7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1.xml"/><Relationship Id="rId53" Type="http://schemas.openxmlformats.org/officeDocument/2006/relationships/slide" Target="slides/slide9.xml"/><Relationship Id="rId58" Type="http://schemas.openxmlformats.org/officeDocument/2006/relationships/slide" Target="slides/slide14.xml"/><Relationship Id="rId66" Type="http://schemas.openxmlformats.org/officeDocument/2006/relationships/slide" Target="slides/slide22.xml"/><Relationship Id="rId74" Type="http://schemas.openxmlformats.org/officeDocument/2006/relationships/slide" Target="slides/slide30.xml"/><Relationship Id="rId79" Type="http://schemas.openxmlformats.org/officeDocument/2006/relationships/slide" Target="slides/slide35.xml"/><Relationship Id="rId87" Type="http://schemas.openxmlformats.org/officeDocument/2006/relationships/slide" Target="slides/slide4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7.xml"/><Relationship Id="rId82" Type="http://schemas.openxmlformats.org/officeDocument/2006/relationships/slide" Target="slides/slide38.xml"/><Relationship Id="rId90" Type="http://schemas.openxmlformats.org/officeDocument/2006/relationships/presProps" Target="pres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4.xml"/><Relationship Id="rId56" Type="http://schemas.openxmlformats.org/officeDocument/2006/relationships/slide" Target="slides/slide12.xml"/><Relationship Id="rId64" Type="http://schemas.openxmlformats.org/officeDocument/2006/relationships/slide" Target="slides/slide20.xml"/><Relationship Id="rId69" Type="http://schemas.openxmlformats.org/officeDocument/2006/relationships/slide" Target="slides/slide25.xml"/><Relationship Id="rId77" Type="http://schemas.openxmlformats.org/officeDocument/2006/relationships/slide" Target="slides/slide3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7.xml"/><Relationship Id="rId72" Type="http://schemas.openxmlformats.org/officeDocument/2006/relationships/slide" Target="slides/slide28.xml"/><Relationship Id="rId80" Type="http://schemas.openxmlformats.org/officeDocument/2006/relationships/slide" Target="slides/slide36.xml"/><Relationship Id="rId85" Type="http://schemas.openxmlformats.org/officeDocument/2006/relationships/slide" Target="slides/slide41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2.xml"/><Relationship Id="rId59" Type="http://schemas.openxmlformats.org/officeDocument/2006/relationships/slide" Target="slides/slide15.xml"/><Relationship Id="rId67" Type="http://schemas.openxmlformats.org/officeDocument/2006/relationships/slide" Target="slides/slide23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10.xml"/><Relationship Id="rId62" Type="http://schemas.openxmlformats.org/officeDocument/2006/relationships/slide" Target="slides/slide18.xml"/><Relationship Id="rId70" Type="http://schemas.openxmlformats.org/officeDocument/2006/relationships/slide" Target="slides/slide26.xml"/><Relationship Id="rId75" Type="http://schemas.openxmlformats.org/officeDocument/2006/relationships/slide" Target="slides/slide31.xml"/><Relationship Id="rId83" Type="http://schemas.openxmlformats.org/officeDocument/2006/relationships/slide" Target="slides/slide39.xml"/><Relationship Id="rId88" Type="http://schemas.openxmlformats.org/officeDocument/2006/relationships/slide" Target="slides/slide44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5.xml"/><Relationship Id="rId57" Type="http://schemas.openxmlformats.org/officeDocument/2006/relationships/slide" Target="slides/slide13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8.xml"/><Relationship Id="rId60" Type="http://schemas.openxmlformats.org/officeDocument/2006/relationships/slide" Target="slides/slide16.xml"/><Relationship Id="rId65" Type="http://schemas.openxmlformats.org/officeDocument/2006/relationships/slide" Target="slides/slide21.xml"/><Relationship Id="rId73" Type="http://schemas.openxmlformats.org/officeDocument/2006/relationships/slide" Target="slides/slide29.xml"/><Relationship Id="rId78" Type="http://schemas.openxmlformats.org/officeDocument/2006/relationships/slide" Target="slides/slide34.xml"/><Relationship Id="rId81" Type="http://schemas.openxmlformats.org/officeDocument/2006/relationships/slide" Target="slides/slide37.xml"/><Relationship Id="rId86" Type="http://schemas.openxmlformats.org/officeDocument/2006/relationships/slide" Target="slides/slide4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39647" y="1682668"/>
            <a:ext cx="7722656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EQMSBP+STZhongsong"/>
                <a:cs typeface="EQMSBP+STZhongsong"/>
              </a:rPr>
              <a:t>语言文字运用技巧与实战一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741428"/>
            <a:ext cx="8024235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填入下面一段文字横线处的语句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最恰当的一句是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224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338836"/>
            <a:ext cx="10289268" cy="1180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271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随着雾霾频发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油品质量对环境的影响引起了人们越来越多的关注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有</a:t>
            </a:r>
          </a:p>
          <a:p>
            <a:pPr marL="228600" marR="0">
              <a:lnSpc>
                <a:spcPts val="2195"/>
              </a:lnSpc>
              <a:spcBef>
                <a:spcPts val="1503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测试表明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一些城市空气中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PM2.5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的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20%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左右来自机动车尾气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而只要使用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2290802"/>
            <a:ext cx="3717118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符合新标准的汽油和柴油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107813" y="2290802"/>
            <a:ext cx="4362974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。有鉴于此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我国将加快促进成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20040" y="2760194"/>
            <a:ext cx="4194451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品油质量升级国家专项行动。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343531"/>
            <a:ext cx="10289047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即使现有汽车不作任何改造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其尾气中相关污染物的排放也能减少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10%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3939415"/>
            <a:ext cx="10281270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汽车尾气中相关污染物的排放就可减少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10%,现有汽车的改造并不是必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20040" y="4421346"/>
            <a:ext cx="98023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须的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5006596"/>
            <a:ext cx="10289047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再加上对现有汽车进行改造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其尾气中相关污染物的排放就将减少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10%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20040" y="5488738"/>
            <a:ext cx="97993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以上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1439" y="6072126"/>
            <a:ext cx="9641636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ESMJQB+ArialMT"/>
                <a:cs typeface="ESMJQB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不管是否改造现有汽车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其尾气中的相关污染物排放都将减少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10%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82450"/>
            <a:ext cx="516739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407416"/>
            <a:ext cx="516846" cy="12946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</a:p>
          <a:p>
            <a:pPr marL="0" marR="0">
              <a:lnSpc>
                <a:spcPts val="2456"/>
              </a:lnSpc>
              <a:spcBef>
                <a:spcPts val="193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85444" y="1420217"/>
            <a:ext cx="7277244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填入下面文段空白处的词语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最恰当的一组是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335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1983835"/>
            <a:ext cx="10179620" cy="2006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4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我们曾说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中学生初学文言文时</a:t>
            </a:r>
            <a:r>
              <a:rPr sz="2200" spc="17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不要依赖译文。</a:t>
            </a:r>
            <a:r>
              <a:rPr sz="2200" spc="16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并不</a:t>
            </a:r>
          </a:p>
          <a:p>
            <a:pPr marL="0" marR="0">
              <a:lnSpc>
                <a:spcPts val="2195"/>
              </a:lnSpc>
              <a:spcBef>
                <a:spcPts val="123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是说在整个学习过程中绝对不去参看译文。其实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200" spc="16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肯动脑筋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</a:p>
          <a:p>
            <a:pPr marL="0" marR="0">
              <a:lnSpc>
                <a:spcPts val="2195"/>
              </a:lnSpc>
              <a:spcBef>
                <a:spcPts val="1285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不盲目机械地看待译文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只要译文不是太差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看看译文也无妨。</a:t>
            </a:r>
          </a:p>
          <a:p>
            <a:pPr marL="0" marR="0">
              <a:lnSpc>
                <a:spcPts val="2195"/>
              </a:lnSpc>
              <a:spcBef>
                <a:spcPts val="1236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有时候把译文跟注释对照起来揣摩学习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3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⑥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不失为一种可行的方法。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841879"/>
            <a:ext cx="516739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6144" y="3854680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920494" y="3854680"/>
            <a:ext cx="697991" cy="1260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195"/>
              </a:lnSpc>
              <a:spcBef>
                <a:spcPts val="223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834894" y="3854680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749675" y="3854680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664075" y="3854680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578728" y="3854680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⑥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1439" y="4404235"/>
            <a:ext cx="1473250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3202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834894" y="4417035"/>
            <a:ext cx="3476135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200" spc="2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而且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那么</a:t>
            </a:r>
            <a:r>
              <a:rPr sz="2200" spc="2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91439" y="4967839"/>
            <a:ext cx="787298" cy="1855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6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</a:p>
          <a:p>
            <a:pPr marL="0" marR="0">
              <a:lnSpc>
                <a:spcPts val="2453"/>
              </a:lnSpc>
              <a:spcBef>
                <a:spcPts val="192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</a:p>
          <a:p>
            <a:pPr marL="0" marR="0">
              <a:lnSpc>
                <a:spcPts val="2453"/>
              </a:lnSpc>
              <a:spcBef>
                <a:spcPts val="1924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QMSMHJ+ArialMT"/>
                <a:cs typeface="QMSMHJ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006144" y="4980654"/>
            <a:ext cx="3315598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最好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当然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一旦</a:t>
            </a:r>
            <a:r>
              <a:rPr sz="2200" spc="2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664075" y="4980654"/>
            <a:ext cx="1612950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而且</a:t>
            </a:r>
            <a:r>
              <a:rPr sz="2200" spc="2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就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1006144" y="5543602"/>
            <a:ext cx="161234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一定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2834894" y="5543602"/>
            <a:ext cx="3315773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如果</a:t>
            </a:r>
            <a:r>
              <a:rPr sz="2200" spc="2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并且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因此</a:t>
            </a:r>
            <a:r>
              <a:rPr sz="2200" spc="2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1006144" y="6105958"/>
            <a:ext cx="1472895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尽量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/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834894" y="6105958"/>
            <a:ext cx="3476135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因为</a:t>
            </a:r>
            <a:r>
              <a:rPr sz="2200" spc="2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进而</a:t>
            </a:r>
            <a:r>
              <a:rPr sz="2200" spc="2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所以</a:t>
            </a:r>
            <a:r>
              <a:rPr sz="2200" spc="2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仍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76067" y="369359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DJGMG+ArialMT"/>
                <a:cs typeface="EDJGMG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044745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EDJGMG+ArialMT"/>
                <a:cs typeface="EDJGMG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1058735"/>
            <a:ext cx="9691585" cy="1859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下面是我国颁布的“中国环境标志”,请写出该标志中除文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字以外的构图要素及其寓意,要求语意简明,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句子通顺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,不超过70</a:t>
            </a:r>
          </a:p>
          <a:p>
            <a:pPr marL="0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个字。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1018202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CISOH+ArialMT"/>
                <a:cs typeface="CCISOH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1032192"/>
            <a:ext cx="9691147" cy="1310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下面是某班级春游活动的构思框架,请把这个构思写成一段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话,要求内容完整,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表述准确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,语言连贯,不超过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75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个字。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77467" y="1032192"/>
            <a:ext cx="5817610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下列各句中,表达得体的一句是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365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2763" y="1694858"/>
            <a:ext cx="1012964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FPFNO+ArialMT"/>
                <a:cs typeface="CFPFNO+ArialMT"/>
              </a:rPr>
              <a:t>•</a:t>
            </a:r>
            <a:r>
              <a:rPr sz="2400" spc="3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A.他是个可怜的孤儿,小时候承蒙我父母照顾,所以现在经常来看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1668" y="2257869"/>
            <a:ext cx="16809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望他们。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62763" y="2919011"/>
            <a:ext cx="1012964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FPFNO+ArialMT"/>
                <a:cs typeface="CFPFNO+ArialMT"/>
              </a:rPr>
              <a:t>•</a:t>
            </a:r>
            <a:r>
              <a:rPr sz="2400" spc="3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B.杨老师年过七旬仍然笔耕不辍,作为他的高足,我们感到既自豪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91668" y="3481379"/>
            <a:ext cx="168127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又惭愧。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2763" y="4143037"/>
            <a:ext cx="10130086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FPFNO+ArialMT"/>
                <a:cs typeface="CFPFNO+ArialMT"/>
              </a:rPr>
              <a:t>•</a:t>
            </a:r>
            <a:r>
              <a:rPr sz="2400" spc="3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C.这篇文章是我刚完成的,无论观点还是文字都不够成熟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请您不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91668" y="4705667"/>
            <a:ext cx="16809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吝赐教。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62763" y="5368663"/>
            <a:ext cx="1012964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FPFNO+ArialMT"/>
                <a:cs typeface="CFPFNO+ArialMT"/>
              </a:rPr>
              <a:t>•</a:t>
            </a:r>
            <a:r>
              <a:rPr sz="2400" spc="3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D.由于路上堵车非常严重,我赶到约定地点的时候,对方早已恭候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91668" y="5931293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多时。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2763" y="968184"/>
            <a:ext cx="10212019" cy="1274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下面文字有三处推断存在问题,请参照①的方式,说明另外两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出问题。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2763" y="2120066"/>
            <a:ext cx="10217716" cy="2811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2076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“爆竹声声除旧岁”,说的是欢度春节时的传统习俗,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春节燃放</a:t>
            </a:r>
          </a:p>
          <a:p>
            <a:pPr marL="0" marR="0">
              <a:lnSpc>
                <a:spcPts val="2400"/>
              </a:lnSpc>
              <a:spcBef>
                <a:spcPts val="163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烟花爆竹虽然喜庆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,但是会带来空气、噪音等环境污染问题,还可能</a:t>
            </a:r>
          </a:p>
          <a:p>
            <a:pPr marL="0" marR="0">
              <a:lnSpc>
                <a:spcPts val="2400"/>
              </a:lnSpc>
              <a:spcBef>
                <a:spcPts val="168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引起火灾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,一旦引起火灾,势必造成人身伤亡和财产损失,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现在很多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城市已经限制燃放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,这样就可以避免发生火灾,而且只要限制燃放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就能避免环境污染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,让空气新鲜、环境优美。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2763" y="4807513"/>
            <a:ext cx="4934970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①火灾不一定会造成人身伤亡。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62763" y="5446661"/>
            <a:ext cx="762000" cy="1402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63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00783" y="5446661"/>
            <a:ext cx="762000" cy="1402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400"/>
              </a:lnSpc>
              <a:spcBef>
                <a:spcPts val="263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74286" y="332742"/>
            <a:ext cx="1487423" cy="1595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82523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</a:p>
          <a:p>
            <a:pPr marL="0" marR="0">
              <a:lnSpc>
                <a:spcPts val="3351"/>
              </a:lnSpc>
              <a:spcBef>
                <a:spcPts val="2636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结论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819149"/>
            <a:ext cx="8619636" cy="1811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4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一、扩展、压缩、选用、仿用、变换、修辞</a:t>
            </a:r>
          </a:p>
          <a:p>
            <a:pPr marL="0" marR="0">
              <a:lnSpc>
                <a:spcPts val="3351"/>
              </a:lnSpc>
              <a:spcBef>
                <a:spcPts val="3009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二、简明、连贯、得体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445637"/>
            <a:ext cx="704993" cy="9974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4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80413" y="3463139"/>
            <a:ext cx="8356746" cy="9528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2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连贯：排序、衔接、关联词（副词）、得体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258459"/>
            <a:ext cx="2328672" cy="997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1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三、补空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072657"/>
            <a:ext cx="7739481" cy="18093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1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四、准确、鲜明、生动</a:t>
            </a:r>
          </a:p>
          <a:p>
            <a:pPr marL="0" marR="0">
              <a:lnSpc>
                <a:spcPts val="3351"/>
              </a:lnSpc>
              <a:spcBef>
                <a:spcPts val="2994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LEBVEU+ArialMT"/>
                <a:cs typeface="LEBVEU+ArialMT"/>
              </a:rPr>
              <a:t>•</a:t>
            </a:r>
            <a:r>
              <a:rPr sz="30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FangSong"/>
                <a:cs typeface="FangSong"/>
              </a:rPr>
              <a:t>漫画、徽标、框架图、表格、逻辑推断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VFCEJT+å¾®è½¯é�»,Bold"/>
                <a:cs typeface="VFCEJT+å¾®è½¯é�»,Bold"/>
              </a:rPr>
              <a:t>课程精讲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VFCEJT+å¾®è½¯é�»,Bold"/>
                <a:cs typeface="VFCEJT+å¾®è½¯é�»,Bold"/>
              </a:rPr>
              <a:t>三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56594"/>
            <a:ext cx="6327265" cy="1162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一、补空题答题技巧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、读全段、定主体、分层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43003"/>
            <a:ext cx="4709966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、上拉下顶找两点造句（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123</a:t>
            </a:r>
            <a:r>
              <a:rPr sz="2000" spc="18">
                <a:solidFill>
                  <a:srgbClr val="000000"/>
                </a:solidFill>
                <a:latin typeface="SimSun"/>
                <a:cs typeface="SimSun"/>
              </a:rPr>
              <a:t>式）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35255"/>
            <a:ext cx="9530880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3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、有提示找提示：句式特点（相似、排比、并列、转折</a:t>
            </a:r>
            <a:r>
              <a:rPr sz="2000" b="1">
                <a:solidFill>
                  <a:srgbClr val="000000"/>
                </a:solidFill>
                <a:latin typeface="LAJRBP+TwCenMT-Bold"/>
                <a:cs typeface="LAJRBP+TwCenMT-Bold"/>
              </a:rPr>
              <a:t>……</a:t>
            </a:r>
            <a:r>
              <a:rPr sz="2000" spc="11">
                <a:solidFill>
                  <a:srgbClr val="000000"/>
                </a:solidFill>
                <a:latin typeface="SimSun"/>
                <a:cs typeface="SimSun"/>
              </a:rPr>
              <a:t>）关联词、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2660" y="2212697"/>
            <a:ext cx="1659636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代词等提示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2693521"/>
            <a:ext cx="6327265" cy="116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70606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二、衔接题答题技巧</a:t>
            </a:r>
          </a:p>
          <a:p>
            <a:pPr marL="0" marR="0">
              <a:lnSpc>
                <a:spcPts val="2238"/>
              </a:lnSpc>
              <a:spcBef>
                <a:spcPts val="1699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、首尾句上下相连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3679549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、各分句自身顺序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4172182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34060" y="4665958"/>
            <a:ext cx="7063354" cy="116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33205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三、关联词（虚词）题答题技巧</a:t>
            </a:r>
          </a:p>
          <a:p>
            <a:pPr marL="0" marR="0">
              <a:lnSpc>
                <a:spcPts val="2238"/>
              </a:lnSpc>
              <a:spcBef>
                <a:spcPts val="168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、排除干扰项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4060" y="5650716"/>
            <a:ext cx="2791968" cy="6706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OOGVOO+ArialMT"/>
                <a:cs typeface="OOGVOO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b="1">
                <a:solidFill>
                  <a:srgbClr val="000000"/>
                </a:solidFill>
                <a:latin typeface="AAAIRH+TwCenMT-Bold"/>
                <a:cs typeface="AAAIRH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、找节点排二定一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18966" y="368276"/>
            <a:ext cx="268376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四、排序题答题技巧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860528"/>
            <a:ext cx="2819400" cy="11531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、分析选项找规律。</a:t>
            </a:r>
          </a:p>
          <a:p>
            <a:pPr marL="0" marR="0">
              <a:lnSpc>
                <a:spcPts val="2182"/>
              </a:lnSpc>
              <a:spcBef>
                <a:spcPts val="1708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2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、前句提示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1846937"/>
            <a:ext cx="3393033" cy="1645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3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、两句间明显顺序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4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、关联词、代词、提示词</a:t>
            </a:r>
          </a:p>
          <a:p>
            <a:pPr marL="0" marR="0">
              <a:lnSpc>
                <a:spcPts val="2182"/>
              </a:lnSpc>
              <a:spcBef>
                <a:spcPts val="1657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5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、标点提示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3325471"/>
            <a:ext cx="721368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NRKEH+TwCenMT-Bold"/>
                <a:cs typeface="SNRKEH+TwCenMT-Bold"/>
              </a:rPr>
              <a:t>6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、话题一致性，整体顺序（时间、空间、逻辑、总分）</a:t>
            </a:r>
          </a:p>
          <a:p>
            <a:pPr marL="2956890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五、框架图答题技巧：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311880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一、确定主体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804132"/>
            <a:ext cx="191566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二、确定顺序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4060" y="5296122"/>
            <a:ext cx="470782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三、用已给成分造句（重复、逻辑）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9002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IGJCGJ+å¾®è½¯é�»,Bold"/>
                <a:cs typeface="IGJCGJ+å¾®è½¯é�»,Bold"/>
              </a:rPr>
              <a:t>考纲考情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IGJCGJ+å¾®è½¯é�»,Bold"/>
                <a:cs typeface="IGJCGJ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368276"/>
            <a:ext cx="6195821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8490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六、徽标题答题技巧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一、介绍徽标构成</a:t>
            </a: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(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构图要素）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1354685"/>
            <a:ext cx="79392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二、二、解释徽标的寓意（构图要素对应的主题象征意造句）</a:t>
            </a:r>
          </a:p>
          <a:p>
            <a:pPr marL="2956890" marR="0">
              <a:lnSpc>
                <a:spcPts val="2004"/>
              </a:lnSpc>
              <a:spcBef>
                <a:spcPts val="187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七、漫画题答题技巧：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2339189"/>
            <a:ext cx="4567268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1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、标题：主体、寓意、最夸张部分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2833219"/>
            <a:ext cx="5156142" cy="658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、内容：确定主体及特点，按顺序造句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3325471"/>
            <a:ext cx="8682358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3</a:t>
            </a:r>
            <a:r>
              <a:rPr sz="2000" spc="12">
                <a:solidFill>
                  <a:srgbClr val="000000"/>
                </a:solidFill>
                <a:latin typeface="SimSun"/>
                <a:cs typeface="SimSun"/>
              </a:rPr>
              <a:t>、寓意：主体所代表的群体（讽刺、反映、揭示）某种社会现象。</a:t>
            </a:r>
          </a:p>
          <a:p>
            <a:pPr marL="3084906" marR="0">
              <a:lnSpc>
                <a:spcPts val="2004"/>
              </a:lnSpc>
              <a:spcBef>
                <a:spcPts val="1872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八、仿句题答题技巧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4311880"/>
            <a:ext cx="9271232" cy="1151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1</a:t>
            </a:r>
            <a:r>
              <a:rPr sz="2000" spc="15">
                <a:solidFill>
                  <a:srgbClr val="000000"/>
                </a:solidFill>
                <a:latin typeface="SimSun"/>
                <a:cs typeface="SimSun"/>
              </a:rPr>
              <a:t>、先换主干，后换修饰，用同类词替换。</a:t>
            </a:r>
          </a:p>
          <a:p>
            <a:pPr marL="0" marR="0">
              <a:lnSpc>
                <a:spcPts val="2182"/>
              </a:lnSpc>
              <a:spcBef>
                <a:spcPts val="1693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SENEQE+TwCenMT-Bold"/>
                <a:cs typeface="SENEQE+TwCenMT-Bold"/>
              </a:rPr>
              <a:t>2</a:t>
            </a:r>
            <a:r>
              <a:rPr sz="2000" spc="14">
                <a:solidFill>
                  <a:srgbClr val="000000"/>
                </a:solidFill>
                <a:latin typeface="SimSun"/>
                <a:cs typeface="SimSun"/>
              </a:rPr>
              <a:t>、二、注意原句各分句之间的关系（包含、递进、并列、对比、转折）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4060" y="754967"/>
            <a:ext cx="6542836" cy="185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78315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九、长短句变换答题技巧：</a:t>
            </a:r>
          </a:p>
          <a:p>
            <a:pPr marL="0" marR="0">
              <a:lnSpc>
                <a:spcPts val="2067"/>
              </a:lnSpc>
              <a:spcBef>
                <a:spcPts val="1208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BVDCWO+TwCenMT-Bold"/>
                <a:cs typeface="BVDCWO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、长变短：主干</a:t>
            </a:r>
            <a:r>
              <a:rPr sz="1900" b="1">
                <a:solidFill>
                  <a:srgbClr val="000000"/>
                </a:solidFill>
                <a:latin typeface="BVDCWO+TwCenMT-Bold"/>
                <a:cs typeface="BVDCWO+TwCenMT-Bold"/>
              </a:rPr>
              <a:t>+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最近定语。定状语单独造句。</a:t>
            </a:r>
          </a:p>
          <a:p>
            <a:pPr marL="0" marR="0">
              <a:lnSpc>
                <a:spcPts val="2064"/>
              </a:lnSpc>
              <a:spcBef>
                <a:spcPts val="1214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BVDCWO+TwCenMT-Bold"/>
                <a:cs typeface="BVDCWO+TwCenMT-Bold"/>
              </a:rPr>
              <a:t>2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、短变长：主干句。短句同项合并后做定状语</a:t>
            </a:r>
          </a:p>
          <a:p>
            <a:pPr marL="2905074" marR="0">
              <a:lnSpc>
                <a:spcPts val="1895"/>
              </a:lnSpc>
              <a:spcBef>
                <a:spcPts val="134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十、逻辑推断答题技巧：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060" y="2421080"/>
            <a:ext cx="9218072" cy="101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64"/>
              </a:lnSpc>
              <a:spcBef>
                <a:spcPct val="0"/>
              </a:spcBef>
              <a:spcAft>
                <a:spcPct val="0"/>
              </a:spcAft>
            </a:pPr>
            <a:r>
              <a:rPr sz="1900" b="1">
                <a:solidFill>
                  <a:srgbClr val="000000"/>
                </a:solidFill>
                <a:latin typeface="BVDCWO+TwCenMT-Bold"/>
                <a:cs typeface="BVDCWO+TwCenMT-Bold"/>
              </a:rPr>
              <a:t>1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、分出条件、结论句。</a:t>
            </a:r>
            <a:r>
              <a:rPr sz="1900" b="1">
                <a:solidFill>
                  <a:srgbClr val="000000"/>
                </a:solidFill>
                <a:latin typeface="BVDCWO+TwCenMT-Bold"/>
                <a:cs typeface="BVDCWO+TwCenMT-Bold"/>
              </a:rPr>
              <a:t>2</a:t>
            </a:r>
            <a:r>
              <a:rPr sz="1900" spc="10">
                <a:solidFill>
                  <a:srgbClr val="000000"/>
                </a:solidFill>
                <a:latin typeface="SimSun"/>
                <a:cs typeface="SimSun"/>
              </a:rPr>
              <a:t>、判断多对一（强加因果、无中生有，主观臆断）</a:t>
            </a:r>
          </a:p>
          <a:p>
            <a:pPr marL="2905074" marR="0">
              <a:lnSpc>
                <a:spcPts val="1895"/>
              </a:lnSpc>
              <a:spcBef>
                <a:spcPts val="133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十一、表达得体答题技巧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060" y="3254962"/>
            <a:ext cx="4884437" cy="1018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敬辞前缀</a:t>
            </a:r>
            <a:r>
              <a:rPr sz="1900" spc="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：屈老俯光请，雅芳拜华令；</a:t>
            </a:r>
          </a:p>
          <a:p>
            <a:pPr marL="1333449" marR="0">
              <a:lnSpc>
                <a:spcPts val="1895"/>
              </a:lnSpc>
              <a:spcBef>
                <a:spcPts val="138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叨玉垂大贤，高贵恭惠奉。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060" y="4087447"/>
            <a:ext cx="4884437" cy="1020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谦称前缀</a:t>
            </a:r>
            <a:r>
              <a:rPr sz="1900" spc="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：</a:t>
            </a:r>
            <a:r>
              <a:rPr sz="1900" spc="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愚家小敝浅，鄙舍老贱寒。</a:t>
            </a:r>
          </a:p>
          <a:p>
            <a:pPr marL="1333449" marR="0">
              <a:lnSpc>
                <a:spcPts val="1895"/>
              </a:lnSpc>
              <a:spcBef>
                <a:spcPts val="1392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拙陋不敢管，窃劳寡奴犬。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4060" y="4921075"/>
            <a:ext cx="4469860" cy="1018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口诀：老叨</a:t>
            </a:r>
            <a:r>
              <a:rPr sz="1900" spc="10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屈俯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请令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拜惠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大贤</a:t>
            </a:r>
          </a:p>
          <a:p>
            <a:pPr marL="762000" marR="0">
              <a:lnSpc>
                <a:spcPts val="1898"/>
              </a:lnSpc>
              <a:spcBef>
                <a:spcPts val="137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高贵</a:t>
            </a:r>
            <a:r>
              <a:rPr sz="1900" spc="10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雅芳</a:t>
            </a:r>
            <a:r>
              <a:rPr sz="1900" spc="10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恭奉</a:t>
            </a:r>
            <a:r>
              <a:rPr sz="1900" spc="10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光华</a:t>
            </a:r>
            <a:r>
              <a:rPr sz="19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玉垂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4060" y="6171009"/>
            <a:ext cx="6767168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浅陋寡拙愚家劳，敝寒舍</a:t>
            </a:r>
            <a:r>
              <a:rPr sz="1900" spc="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>
                <a:solidFill>
                  <a:srgbClr val="000000"/>
                </a:solidFill>
                <a:latin typeface="SimSun"/>
                <a:cs typeface="SimSun"/>
              </a:rPr>
              <a:t>，窃小犬。鄙贱老奴不敢管。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68094" y="614918"/>
            <a:ext cx="6439980" cy="1269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 spc="10">
                <a:solidFill>
                  <a:srgbClr val="000000"/>
                </a:solidFill>
                <a:latin typeface="FangSong"/>
                <a:cs typeface="FangSong"/>
              </a:rPr>
              <a:t>一、逻辑推断答题技巧：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1351526"/>
            <a:ext cx="6146351" cy="1269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、分出条件、结论句。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87356"/>
            <a:ext cx="10126864" cy="1879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3998"/>
              </a:lnSpc>
              <a:spcBef>
                <a:spcPct val="0"/>
              </a:spcBef>
              <a:spcAft>
                <a:spcPct val="0"/>
              </a:spcAft>
            </a:pPr>
            <a:r>
              <a:rPr sz="40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、判断多对一、强加因果、无中生</a:t>
            </a:r>
          </a:p>
          <a:p>
            <a:pPr marL="0" marR="0">
              <a:lnSpc>
                <a:spcPts val="3995"/>
              </a:lnSpc>
              <a:spcBef>
                <a:spcPts val="805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FangSong"/>
                <a:cs typeface="FangSong"/>
              </a:rPr>
              <a:t>有，（主观臆断）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25132"/>
            <a:ext cx="9518049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92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1、下面文字有三处推断存在问题,请参照①的方式,说明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576006"/>
            <a:ext cx="9866086" cy="3322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2076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信息全球化的进一步发展,为谣言的产生和传播提供了便利。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谣言在网下及网络群组、微博、视频网站中传播,马上就会成为</a:t>
            </a:r>
          </a:p>
          <a:p>
            <a:pPr marL="0" marR="0">
              <a:lnSpc>
                <a:spcPts val="2400"/>
              </a:lnSpc>
              <a:spcBef>
                <a:spcPts val="168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热点。如果谣言内容涉及人们的生活,产生恐慌情绪就会成为必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然。此时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,做好科普就尤为重要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而网络作为科学知识的存储空</a:t>
            </a:r>
          </a:p>
          <a:p>
            <a:pPr marL="0" marR="0">
              <a:lnSpc>
                <a:spcPts val="2400"/>
              </a:lnSpc>
              <a:spcBef>
                <a:spcPts val="163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间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是科普的好手段。只要利用网络信息,就能让谣言无处藏身。</a:t>
            </a:r>
          </a:p>
          <a:p>
            <a:pPr marL="0" marR="0">
              <a:lnSpc>
                <a:spcPts val="2400"/>
              </a:lnSpc>
              <a:spcBef>
                <a:spcPts val="168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正所谓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:成也萧何,败也萧何。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776779"/>
            <a:ext cx="7221763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①谣言在网下网上传播,不一定马上成为热点。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43785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15393"/>
            <a:ext cx="9700366" cy="1167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744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请参照①的方式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说明另外两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480923"/>
            <a:ext cx="10017702" cy="3514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83463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每年进入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都会看到很多高考生“撕书”宣泄的新闻。尽管很多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学校都会在高考前专门下发禁令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严禁“撕书”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但完全禁绝并无可能。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这是因为,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在高中生普遍缺乏压力疏导途径的背景下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仅仅从行为上限</a:t>
            </a:r>
          </a:p>
          <a:p>
            <a:pPr marL="0" marR="0">
              <a:lnSpc>
                <a:spcPts val="2195"/>
              </a:lnSpc>
              <a:spcBef>
                <a:spcPts val="149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制即将离校的学生“撕书”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并非治本之策。笔者认为只要创新毕业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仪式,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就能让学生的毕业需求得到满足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只要学生的毕业需求得到满足</a:t>
            </a:r>
          </a:p>
          <a:p>
            <a:pPr marL="0" marR="0">
              <a:lnSpc>
                <a:spcPts val="2195"/>
              </a:lnSpc>
              <a:spcBef>
                <a:spcPts val="1503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了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毕业情感就能得到全部释放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毕业情感释放了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学生们就不会在</a:t>
            </a:r>
          </a:p>
          <a:p>
            <a:pPr marL="0" marR="0">
              <a:lnSpc>
                <a:spcPts val="2195"/>
              </a:lnSpc>
              <a:spcBef>
                <a:spcPts val="1499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“撕书”中感受毕业的滋味了。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895056"/>
            <a:ext cx="7423284" cy="1890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①创新毕业仪式不一定能让学生的毕业需求得到满足</a:t>
            </a:r>
          </a:p>
          <a:p>
            <a:pPr marL="0" marR="0">
              <a:lnSpc>
                <a:spcPts val="2195"/>
              </a:lnSpc>
              <a:spcBef>
                <a:spcPts val="2498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_______________________________________</a:t>
            </a:r>
          </a:p>
          <a:p>
            <a:pPr marL="0" marR="0">
              <a:lnSpc>
                <a:spcPts val="2195"/>
              </a:lnSpc>
              <a:spcBef>
                <a:spcPts val="2496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_______________________________________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397700"/>
            <a:ext cx="9518049" cy="1237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92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3、下面文段有三处推断存在问题,请参考①的方式,说明</a:t>
            </a:r>
          </a:p>
          <a:p>
            <a:pPr marL="0" marR="0">
              <a:lnSpc>
                <a:spcPts val="2400"/>
              </a:lnSpc>
              <a:spcBef>
                <a:spcPts val="134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475422"/>
            <a:ext cx="9865531" cy="3140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回首过去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,文学是我们最深的青春记忆。因为只有钟情文学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2"/>
              </a:lnSpc>
              <a:spcBef>
                <a:spcPts val="134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才会让青春时代简单而美好。坐在北京大学的图书馆里,和馆前</a:t>
            </a:r>
          </a:p>
          <a:p>
            <a:pPr marL="0" marR="0">
              <a:lnSpc>
                <a:spcPts val="2400"/>
              </a:lnSpc>
              <a:spcBef>
                <a:spcPts val="139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那一排银杏树朝夕相对,只有我才能印证它们的成长;坐在剑桥</a:t>
            </a:r>
          </a:p>
          <a:p>
            <a:pPr marL="0" marR="0">
              <a:lnSpc>
                <a:spcPts val="2400"/>
              </a:lnSpc>
              <a:spcBef>
                <a:spcPts val="134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大学的图书馆里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抱着厚厚的《剑桥中国文学史》,深切地体会</a:t>
            </a:r>
          </a:p>
          <a:p>
            <a:pPr marL="0" marR="0">
              <a:lnSpc>
                <a:spcPts val="2402"/>
              </a:lnSpc>
              <a:spcBef>
                <a:spcPts val="13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着中国古典诗词的文化魅力。纷纷扰扰的平凡生活中,有了文学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34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必定能使你的人生精彩。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457001"/>
            <a:ext cx="792595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①不是只有钟情文学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,才会让青春时代简单而美好。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067451"/>
            <a:ext cx="826008" cy="14676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604"/>
              </a:lnSpc>
              <a:spcBef>
                <a:spcPts val="2498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70277" y="5067451"/>
            <a:ext cx="826008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15393"/>
            <a:ext cx="9700366" cy="1167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744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请参照①的方式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说明另外两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480923"/>
            <a:ext cx="10015832" cy="3514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3976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沙子一直是国际畅销品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所以它被广泛使用。据了解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和印度邻近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的孟加拉国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绝大部分沙子依靠进口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这是因为沙漠中的沙子不适合当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作建筑材料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迪拜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卡塔尔等一些沙漠地区的国家看到孟加拉国这样做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49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也加入了沙子进口国的行列。另一方面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新科技的发展加剧了全球采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沙热,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这导致了制作太阳能电池所需要的硅来自石英砂。如果不加以</a:t>
            </a:r>
          </a:p>
          <a:p>
            <a:pPr marL="0" marR="0">
              <a:lnSpc>
                <a:spcPts val="2195"/>
              </a:lnSpc>
              <a:spcBef>
                <a:spcPts val="1503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节制,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沙子早晚就会成国稀缺品。要知道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河流、风在旅途中打磨石块、</a:t>
            </a:r>
          </a:p>
          <a:p>
            <a:pPr marL="0" marR="0">
              <a:lnSpc>
                <a:spcPts val="2195"/>
              </a:lnSpc>
              <a:spcBef>
                <a:spcPts val="1499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剥离山体,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然后将岩石转变为沙子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整个过程是非常漫长的。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895056"/>
            <a:ext cx="8238814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①不是因为沙子一直是国际畅销品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所以它才被广泛使用。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491481"/>
            <a:ext cx="697991" cy="1293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195"/>
              </a:lnSpc>
              <a:spcBef>
                <a:spcPts val="2496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17294" y="5491481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25132"/>
            <a:ext cx="9518049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92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5、下面文段有三处存在推断问题,请参照①的方式,说明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576006"/>
            <a:ext cx="9867429" cy="3322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2076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《欢乐颂2》是一部都市女性情感剧,因为它选取了五个性格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各异的女性形象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所以还原了当下的社会现实,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受到观众的喜爱。</a:t>
            </a:r>
          </a:p>
          <a:p>
            <a:pPr marL="0" marR="0">
              <a:lnSpc>
                <a:spcPts val="2400"/>
              </a:lnSpc>
              <a:spcBef>
                <a:spcPts val="168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编剧通过角色的现实性刻画探讨社会转型期的女性如何寻找人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生航向、如何生存与进步等问题,剧中不少台词措辞犀利,直戳</a:t>
            </a:r>
          </a:p>
          <a:p>
            <a:pPr marL="0" marR="0">
              <a:lnSpc>
                <a:spcPts val="2400"/>
              </a:lnSpc>
              <a:spcBef>
                <a:spcPts val="1634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现实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,必然在各大社交网络上引发热议。这部剧必将最大限度地</a:t>
            </a:r>
          </a:p>
          <a:p>
            <a:pPr marL="0" marR="0">
              <a:lnSpc>
                <a:spcPts val="2400"/>
              </a:lnSpc>
              <a:spcBef>
                <a:spcPts val="16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扩展电视剧在不同传播媒介上的影响范围及其社会文化意义。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776779"/>
            <a:ext cx="8805412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①选取了五个女性形象未必完全还原了当下的社会现实。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43785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34871"/>
            <a:ext cx="9549011" cy="1380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3932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请参照①的方式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说明另外两处问题。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671089"/>
            <a:ext cx="9734962" cy="3045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33756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一位沉迷于网络的学生说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我生在贫困的家庭里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父母没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有多少学问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没有良好的家庭条件我怎么学习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人家的老师</a:t>
            </a:r>
          </a:p>
          <a:p>
            <a:pPr marL="0" marR="0">
              <a:lnSpc>
                <a:spcPts val="2604"/>
              </a:lnSpc>
              <a:spcBef>
                <a:spcPts val="1713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都是硕士博士毕业生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我的老师最多是中专毕业生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我怎么</a:t>
            </a:r>
          </a:p>
          <a:p>
            <a:pPr marL="0" marR="0">
              <a:lnSpc>
                <a:spcPts val="2606"/>
              </a:lnSpc>
              <a:spcBef>
                <a:spcPts val="1761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能学习好呢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没知识没技术我还怎么生存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请大家引以为戒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不要像我这样对不起父母和社会。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573420"/>
            <a:ext cx="6483597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①不是有了良好的家庭条件才能学习。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254902"/>
            <a:ext cx="826008" cy="15072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604"/>
              </a:lnSpc>
              <a:spcBef>
                <a:spcPts val="276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70277" y="5254902"/>
            <a:ext cx="826008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25132"/>
            <a:ext cx="9518049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92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7、下面文段有三处推断存在问题,请参考①的方式,说明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576006"/>
            <a:ext cx="9866378" cy="3322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62076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作为一种文化基因和精神传承,工匠精神为各行各业所必需。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一个员工只要恪尽职业操守,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就可以具备工匠精神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,一个企业只</a:t>
            </a:r>
          </a:p>
          <a:p>
            <a:pPr marL="0" marR="0">
              <a:lnSpc>
                <a:spcPts val="2400"/>
              </a:lnSpc>
              <a:spcBef>
                <a:spcPts val="168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要重视产品的质量提升,就能够打造出自己的企业品牌。我国已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经建立起了体现创新价值的激励机制,一定能够培育出众多</a:t>
            </a:r>
          </a:p>
          <a:p>
            <a:pPr marL="0" marR="0">
              <a:lnSpc>
                <a:spcPts val="2400"/>
              </a:lnSpc>
              <a:spcBef>
                <a:spcPts val="163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“中国工匠”,打造更多享誉世界的“中国品牌”,从而推动中</a:t>
            </a:r>
          </a:p>
          <a:p>
            <a:pPr marL="0" marR="0">
              <a:lnSpc>
                <a:spcPts val="2400"/>
              </a:lnSpc>
              <a:spcBef>
                <a:spcPts val="16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国经济发展进入质量时代。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776779"/>
            <a:ext cx="7748593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①员工能够恪尽职业操守未必可以具备工匠精神。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43785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1780" y="1284014"/>
            <a:ext cx="9693847" cy="605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18"/>
              </a:lnSpc>
              <a:spcBef>
                <a:spcPct val="0"/>
              </a:spcBef>
              <a:spcAft>
                <a:spcPct val="0"/>
              </a:spcAft>
            </a:pPr>
            <a:r>
              <a:rPr sz="1900" spc="-405">
                <a:solidFill>
                  <a:srgbClr val="000000"/>
                </a:solidFill>
                <a:latin typeface="SimSun"/>
                <a:cs typeface="SimSun"/>
              </a:rPr>
              <a:t>《考试大纲》对“语言文字运用”部分的考查要求是：正确、熟练、有效地运用语言文字。它包含了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8495" y="1745035"/>
            <a:ext cx="2664717" cy="605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18"/>
              </a:lnSpc>
              <a:spcBef>
                <a:spcPct val="0"/>
              </a:spcBef>
              <a:spcAft>
                <a:spcPct val="0"/>
              </a:spcAft>
            </a:pP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对以下几个知识点的考查：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51780" y="2196106"/>
            <a:ext cx="1219770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48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1.</a:t>
            </a:r>
            <a:r>
              <a:rPr sz="1900" spc="-381">
                <a:solidFill>
                  <a:srgbClr val="000000"/>
                </a:solidFill>
                <a:latin typeface="SimSun"/>
                <a:cs typeface="SimSun"/>
              </a:rPr>
              <a:t>识记</a:t>
            </a:r>
            <a:r>
              <a:rPr sz="1900" spc="10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 b="1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1780" y="2655208"/>
            <a:ext cx="3567481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0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(1)</a:t>
            </a: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识记现代汉语普通话常用字的字音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51780" y="3115785"/>
            <a:ext cx="3567481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0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(2)</a:t>
            </a: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识记并正确书写现代常用规范汉字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51780" y="3574887"/>
            <a:ext cx="1593503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48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2.</a:t>
            </a: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表达应用</a:t>
            </a:r>
            <a:r>
              <a:rPr sz="1900" spc="10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900" b="1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51780" y="4033694"/>
            <a:ext cx="2120188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0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(1)</a:t>
            </a: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正确使用标点符号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51780" y="4494714"/>
            <a:ext cx="2633386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0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(2)</a:t>
            </a:r>
            <a:r>
              <a:rPr sz="1900" spc="-388">
                <a:solidFill>
                  <a:srgbClr val="000000"/>
                </a:solidFill>
                <a:latin typeface="SimSun"/>
                <a:cs typeface="SimSun"/>
              </a:rPr>
              <a:t>正确使用词语</a:t>
            </a:r>
            <a:r>
              <a:rPr sz="1900" b="1" spc="-136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</a:t>
            </a:r>
            <a:r>
              <a:rPr sz="1900" spc="-385">
                <a:solidFill>
                  <a:srgbClr val="000000"/>
                </a:solidFill>
                <a:latin typeface="SimSun"/>
                <a:cs typeface="SimSun"/>
              </a:rPr>
              <a:t>包括熟语</a:t>
            </a:r>
            <a:r>
              <a:rPr sz="1900" b="1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51780" y="4953520"/>
            <a:ext cx="1928610" cy="631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25"/>
              </a:lnSpc>
              <a:spcBef>
                <a:spcPct val="0"/>
              </a:spcBef>
              <a:spcAft>
                <a:spcPct val="0"/>
              </a:spcAft>
            </a:pPr>
            <a:r>
              <a:rPr sz="1900" b="1" spc="-150">
                <a:solidFill>
                  <a:srgbClr val="000000"/>
                </a:solidFill>
                <a:latin typeface="GDRRIS+TimesNewRomanPS-BoldMT"/>
                <a:cs typeface="GDRRIS+TimesNewRomanPS-BoldMT"/>
              </a:rPr>
              <a:t>(3)</a:t>
            </a:r>
            <a:r>
              <a:rPr sz="1900" spc="-389">
                <a:solidFill>
                  <a:srgbClr val="000000"/>
                </a:solidFill>
                <a:latin typeface="SimSun"/>
                <a:cs typeface="SimSun"/>
              </a:rPr>
              <a:t>辨析并修改病句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51780" y="5422157"/>
            <a:ext cx="8386280" cy="605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18"/>
              </a:lnSpc>
              <a:spcBef>
                <a:spcPct val="0"/>
              </a:spcBef>
              <a:spcAft>
                <a:spcPct val="0"/>
              </a:spcAft>
            </a:pPr>
            <a:r>
              <a:rPr sz="1900" spc="-389">
                <a:solidFill>
                  <a:srgbClr val="000000"/>
                </a:solidFill>
                <a:latin typeface="HPIWCW+æ°å®ä½"/>
                <a:cs typeface="HPIWCW+æ°å®ä½"/>
              </a:rPr>
              <a:t>病句类型：语序不当、搭配不当、成分残缺或赘余、结构混乱、表意不明、不合逻辑。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25132"/>
            <a:ext cx="9518049" cy="12743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992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8、下面文段有三处推断存在问题,请参照①的方式,说明</a:t>
            </a:r>
          </a:p>
          <a:p>
            <a:pPr marL="0" marR="0">
              <a:lnSpc>
                <a:spcPts val="2400"/>
              </a:lnSpc>
              <a:spcBef>
                <a:spcPts val="16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576006"/>
            <a:ext cx="9690066" cy="3322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中国某共享单车品牌计划今年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7月进入日本东京等地市场。东</a:t>
            </a:r>
          </a:p>
          <a:p>
            <a:pPr marL="0" marR="0">
              <a:lnSpc>
                <a:spcPts val="2402"/>
              </a:lnSpc>
              <a:spcBef>
                <a:spcPts val="162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京的共享单车数量少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,所以收费必然比中国国内的共享单车责。</a:t>
            </a:r>
          </a:p>
          <a:p>
            <a:pPr marL="0" marR="0">
              <a:lnSpc>
                <a:spcPts val="2400"/>
              </a:lnSpc>
              <a:spcBef>
                <a:spcPts val="168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日本的交规极其严格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,自行车不能在公共区域“随用随停”,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所</a:t>
            </a:r>
          </a:p>
          <a:p>
            <a:pPr marL="0" marR="0">
              <a:lnSpc>
                <a:spcPts val="2400"/>
              </a:lnSpc>
              <a:spcBef>
                <a:spcPts val="16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以东京街头没有自行车乱停乱放。这样一来,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只要在东京划设共</a:t>
            </a:r>
          </a:p>
          <a:p>
            <a:pPr marL="0" marR="0">
              <a:lnSpc>
                <a:spcPts val="2400"/>
              </a:lnSpc>
              <a:spcBef>
                <a:spcPts val="163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享单车停放区城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降低共享单车使用租金,中国的共享单车就一</a:t>
            </a:r>
          </a:p>
          <a:p>
            <a:pPr marL="0" marR="0">
              <a:lnSpc>
                <a:spcPts val="2400"/>
              </a:lnSpc>
              <a:spcBef>
                <a:spcPts val="16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定会在日本市场取得成功。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776779"/>
            <a:ext cx="5987231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①不是共享单车数量少就一定会收费贵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415876"/>
            <a:ext cx="762000" cy="14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400"/>
              </a:lnSpc>
              <a:spcBef>
                <a:spcPts val="2627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34871"/>
            <a:ext cx="9549011" cy="1380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33932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请参照①的方式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说明另外两处问题。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671089"/>
            <a:ext cx="9732923" cy="3045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33756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一波又一波的地产热潮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使我国各大中城市的房价居高不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下。而我们千呼万唤的房产税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却是一再难产。如果有了房</a:t>
            </a:r>
          </a:p>
          <a:p>
            <a:pPr marL="0" marR="0">
              <a:lnSpc>
                <a:spcPts val="2604"/>
              </a:lnSpc>
              <a:spcBef>
                <a:spcPts val="1713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产税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就能使房价降低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而房价一旦真的降下来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我国的经济</a:t>
            </a:r>
          </a:p>
          <a:p>
            <a:pPr marL="0" marR="0">
              <a:lnSpc>
                <a:spcPts val="2606"/>
              </a:lnSpc>
              <a:spcBef>
                <a:spcPts val="1761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就能有很大的发展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房价下降了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老百姓的生活水平也就会</a:t>
            </a:r>
          </a:p>
          <a:p>
            <a:pPr marL="0" marR="0">
              <a:lnSpc>
                <a:spcPts val="2604"/>
              </a:lnSpc>
              <a:spcBef>
                <a:spcPts val="1766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很高了。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573420"/>
            <a:ext cx="7061073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①有了房产税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也不一定能使房价降下来。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254902"/>
            <a:ext cx="826008" cy="15072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604"/>
              </a:lnSpc>
              <a:spcBef>
                <a:spcPts val="276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04032" y="5254902"/>
            <a:ext cx="826008" cy="15072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604"/>
              </a:lnSpc>
              <a:spcBef>
                <a:spcPts val="276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5714" y="415393"/>
            <a:ext cx="9541349" cy="1167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0744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、下面文段有三处推断存在问题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请参照①的方式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说明另外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两处问题。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5714" y="1480923"/>
            <a:ext cx="9697515" cy="30455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3976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在重大比赛或考试前去“祈福”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已成为一种普遍现象。里约奥运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会之前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主教练郎平曾带着女排的姑娘们去普陀山祈福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而在这届奥运</a:t>
            </a:r>
          </a:p>
          <a:p>
            <a:pPr marL="0" marR="0">
              <a:lnSpc>
                <a:spcPts val="2195"/>
              </a:lnSpc>
              <a:spcBef>
                <a:spcPts val="150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会中,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中国女排时隔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年再登奥运冠军宝座。可见,“祈福”在某种程</a:t>
            </a:r>
          </a:p>
          <a:p>
            <a:pPr marL="0" marR="0">
              <a:lnSpc>
                <a:spcPts val="2195"/>
              </a:lnSpc>
              <a:spcBef>
                <a:spcPts val="149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度上会增强选手或应试者们必胜的信心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而有了必胜的信心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,势必会在</a:t>
            </a:r>
          </a:p>
          <a:p>
            <a:pPr marL="0" marR="0">
              <a:lnSpc>
                <a:spcPts val="2198"/>
              </a:lnSpc>
              <a:spcBef>
                <a:spcPts val="1497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赛场或考场上超常发挥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这样就一定能实现自身的价值。所以说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只要</a:t>
            </a:r>
          </a:p>
          <a:p>
            <a:pPr marL="0" marR="0">
              <a:lnSpc>
                <a:spcPts val="2195"/>
              </a:lnSpc>
              <a:spcBef>
                <a:spcPts val="1503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有好的心态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就必然能获得成功。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5714" y="4425925"/>
            <a:ext cx="8068179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①有了必胜的信心不一定就能在赛场或考场上超常发挥。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5714" y="5022064"/>
            <a:ext cx="697991" cy="1293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</a:p>
          <a:p>
            <a:pPr marL="0" marR="0">
              <a:lnSpc>
                <a:spcPts val="2195"/>
              </a:lnSpc>
              <a:spcBef>
                <a:spcPts val="2496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17294" y="5022064"/>
            <a:ext cx="697991" cy="1293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2195"/>
              </a:lnSpc>
              <a:spcBef>
                <a:spcPts val="2496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6687" y="613036"/>
            <a:ext cx="5566257" cy="4196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</a:pP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四、排序题答题技巧</a:t>
            </a:r>
          </a:p>
          <a:p>
            <a:pPr marL="0" marR="0">
              <a:lnSpc>
                <a:spcPts val="3300"/>
              </a:lnSpc>
              <a:spcBef>
                <a:spcPts val="1655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、分析选项找规律。</a:t>
            </a:r>
          </a:p>
          <a:p>
            <a:pPr marL="0" marR="0">
              <a:lnSpc>
                <a:spcPts val="3300"/>
              </a:lnSpc>
              <a:spcBef>
                <a:spcPts val="1608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300" spc="11">
                <a:solidFill>
                  <a:srgbClr val="000000"/>
                </a:solidFill>
                <a:latin typeface="FangSong"/>
                <a:cs typeface="FangSong"/>
              </a:rPr>
              <a:t>、前句（主语）提示</a:t>
            </a:r>
          </a:p>
          <a:p>
            <a:pPr marL="0" marR="0">
              <a:lnSpc>
                <a:spcPts val="3300"/>
              </a:lnSpc>
              <a:spcBef>
                <a:spcPts val="1667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、两句间明显顺序</a:t>
            </a:r>
          </a:p>
          <a:p>
            <a:pPr marL="0" marR="0">
              <a:lnSpc>
                <a:spcPts val="3300"/>
              </a:lnSpc>
              <a:spcBef>
                <a:spcPts val="1608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、关联词、代词、提示词</a:t>
            </a:r>
          </a:p>
          <a:p>
            <a:pPr marL="0" marR="0">
              <a:lnSpc>
                <a:spcPts val="3300"/>
              </a:lnSpc>
              <a:spcBef>
                <a:spcPts val="1655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、标点提示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687" y="4392929"/>
            <a:ext cx="9439154" cy="1551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02"/>
              </a:lnSpc>
              <a:spcBef>
                <a:spcPct val="0"/>
              </a:spcBef>
              <a:spcAft>
                <a:spcPct val="0"/>
              </a:spcAft>
            </a:pPr>
            <a:r>
              <a:rPr sz="3300" spc="18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、话题一致性，整体顺序（时间、空间、逻</a:t>
            </a:r>
          </a:p>
          <a:p>
            <a:pPr marL="0" marR="0">
              <a:lnSpc>
                <a:spcPts val="3300"/>
              </a:lnSpc>
              <a:spcBef>
                <a:spcPts val="661"/>
              </a:spcBef>
              <a:spcAft>
                <a:spcPct val="0"/>
              </a:spcAft>
            </a:pPr>
            <a:r>
              <a:rPr sz="3300" spc="14">
                <a:solidFill>
                  <a:srgbClr val="000000"/>
                </a:solidFill>
                <a:latin typeface="FangSong"/>
                <a:cs typeface="FangSong"/>
              </a:rPr>
              <a:t>辑、总分）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29101"/>
            <a:ext cx="10181572" cy="11343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、植物利用光敏素察觉邻近植物的位置，调整自己的生长以避开邻</a:t>
            </a:r>
          </a:p>
          <a:p>
            <a:pPr marL="0" marR="0">
              <a:lnSpc>
                <a:spcPts val="2195"/>
              </a:lnSpc>
              <a:spcBef>
                <a:spcPts val="123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近植物。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____________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。如果感受到温度起伏，种子就会在春天发芽。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27837"/>
            <a:ext cx="7422236" cy="2386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①光敏素在黑暗环境中是无用武之地的</a:t>
            </a:r>
          </a:p>
          <a:p>
            <a:pPr marL="0" marR="0">
              <a:lnSpc>
                <a:spcPts val="2198"/>
              </a:lnSpc>
              <a:spcBef>
                <a:spcPts val="2229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②让深埋土中的种子知道上方没有一线生机</a:t>
            </a:r>
          </a:p>
          <a:p>
            <a:pPr marL="0" marR="0">
              <a:lnSpc>
                <a:spcPts val="2195"/>
              </a:lnSpc>
              <a:spcBef>
                <a:spcPts val="2297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③土壤表层的植物调节着土壤内种子感受温度的范围</a:t>
            </a:r>
          </a:p>
          <a:p>
            <a:pPr marL="0" marR="0">
              <a:lnSpc>
                <a:spcPts val="2195"/>
              </a:lnSpc>
              <a:spcBef>
                <a:spcPts val="223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④不过还有另一种线索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679419"/>
            <a:ext cx="419445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⑤侦测竞争对手是否环伺在侧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243299"/>
            <a:ext cx="7100227" cy="18230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⑥只有位于土壤表层或接近表层的种子能加以利用</a:t>
            </a:r>
          </a:p>
          <a:p>
            <a:pPr marL="141732" marR="0">
              <a:lnSpc>
                <a:spcPts val="2198"/>
              </a:lnSpc>
              <a:spcBef>
                <a:spcPts val="2229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．①④⑥②⑤③</a:t>
            </a:r>
            <a:r>
              <a:rPr sz="2200" spc="5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．①⑥⑤④②③</a:t>
            </a:r>
          </a:p>
          <a:p>
            <a:pPr marL="141732" marR="0">
              <a:lnSpc>
                <a:spcPts val="2195"/>
              </a:lnSpc>
              <a:spcBef>
                <a:spcPts val="2284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．①④⑥⑤②③</a:t>
            </a:r>
            <a:r>
              <a:rPr sz="2200" spc="5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．①⑥④②⑤③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35792"/>
            <a:ext cx="10051511" cy="1238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、依次填入下面一段文字横线处的语句，与上下衔接最为恰</a:t>
            </a:r>
          </a:p>
          <a:p>
            <a:pPr marL="0" marR="0">
              <a:lnSpc>
                <a:spcPts val="2400"/>
              </a:lnSpc>
              <a:spcBef>
                <a:spcPts val="134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当的一组是（</a:t>
            </a:r>
            <a:r>
              <a:rPr sz="2400" spc="30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）（</a:t>
            </a:r>
            <a:r>
              <a:rPr sz="2400" spc="6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分</a:t>
            </a:r>
            <a:r>
              <a:rPr sz="2400" spc="6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13776"/>
            <a:ext cx="10238718" cy="171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演讲，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_________，_________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，在人们的社会活动中起着积极</a:t>
            </a:r>
          </a:p>
          <a:p>
            <a:pPr marL="0" marR="0">
              <a:lnSpc>
                <a:spcPts val="2402"/>
              </a:lnSpc>
              <a:spcBef>
                <a:spcPts val="134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的作用。而演讲辞作为演讲时的文稿，_________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_________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2400"/>
              </a:lnSpc>
              <a:spcBef>
                <a:spcPts val="139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_________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068637"/>
            <a:ext cx="6691425" cy="13642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①它除了具有观点鲜明、逻辑性强的特点外</a:t>
            </a:r>
          </a:p>
          <a:p>
            <a:pPr marL="0" marR="0">
              <a:lnSpc>
                <a:spcPts val="2400"/>
              </a:lnSpc>
              <a:spcBef>
                <a:spcPts val="234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②是沟通心灵、争取同盟的有利桥梁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272851"/>
            <a:ext cx="6339153" cy="1365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③还要运用多种艺术手法唤起听众的共鸣</a:t>
            </a:r>
          </a:p>
          <a:p>
            <a:pPr marL="0" marR="0">
              <a:lnSpc>
                <a:spcPts val="2400"/>
              </a:lnSpc>
              <a:spcBef>
                <a:spcPts val="235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④是演讲成功的基础和重要组成部分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478665"/>
            <a:ext cx="563460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⑤是传播知识、发表见解的重要途径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6080383"/>
            <a:ext cx="9347637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⑤②①③④</a:t>
            </a:r>
            <a:r>
              <a:rPr sz="2400" spc="18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⑤②④①③</a:t>
            </a:r>
            <a:r>
              <a:rPr sz="2400" spc="18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②⑤④①③</a:t>
            </a:r>
            <a:r>
              <a:rPr sz="2400" spc="6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①③④⑤②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6551" y="419838"/>
            <a:ext cx="9848234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、考虑到中国技术水平与前沿国家的差距，与过去的常态相比，“新常态”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16332"/>
            <a:ext cx="5002650" cy="1682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可能会有几方面的特点：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513587" marR="0">
              <a:lnSpc>
                <a:spcPts val="2004"/>
              </a:lnSpc>
              <a:spcBef>
                <a:spcPts val="2112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①经济结构也将会发生新的变化</a:t>
            </a:r>
          </a:p>
          <a:p>
            <a:pPr marL="513587" marR="0">
              <a:lnSpc>
                <a:spcPts val="2004"/>
              </a:lnSpc>
              <a:spcBef>
                <a:spcPts val="212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②仍然有望保持较高水平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84953" y="816332"/>
            <a:ext cx="1790700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__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；</a:t>
            </a:r>
            <a:r>
              <a:rPr sz="2000" spc="255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__；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25257" y="816332"/>
            <a:ext cx="63550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808719" y="816332"/>
            <a:ext cx="63550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5027" y="2386433"/>
            <a:ext cx="9692237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③推动增长的主要力量，将转向主要依靠转型升级、生产率提升和多元的创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2782672"/>
            <a:ext cx="63550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新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5027" y="3305143"/>
            <a:ext cx="6462879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④但与全球范围其他经济体特别是发达经济体相比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05027" y="3829915"/>
            <a:ext cx="9398089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⑤比如，服务业的比重超过第二产业，投资的比重会达到峰值并缓慢降低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4352647"/>
            <a:ext cx="10003854" cy="1158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⑥增长速度可能会比过去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多年有所降低</a:t>
            </a:r>
          </a:p>
          <a:p>
            <a:pPr marL="0" marR="0">
              <a:lnSpc>
                <a:spcPts val="2004"/>
              </a:lnSpc>
              <a:spcBef>
                <a:spcPts val="211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．⑥④①②⑤③</a:t>
            </a:r>
            <a:r>
              <a:rPr sz="2000" spc="35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．⑤②③⑥④①</a:t>
            </a:r>
            <a:r>
              <a:rPr sz="2000" spc="152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．⑥④②③①⑤</a:t>
            </a:r>
            <a:r>
              <a:rPr sz="2000" spc="1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．②④⑥③①⑤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8368" y="429101"/>
            <a:ext cx="838504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4、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210054" y="429101"/>
            <a:ext cx="69829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21659" y="429101"/>
            <a:ext cx="69829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74869" y="429101"/>
            <a:ext cx="69829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69938" y="429101"/>
            <a:ext cx="69829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422893" y="429101"/>
            <a:ext cx="980541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。如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865481"/>
            <a:ext cx="7422236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在某些汉印中，就有“荼”字省作“茶”字的写法。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1427837"/>
            <a:ext cx="10167542" cy="1824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  <a:r>
              <a:rPr sz="2200" spc="5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民间的书写者出于某种考虑，将“荼”减去一笔，这就成了“茶”字</a:t>
            </a:r>
          </a:p>
          <a:p>
            <a:pPr marL="0" marR="0">
              <a:lnSpc>
                <a:spcPts val="2198"/>
              </a:lnSpc>
              <a:spcBef>
                <a:spcPts val="222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200" spc="5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随着饮茶习俗的推广，“荼”字的使用频率越来越高</a:t>
            </a:r>
          </a:p>
          <a:p>
            <a:pPr marL="0" marR="0">
              <a:lnSpc>
                <a:spcPts val="2195"/>
              </a:lnSpc>
              <a:spcBef>
                <a:spcPts val="229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“荼”简写为“茶”，汉代已露端倪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3116810"/>
            <a:ext cx="9684593" cy="12606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在中唐之前“茶”字写作“荼”，这恐怕不是我们人人都知道的</a:t>
            </a:r>
          </a:p>
          <a:p>
            <a:pPr marL="0" marR="0">
              <a:lnSpc>
                <a:spcPts val="2195"/>
              </a:lnSpc>
              <a:spcBef>
                <a:spcPts val="223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茶作为饮品，我们都很熟悉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4243299"/>
            <a:ext cx="6778814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⑥</a:t>
            </a:r>
            <a:r>
              <a:rPr sz="2200" spc="16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“茶”有多个义项，“茶叶”义是其中之一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1439" y="4805394"/>
            <a:ext cx="10185636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、④⑥⑤②①③</a:t>
            </a:r>
            <a:r>
              <a:rPr sz="2200" spc="57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、⑥②①⑤④③</a:t>
            </a:r>
            <a:r>
              <a:rPr sz="2200" spc="5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、⑤④⑥②①③</a:t>
            </a:r>
            <a:r>
              <a:rPr sz="2200" spc="5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、⑥④⑤②③①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29101"/>
            <a:ext cx="10380650" cy="15702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、急剧转型的社会，矛盾纠葛不断，经济走强远远不够，道德建设</a:t>
            </a:r>
          </a:p>
          <a:p>
            <a:pPr marL="0" marR="0">
              <a:lnSpc>
                <a:spcPts val="2195"/>
              </a:lnSpc>
              <a:spcBef>
                <a:spcPts val="123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更显急迫。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2195"/>
              </a:lnSpc>
              <a:spcBef>
                <a:spcPts val="1286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使走向公平正义文明之路成为可能。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863439"/>
            <a:ext cx="5163228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①勇气就是一个人处于逆境中的光明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426438"/>
            <a:ext cx="6454285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②此刻，改革者和利益相关者都需要极大勇气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990318"/>
            <a:ext cx="10004081" cy="1133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③蒙田所谓“在全部的美德之中，最强大、最慷慨、最自豪的，是真正</a:t>
            </a:r>
          </a:p>
          <a:p>
            <a:pPr marL="0" marR="0">
              <a:lnSpc>
                <a:spcPts val="2198"/>
              </a:lnSpc>
              <a:spcBef>
                <a:spcPts val="123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的勇敢”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988792"/>
            <a:ext cx="6454285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④众多有勇气的人，会使一个社会获得新希望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551147"/>
            <a:ext cx="8390188" cy="12622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⑤以及普希金将勇敢赞为人类美德的高峰，都让我们意识到</a:t>
            </a:r>
          </a:p>
          <a:p>
            <a:pPr marL="0" marR="0">
              <a:lnSpc>
                <a:spcPts val="2195"/>
              </a:lnSpc>
              <a:spcBef>
                <a:spcPts val="2247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⑥关于勇气，当进入道德层面观察，的确很有启迪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677714"/>
            <a:ext cx="101850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．②⑥③⑤①④</a:t>
            </a:r>
            <a:r>
              <a:rPr sz="2200" spc="5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．⑥③⑤④①②</a:t>
            </a:r>
            <a:r>
              <a:rPr sz="2200" spc="5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C．⑥①④②③⑤</a:t>
            </a:r>
            <a:r>
              <a:rPr sz="2200" spc="5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．②①④⑤⑥③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8368" y="429101"/>
            <a:ext cx="9529604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、在这封信里我只有一个很单纯的目的，就是研究如何“免俗”。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65481"/>
            <a:ext cx="5808343" cy="12603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在这封信里我就想把一点心得介绍给你。</a:t>
            </a:r>
          </a:p>
          <a:p>
            <a:pPr marL="565404" marR="0">
              <a:lnSpc>
                <a:spcPts val="2195"/>
              </a:lnSpc>
              <a:spcBef>
                <a:spcPts val="223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①比从前感觉到更浓厚的趣味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261350" y="865481"/>
            <a:ext cx="697991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6844" y="1989931"/>
            <a:ext cx="7098303" cy="2387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②然后再以美感的态度推到人生世相方面去</a:t>
            </a:r>
          </a:p>
          <a:p>
            <a:pPr marL="0" marR="0">
              <a:lnSpc>
                <a:spcPts val="2195"/>
              </a:lnSpc>
              <a:spcBef>
                <a:spcPts val="2247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③懂得什么样的经验才是美感的</a:t>
            </a:r>
          </a:p>
          <a:p>
            <a:pPr marL="0" marR="0">
              <a:lnSpc>
                <a:spcPts val="2195"/>
              </a:lnSpc>
              <a:spcBef>
                <a:spcPts val="228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④再看到一首诗、一幅画或是一片自然风景的时候</a:t>
            </a:r>
          </a:p>
          <a:p>
            <a:pPr marL="0" marR="0">
              <a:lnSpc>
                <a:spcPts val="2195"/>
              </a:lnSpc>
              <a:spcBef>
                <a:spcPts val="223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⑤我的心愿就算达到了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56844" y="4243299"/>
            <a:ext cx="294307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⑥假若你看过信之后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805394"/>
            <a:ext cx="5174132" cy="1260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．⑥④①②③⑤</a:t>
            </a:r>
            <a:r>
              <a:rPr sz="2200" spc="16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．⑤②③⑥④①</a:t>
            </a:r>
          </a:p>
          <a:p>
            <a:pPr marL="0" marR="0">
              <a:lnSpc>
                <a:spcPts val="2195"/>
              </a:lnSpc>
              <a:spcBef>
                <a:spcPts val="2234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．⑥④①③②⑤</a:t>
            </a:r>
            <a:r>
              <a:rPr sz="2200" spc="5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．⑤②④⑥③①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7815" y="713699"/>
            <a:ext cx="2272876" cy="645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57"/>
              </a:lnSpc>
              <a:spcBef>
                <a:spcPct val="0"/>
              </a:spcBef>
              <a:spcAft>
                <a:spcPct val="0"/>
              </a:spcAft>
            </a:pPr>
            <a:r>
              <a:rPr sz="1950" b="1" spc="-188">
                <a:solidFill>
                  <a:srgbClr val="000000"/>
                </a:solidFill>
                <a:latin typeface="QEADWM+TimesNewRomanPS-BoldMT"/>
                <a:cs typeface="QEADWM+TimesNewRomanPS-BoldMT"/>
              </a:rPr>
              <a:t>(4)</a:t>
            </a: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扩展语句，压缩语段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7815" y="1191212"/>
            <a:ext cx="2459911" cy="645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57"/>
              </a:lnSpc>
              <a:spcBef>
                <a:spcPct val="0"/>
              </a:spcBef>
              <a:spcAft>
                <a:spcPct val="0"/>
              </a:spcAft>
            </a:pPr>
            <a:r>
              <a:rPr sz="1950" b="1" spc="-188">
                <a:solidFill>
                  <a:srgbClr val="000000"/>
                </a:solidFill>
                <a:latin typeface="QEADWM+TimesNewRomanPS-BoldMT"/>
                <a:cs typeface="QEADWM+TimesNewRomanPS-BoldMT"/>
              </a:rPr>
              <a:t>(5)</a:t>
            </a: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选用、仿用、变换句式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7815" y="1668724"/>
            <a:ext cx="2646946" cy="645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57"/>
              </a:lnSpc>
              <a:spcBef>
                <a:spcPct val="0"/>
              </a:spcBef>
              <a:spcAft>
                <a:spcPct val="0"/>
              </a:spcAft>
            </a:pPr>
            <a:r>
              <a:rPr sz="1950" b="1" spc="-188">
                <a:solidFill>
                  <a:srgbClr val="000000"/>
                </a:solidFill>
                <a:latin typeface="QEADWM+TimesNewRomanPS-BoldMT"/>
                <a:cs typeface="QEADWM+TimesNewRomanPS-BoldMT"/>
              </a:rPr>
              <a:t>(6)</a:t>
            </a: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正确运用常见的修辞手法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77815" y="2153936"/>
            <a:ext cx="7313071" cy="11151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948"/>
              </a:lnSpc>
              <a:spcBef>
                <a:spcPct val="0"/>
              </a:spcBef>
              <a:spcAft>
                <a:spcPct val="0"/>
              </a:spcAft>
            </a:pPr>
            <a:r>
              <a:rPr sz="1950" spc="-478">
                <a:solidFill>
                  <a:srgbClr val="000000"/>
                </a:solidFill>
                <a:latin typeface="FangSong"/>
                <a:cs typeface="FangSong"/>
              </a:rPr>
              <a:t>常见修辞手法：比喻、比拟、借代、夸张、对偶、排比、反复、设问、反问。</a:t>
            </a:r>
          </a:p>
          <a:p>
            <a:pPr marL="0" marR="0">
              <a:lnSpc>
                <a:spcPts val="2157"/>
              </a:lnSpc>
              <a:spcBef>
                <a:spcPts val="1602"/>
              </a:spcBef>
              <a:spcAft>
                <a:spcPct val="0"/>
              </a:spcAft>
            </a:pPr>
            <a:r>
              <a:rPr sz="1950" b="1" spc="-188">
                <a:solidFill>
                  <a:srgbClr val="000000"/>
                </a:solidFill>
                <a:latin typeface="QEADWM+TimesNewRomanPS-BoldMT"/>
                <a:cs typeface="QEADWM+TimesNewRomanPS-BoldMT"/>
              </a:rPr>
              <a:t>(7)</a:t>
            </a: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语言表达简明、连贯、得体、准确、鲜明、生动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6595" y="3105438"/>
            <a:ext cx="10324336" cy="1573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81219" marR="0">
              <a:lnSpc>
                <a:spcPts val="1948"/>
              </a:lnSpc>
              <a:spcBef>
                <a:spcPct val="0"/>
              </a:spcBef>
              <a:spcAft>
                <a:spcPct val="0"/>
              </a:spcAft>
            </a:pP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在近几年的高考新课标卷中，没有考查“识记现代汉语普通话常用字的字音”的试题，也没有针对</a:t>
            </a:r>
          </a:p>
          <a:p>
            <a:pPr marL="0" marR="0">
              <a:lnSpc>
                <a:spcPts val="1948"/>
              </a:lnSpc>
              <a:spcBef>
                <a:spcPts val="1860"/>
              </a:spcBef>
              <a:spcAft>
                <a:spcPct val="0"/>
              </a:spcAft>
            </a:pPr>
            <a:r>
              <a:rPr sz="1950" spc="-519">
                <a:solidFill>
                  <a:srgbClr val="000000"/>
                </a:solidFill>
                <a:latin typeface="SimSun"/>
                <a:cs typeface="SimSun"/>
              </a:rPr>
              <a:t>“识记并正确书写现代常用规范汉字”和“正确使用标点符号”单独命题，《考试大纲》“写作”部分，“默</a:t>
            </a:r>
          </a:p>
          <a:p>
            <a:pPr marL="0" marR="0">
              <a:lnSpc>
                <a:spcPts val="1948"/>
              </a:lnSpc>
              <a:spcBef>
                <a:spcPts val="1861"/>
              </a:spcBef>
              <a:spcAft>
                <a:spcPct val="0"/>
              </a:spcAft>
            </a:pPr>
            <a:r>
              <a:rPr sz="1950" spc="-478">
                <a:solidFill>
                  <a:srgbClr val="000000"/>
                </a:solidFill>
                <a:latin typeface="SimSun"/>
                <a:cs typeface="SimSun"/>
              </a:rPr>
              <a:t>写常见的名句名篇”部分有“标点正确、不写错别字”的要求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03443"/>
            <a:ext cx="10298907" cy="20152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7511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8、莫言在接受本报记者采访时曾如此定义作品的“深</a:t>
            </a:r>
          </a:p>
          <a:p>
            <a:pPr marL="0" marR="0">
              <a:lnSpc>
                <a:spcPts val="2604"/>
              </a:lnSpc>
              <a:spcBef>
                <a:spcPts val="2077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刻”：</a:t>
            </a:r>
            <a:r>
              <a:rPr sz="2600" spc="6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____，分析造成苦</a:t>
            </a:r>
          </a:p>
          <a:p>
            <a:pPr marL="0" marR="0">
              <a:lnSpc>
                <a:spcPts val="2604"/>
              </a:lnSpc>
              <a:spcBef>
                <a:spcPts val="2076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难的原因，才可能写出深刻的苦难，写出真正的悲剧和命运。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287420"/>
            <a:ext cx="826008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423669" y="2287420"/>
            <a:ext cx="3479609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只有正视人心中的恶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911085" y="2287420"/>
            <a:ext cx="2488692" cy="1420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600" spc="46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也就是</a:t>
            </a:r>
          </a:p>
          <a:p>
            <a:pPr marL="321564" marR="0">
              <a:lnSpc>
                <a:spcPts val="2604"/>
              </a:lnSpc>
              <a:spcBef>
                <a:spcPts val="207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600" spc="46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才是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881780"/>
            <a:ext cx="6865432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说，实际上我们每个人都有动物性的一面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476394"/>
            <a:ext cx="4577461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真正深刻、真正触及灵魂的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906645" y="3476394"/>
            <a:ext cx="826008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④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737225" y="3476394"/>
            <a:ext cx="3483640" cy="1420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35279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只有正视人类自身</a:t>
            </a:r>
          </a:p>
          <a:p>
            <a:pPr marL="0" marR="0">
              <a:lnSpc>
                <a:spcPts val="2604"/>
              </a:lnSpc>
              <a:spcBef>
                <a:spcPts val="207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⑤</a:t>
            </a:r>
            <a:r>
              <a:rPr sz="2600" spc="46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有一些难以克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4070755"/>
            <a:ext cx="5339611" cy="826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个性方面难以克服的弱点和缺陷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4664853"/>
            <a:ext cx="2484355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制的个人欲望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580510" y="4664853"/>
            <a:ext cx="5342859" cy="1547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523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⑥正视它们所带来的命运的变迁</a:t>
            </a:r>
          </a:p>
          <a:p>
            <a:pPr marL="0" marR="0">
              <a:lnSpc>
                <a:spcPts val="2604"/>
              </a:lnSpc>
              <a:spcBef>
                <a:spcPts val="307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．①⑤②⑥④③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1439" y="5386297"/>
            <a:ext cx="2983139" cy="15469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．①④⑥③②⑤</a:t>
            </a:r>
          </a:p>
          <a:p>
            <a:pPr marL="0" marR="0">
              <a:lnSpc>
                <a:spcPts val="2606"/>
              </a:lnSpc>
              <a:spcBef>
                <a:spcPts val="3069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．④⑥①②⑤③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580510" y="6106887"/>
            <a:ext cx="2983470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．④⑥③②⑤①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8368" y="429101"/>
            <a:ext cx="5329282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、中华民族有自己独特的月亮文化。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4133" y="429101"/>
            <a:ext cx="3241638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865481"/>
            <a:ext cx="9045437" cy="12603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____</a:t>
            </a: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____。祭月之举扩展至民间，民众亦有广泛的拜月习俗。</a:t>
            </a:r>
          </a:p>
          <a:p>
            <a:pPr marL="0" marR="0">
              <a:lnSpc>
                <a:spcPts val="2195"/>
              </a:lnSpc>
              <a:spcBef>
                <a:spcPts val="223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①且祭月的习俗绵延不绝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989931"/>
            <a:ext cx="6131273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②现在北京的月坛即为明清帝王祭月的场所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2554454"/>
            <a:ext cx="8395226" cy="12603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③月亮崇拜古已有之——远古先民看见月出月落、月缺月圆</a:t>
            </a:r>
          </a:p>
          <a:p>
            <a:pPr marL="0" marR="0">
              <a:lnSpc>
                <a:spcPts val="2195"/>
              </a:lnSpc>
              <a:spcBef>
                <a:spcPts val="223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④自周朝起，中国就有祭月仪式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679419"/>
            <a:ext cx="9682072" cy="1261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⑤内心感受到一股神秘的力量支配着大地，心生敬畏</a:t>
            </a:r>
          </a:p>
          <a:p>
            <a:pPr marL="0" marR="0">
              <a:lnSpc>
                <a:spcPts val="2195"/>
              </a:lnSpc>
              <a:spcBef>
                <a:spcPts val="224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⑥月亮称“太阴”，与太阳分别成为中华文化中代表阴阳的“两极”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4805394"/>
            <a:ext cx="2525260" cy="1260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．③①⑤②⑥④</a:t>
            </a:r>
          </a:p>
          <a:p>
            <a:pPr marL="0" marR="0">
              <a:lnSpc>
                <a:spcPts val="2195"/>
              </a:lnSpc>
              <a:spcBef>
                <a:spcPts val="2234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．③⑤⑥①②④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766314" y="4805394"/>
            <a:ext cx="2523966" cy="1260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B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．⑥④①⑤③②</a:t>
            </a:r>
          </a:p>
          <a:p>
            <a:pPr marL="0" marR="0">
              <a:lnSpc>
                <a:spcPts val="2195"/>
              </a:lnSpc>
              <a:spcBef>
                <a:spcPts val="2234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D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．⑥③⑤④①②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TWCDRK+å¾®è½¯é�»,Bold"/>
                <a:cs typeface="TWCDRK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TWCDRK+å¾®è½¯é�»,Bold"/>
                <a:cs typeface="TWCDRK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WCJQGW+å¾®è½¯é�»,Bold"/>
                <a:cs typeface="WCJQGW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ATUJTO+å¾®è½¯é�»,Bold"/>
                <a:cs typeface="ATUJTO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27225" y="241532"/>
            <a:ext cx="6083275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DRECJF+MicrosoftYaHei"/>
                <a:cs typeface="DRECJF+MicrosoftYaHei"/>
              </a:rPr>
              <a:t>二、高考试卷各题型时间分配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5716" y="1304512"/>
            <a:ext cx="2526738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论述文（9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分）：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70625" y="1304512"/>
            <a:ext cx="707870" cy="2815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2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15</a:t>
            </a:r>
          </a:p>
          <a:p>
            <a:pPr marL="0" marR="0">
              <a:lnSpc>
                <a:spcPts val="2195"/>
              </a:lnSpc>
              <a:spcBef>
                <a:spcPts val="197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25</a:t>
            </a:r>
          </a:p>
          <a:p>
            <a:pPr marL="9144" marR="0">
              <a:lnSpc>
                <a:spcPts val="2195"/>
              </a:lnSpc>
              <a:spcBef>
                <a:spcPts val="193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20</a:t>
            </a:r>
          </a:p>
          <a:p>
            <a:pPr marL="6096" marR="0">
              <a:lnSpc>
                <a:spcPts val="2195"/>
              </a:lnSpc>
              <a:spcBef>
                <a:spcPts val="1971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15</a:t>
            </a:r>
          </a:p>
          <a:p>
            <a:pPr marL="4571" marR="0">
              <a:lnSpc>
                <a:spcPts val="2195"/>
              </a:lnSpc>
              <a:spcBef>
                <a:spcPts val="196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400290" y="1304512"/>
            <a:ext cx="993648" cy="49346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619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1523" marR="0">
              <a:lnSpc>
                <a:spcPts val="2195"/>
              </a:lnSpc>
              <a:spcBef>
                <a:spcPts val="197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9143" marR="0">
              <a:lnSpc>
                <a:spcPts val="2195"/>
              </a:lnSpc>
              <a:spcBef>
                <a:spcPts val="193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6095" marR="0">
              <a:lnSpc>
                <a:spcPts val="2195"/>
              </a:lnSpc>
              <a:spcBef>
                <a:spcPts val="1971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4571" marR="0">
              <a:lnSpc>
                <a:spcPts val="2195"/>
              </a:lnSpc>
              <a:spcBef>
                <a:spcPts val="1967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0" marR="0">
              <a:lnSpc>
                <a:spcPts val="2198"/>
              </a:lnSpc>
              <a:spcBef>
                <a:spcPts val="1927"/>
              </a:spcBef>
              <a:spcAft>
                <a:spcPct val="0"/>
              </a:spcAft>
            </a:pP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分钟</a:t>
            </a:r>
          </a:p>
          <a:p>
            <a:pPr marL="10667" marR="0">
              <a:lnSpc>
                <a:spcPts val="2195"/>
              </a:lnSpc>
              <a:spcBef>
                <a:spcPts val="197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13716" marR="0">
              <a:lnSpc>
                <a:spcPts val="2195"/>
              </a:lnSpc>
              <a:spcBef>
                <a:spcPts val="1967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  <a:p>
            <a:pPr marL="13716" marR="0">
              <a:lnSpc>
                <a:spcPts val="2195"/>
              </a:lnSpc>
              <a:spcBef>
                <a:spcPts val="198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分钟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5716" y="1833856"/>
            <a:ext cx="3878466" cy="1228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现代文阅读两篇（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26分）：</a:t>
            </a:r>
          </a:p>
          <a:p>
            <a:pPr marL="0" marR="0">
              <a:lnSpc>
                <a:spcPts val="2195"/>
              </a:lnSpc>
              <a:spcBef>
                <a:spcPts val="198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古文（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19分）：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5716" y="2893417"/>
            <a:ext cx="4201359" cy="22862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诗歌鉴赏（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11分）：</a:t>
            </a:r>
          </a:p>
          <a:p>
            <a:pPr marL="0" marR="0">
              <a:lnSpc>
                <a:spcPts val="2195"/>
              </a:lnSpc>
              <a:spcBef>
                <a:spcPts val="1967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情境类默写（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分）：</a:t>
            </a:r>
          </a:p>
          <a:p>
            <a:pPr marL="0" marR="0">
              <a:lnSpc>
                <a:spcPts val="2198"/>
              </a:lnSpc>
              <a:spcBef>
                <a:spcPts val="1927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成、病、选、语运（</a:t>
            </a:r>
            <a:r>
              <a:rPr sz="2200" spc="10">
                <a:solidFill>
                  <a:srgbClr val="FF0000"/>
                </a:solidFill>
                <a:latin typeface="FangSong"/>
                <a:cs typeface="FangSong"/>
              </a:rPr>
              <a:t>20</a:t>
            </a:r>
            <a:r>
              <a:rPr sz="2200" spc="11">
                <a:solidFill>
                  <a:srgbClr val="FF0000"/>
                </a:solidFill>
                <a:latin typeface="FangSong"/>
                <a:cs typeface="FangSong"/>
              </a:rPr>
              <a:t>分）：</a:t>
            </a:r>
          </a:p>
          <a:p>
            <a:pPr marL="0" marR="0">
              <a:lnSpc>
                <a:spcPts val="2195"/>
              </a:lnSpc>
              <a:spcBef>
                <a:spcPts val="197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作文（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60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269101" y="3952335"/>
            <a:ext cx="854630" cy="2286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FF0000"/>
                </a:solidFill>
                <a:latin typeface="FangSong"/>
                <a:cs typeface="FangSong"/>
              </a:rPr>
              <a:t>20</a:t>
            </a:r>
          </a:p>
          <a:p>
            <a:pPr marL="12191" marR="0">
              <a:lnSpc>
                <a:spcPts val="2195"/>
              </a:lnSpc>
              <a:spcBef>
                <a:spcPts val="197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40</a:t>
            </a:r>
          </a:p>
          <a:p>
            <a:pPr marL="15239" marR="0">
              <a:lnSpc>
                <a:spcPts val="2195"/>
              </a:lnSpc>
              <a:spcBef>
                <a:spcPts val="191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10</a:t>
            </a:r>
          </a:p>
          <a:p>
            <a:pPr marL="15239" marR="0">
              <a:lnSpc>
                <a:spcPts val="2195"/>
              </a:lnSpc>
              <a:spcBef>
                <a:spcPts val="1982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150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75716" y="5010506"/>
            <a:ext cx="1260517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机动：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75716" y="5541163"/>
            <a:ext cx="1260517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总计：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CAEFHS+å¾®è½¯é�»,Bold"/>
                <a:cs typeface="CAEFHS+å¾®è½¯é�»,Bold"/>
              </a:rPr>
              <a:t>课程安排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CAEFHS+å¾®è½¯é�»,Bold"/>
                <a:cs typeface="CAEFHS+å¾®è½¯é�»,Bold"/>
              </a:rPr>
              <a:t>二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0708" y="1950354"/>
            <a:ext cx="9431954" cy="14011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第一节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：明确考点，掌握语言文字运用各种题型，理</a:t>
            </a:r>
          </a:p>
          <a:p>
            <a:pPr marL="0" marR="0">
              <a:lnSpc>
                <a:spcPts val="2795"/>
              </a:lnSpc>
              <a:spcBef>
                <a:spcPts val="123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清答题思路。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逻辑推断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题答题技巧。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0708" y="3101617"/>
            <a:ext cx="8201895" cy="2806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第二节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：仿句、衔接、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得体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答题技巧</a:t>
            </a:r>
          </a:p>
          <a:p>
            <a:pPr marL="0" marR="0">
              <a:lnSpc>
                <a:spcPts val="2795"/>
              </a:lnSpc>
              <a:spcBef>
                <a:spcPts val="2233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第三节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：排序、徽标、漫画、框架图答题技巧</a:t>
            </a:r>
          </a:p>
          <a:p>
            <a:pPr marL="0" marR="0">
              <a:lnSpc>
                <a:spcPts val="2795"/>
              </a:lnSpc>
              <a:spcBef>
                <a:spcPts val="2294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第四节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  <a:r>
              <a:rPr sz="2800" spc="14">
                <a:solidFill>
                  <a:srgbClr val="FF0000"/>
                </a:solidFill>
                <a:latin typeface="FangSong"/>
                <a:cs typeface="FangSong"/>
              </a:rPr>
              <a:t>补空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、连贯、长短句变换答题技巧</a:t>
            </a:r>
          </a:p>
          <a:p>
            <a:pPr marL="0" marR="0">
              <a:lnSpc>
                <a:spcPts val="2795"/>
              </a:lnSpc>
              <a:spcBef>
                <a:spcPts val="2234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第五节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：综合训练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708" y="5657949"/>
            <a:ext cx="3386268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第六节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：综合训练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704724"/>
            <a:ext cx="6862911" cy="531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5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4">
                <a:solidFill>
                  <a:srgbClr val="000000"/>
                </a:solidFill>
                <a:latin typeface="FangSong"/>
                <a:cs typeface="FangSong"/>
              </a:rPr>
              <a:t>依次填入下面一段文字横线处的语句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衔接最恰当的一组是</a:t>
            </a:r>
            <a:r>
              <a:rPr sz="16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1600" spc="164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16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150262"/>
            <a:ext cx="375761" cy="5312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3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1159565"/>
            <a:ext cx="10054666" cy="824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13004" marR="0">
              <a:lnSpc>
                <a:spcPts val="1596"/>
              </a:lnSpc>
              <a:spcBef>
                <a:spcPct val="0"/>
              </a:spcBef>
              <a:spcAft>
                <a:spcPct val="0"/>
              </a:spcAft>
            </a:pPr>
            <a:r>
              <a:rPr sz="1600" spc="12">
                <a:solidFill>
                  <a:srgbClr val="000000"/>
                </a:solidFill>
                <a:latin typeface="FangSong"/>
                <a:cs typeface="FangSong"/>
              </a:rPr>
              <a:t>在学校的日子里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600" spc="12">
                <a:solidFill>
                  <a:srgbClr val="000000"/>
                </a:solidFill>
                <a:latin typeface="FangSong"/>
                <a:cs typeface="FangSong"/>
              </a:rPr>
              <a:t>我没有什么特别的感觉,______,______,_______,_______,______,______</a:t>
            </a:r>
            <a:r>
              <a:rPr sz="16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  <a:p>
            <a:pPr marL="0" marR="0">
              <a:lnSpc>
                <a:spcPts val="1596"/>
              </a:lnSpc>
              <a:spcBef>
                <a:spcPts val="900"/>
              </a:spcBef>
              <a:spcAft>
                <a:spcPct val="0"/>
              </a:spcAft>
            </a:pPr>
            <a:r>
              <a:rPr sz="1600" spc="12">
                <a:solidFill>
                  <a:srgbClr val="000000"/>
                </a:solidFill>
                <a:latin typeface="FangSong"/>
                <a:cs typeface="FangSong"/>
              </a:rPr>
              <a:t>我默默地注视着学校红色的大门</a:t>
            </a:r>
            <a:r>
              <a:rPr sz="1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由衷地感谢她带给我的一切。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1910738"/>
            <a:ext cx="4968860" cy="14201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3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①很多时候你可能觉得今天跟昨天没什么不同</a:t>
            </a:r>
          </a:p>
          <a:p>
            <a:pPr marL="0" marR="0">
              <a:lnSpc>
                <a:spcPts val="1783"/>
              </a:lnSpc>
              <a:spcBef>
                <a:spcPts val="1711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②这时你可能非常留恋过去的日子</a:t>
            </a:r>
          </a:p>
          <a:p>
            <a:pPr marL="0" marR="0">
              <a:lnSpc>
                <a:spcPts val="1783"/>
              </a:lnSpc>
              <a:spcBef>
                <a:spcPts val="172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③突然发现它写得真好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3243095"/>
            <a:ext cx="4734133" cy="1863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3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4">
                <a:solidFill>
                  <a:srgbClr val="000000"/>
                </a:solidFill>
                <a:latin typeface="FangSong"/>
                <a:cs typeface="FangSong"/>
              </a:rPr>
              <a:t>④你回过头来</a:t>
            </a:r>
            <a:r>
              <a:rPr sz="1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其实一切都在改变</a:t>
            </a:r>
          </a:p>
          <a:p>
            <a:pPr marL="0" marR="0">
              <a:lnSpc>
                <a:spcPts val="1783"/>
              </a:lnSpc>
              <a:spcBef>
                <a:spcPts val="171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⑤不禁哼出一句“月亮的脸偷偷地在改变”</a:t>
            </a:r>
          </a:p>
          <a:p>
            <a:pPr marL="0" marR="0">
              <a:lnSpc>
                <a:spcPts val="1783"/>
              </a:lnSpc>
              <a:spcBef>
                <a:spcPts val="172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⑥现在要离开这个工作了七年的学校</a:t>
            </a:r>
          </a:p>
          <a:p>
            <a:pPr marL="0" marR="0">
              <a:lnSpc>
                <a:spcPts val="1783"/>
              </a:lnSpc>
              <a:spcBef>
                <a:spcPts val="1708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①②④⑤⑥③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018533"/>
            <a:ext cx="1966967" cy="531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5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①⑥②⑤③④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39" y="5464147"/>
            <a:ext cx="1966747" cy="5312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3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⑥②⑤①④③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5907631"/>
            <a:ext cx="1966747" cy="5312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83"/>
              </a:lnSpc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rgbClr val="000000"/>
                </a:solidFill>
                <a:latin typeface="KPSUBH+ArialMT"/>
                <a:cs typeface="KPSUBH+ArialMT"/>
              </a:rPr>
              <a:t>•</a:t>
            </a:r>
            <a:r>
              <a:rPr sz="1600" spc="8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1600" spc="15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1600" spc="11">
                <a:solidFill>
                  <a:srgbClr val="000000"/>
                </a:solidFill>
                <a:latin typeface="FangSong"/>
                <a:cs typeface="FangSong"/>
              </a:rPr>
              <a:t>⑥⑤③①④②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16043"/>
            <a:ext cx="869289" cy="1229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131"/>
              </a:lnSpc>
              <a:spcBef>
                <a:spcPct val="0"/>
              </a:spcBef>
              <a:spcAft>
                <a:spcPct val="0"/>
              </a:spcAft>
            </a:pPr>
            <a:r>
              <a:rPr sz="3700">
                <a:solidFill>
                  <a:srgbClr val="000000"/>
                </a:solidFill>
                <a:latin typeface="CEIKEK+ArialMT"/>
                <a:cs typeface="CEIKEK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65224" y="556783"/>
            <a:ext cx="8588771" cy="826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6"/>
              </a:lnSpc>
              <a:spcBef>
                <a:spcPct val="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在下面一段文字横线处补写恰当的语句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使整段文字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1215667"/>
            <a:ext cx="10229050" cy="4392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语意完整连贯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内容贴切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逻辑严密。每处不超过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个字。</a:t>
            </a:r>
          </a:p>
          <a:p>
            <a:pPr marL="224027" marR="0">
              <a:lnSpc>
                <a:spcPts val="2604"/>
              </a:lnSpc>
              <a:spcBef>
                <a:spcPts val="2075"/>
              </a:spcBef>
              <a:spcAft>
                <a:spcPct val="0"/>
              </a:spcAft>
            </a:pPr>
            <a:r>
              <a:rPr sz="2600" spc="18">
                <a:solidFill>
                  <a:srgbClr val="000000"/>
                </a:solidFill>
                <a:latin typeface="FangSong"/>
                <a:cs typeface="FangSong"/>
              </a:rPr>
              <a:t>一提到根的作用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可能首先想到</a:t>
            </a:r>
            <a:r>
              <a:rPr sz="2600" spc="40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。这两项是绝大多数植</a:t>
            </a:r>
          </a:p>
          <a:p>
            <a:pPr marL="0" marR="0">
              <a:lnSpc>
                <a:spcPts val="2604"/>
              </a:lnSpc>
              <a:spcBef>
                <a:spcPts val="2079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物根系的本职工作。然而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进化史上最早出现的根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作用却并</a:t>
            </a:r>
          </a:p>
          <a:p>
            <a:pPr marL="0" marR="0">
              <a:lnSpc>
                <a:spcPts val="2604"/>
              </a:lnSpc>
              <a:spcBef>
                <a:spcPts val="2025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非吸收水分和吸取养料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而是</a:t>
            </a:r>
            <a:r>
              <a:rPr sz="2600" spc="40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这种早期类型的根被称为</a:t>
            </a:r>
          </a:p>
          <a:p>
            <a:pPr marL="0" marR="0">
              <a:lnSpc>
                <a:spcPts val="2604"/>
              </a:lnSpc>
              <a:spcBef>
                <a:spcPts val="2078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FangSong"/>
                <a:cs typeface="FangSong"/>
              </a:rPr>
              <a:t>假根。</a:t>
            </a:r>
            <a:r>
              <a:rPr sz="2600" spc="40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4">
                <a:solidFill>
                  <a:srgbClr val="000000"/>
                </a:solidFill>
                <a:latin typeface="FangSong"/>
                <a:cs typeface="FangSong"/>
              </a:rPr>
              <a:t>是因为在这些根内部没有运输水分和养料的通道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604"/>
              </a:lnSpc>
              <a:spcBef>
                <a:spcPts val="2075"/>
              </a:spcBef>
              <a:spcAft>
                <a:spcPct val="0"/>
              </a:spcAft>
            </a:pPr>
            <a:r>
              <a:rPr sz="2600" spc="11">
                <a:solidFill>
                  <a:srgbClr val="000000"/>
                </a:solidFill>
                <a:latin typeface="FangSong"/>
                <a:cs typeface="FangSong"/>
              </a:rPr>
              <a:t>它仅有的作用就是固定植株。假根将植物固定在合适的生活</a:t>
            </a:r>
          </a:p>
          <a:p>
            <a:pPr marL="0" marR="0">
              <a:lnSpc>
                <a:spcPts val="2606"/>
              </a:lnSpc>
              <a:spcBef>
                <a:spcPts val="2073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FangSong"/>
                <a:cs typeface="FangSong"/>
              </a:rPr>
              <a:t>环境中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2">
                <a:solidFill>
                  <a:srgbClr val="000000"/>
                </a:solidFill>
                <a:latin typeface="FangSong"/>
                <a:cs typeface="FangSong"/>
              </a:rPr>
              <a:t>会降低风吹和水流的影响</a:t>
            </a:r>
            <a:r>
              <a:rPr sz="2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600" spc="10">
                <a:solidFill>
                  <a:srgbClr val="000000"/>
                </a:solidFill>
                <a:latin typeface="FangSong"/>
                <a:cs typeface="FangSong"/>
              </a:rPr>
              <a:t>提高其生存几率。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466793"/>
            <a:ext cx="516739" cy="1285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CEIKEK+ArialMT"/>
                <a:cs typeface="CEIKEK+ArialMT"/>
              </a:rPr>
              <a:t>•</a:t>
            </a:r>
          </a:p>
          <a:p>
            <a:pPr marL="0" marR="0">
              <a:lnSpc>
                <a:spcPts val="2453"/>
              </a:lnSpc>
              <a:spcBef>
                <a:spcPts val="1864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CEIKEK+ArialMT"/>
                <a:cs typeface="CEIKEK+ArialMT"/>
              </a:rPr>
              <a:t>•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1952</Words>
  <Application>Microsoft Office PowerPoint</Application>
  <PresentationFormat>全屏显示(4:3)</PresentationFormat>
  <Paragraphs>449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44</vt:i4>
      </vt:variant>
      <vt:variant>
        <vt:lpstr>幻灯片标题</vt:lpstr>
      </vt:variant>
      <vt:variant>
        <vt:i4>44</vt:i4>
      </vt:variant>
    </vt:vector>
  </HeadingPairs>
  <TitlesOfParts>
    <vt:vector size="118" baseType="lpstr">
      <vt:lpstr>AAAIRH+TwCenMT-Bold</vt:lpstr>
      <vt:lpstr>ATUJTO+å¾®è½¯é�»,Bold</vt:lpstr>
      <vt:lpstr>BVDCWO+TwCenMT-Bold</vt:lpstr>
      <vt:lpstr>CAEFHS+å¾®è½¯é�»,Bold</vt:lpstr>
      <vt:lpstr>CCISOH+ArialMT</vt:lpstr>
      <vt:lpstr>CEIKEK+ArialMT</vt:lpstr>
      <vt:lpstr>CFPFNO+ArialMT</vt:lpstr>
      <vt:lpstr>DRECJF+MicrosoftYaHei</vt:lpstr>
      <vt:lpstr>EDJGMG+ArialMT</vt:lpstr>
      <vt:lpstr>EQMSBP+STZhongsong</vt:lpstr>
      <vt:lpstr>ESMJQB+ArialMT</vt:lpstr>
      <vt:lpstr>FangSong</vt:lpstr>
      <vt:lpstr>GDRRIS+TimesNewRomanPS-BoldMT</vt:lpstr>
      <vt:lpstr>HPIWCW+æ°å®ä½</vt:lpstr>
      <vt:lpstr>IGJCGJ+å¾®è½¯é�»,Bold</vt:lpstr>
      <vt:lpstr>KPSUBH+ArialMT</vt:lpstr>
      <vt:lpstr>LAJRBP+TwCenMT-Bold</vt:lpstr>
      <vt:lpstr>LEBVEU+ArialMT</vt:lpstr>
      <vt:lpstr>OOGVOO+ArialMT</vt:lpstr>
      <vt:lpstr>QEADWM+TimesNewRomanPS-BoldMT</vt:lpstr>
      <vt:lpstr>QMSMHJ+ArialMT</vt:lpstr>
      <vt:lpstr>SENEQE+TwCenMT-Bold</vt:lpstr>
      <vt:lpstr>SNRKEH+TwCenMT-Bold</vt:lpstr>
      <vt:lpstr>TWCDRK+å¾®è½¯é�»,Bold</vt:lpstr>
      <vt:lpstr>VFCEJT+å¾®è½¯é�»,Bold</vt:lpstr>
      <vt:lpstr>WCJQGW+å¾®è½¯é�»,Bold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3</cp:revision>
  <cp:lastPrinted>2018-10-02T15:38:50Z</cp:lastPrinted>
  <dcterms:created xsi:type="dcterms:W3CDTF">2018-10-02T07:38:50Z</dcterms:created>
  <dcterms:modified xsi:type="dcterms:W3CDTF">2018-10-02T08:29:53Z</dcterms:modified>
</cp:coreProperties>
</file>