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383" r:id="rId30"/>
    <p:sldId id="384" r:id="rId31"/>
    <p:sldId id="385" r:id="rId32"/>
    <p:sldId id="386" r:id="rId33"/>
    <p:sldId id="387" r:id="rId34"/>
    <p:sldId id="388" r:id="rId35"/>
    <p:sldId id="389" r:id="rId36"/>
    <p:sldId id="390" r:id="rId37"/>
    <p:sldId id="391" r:id="rId38"/>
    <p:sldId id="392" r:id="rId39"/>
    <p:sldId id="393" r:id="rId40"/>
    <p:sldId id="394" r:id="rId41"/>
    <p:sldId id="395" r:id="rId42"/>
    <p:sldId id="396" r:id="rId43"/>
    <p:sldId id="397" r:id="rId44"/>
    <p:sldId id="398" r:id="rId45"/>
    <p:sldId id="399" r:id="rId46"/>
    <p:sldId id="400" r:id="rId47"/>
    <p:sldId id="401" r:id="rId48"/>
    <p:sldId id="402" r:id="rId49"/>
    <p:sldId id="403" r:id="rId50"/>
    <p:sldId id="404" r:id="rId51"/>
    <p:sldId id="405" r:id="rId52"/>
    <p:sldId id="406" r:id="rId53"/>
    <p:sldId id="407" r:id="rId54"/>
    <p:sldId id="408" r:id="rId55"/>
    <p:sldId id="409" r:id="rId56"/>
    <p:sldId id="410" r:id="rId57"/>
    <p:sldId id="411" r:id="rId58"/>
    <p:sldId id="412" r:id="rId59"/>
    <p:sldId id="413" r:id="rId60"/>
    <p:sldId id="414" r:id="rId61"/>
  </p:sldIdLst>
  <p:sldSz cx="120253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99" autoAdjust="0"/>
    <p:restoredTop sz="94660"/>
  </p:normalViewPr>
  <p:slideViewPr>
    <p:cSldViewPr>
      <p:cViewPr varScale="1">
        <p:scale>
          <a:sx n="83" d="100"/>
          <a:sy n="83" d="100"/>
        </p:scale>
        <p:origin x="-696" y="-58"/>
      </p:cViewPr>
      <p:guideLst>
        <p:guide orient="horz" pos="2160"/>
        <p:guide pos="378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01899" y="2130426"/>
            <a:ext cx="10221516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03797" y="3886200"/>
            <a:ext cx="841771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4D2B4-B714-46F7-A76D-32650D232FCE}" type="datetimeFigureOut">
              <a:rPr lang="zh-CN" altLang="en-US" smtClean="0"/>
              <a:t>2020/5/21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5351-A131-42CD-AAFF-2BACF9CA88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300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4D2B4-B714-46F7-A76D-32650D232FCE}" type="datetimeFigureOut">
              <a:rPr lang="zh-CN" altLang="en-US" smtClean="0"/>
              <a:t>2020/5/21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5351-A131-42CD-AAFF-2BACF9CA88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6866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18352" y="274639"/>
            <a:ext cx="2705695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1266" y="274639"/>
            <a:ext cx="7916664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4D2B4-B714-46F7-A76D-32650D232FCE}" type="datetimeFigureOut">
              <a:rPr lang="zh-CN" altLang="en-US" smtClean="0"/>
              <a:t>2020/5/21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5351-A131-42CD-AAFF-2BACF9CA88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185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4D2B4-B714-46F7-A76D-32650D232FCE}" type="datetimeFigureOut">
              <a:rPr lang="zh-CN" altLang="en-US" smtClean="0"/>
              <a:t>2020/5/21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5351-A131-42CD-AAFF-2BACF9CA88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0524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49917" y="4406901"/>
            <a:ext cx="10221516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49917" y="2906713"/>
            <a:ext cx="10221516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4D2B4-B714-46F7-A76D-32650D232FCE}" type="datetimeFigureOut">
              <a:rPr lang="zh-CN" altLang="en-US" smtClean="0"/>
              <a:t>2020/5/21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5351-A131-42CD-AAFF-2BACF9CA88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724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1266" y="1600201"/>
            <a:ext cx="531118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12867" y="1600201"/>
            <a:ext cx="531118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4D2B4-B714-46F7-A76D-32650D232FCE}" type="datetimeFigureOut">
              <a:rPr lang="zh-CN" altLang="en-US" smtClean="0"/>
              <a:t>2020/5/21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5351-A131-42CD-AAFF-2BACF9CA88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353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1266" y="1535113"/>
            <a:ext cx="531326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1266" y="2174875"/>
            <a:ext cx="531326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08693" y="1535113"/>
            <a:ext cx="531535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08693" y="2174875"/>
            <a:ext cx="531535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4D2B4-B714-46F7-A76D-32650D232FCE}" type="datetimeFigureOut">
              <a:rPr lang="zh-CN" altLang="en-US" smtClean="0"/>
              <a:t>2020/5/21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5351-A131-42CD-AAFF-2BACF9CA88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319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4D2B4-B714-46F7-A76D-32650D232FCE}" type="datetimeFigureOut">
              <a:rPr lang="zh-CN" altLang="en-US" smtClean="0"/>
              <a:t>2020/5/21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5351-A131-42CD-AAFF-2BACF9CA88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199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4D2B4-B714-46F7-A76D-32650D232FCE}" type="datetimeFigureOut">
              <a:rPr lang="zh-CN" altLang="en-US" smtClean="0"/>
              <a:t>2020/5/21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5351-A131-42CD-AAFF-2BACF9CA88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501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1266" y="273050"/>
            <a:ext cx="395624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01563" y="273051"/>
            <a:ext cx="6722484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1266" y="1435101"/>
            <a:ext cx="395624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4D2B4-B714-46F7-A76D-32650D232FCE}" type="datetimeFigureOut">
              <a:rPr lang="zh-CN" altLang="en-US" smtClean="0"/>
              <a:t>2020/5/21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5351-A131-42CD-AAFF-2BACF9CA88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393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57045" y="4800600"/>
            <a:ext cx="721518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57045" y="612775"/>
            <a:ext cx="721518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57045" y="5367338"/>
            <a:ext cx="721518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4D2B4-B714-46F7-A76D-32650D232FCE}" type="datetimeFigureOut">
              <a:rPr lang="zh-CN" altLang="en-US" smtClean="0"/>
              <a:t>2020/5/21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5351-A131-42CD-AAFF-2BACF9CA88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569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1266" y="274638"/>
            <a:ext cx="1082278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1266" y="1600201"/>
            <a:ext cx="1082278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1266" y="6356351"/>
            <a:ext cx="28059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B4D2B4-B714-46F7-A76D-32650D232FCE}" type="datetimeFigureOut">
              <a:rPr lang="zh-CN" altLang="en-US" smtClean="0"/>
              <a:t>2020/5/21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08649" y="6356351"/>
            <a:ext cx="38080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8141" y="6356351"/>
            <a:ext cx="28059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785351-A131-42CD-AAFF-2BACF9CA88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158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hyperlink" Target="https://lunyu.5000yan.com/renwu/828.html" TargetMode="Externa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" descr="淡雅ppt背景（扒土梦幻馆搜集） (17)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0253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972096" y="1844824"/>
            <a:ext cx="9793088" cy="1938992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6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北京市</a:t>
            </a:r>
            <a:r>
              <a:rPr lang="en-US" altLang="zh-CN" sz="6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2020</a:t>
            </a:r>
            <a:r>
              <a:rPr lang="zh-CN" altLang="en-US" sz="6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届高三一</a:t>
            </a:r>
            <a:r>
              <a:rPr lang="zh-CN" altLang="en-US" sz="6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模</a:t>
            </a:r>
            <a:endParaRPr lang="en-US" altLang="zh-CN" sz="60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6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语文</a:t>
            </a:r>
            <a:r>
              <a:rPr lang="zh-CN" altLang="en-US" sz="6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分类汇编之</a:t>
            </a:r>
            <a:r>
              <a:rPr lang="en-US" altLang="zh-CN" sz="6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6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6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endParaRPr lang="zh-CN" altLang="en-US" sz="60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7914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2056" y="548680"/>
            <a:ext cx="10657184" cy="4401205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【解读】</a:t>
            </a:r>
          </a:p>
          <a:p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本章孔子和子贡探讨对待贫富的态度。</a:t>
            </a:r>
          </a:p>
          <a:p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子贡悟性极高，颖悟敏慧，能言善辩，也善经商。这句话大约问于他经商有所成就时，他向孔子问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贫而无谄，富而无骄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，达到这种境界怎么样？</a:t>
            </a:r>
          </a:p>
          <a:p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孔子自己认为：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富而无骄易，贫而无怨难。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谄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是谄媚巴结、讨好，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怨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是埋怨、怨天尤人。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谄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也好，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怨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也罢，均是对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贫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富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的态度。是一种自律的状态，表现出一种在物质方面被动的自律。富不骄虽不容易，相对贫而无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怨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谄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说要容易一些，要同时做到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富不骄，贫不谄、怨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，的确不易。</a:t>
            </a:r>
          </a:p>
        </p:txBody>
      </p:sp>
    </p:spTree>
    <p:extLst>
      <p:ext uri="{BB962C8B-B14F-4D97-AF65-F5344CB8AC3E}">
        <p14:creationId xmlns:p14="http://schemas.microsoft.com/office/powerpoint/2010/main" val="3614591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2056" y="548680"/>
            <a:ext cx="10657184" cy="5262979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2800" dirty="0"/>
              <a:t>　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子贡做到了，照理讲，孔子应给予极高的表扬，充分的肯定，然而孔子却只许了一个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可也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，连表肯定的语气词在内，也才两个字，可见其用词简洁。接着向他提出了更高的要求，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未若贫而乐，富而好礼者也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。儒家文化始终强调保持精神上的快乐，孔子自喻说：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饭疏食，饮水，曲肱而枕之，乐亦在其中。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孔子赞扬颜回，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一箪食，一瓢饮，在陋巷，人不堪其忧，回也不改其乐（《雍也篇》）。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都是在说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，这一层次脱离了精神方面的桎梏，进入了一种主动的自然的无为的状态。子贡听到老师的表扬，又对他提出新的境界要求，喜不自胜，浮想联翩，脱口而出《诗经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卫风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淇奥》两句，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如切如磋，如琢如磨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。子贡引《诗》以说明老师对他切琢、打磨、循循善诱的过程，也表白自己能听其教诲，进一步磨炼自己，更上一层楼的决心。</a:t>
            </a:r>
          </a:p>
        </p:txBody>
      </p:sp>
    </p:spTree>
    <p:extLst>
      <p:ext uri="{BB962C8B-B14F-4D97-AF65-F5344CB8AC3E}">
        <p14:creationId xmlns:p14="http://schemas.microsoft.com/office/powerpoint/2010/main" val="3114418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2056" y="548680"/>
            <a:ext cx="10657184" cy="5693866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老师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见弟子如此聪颖敏捷，欣慰非常，情不自禁亲切地呼唤出子贡的名字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赐也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。老师对学生直呼其名，符合上对下称名不称字的礼节。在这个语境中更重要的是表现先生对弟子的一种亲切而赞许的口吻。接着又对子贡做了一个更高一些的肯定，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始可与言《诗》已矣，告诸往而知来者。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这两句话应注意两个地方，一个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始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，也仅仅是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始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，一个是句末用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已矣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一语气词，这个词也表现的是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仅仅如此而已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的语气。可见孔子对学生的表扬，极注意语言的分寸。意思是，你子贡我可以与你讨论《诗经》的问题，因为你具有联想能力了，告诉你以往的一件事，你可以推导出未来的另外一件事，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闻一以知二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。这一段对话表现三重境界：第一重、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贫而无谄，富而无骄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；第二重、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贫而乐，富而好礼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；第三重、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联想境界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。孔子在这里也展示出了他高超的教育艺术。</a:t>
            </a:r>
          </a:p>
        </p:txBody>
      </p:sp>
    </p:spTree>
    <p:extLst>
      <p:ext uri="{BB962C8B-B14F-4D97-AF65-F5344CB8AC3E}">
        <p14:creationId xmlns:p14="http://schemas.microsoft.com/office/powerpoint/2010/main" val="1407037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2056" y="548680"/>
            <a:ext cx="10657184" cy="5693866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孔子的教学艺术可以归纳为四点：①鼓励性词语贴切准确，不空泛、不油滑、也不廉价。②循循然善诱人，步步深入，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不愤不启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，举一反三。③教有法、无定法，一重境界和二重境界谈的是对待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贫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富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的态度，第三重境界突然扯到读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的问题，表面看毫不关联，细加推敲又环环相生、丝丝入扣。难怪孔门高足颜渊喟然叹曰：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仰之弥高，钻之弥坚，瞻之在前，忽焉在后，夫子循循然善诱人，博我以文，约我以礼，欲罢不能。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④和谐轻松愉快的教育方法。</a:t>
            </a:r>
          </a:p>
          <a:p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师生之间一问一答，一来一往，亲切自然，先生无师长之尊，学生无弟子之卑，关系平等，融洽和谐，弟子是真聪明，先生是真渊博。难怪叔孙武叔贬毁孔子，子贡当面予以驳斥，并由衷的赞扬孔子：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他人之贤者，丘陵也，犹可逾也；仲尼，日月也，无得而逾焉。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 </a:t>
            </a:r>
            <a:endParaRPr lang="zh-CN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512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>
            <a:spLocks noChangeArrowheads="1"/>
          </p:cNvSpPr>
          <p:nvPr/>
        </p:nvSpPr>
        <p:spPr bwMode="auto">
          <a:xfrm>
            <a:off x="363447" y="1044213"/>
            <a:ext cx="11520488" cy="1468512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8807" tIns="44403" rIns="88807" bIns="44403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None/>
            </a:pP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【原文】</a:t>
            </a:r>
          </a:p>
          <a:p>
            <a:pPr>
              <a:buNone/>
            </a:pP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5.15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子贡问曰：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孔文子何以谓之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‘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’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也①？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子曰：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敏而好学，不耻下问②，是以谓之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‘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’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也。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325" name="Text Box 5"/>
          <p:cNvSpPr txBox="1">
            <a:spLocks noChangeArrowheads="1"/>
          </p:cNvSpPr>
          <p:nvPr/>
        </p:nvSpPr>
        <p:spPr bwMode="auto">
          <a:xfrm>
            <a:off x="225427" y="4653137"/>
            <a:ext cx="11658508" cy="1468512"/>
          </a:xfrm>
          <a:prstGeom prst="rect">
            <a:avLst/>
          </a:prstGeom>
          <a:noFill/>
          <a:ln w="476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88807" tIns="44403" rIns="88807" bIns="44403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【语译】</a:t>
            </a:r>
          </a:p>
          <a:p>
            <a:pPr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子贡问道：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孔文子因为什么谥为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‘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’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呢？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孔子说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聪明好学，不耻于向下求教，因此谥为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‘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’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0" name="TextBox 1"/>
          <p:cNvSpPr txBox="1">
            <a:spLocks noChangeArrowheads="1"/>
          </p:cNvSpPr>
          <p:nvPr/>
        </p:nvSpPr>
        <p:spPr bwMode="auto">
          <a:xfrm>
            <a:off x="421391" y="2924944"/>
            <a:ext cx="11404600" cy="1471172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None/>
            </a:pP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【注释】</a:t>
            </a:r>
          </a:p>
          <a:p>
            <a:pPr>
              <a:buNone/>
            </a:pP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①孔文子：卫国大夫仲孙圉（亦作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御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圄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），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是他的谥号。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 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②耻：意动用法，以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为耻。</a:t>
            </a:r>
          </a:p>
        </p:txBody>
      </p:sp>
      <p:sp>
        <p:nvSpPr>
          <p:cNvPr id="2" name="矩形 1"/>
          <p:cNvSpPr/>
          <p:nvPr/>
        </p:nvSpPr>
        <p:spPr>
          <a:xfrm>
            <a:off x="3006328" y="2828836"/>
            <a:ext cx="6012657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dirty="0"/>
              <a:t>　</a:t>
            </a:r>
          </a:p>
        </p:txBody>
      </p:sp>
      <p:sp>
        <p:nvSpPr>
          <p:cNvPr id="6" name="圆角矩形 7"/>
          <p:cNvSpPr>
            <a:spLocks noChangeArrowheads="1"/>
          </p:cNvSpPr>
          <p:nvPr/>
        </p:nvSpPr>
        <p:spPr bwMode="auto">
          <a:xfrm>
            <a:off x="329860" y="188914"/>
            <a:ext cx="3378539" cy="833437"/>
          </a:xfrm>
          <a:prstGeom prst="roundRect">
            <a:avLst>
              <a:gd name="adj" fmla="val 6394"/>
            </a:avLst>
          </a:prstGeom>
          <a:solidFill>
            <a:srgbClr val="FFFF99"/>
          </a:solidFill>
          <a:ln w="41275">
            <a:solidFill>
              <a:srgbClr val="0000FF"/>
            </a:solidFill>
            <a:round/>
            <a:headEnd/>
            <a:tailEnd/>
          </a:ln>
        </p:spPr>
        <p:txBody>
          <a:bodyPr lIns="91438" tIns="45719" rIns="91438" bIns="45719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685800" indent="-2286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1"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等线"/>
              </a:rPr>
              <a:t>《</a:t>
            </a:r>
            <a:r>
              <a:rPr kumimoji="1"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等线"/>
              </a:rPr>
              <a:t>论语</a:t>
            </a:r>
            <a:r>
              <a:rPr kumimoji="1"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等线"/>
              </a:rPr>
              <a:t>》</a:t>
            </a:r>
            <a:r>
              <a:rPr kumimoji="1"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等线"/>
              </a:rPr>
              <a:t>链接</a:t>
            </a:r>
            <a:endParaRPr kumimoji="1"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1824839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330775" y="1556793"/>
            <a:ext cx="11525250" cy="3711785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【解读】</a:t>
            </a:r>
          </a:p>
          <a:p>
            <a:pPr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本章记载孔子对孔文子谥号的解释。</a:t>
            </a:r>
          </a:p>
          <a:p>
            <a:pPr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孔文子，卫国大夫，私德有秽，死后封谥为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贡疑而问之。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唯仁者能好人，能恶人。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孔子是则是，非则非，是非分明，以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敏而好学，不耻下问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答之。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敏而好学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，犹如孔子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好古，敏以求之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，勤敏而好学，好学则多闻多见多识，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不耻下问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，则是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以能问于不能，以多问于寡。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以好学之博而问于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寡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，雅量懿行，堪称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之封谥。</a:t>
            </a:r>
          </a:p>
        </p:txBody>
      </p:sp>
    </p:spTree>
    <p:extLst>
      <p:ext uri="{BB962C8B-B14F-4D97-AF65-F5344CB8AC3E}">
        <p14:creationId xmlns:p14="http://schemas.microsoft.com/office/powerpoint/2010/main" val="2634289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8573" y="1124744"/>
            <a:ext cx="11358699" cy="1471172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None/>
            </a:pP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【原文】</a:t>
            </a:r>
          </a:p>
          <a:p>
            <a:pPr>
              <a:buNone/>
            </a:pP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15.10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子贡问为仁。子曰：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工欲善其事①，必先利其器②。居是邦也，事其大夫之贤者，友其士之仁者③。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98573" y="2837430"/>
            <a:ext cx="11358699" cy="1471172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None/>
            </a:pP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【注释】</a:t>
            </a:r>
          </a:p>
          <a:p>
            <a:pPr>
              <a:buNone/>
            </a:pP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① 善：做好。形容词活用作动词。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  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 利：磨锋利，形容词活用作动词。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  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 友：交朋友。名词活用作动词。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4024" y="4437112"/>
            <a:ext cx="11358699" cy="1902059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None/>
            </a:pP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【语译】</a:t>
            </a:r>
          </a:p>
          <a:p>
            <a:pPr>
              <a:buNone/>
            </a:pP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子贡问如何去践行仁道。孔子说：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工匠要把事做好，必须先使工具锋利。你住在这个国家，就要侍奉那个国家大夫中有贤德的人，与那个国家中有仁德的士人交朋友。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7"/>
          <p:cNvSpPr>
            <a:spLocks noChangeArrowheads="1"/>
          </p:cNvSpPr>
          <p:nvPr/>
        </p:nvSpPr>
        <p:spPr bwMode="auto">
          <a:xfrm>
            <a:off x="329860" y="188914"/>
            <a:ext cx="3378539" cy="833437"/>
          </a:xfrm>
          <a:prstGeom prst="roundRect">
            <a:avLst>
              <a:gd name="adj" fmla="val 6394"/>
            </a:avLst>
          </a:prstGeom>
          <a:solidFill>
            <a:srgbClr val="FFFF99"/>
          </a:solidFill>
          <a:ln w="41275">
            <a:solidFill>
              <a:srgbClr val="0000FF"/>
            </a:solidFill>
            <a:round/>
            <a:headEnd/>
            <a:tailEnd/>
          </a:ln>
        </p:spPr>
        <p:txBody>
          <a:bodyPr lIns="91438" tIns="45719" rIns="91438" bIns="45719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685800" indent="-2286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1"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等线"/>
              </a:rPr>
              <a:t>《</a:t>
            </a:r>
            <a:r>
              <a:rPr kumimoji="1"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等线"/>
              </a:rPr>
              <a:t>论语</a:t>
            </a:r>
            <a:r>
              <a:rPr kumimoji="1"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等线"/>
              </a:rPr>
              <a:t>》</a:t>
            </a:r>
            <a:r>
              <a:rPr kumimoji="1"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等线"/>
              </a:rPr>
              <a:t>链接</a:t>
            </a:r>
            <a:endParaRPr kumimoji="1"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3206598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4261" y="404664"/>
            <a:ext cx="11358699" cy="3280898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【解读】</a:t>
            </a:r>
          </a:p>
          <a:p>
            <a:pPr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本章孔子谈事贤友士。</a:t>
            </a:r>
          </a:p>
          <a:p>
            <a:pPr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为仁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培养仁德，修炼仁德。子贡问为仁，孔子答为事。事贤友士，意在利其仁，人之才德，磨砺熏陶而成；工匠利其器，意在善其事，匠之器物，切磋琢磨而成。一则为仁，一则为事，为事喻为仁。为事待其器，为仁待其贤；器利而事成，贤砺而仁成。曾子曰：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以文会友，以友辅仁。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6043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4525" y="1628800"/>
            <a:ext cx="11358699" cy="4401205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11.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阅读下面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的文字，回答问题。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子曰：“质胜文则野，文胜质则史。文质彬彬，然后君子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"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•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雍也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棘子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成曰：“君子质而已矣，何以文为？”子贡曰：“惜乎夫子之说君子也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!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驷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不及舌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。文犹质也，质犹文也，虎豹之鞟犹犬羊之鞟。” 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•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颜渊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注释：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 1 】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鞟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[</a:t>
            </a:r>
            <a:r>
              <a:rPr lang="en-US" altLang="zh-CN" sz="2800" b="1" dirty="0" err="1">
                <a:solidFill>
                  <a:srgbClr val="FF0000"/>
                </a:solidFill>
              </a:rPr>
              <a:t>kuò</a:t>
            </a:r>
            <a:r>
              <a:rPr lang="en-US" altLang="zh-CN" sz="2800" b="1" dirty="0">
                <a:solidFill>
                  <a:srgbClr val="FF0000"/>
                </a:solidFill>
              </a:rPr>
              <a:t>]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：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去毛的兽皮。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）文中画线句，有人断句为“惜乎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夫子之说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君子也”，有人断句为“惜乎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夫子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之说君子也”。请根据以上两种不同断句方法，分别解释句意。（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</p:txBody>
      </p:sp>
      <p:sp>
        <p:nvSpPr>
          <p:cNvPr id="3" name="圆角矩形 4"/>
          <p:cNvSpPr>
            <a:spLocks noChangeArrowheads="1"/>
          </p:cNvSpPr>
          <p:nvPr/>
        </p:nvSpPr>
        <p:spPr bwMode="auto">
          <a:xfrm>
            <a:off x="324024" y="199689"/>
            <a:ext cx="4032448" cy="709031"/>
          </a:xfrm>
          <a:prstGeom prst="roundRect">
            <a:avLst>
              <a:gd name="adj" fmla="val 6394"/>
            </a:avLst>
          </a:prstGeom>
          <a:solidFill>
            <a:srgbClr val="FFFF99"/>
          </a:solidFill>
          <a:ln w="41275">
            <a:solidFill>
              <a:srgbClr val="0000FF"/>
            </a:solidFill>
            <a:round/>
            <a:headEnd/>
            <a:tailEnd/>
          </a:ln>
        </p:spPr>
        <p:txBody>
          <a:bodyPr lIns="91438" tIns="45719" rIns="91438" bIns="45719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2020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海淀高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三一模语文</a:t>
            </a:r>
            <a:endParaRPr kumimoji="1"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2990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2829" y="476672"/>
            <a:ext cx="11358699" cy="2936188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11.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7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）参考译文：</a:t>
            </a:r>
          </a:p>
          <a:p>
            <a:pPr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先生的话是出自君子之口，可惜说错了。 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先生这样谈论君子，可惜说错了。</a:t>
            </a:r>
          </a:p>
          <a:p>
            <a:pPr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【评分标准】每句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分，共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分；意思对即可；其它答案视合理程度给分。</a:t>
            </a:r>
          </a:p>
        </p:txBody>
      </p:sp>
    </p:spTree>
    <p:extLst>
      <p:ext uri="{BB962C8B-B14F-4D97-AF65-F5344CB8AC3E}">
        <p14:creationId xmlns:p14="http://schemas.microsoft.com/office/powerpoint/2010/main" val="2212811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68040" y="2492896"/>
            <a:ext cx="11358699" cy="3108543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2020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东城高三一模语文           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2020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西城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高三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一模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语文</a:t>
            </a:r>
            <a:endParaRPr lang="en-US" altLang="zh-CN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2020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海淀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高三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一模语文           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2020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丰台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高三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一模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语文</a:t>
            </a:r>
            <a:endParaRPr lang="en-US" altLang="zh-CN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2020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朝阳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高三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一模语文           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2020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石景山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高三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一模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语文</a:t>
            </a:r>
            <a:endParaRPr lang="en-US" altLang="zh-CN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2020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西城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月高三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语文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诊断        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2020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通州高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三一模语文 </a:t>
            </a:r>
            <a:endParaRPr lang="en-US" altLang="zh-CN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2020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门头沟高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三一模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语文         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2020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延庆高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三一模语文 </a:t>
            </a:r>
            <a:endParaRPr lang="en-US" altLang="zh-CN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2020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平谷高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三一模语文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      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2020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密云高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三一模语文 </a:t>
            </a:r>
            <a:endParaRPr lang="en-US" altLang="zh-CN" sz="28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2020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房山高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三一模语文</a:t>
            </a:r>
            <a:endParaRPr lang="en-US" altLang="zh-CN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900088" y="1186496"/>
            <a:ext cx="2016223" cy="646331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zh-CN" sz="36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36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endParaRPr lang="zh-CN" altLang="en-US" sz="36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1517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2829" y="476672"/>
            <a:ext cx="11358699" cy="4832092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解析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划线句可理解为，棘子成的话是君子应有的意思。然而可惜他言语过激，有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藐视文采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作用的意图，可能会招致人们轻视文化教育的心思，所以子贡出言警示他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。意思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是指，棘子成看似抓住了事物的本质，但却忽略了个性的重要。“质”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的确重要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，但是本质和文采同样重要，这两个是本与末的关系：本，就好比大树的根，末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，就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好比大树的树冠。所有的植物都具备根系，但如果把露出地表的部分都砍去，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那么所有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的植物都是一样的，失去了生机。所以，如果忽视了末（文），那么万物都会是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一个样态，世界失去了千姿百态的面貌，虽然可以保住一时的辉煌，但长此以往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失去生机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，必将走至衰败与堕落。（“学如逆水行舟，不进则退。”）</a:t>
            </a:r>
          </a:p>
        </p:txBody>
      </p:sp>
    </p:spTree>
    <p:extLst>
      <p:ext uri="{BB962C8B-B14F-4D97-AF65-F5344CB8AC3E}">
        <p14:creationId xmlns:p14="http://schemas.microsoft.com/office/powerpoint/2010/main" val="131554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24024" y="1052736"/>
            <a:ext cx="11358699" cy="4401205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11.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阅读下面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的文字，回答问题。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子曰：“质胜文则野，文胜质则史。文质彬彬，然后君子。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"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•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雍也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棘子成曰：“君子质而已矣，何以文为？”子贡曰：“惜乎夫子之说君子也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!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驷不及舌。文犹质也，质犹文也，虎豹之鞟犹犬羊之鞟。” 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•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颜渊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注释：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 1 】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鞟</a:t>
            </a:r>
            <a:r>
              <a:rPr lang="en-US" altLang="zh-CN" sz="2800" b="1" dirty="0">
                <a:solidFill>
                  <a:srgbClr val="FF0000"/>
                </a:solidFill>
              </a:rPr>
              <a:t>[</a:t>
            </a:r>
            <a:r>
              <a:rPr lang="en-US" altLang="zh-CN" sz="2800" b="1" dirty="0" err="1">
                <a:solidFill>
                  <a:srgbClr val="FF0000"/>
                </a:solidFill>
              </a:rPr>
              <a:t>kuò</a:t>
            </a:r>
            <a:r>
              <a:rPr lang="en-US" altLang="zh-CN" sz="2800" b="1" dirty="0">
                <a:solidFill>
                  <a:srgbClr val="FF0000"/>
                </a:solidFill>
              </a:rPr>
              <a:t>]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： 去毛的兽皮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）阅读以上两则材料，请用自己的话概括儒家对于“质”和“文”关系的认识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，并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选择某一个领域（文学、艺术、教育等），结合实例谈谈你的思考。（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5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</p:txBody>
      </p:sp>
    </p:spTree>
    <p:extLst>
      <p:ext uri="{BB962C8B-B14F-4D97-AF65-F5344CB8AC3E}">
        <p14:creationId xmlns:p14="http://schemas.microsoft.com/office/powerpoint/2010/main" val="355063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2829" y="476672"/>
            <a:ext cx="11358699" cy="3022366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）参考答案：</a:t>
            </a:r>
          </a:p>
          <a:p>
            <a:pPr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第一问：“质”“文”同等重要。</a:t>
            </a:r>
          </a:p>
          <a:p>
            <a:pPr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【评分标准】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分，意思对即可。</a:t>
            </a:r>
          </a:p>
          <a:p>
            <a:pPr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第二问：略</a:t>
            </a:r>
          </a:p>
          <a:p>
            <a:pPr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【评分标准】例子具体、恰切，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分；分析“质”和“文”的关系有逻辑，认识到位，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分。言之成理即可。</a:t>
            </a:r>
          </a:p>
        </p:txBody>
      </p:sp>
    </p:spTree>
    <p:extLst>
      <p:ext uri="{BB962C8B-B14F-4D97-AF65-F5344CB8AC3E}">
        <p14:creationId xmlns:p14="http://schemas.microsoft.com/office/powerpoint/2010/main" val="1097084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2829" y="476672"/>
            <a:ext cx="11358699" cy="1815882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解析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质”代表本质，“文”代表形式，要想成就君子，贯彻中庸之道，文与质缺一不可，更需达到平衡，方能是至高境界。选择某一领域结合具体例子，与此认识相结合，分析即可。</a:t>
            </a:r>
          </a:p>
        </p:txBody>
      </p:sp>
    </p:spTree>
    <p:extLst>
      <p:ext uri="{BB962C8B-B14F-4D97-AF65-F5344CB8AC3E}">
        <p14:creationId xmlns:p14="http://schemas.microsoft.com/office/powerpoint/2010/main" val="1653513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8572" y="1124744"/>
            <a:ext cx="11358699" cy="5262979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（二）阅读下面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中的文字，根据要求完成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11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题。（共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7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11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．阅读下面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的文字，回答问题。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①子曰：“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雍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1】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也可使南面。” 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雍也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②仲弓问子桑伯子。子曰：“可也，简。”仲弓曰：“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居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2】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敬而行简，以临其民，不亦可乎？居简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而行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简，无乃大简乎？”子曰：“雍之言然。” 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雍也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③仲弓问仁。子曰：“出门如见大宾，使民如承大祭；己所不欲，勿施于人；在邦无怨，在家无怨。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”仲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弓曰：“雍虽不敏，请事斯语矣。” 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颜渊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注释：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【1】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雍：冉雍，字仲弓。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【2】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居：居心，存心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）孔子评价子桑伯子时所说的“简”，其具体内涵是什么？请结合语境加以解说。（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</p:txBody>
      </p:sp>
      <p:sp>
        <p:nvSpPr>
          <p:cNvPr id="3" name="圆角矩形 4"/>
          <p:cNvSpPr>
            <a:spLocks noChangeArrowheads="1"/>
          </p:cNvSpPr>
          <p:nvPr/>
        </p:nvSpPr>
        <p:spPr bwMode="auto">
          <a:xfrm>
            <a:off x="324024" y="199689"/>
            <a:ext cx="4032448" cy="709031"/>
          </a:xfrm>
          <a:prstGeom prst="roundRect">
            <a:avLst>
              <a:gd name="adj" fmla="val 6394"/>
            </a:avLst>
          </a:prstGeom>
          <a:solidFill>
            <a:srgbClr val="FFFF99"/>
          </a:solidFill>
          <a:ln w="41275">
            <a:solidFill>
              <a:srgbClr val="0000FF"/>
            </a:solidFill>
            <a:round/>
            <a:headEnd/>
            <a:tailEnd/>
          </a:ln>
        </p:spPr>
        <p:txBody>
          <a:bodyPr lIns="91438" tIns="45719" rIns="91438" bIns="45719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2020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丰台高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三一模语文</a:t>
            </a:r>
            <a:endParaRPr kumimoji="1"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2712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4261" y="404664"/>
            <a:ext cx="11358699" cy="4401205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答案示例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示例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一：简，简要。（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分）可：可以，好。这里表达一种肯定语气。孔子肯定了子桑伯子居心与治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政都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简要的处事方式，对子桑伯子处理政务简要而不繁琐的治政能力深为赞赏。（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 体现了孔子处理政务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要简要的治政理念。（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示例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二：简，简要。（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分）可：还可以，不坏，还过得去。孔子对子桑伯子居心与治政都简要的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处事方式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持保留态度，（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分）体现出孔子重视对职业心存敬畏而又要简要行事的治政思想。（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评分标准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】4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分。“词义理解”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分，“内涵理解”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分。按点给分，意思对即可。</a:t>
            </a:r>
          </a:p>
        </p:txBody>
      </p:sp>
    </p:spTree>
    <p:extLst>
      <p:ext uri="{BB962C8B-B14F-4D97-AF65-F5344CB8AC3E}">
        <p14:creationId xmlns:p14="http://schemas.microsoft.com/office/powerpoint/2010/main" val="3763281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4525" y="332656"/>
            <a:ext cx="11358699" cy="4832092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（二）阅读下面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中的文字，根据要求完成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11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题。（共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7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11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．阅读下面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的文字，回答问题。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①子曰：“雍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【1】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也可使南面。” 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雍也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②仲弓问子桑伯子。子曰：“可也，简。”仲弓曰：“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居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2】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敬而行简，以临其民，不亦可乎？居简而行简，无乃大简乎？”子曰：“雍之言然。” 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雍也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③仲弓问仁。子曰：“出门如见大宾，使民如承大祭；己所不欲，勿施于人；在邦无怨，在家无怨。”仲弓曰：“雍虽不敏，请事斯语矣。” 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颜渊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注释：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【1】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雍：冉雍，字仲弓。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【2】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居：居心，存心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）结合以上三则材料，说明仲弓是怎样的人。（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3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  <a:endParaRPr lang="en-US" altLang="zh-CN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9639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2829" y="476672"/>
            <a:ext cx="11358699" cy="2677656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答案示例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要点一：有为官才德。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要点二：敬业而善于处理政务。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要点三：勤学好问。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要点四：追求自我完善。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评分标准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】3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分。每个要点 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分，答满 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点即给满分。意思对即可。</a:t>
            </a:r>
          </a:p>
        </p:txBody>
      </p:sp>
    </p:spTree>
    <p:extLst>
      <p:ext uri="{BB962C8B-B14F-4D97-AF65-F5344CB8AC3E}">
        <p14:creationId xmlns:p14="http://schemas.microsoft.com/office/powerpoint/2010/main" val="3030561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4261" y="404664"/>
            <a:ext cx="11358699" cy="4401205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译文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孔子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说：“冉雍可以让他去做官。”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仲弓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问孔子子桑伯子这个人怎么样。孔子说：“此人还可以，办事简要而不烦琐。”仲弓说：“居心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恭敬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严肃而行事简要，像这样来治理百姓，不是也可以吗？（但是）自己马马虎虎，又以简要的方法办事，这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岂不是太简单了吗？”孔子说：“冉雍，这话你说得对。”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仲弓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问怎样做才是仁。孔子说：“出门办事如同去接待贵宾，使唤百姓如同去进行重大的祭祀，（都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要认真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严肃。）自己不愿意要的，不要强加于别人；做到在诸侯的朝廷上没人怨恨（自己）；在卿大夫的封地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里也没人怨恨（自己）。”仲弓说：“我虽然笨，也要照您的话去做。”</a:t>
            </a:r>
          </a:p>
        </p:txBody>
      </p:sp>
    </p:spTree>
    <p:extLst>
      <p:ext uri="{BB962C8B-B14F-4D97-AF65-F5344CB8AC3E}">
        <p14:creationId xmlns:p14="http://schemas.microsoft.com/office/powerpoint/2010/main" val="1327605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8573" y="1527468"/>
            <a:ext cx="11358699" cy="2677656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11.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从下面的三则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中任选一则，回答问题。（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6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⑴子曰：“所谓大臣者，以道事君，不可则止。”（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先进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⑵子张问政。子曰：“居之无倦，行之以忠。”（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颜渊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⑶孔子曰：“危而不持，颠而不扶，则将焉用彼相矣？”（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季氏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①解释这则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的句意。（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  <a:endParaRPr lang="zh-CN" altLang="en-US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72829" y="4293096"/>
            <a:ext cx="11358699" cy="1471172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11.(6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答案示例</a:t>
            </a:r>
          </a:p>
          <a:p>
            <a:pPr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①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(2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孔子说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“遇到危难不扶持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快要倾倒不扶助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那还要用你们助手干嘛。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”</a:t>
            </a:r>
            <a:endParaRPr lang="zh-CN" altLang="zh-CN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圆角矩形 4"/>
          <p:cNvSpPr>
            <a:spLocks noChangeArrowheads="1"/>
          </p:cNvSpPr>
          <p:nvPr/>
        </p:nvSpPr>
        <p:spPr bwMode="auto">
          <a:xfrm>
            <a:off x="324024" y="199689"/>
            <a:ext cx="4032448" cy="709031"/>
          </a:xfrm>
          <a:prstGeom prst="roundRect">
            <a:avLst>
              <a:gd name="adj" fmla="val 6394"/>
            </a:avLst>
          </a:prstGeom>
          <a:solidFill>
            <a:srgbClr val="FFFF99"/>
          </a:solidFill>
          <a:ln w="41275">
            <a:solidFill>
              <a:srgbClr val="0000FF"/>
            </a:solidFill>
            <a:round/>
            <a:headEnd/>
            <a:tailEnd/>
          </a:ln>
        </p:spPr>
        <p:txBody>
          <a:bodyPr lIns="91438" tIns="45719" rIns="91438" bIns="45719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2020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朝阳高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三一模语文</a:t>
            </a:r>
            <a:endParaRPr kumimoji="1"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2463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9381" y="1196752"/>
            <a:ext cx="11358699" cy="3539430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（二）根据要求，完成第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10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题。（共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5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．阅读下面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的文字，回答问题。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①子曰：“辞，达而已矣。”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(《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卫灵公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②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子曰：“可与言而不与之言，失人；不可与言而与之言，失言。知者不失人，亦不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失言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。”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(《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卫灵公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③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子曰：“其言之不怍也，则为之也难。”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(《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宪问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请用自己的话分别概括以上三则语录中孔子对言语的看法，并选择其中一则，结合你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的言语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生活作简要分析。</a:t>
            </a:r>
          </a:p>
        </p:txBody>
      </p:sp>
      <p:sp>
        <p:nvSpPr>
          <p:cNvPr id="3" name="圆角矩形 4"/>
          <p:cNvSpPr>
            <a:spLocks noChangeArrowheads="1"/>
          </p:cNvSpPr>
          <p:nvPr/>
        </p:nvSpPr>
        <p:spPr bwMode="auto">
          <a:xfrm>
            <a:off x="324024" y="199689"/>
            <a:ext cx="4032448" cy="709031"/>
          </a:xfrm>
          <a:prstGeom prst="roundRect">
            <a:avLst>
              <a:gd name="adj" fmla="val 6394"/>
            </a:avLst>
          </a:prstGeom>
          <a:solidFill>
            <a:srgbClr val="FFFF99"/>
          </a:solidFill>
          <a:ln w="41275">
            <a:solidFill>
              <a:srgbClr val="0000FF"/>
            </a:solidFill>
            <a:round/>
            <a:headEnd/>
            <a:tailEnd/>
          </a:ln>
        </p:spPr>
        <p:txBody>
          <a:bodyPr lIns="91438" tIns="45719" rIns="91438" bIns="45719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2020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东城高三一模语文</a:t>
            </a:r>
            <a:endParaRPr kumimoji="1"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863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4261" y="404664"/>
            <a:ext cx="11358699" cy="3108543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11.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从下面的三则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中任选一则，回答问题。（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6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⑴子曰：“所谓大臣者，以道事君，不可则止。”（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先进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⑵子张问政。子曰：“居之无倦，行之以忠。”（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颜渊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⑶孔子曰：“危而不持，颠而不扶，则将焉用彼相矣？”（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季氏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②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结合这则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和上面任意一则短文，谈谈你对“忠”的理解。（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4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84797" y="3789040"/>
            <a:ext cx="11358699" cy="1815882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②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(4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这则《论语》指出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臣子之“忠”应尽己所能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不可推卸自身应承担的责任。正石文中伊尹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在君无道、国将亡的情况下五次劝谏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没有在危机时刻回避问题、推卸任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尽到了臣子应尽之责。这就是“忠”的含义。【评分参考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解释正确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言之成理即可。</a:t>
            </a:r>
          </a:p>
        </p:txBody>
      </p:sp>
    </p:spTree>
    <p:extLst>
      <p:ext uri="{BB962C8B-B14F-4D97-AF65-F5344CB8AC3E}">
        <p14:creationId xmlns:p14="http://schemas.microsoft.com/office/powerpoint/2010/main" val="4010000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96032" y="1196752"/>
            <a:ext cx="11358699" cy="3108543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三则的翻译分别为：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）孔子说：“我们所说的大臣，应该能以合于仁道的方式去侍奉君主，如果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行不通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，便宁可不干。”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）子张问怎样处理政事，孔子说：“居于官位不懈怠，执行君令要忠实。”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）孔子说：“（盲人）遇到了危险不去扶持，跌倒了不去搀扶，那还用辅助的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人干什么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呢？”</a:t>
            </a:r>
          </a:p>
        </p:txBody>
      </p:sp>
    </p:spTree>
    <p:extLst>
      <p:ext uri="{BB962C8B-B14F-4D97-AF65-F5344CB8AC3E}">
        <p14:creationId xmlns:p14="http://schemas.microsoft.com/office/powerpoint/2010/main" val="133269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52016" y="908720"/>
            <a:ext cx="11358699" cy="5693866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（二）根据要求，完成第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11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题。（共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7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11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．阅读下面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的文字，回答问题。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子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贡问曰：“何如斯可谓之士矣？”子曰：“行己有耻，使于四方，不辱君命，可谓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士矣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。”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曰：“敢问其次？”曰：“宗族称孝焉，乡党称弟焉。”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曰：“敢问其次？”曰：言必信，行必果，</a:t>
            </a:r>
            <a:r>
              <a:rPr lang="zh-CN" altLang="en-US" sz="28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硁硁然小人哉！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抑亦可以为次矣。”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曰：“今之政者何如？”曰：噫！斗筲之人，何足算也？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”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子路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注释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硁</a:t>
            </a:r>
            <a:r>
              <a:rPr lang="en-US" altLang="zh-CN" sz="2800" b="1" dirty="0">
                <a:solidFill>
                  <a:srgbClr val="FF0000"/>
                </a:solidFill>
              </a:rPr>
              <a:t>[</a:t>
            </a:r>
            <a:r>
              <a:rPr lang="en-US" altLang="zh-CN" sz="2800" b="1" dirty="0" err="1">
                <a:solidFill>
                  <a:srgbClr val="FF0000"/>
                </a:solidFill>
              </a:rPr>
              <a:t>kēng</a:t>
            </a:r>
            <a:r>
              <a:rPr lang="en-US" altLang="zh-CN" sz="2800" b="1" dirty="0">
                <a:solidFill>
                  <a:srgbClr val="FF0000"/>
                </a:solidFill>
              </a:rPr>
              <a:t>]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击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石的声音。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文中画线句中的“硁硁然小人哉”，有人断为“硁硁然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小人哉”，有人不断。请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说明“硁硁然”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在这两种断句中的表意区别，并分别解释画线句的意思。（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4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  <a:endParaRPr lang="zh-CN" altLang="en-US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圆角矩形 2"/>
          <p:cNvSpPr>
            <a:spLocks noChangeArrowheads="1"/>
          </p:cNvSpPr>
          <p:nvPr/>
        </p:nvSpPr>
        <p:spPr bwMode="auto">
          <a:xfrm>
            <a:off x="324024" y="199689"/>
            <a:ext cx="4320480" cy="709031"/>
          </a:xfrm>
          <a:prstGeom prst="roundRect">
            <a:avLst>
              <a:gd name="adj" fmla="val 6394"/>
            </a:avLst>
          </a:prstGeom>
          <a:solidFill>
            <a:srgbClr val="FFFF99"/>
          </a:solidFill>
          <a:ln w="41275">
            <a:solidFill>
              <a:srgbClr val="0000FF"/>
            </a:solidFill>
            <a:round/>
            <a:headEnd/>
            <a:tailEnd/>
          </a:ln>
        </p:spPr>
        <p:txBody>
          <a:bodyPr lIns="91438" tIns="45719" rIns="91438" bIns="45719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2020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石景山高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三一模语文</a:t>
            </a:r>
            <a:endParaRPr kumimoji="1"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6324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8573" y="764704"/>
            <a:ext cx="11358699" cy="3108543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11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．（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7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4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不断，“硁硁然”侧重形容“小人”生硬、固执；断开，“硁硁然”侧重形容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“言必信，行必果”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，像石击打般响亮。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不断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，画线句的意思是“言语一定信实，做事一定坚决，这是不问是非黑白的只管自己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贯彻言行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的小人啊”；断开，画线句的意思是“说话守信用，办事很实在，像嘣蹦响的石头子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，是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一般的小人啊”。</a:t>
            </a:r>
          </a:p>
        </p:txBody>
      </p:sp>
    </p:spTree>
    <p:extLst>
      <p:ext uri="{BB962C8B-B14F-4D97-AF65-F5344CB8AC3E}">
        <p14:creationId xmlns:p14="http://schemas.microsoft.com/office/powerpoint/2010/main" val="108464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4261" y="404664"/>
            <a:ext cx="11358699" cy="4832092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（二）根据要求，完成第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11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题。（共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7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11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．阅读下面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的文字，回答问题。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子贡问曰：“何如斯可谓之士矣？”子曰：“行己有耻，使于四方，不辱君命，可谓士矣。”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曰：“敢问其次？”曰：“宗族称孝焉，乡党称弟焉。”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曰：“敢问其次？”曰：言必信，行必果，</a:t>
            </a:r>
            <a:r>
              <a:rPr lang="zh-CN" altLang="en-US" sz="28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硁硁然小人哉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！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抑亦可以为次矣。”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曰：“今之政者何如？”曰：噫！斗筲之人，何足算也？”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子路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注释：硁</a:t>
            </a:r>
            <a:r>
              <a:rPr lang="en-US" altLang="zh-CN" sz="2800" b="1" dirty="0">
                <a:solidFill>
                  <a:srgbClr val="FF0000"/>
                </a:solidFill>
              </a:rPr>
              <a:t>[</a:t>
            </a:r>
            <a:r>
              <a:rPr lang="en-US" altLang="zh-CN" sz="2800" b="1" dirty="0" err="1">
                <a:solidFill>
                  <a:srgbClr val="FF0000"/>
                </a:solidFill>
              </a:rPr>
              <a:t>kēng</a:t>
            </a:r>
            <a:r>
              <a:rPr lang="en-US" altLang="zh-CN" sz="2800" b="1" dirty="0">
                <a:solidFill>
                  <a:srgbClr val="FF0000"/>
                </a:solidFill>
              </a:rPr>
              <a:t>]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击石的声音。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结合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以上文字，概括说明孔子所答的三类“士”的特点。（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3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47669" y="5373216"/>
            <a:ext cx="11358699" cy="954107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有修养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、有才能，能够为国效力；行孝悌，为宗族乡里称道；言行有信，个人品性不错。</a:t>
            </a:r>
          </a:p>
        </p:txBody>
      </p:sp>
    </p:spTree>
    <p:extLst>
      <p:ext uri="{BB962C8B-B14F-4D97-AF65-F5344CB8AC3E}">
        <p14:creationId xmlns:p14="http://schemas.microsoft.com/office/powerpoint/2010/main" val="2959144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8517" y="692696"/>
            <a:ext cx="11358699" cy="6124754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（二）根据要求完成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11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题。（共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7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阅读下面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中的文字，回答问题。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①子曰：“君子食无求饱，居无求安，敏于事而慎于言，就有道而正焉，可谓好学也已。”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学而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②子贡问君子。子曰：“先行其言，而后从之。”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为政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③子曰：“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君子去仁，恶乎成名？君子无终食之间违仁，造次必于是，颠沛必于是。”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里仁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④子曰：“君子博学于文，约之以礼，亦可以弗畔矣夫！”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雍也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11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．简要概括孔子心目中的君子有哪些特点？就君子某一方面的特点，结合具体文句，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谈谈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你从中得到的启发。（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7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</p:txBody>
      </p:sp>
      <p:sp>
        <p:nvSpPr>
          <p:cNvPr id="3" name="圆角矩形 2"/>
          <p:cNvSpPr>
            <a:spLocks noChangeArrowheads="1"/>
          </p:cNvSpPr>
          <p:nvPr/>
        </p:nvSpPr>
        <p:spPr bwMode="auto">
          <a:xfrm>
            <a:off x="324024" y="0"/>
            <a:ext cx="4608512" cy="709031"/>
          </a:xfrm>
          <a:prstGeom prst="roundRect">
            <a:avLst>
              <a:gd name="adj" fmla="val 6394"/>
            </a:avLst>
          </a:prstGeom>
          <a:solidFill>
            <a:srgbClr val="FFFF99"/>
          </a:solidFill>
          <a:ln w="41275">
            <a:solidFill>
              <a:srgbClr val="0000FF"/>
            </a:solidFill>
            <a:round/>
            <a:headEnd/>
            <a:tailEnd/>
          </a:ln>
        </p:spPr>
        <p:txBody>
          <a:bodyPr lIns="91438" tIns="45719" rIns="91438" bIns="45719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2020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西城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月高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三一模语文</a:t>
            </a:r>
            <a:endParaRPr kumimoji="1"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8389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24024" y="1052736"/>
            <a:ext cx="11358699" cy="3539430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11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．（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7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分）参考答案：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第一问：（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分）有德，笃行，怀仁，博学，尊礼。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评分标准：每个要点，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分；答出三个要点，得 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分。有其他答案，言之成理亦可。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第二问：（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4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分）在第一问答题内容中选择一点明确认识，结合材料作分析。可以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不拘于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此处所提供的句子，但另选句子时应对所选句子作呈现。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评分说明：要求有明确认识，能联系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，有简要分析。</a:t>
            </a:r>
          </a:p>
        </p:txBody>
      </p:sp>
    </p:spTree>
    <p:extLst>
      <p:ext uri="{BB962C8B-B14F-4D97-AF65-F5344CB8AC3E}">
        <p14:creationId xmlns:p14="http://schemas.microsoft.com/office/powerpoint/2010/main" val="134642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416" y="548680"/>
            <a:ext cx="10657184" cy="1384995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【原文】</a:t>
            </a:r>
          </a:p>
          <a:p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1.14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子曰：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君子食无求饱，居无求安，敏于事而慎于言，就有道而正焉①，可谓好学也已②。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2056" y="2420888"/>
            <a:ext cx="10657184" cy="954107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2800" dirty="0"/>
              <a:t>　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【注释】 </a:t>
            </a:r>
          </a:p>
          <a:p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① 就：靠近。正：纠正。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  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 已：同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矣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7744" y="4297632"/>
            <a:ext cx="10657184" cy="1815882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2800" dirty="0"/>
              <a:t>　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【语译】</a:t>
            </a:r>
          </a:p>
          <a:p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孔子说：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君子食不追求过饱，居不追求安逸，勤敏于做事而谨慎于言语，主动向有道之人请教以正己之非。这可以称是好学的了。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3957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2056" y="620688"/>
            <a:ext cx="10657184" cy="954107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【原文】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2.13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子贡问君子，子曰：“先行其言而后从之。”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20576" y="2348880"/>
            <a:ext cx="10657184" cy="1384995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【语译】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子贡问如何成为君子，孔子说：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“（要做君子，就必须象君子那样），按自己要说的去做，做了然后再说。”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105489"/>
            <a:ext cx="312906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Tahoma" pitchFamily="34" charset="0"/>
                <a:ea typeface="宋体" pitchFamily="2" charset="-122"/>
                <a:cs typeface="Tahoma" pitchFamily="34" charset="0"/>
              </a:rPr>
              <a:t>　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96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1096" y="620688"/>
            <a:ext cx="10657184" cy="1384995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4.5 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子曰：“富与贵，是人之所欲也；不以其道得之，不处也。贫与贱，是人之所恶也；不以其道得之⑴，不去也。君子去仁，恶乎⑵成名？君子无终食之间违⑶仁，造次必于是，颠沛必于是。”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81096" y="2466088"/>
            <a:ext cx="10657184" cy="3108543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注释】⑴贫与贱……不以其道得之——“富与贵”可以说“得之”，“贫与贱”却不是人人想“得之”的。这里也讲“不以其道得之”，“得之”应该改为“去之”。译文只就这一整段的精神加以诠释，这里为什么也讲“得之”可能是古人的不经意处，我们不必再在这上面做文章了。⑵恶乎——恶音乌，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w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ū，何处。“恶乎”卽“于何处”，译文意译为“怎样”。⑶违——离开，和公冶长篇第五的“弃而违之”的“违”</a:t>
            </a:r>
            <a:r>
              <a:rPr lang="zh-CN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同义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19594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4525" y="332656"/>
            <a:ext cx="11358699" cy="3022366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．看法：第一则：言语能够达意即可；</a:t>
            </a:r>
          </a:p>
          <a:p>
            <a:pPr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第二则：言语表达要选择恰当的对象；</a:t>
            </a:r>
          </a:p>
          <a:p>
            <a:pPr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第三则：不能夸夸其谈，要言行一致；</a:t>
            </a:r>
          </a:p>
          <a:p>
            <a:pPr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分析：略。</a:t>
            </a:r>
          </a:p>
          <a:p>
            <a:pPr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【评分参考】“看法”概括，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点各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分；言语生活现象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分；分析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分。意思对即可。</a:t>
            </a:r>
          </a:p>
        </p:txBody>
      </p:sp>
    </p:spTree>
    <p:extLst>
      <p:ext uri="{BB962C8B-B14F-4D97-AF65-F5344CB8AC3E}">
        <p14:creationId xmlns:p14="http://schemas.microsoft.com/office/powerpoint/2010/main" val="401689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8080" y="1299968"/>
            <a:ext cx="10657184" cy="2677656"/>
          </a:xfrm>
          <a:prstGeom prst="rect">
            <a:avLst/>
          </a:prstGeom>
          <a:noFill/>
          <a:ln w="444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译文】孔子说：“发大财，做大官，这是人人所盼望的；不用正当的方法去得到它，君子不接受。穷困和下贱，这是人人所厌恶的；不用正当的方法去抛掉它，君子不摆脱。君子抛弃了仁德，怎样去成就他的声名呢？君子没有吃完一餐饭的时间离开仁德，就是在仓卒匆忙的时候一定和仁德同在，就是在颠沛流离的时候一定和仁德同在。”</a:t>
            </a:r>
          </a:p>
        </p:txBody>
      </p:sp>
    </p:spTree>
    <p:extLst>
      <p:ext uri="{BB962C8B-B14F-4D97-AF65-F5344CB8AC3E}">
        <p14:creationId xmlns:p14="http://schemas.microsoft.com/office/powerpoint/2010/main" val="354871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2140" y="260350"/>
            <a:ext cx="10657840" cy="953135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0" algn="l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b="1" cap="none" dirty="0" smtClean="0">
                <a:solidFill>
                  <a:srgbClr val="0000FF"/>
                </a:solidFill>
                <a:latin typeface="楷体" charset="0"/>
                <a:ea typeface="楷体" charset="0"/>
              </a:rPr>
              <a:t>【原文】</a:t>
            </a:r>
            <a:endParaRPr lang="ko-KR" altLang="en-US" sz="2800" b="1" cap="none" dirty="0" smtClean="0">
              <a:solidFill>
                <a:srgbClr val="0000FF"/>
              </a:solidFill>
              <a:latin typeface="楷体" charset="0"/>
              <a:ea typeface="楷体" charset="0"/>
            </a:endParaRPr>
          </a:p>
          <a:p>
            <a:pPr marL="0" indent="0" algn="l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b="1" cap="none" dirty="0" smtClean="0">
                <a:solidFill>
                  <a:srgbClr val="0000FF"/>
                </a:solidFill>
                <a:latin typeface="楷体" charset="0"/>
                <a:ea typeface="楷体" charset="0"/>
              </a:rPr>
              <a:t>6.27子曰：“君子博学于文，约之以礼，亦可以弗畔矣夫①！”</a:t>
            </a:r>
            <a:endParaRPr lang="ko-KR" altLang="en-US" sz="2800" b="1" cap="none" dirty="0" smtClean="0">
              <a:solidFill>
                <a:srgbClr val="0000FF"/>
              </a:solidFill>
              <a:latin typeface="楷体" charset="0"/>
              <a:ea typeface="楷体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4365" y="1339215"/>
            <a:ext cx="10657840" cy="3416320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0" algn="l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b="1" cap="none" dirty="0" smtClean="0">
                <a:solidFill>
                  <a:srgbClr val="0000FF"/>
                </a:solidFill>
                <a:latin typeface="楷体" charset="0"/>
                <a:ea typeface="楷体" charset="0"/>
              </a:rPr>
              <a:t>  【注释】⑴博学于文，约之以礼——子罕篇第九云：“颜渊喟然叹曰：‘夫子循循然善诱人，博我以文，约我以礼。’”这里的“博学于文，约之以礼”和子罕篇的“博我以文，约我以礼”是不是完全相同呢？如果完全相同，则“约之以礼”的“之”是指代“君子”而言。这是一般人的说法。但毛奇龄的《论语稽求篇》却说：“博约是两事，文礼是两物，然与‘博我以文，约我以礼’不同。何也？彼之博约是以文礼博约回；此之博约是以礼约文，以约约博也。博在文，约文又在礼也。”毛氏认为“约之以礼”的“之”是指代“文”，正是我们平常所说的“由博返约”的意</a:t>
            </a:r>
          </a:p>
          <a:p>
            <a:pPr marL="0" indent="0" algn="l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b="1" cap="none" dirty="0" smtClean="0">
                <a:solidFill>
                  <a:srgbClr val="0000FF"/>
                </a:solidFill>
                <a:latin typeface="楷体" charset="0"/>
                <a:ea typeface="楷体" charset="0"/>
              </a:rPr>
              <a:t>思。⑵畔——同“叛”。</a:t>
            </a:r>
            <a:endParaRPr lang="ko-KR" altLang="en-US" sz="2400" b="1" cap="none" dirty="0" smtClean="0">
              <a:solidFill>
                <a:srgbClr val="0000FF"/>
              </a:solidFill>
              <a:latin typeface="楷体" charset="0"/>
              <a:ea typeface="楷体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2140" y="4941168"/>
            <a:ext cx="10657840" cy="953135"/>
          </a:xfrm>
          <a:prstGeom prst="rect">
            <a:avLst/>
          </a:prstGeom>
          <a:noFill/>
          <a:ln w="44450">
            <a:solidFill>
              <a:srgbClr val="00B050"/>
            </a:solidFill>
          </a:ln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0" algn="l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b="1" cap="none" dirty="0" smtClean="0">
                <a:solidFill>
                  <a:srgbClr val="FF0000"/>
                </a:solidFill>
                <a:latin typeface="楷体" charset="0"/>
                <a:ea typeface="楷体" charset="0"/>
              </a:rPr>
              <a:t>【译文】孔子说：“君子广泛地学习文献，再用礼节来加以约束，也就可以不致于离经叛道了。”</a:t>
            </a:r>
            <a:endParaRPr lang="ko-KR" altLang="en-US" sz="2800" b="1" cap="none" dirty="0" smtClean="0">
              <a:solidFill>
                <a:srgbClr val="FF0000"/>
              </a:solidFill>
              <a:latin typeface="楷体" charset="0"/>
              <a:ea typeface="楷体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7600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17672" y="1340768"/>
            <a:ext cx="11358699" cy="4401205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（二）根据要求，完成第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11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题。（共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6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1 11 1. .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阅读下面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 的文字 ，回答问题。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子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贡曰：“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诗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云‘如切如磋，如琢如磨’，其斯之谓与！”子曰：“赐也，始可与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言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诗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已矣，告诸往而知来者。” （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学而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  <a:endParaRPr lang="en-US" altLang="zh-CN" sz="28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子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所雅言，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诗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书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、执礼，皆雅言也。（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述而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子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夏问曰：“‘巧笑倩兮，美目盼兮，素以为绚兮’何谓也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?”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子曰：“绘事后素。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”曰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：“礼后乎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?”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子曰：“起予者商也！始可与言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诗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已矣。” 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八佾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① 解释“如切如磋，如琢如磨”的含义。（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  <a:endParaRPr lang="zh-CN" altLang="en-US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圆角矩形 2"/>
          <p:cNvSpPr>
            <a:spLocks noChangeArrowheads="1"/>
          </p:cNvSpPr>
          <p:nvPr/>
        </p:nvSpPr>
        <p:spPr bwMode="auto">
          <a:xfrm>
            <a:off x="324024" y="404664"/>
            <a:ext cx="4032448" cy="709031"/>
          </a:xfrm>
          <a:prstGeom prst="roundRect">
            <a:avLst>
              <a:gd name="adj" fmla="val 6394"/>
            </a:avLst>
          </a:prstGeom>
          <a:solidFill>
            <a:srgbClr val="FFFF99"/>
          </a:solidFill>
          <a:ln w="41275">
            <a:solidFill>
              <a:srgbClr val="0000FF"/>
            </a:solidFill>
            <a:round/>
            <a:headEnd/>
            <a:tailEnd/>
          </a:ln>
        </p:spPr>
        <p:txBody>
          <a:bodyPr lIns="91438" tIns="45719" rIns="91438" bIns="45719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2020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通州高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三一模语文</a:t>
            </a:r>
            <a:endParaRPr kumimoji="1"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746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24024" y="2348880"/>
            <a:ext cx="11358699" cy="2246769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11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．（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6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 ① 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 “切、磋、琢、磨”本义是指骨角玉石等加工工艺。在文中“如切如磋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，如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琢如磨”比喻道德学问方面相互研讨勉励。或指共同研究学习，互相取长补短。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评分说明：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分，本义，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分；引申义，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分。要解释准确，意思对，即可给分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384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4525" y="332656"/>
            <a:ext cx="11358699" cy="4832092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（二）根据要求，完成第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11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题。（共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6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1 11 1. .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阅读下面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 的文字 ，回答问题。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子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贡曰：“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诗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云‘如切如磋，如琢如磨’，其斯之谓与！”子曰：“赐也，始可与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言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诗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已矣，告诸往而知来者。” 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学而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  <a:endParaRPr lang="en-US" altLang="zh-CN" sz="28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子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所雅言，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诗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书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、执礼，皆雅言也。（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述而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  <a:endParaRPr lang="en-US" altLang="zh-CN" sz="28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子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夏问曰：“‘巧笑倩兮，美目盼兮，素以为绚兮’何谓也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?”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子曰：“绘事后素。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”曰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：“礼后乎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?”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子曰：“起予者商也！始可与言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诗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已矣。” 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八佾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②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季氏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中孔子说：“不学诗，无以言。”请根据上面的文字，说说孔子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这样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说的理由。（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4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</p:txBody>
      </p:sp>
    </p:spTree>
    <p:extLst>
      <p:ext uri="{BB962C8B-B14F-4D97-AF65-F5344CB8AC3E}">
        <p14:creationId xmlns:p14="http://schemas.microsoft.com/office/powerpoint/2010/main" val="396899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2829" y="476672"/>
            <a:ext cx="11358699" cy="2246769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②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4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诗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是雅言，即规范语言。（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分）在诵读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诗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》《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书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，述说礼仪时，都要用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规范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语言。（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分）学习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诗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，不仅学习其中道理，还要学习其中的语言表达，这样就可以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提高语言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的表达能力。（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分）所以孔子说“不学诗，无以言”。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评分说明：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4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分，按照答案中分项给分。意思对，即可给分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8224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9965" y="1484784"/>
            <a:ext cx="11358699" cy="4832092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二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)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阅读下面三段文字，根据要求完成第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11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题。（共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8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11.①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子曰：“质胜文则野，文胜质则史，文质彬彬，然后君子。” 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雍也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②棘子成曰：“君子质而已矣，何以文为？”子贡曰：“惜乎，夫子之说君子也！驷不及舌。文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犹质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也，质犹文也。虎豹之鞟犹犬羊之鞟。” 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颜渊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③圣贤书辞，总称文章，非采而何？夫水性虚而沦漪结，木体实而花萼振，文附质也。虎豹无文，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则鞟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同犬羊；犀兕有皮，而色资丹漆，质待文也。 （刘勰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文心雕龙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情采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）上述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选段和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文心雕龙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情采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中的“文”“质”各指什么？（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</p:txBody>
      </p:sp>
      <p:sp>
        <p:nvSpPr>
          <p:cNvPr id="3" name="圆角矩形 2"/>
          <p:cNvSpPr>
            <a:spLocks noChangeArrowheads="1"/>
          </p:cNvSpPr>
          <p:nvPr/>
        </p:nvSpPr>
        <p:spPr bwMode="auto">
          <a:xfrm>
            <a:off x="324024" y="404664"/>
            <a:ext cx="4320480" cy="709031"/>
          </a:xfrm>
          <a:prstGeom prst="roundRect">
            <a:avLst>
              <a:gd name="adj" fmla="val 6394"/>
            </a:avLst>
          </a:prstGeom>
          <a:solidFill>
            <a:srgbClr val="FFFF99"/>
          </a:solidFill>
          <a:ln w="41275">
            <a:solidFill>
              <a:srgbClr val="0000FF"/>
            </a:solidFill>
            <a:round/>
            <a:headEnd/>
            <a:tailEnd/>
          </a:ln>
        </p:spPr>
        <p:txBody>
          <a:bodyPr lIns="91438" tIns="45719" rIns="91438" bIns="45719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2020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门头沟高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三一模语文</a:t>
            </a:r>
            <a:endParaRPr kumimoji="1"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1119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2828" y="116632"/>
            <a:ext cx="11358699" cy="1384995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11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．答案提示：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①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中的“文”是文采与文饰，“质”为质朴；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文心雕龙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情采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中的“文”与“质”指文学作品的形式与内容。（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17282" y="1700808"/>
            <a:ext cx="11358699" cy="830997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孔子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说：“质朴多于文采就难免显得粗野，文采超过了质朴又难免流于虚浮，文采和质朴完美地结合在一起，这才能成为君子。”</a:t>
            </a:r>
            <a:endParaRPr lang="zh-CN" altLang="en-US" sz="24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17282" y="2531805"/>
            <a:ext cx="11358699" cy="1569660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棘子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成说：“君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hlinkClick r:id="rId2"/>
              </a:rPr>
              <a:t>子有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好本质就行啦，要文采做什么呢？”子贡说：“可惜呀！夫子您这样谈论君子。一言既出，驷马难追。文采如同本质，本质也如同文采，二者是同等重要的。假如去掉虎豹和犬羊的有文采的皮毛，那这两样皮革就没有多大的区别了。</a:t>
            </a:r>
            <a:endParaRPr lang="zh-CN" altLang="en-US" sz="24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42970" y="4101465"/>
            <a:ext cx="11358699" cy="1569660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代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圣贤的著作，总的都称为文章，不是因为有文采，那是因为什么呢？由于水性虚柔，才有波纹荡漾；由于树体坚实，才有花朵开放，这说明外在的表现形式依附于内在的实质。虎皮豹皮如果没有斑纹，那就跟狗皮羊皮一样了；犀兕虽然有皮，但制成铠甲还要靠涂上丹漆才有色彩，可见内在的实质需要外在的表现形式。</a:t>
            </a:r>
            <a:endParaRPr lang="zh-CN" altLang="en-US" sz="24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8226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4261" y="404664"/>
            <a:ext cx="11358699" cy="4401205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二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)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阅读下面三段文字，根据要求完成第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11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题。（共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8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11.①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子曰：“质胜文则野，文胜质则史，文质彬彬，然后君子。” 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雍也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②棘子成曰：“君子质而已矣，何以文为？”子贡曰：“惜乎，夫子之说君子也！驷不及舌。文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犹质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也，质犹文也。虎豹之鞟犹犬羊之鞟。” 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颜渊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③圣贤书辞，总称文章，非采而何？夫水性虚而沦漪结，木体实而花萼振，文附质也。虎豹无文，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则鞟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同犬羊；犀兕有皮，而色资丹漆，质待文也。 （刘勰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文心雕龙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情采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）比较二者在“文”“质”关系上观点的异同。（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6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</p:txBody>
      </p:sp>
    </p:spTree>
    <p:extLst>
      <p:ext uri="{BB962C8B-B14F-4D97-AF65-F5344CB8AC3E}">
        <p14:creationId xmlns:p14="http://schemas.microsoft.com/office/powerpoint/2010/main" val="1821162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81341" y="1196752"/>
            <a:ext cx="11663963" cy="3108543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②相同：都认为“文”与“质”应该是辩证统一的。孔子和子贡都认为文质兼备，方为君子；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刘勰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认为文依附于质，质也依赖于文。（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不同：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侧重在文化教养和道德品质层面。孔子与子贡认为君子应该既讲究文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采等外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在修饰，又有内在的仁德，内外兼修，缺一不可。（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）刘勰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将孔子“质”与“文”的观念援引至文学，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表达为“情”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“采”，用来阐释文学作品的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内容与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形式的关系，形式与内容互为依存，密不可分。（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</p:txBody>
      </p:sp>
    </p:spTree>
    <p:extLst>
      <p:ext uri="{BB962C8B-B14F-4D97-AF65-F5344CB8AC3E}">
        <p14:creationId xmlns:p14="http://schemas.microsoft.com/office/powerpoint/2010/main" val="2446007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3036" y="1052736"/>
            <a:ext cx="11358699" cy="5262979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（二）根据要求完成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11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题。（共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7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11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．阅读下面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中的文字，回答问题。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①子贡曰：“贫而无谄，富而无骄，何如？”子曰：“可也；未若贫而乐，富而好礼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者也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。”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(《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学而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②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子贡曰：“诗云：‘如切如磋，如琢如磨’，其斯之谓与？”子曰：“赐也，始可与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言诗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已矣，告诸往而知来者。”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(《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学而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③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子贡问曰：“孔文子何以谓之‘文’也？”子曰：“敏而好学，不耻下问，是以谓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之‘文’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也。” 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公冶长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④子贡问为仁。子曰：“工欲善其事，必先利其器。居是邦也，事其大夫之贤者，友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其士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之仁者。”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(《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卫灵公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从这几则论语来看，孔子在教育中关注哪些方面？选择其中一个方面，谈谈你的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认识或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看法。（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7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</p:txBody>
      </p:sp>
      <p:sp>
        <p:nvSpPr>
          <p:cNvPr id="3" name="圆角矩形 4"/>
          <p:cNvSpPr>
            <a:spLocks noChangeArrowheads="1"/>
          </p:cNvSpPr>
          <p:nvPr/>
        </p:nvSpPr>
        <p:spPr bwMode="auto">
          <a:xfrm>
            <a:off x="324024" y="199689"/>
            <a:ext cx="4032448" cy="709031"/>
          </a:xfrm>
          <a:prstGeom prst="roundRect">
            <a:avLst>
              <a:gd name="adj" fmla="val 6394"/>
            </a:avLst>
          </a:prstGeom>
          <a:solidFill>
            <a:srgbClr val="FFFF99"/>
          </a:solidFill>
          <a:ln w="41275">
            <a:solidFill>
              <a:srgbClr val="0000FF"/>
            </a:solidFill>
            <a:round/>
            <a:headEnd/>
            <a:tailEnd/>
          </a:ln>
        </p:spPr>
        <p:txBody>
          <a:bodyPr lIns="91438" tIns="45719" rIns="91438" bIns="45719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2020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西城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高三一模语文</a:t>
            </a:r>
            <a:endParaRPr kumimoji="1"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3625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80220" y="897682"/>
            <a:ext cx="11358699" cy="3539430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（二）根据要求，完成第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11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题。（共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6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11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．阅读下面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的文字，归纳概括孔子对于“为政”的思想。（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6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①为政以德，譬如北辰，居其所而众星拱之。（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为政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②道千乘之国，敬事而信，节用而爱人，使民以时。（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学而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③道之以政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齐之以刑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民免而无耻；道之以德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齐之以礼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有耻且格。 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为政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答：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80221" y="4437112"/>
            <a:ext cx="11358699" cy="2246769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11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．（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6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参考答案：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．孔子主张用“德治”来治理国家，是为政的根本原则。执政者要不断地提高自己的道德修养，通过修养道德确立自己的威信，以得到人民的信任与拥护。（统治者若实施德政，老百姓就像众星拱北辰一样拥戴。）</a:t>
            </a:r>
          </a:p>
        </p:txBody>
      </p:sp>
      <p:sp>
        <p:nvSpPr>
          <p:cNvPr id="5" name="圆角矩形 4"/>
          <p:cNvSpPr>
            <a:spLocks noChangeArrowheads="1"/>
          </p:cNvSpPr>
          <p:nvPr/>
        </p:nvSpPr>
        <p:spPr bwMode="auto">
          <a:xfrm>
            <a:off x="324024" y="188651"/>
            <a:ext cx="4320480" cy="709031"/>
          </a:xfrm>
          <a:prstGeom prst="roundRect">
            <a:avLst>
              <a:gd name="adj" fmla="val 6394"/>
            </a:avLst>
          </a:prstGeom>
          <a:solidFill>
            <a:srgbClr val="FFFF99"/>
          </a:solidFill>
          <a:ln w="41275">
            <a:solidFill>
              <a:srgbClr val="0000FF"/>
            </a:solidFill>
            <a:round/>
            <a:headEnd/>
            <a:tailEnd/>
          </a:ln>
        </p:spPr>
        <p:txBody>
          <a:bodyPr lIns="91438" tIns="45719" rIns="91438" bIns="45719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2020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延庆高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三一模语文</a:t>
            </a:r>
            <a:endParaRPr kumimoji="1"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1199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15101" y="620688"/>
            <a:ext cx="11358699" cy="5262979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．实施德政的基本方法，惠民爱民。即要求统治者严肃认真地办理国家各方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面事务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，恪守信用；节约用度，爱护官吏；役使百姓应注意不误农时。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．实施德政的原因，强调以德化民，以礼育人。（用政令去引导，用刑罚去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惩罚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民众，老百姓可以免于犯罪，但他们却不会感到犯罪是羞耻的；用道德来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教化他们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，用礼法来约束他们，老百姓不仅懂得做坏事羞耻，还会自觉的遵礼守法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走正道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评分要点：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．“德政”是孔子的根本主张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．实施“德政”的方法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．实施“德政”的原因，以礼育人。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评分参考：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6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分。每个要点 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分，意思对即可。如果直接翻译原文，可酌情扣分。</a:t>
            </a:r>
          </a:p>
        </p:txBody>
      </p:sp>
    </p:spTree>
    <p:extLst>
      <p:ext uri="{BB962C8B-B14F-4D97-AF65-F5344CB8AC3E}">
        <p14:creationId xmlns:p14="http://schemas.microsoft.com/office/powerpoint/2010/main" val="357269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6210" y="867568"/>
            <a:ext cx="11358699" cy="3108543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二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根据要求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完成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13—14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题。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(6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子张问仁于孔子。 孔子曰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能行五者于天下为仁矣。”“请问之。”曰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恭、宽、信、敏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、惠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 恭则不侮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宽则得众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信则人任焉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敏则有功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惠则足以使人。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———《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阳货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13. 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中“能行五者于天下为仁矣”与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过秦论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中“此言劳民之易为仁也”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都提到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了“仁”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 请结合两篇文章的具体语境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谈谈二者的区别。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(4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96211" y="4005064"/>
            <a:ext cx="11358699" cy="2677656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13.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4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参考答案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】《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中此处的“仁”，指为人处世的原则，是每个人的个人道德修养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。要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结合语境分析。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过秦论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中的“仁”，是以儒家思想“仁者，爱人”的基本内涵发展而来的“仁政”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，是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专门对治国理政者提出的治国理念。要结合语境分析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区别 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分，分析 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圆角矩形 4"/>
          <p:cNvSpPr>
            <a:spLocks noChangeArrowheads="1"/>
          </p:cNvSpPr>
          <p:nvPr/>
        </p:nvSpPr>
        <p:spPr bwMode="auto">
          <a:xfrm>
            <a:off x="217323" y="179153"/>
            <a:ext cx="4320480" cy="709031"/>
          </a:xfrm>
          <a:prstGeom prst="roundRect">
            <a:avLst>
              <a:gd name="adj" fmla="val 6394"/>
            </a:avLst>
          </a:prstGeom>
          <a:solidFill>
            <a:srgbClr val="FFFF99"/>
          </a:solidFill>
          <a:ln w="41275">
            <a:solidFill>
              <a:srgbClr val="0000FF"/>
            </a:solidFill>
            <a:round/>
            <a:headEnd/>
            <a:tailEnd/>
          </a:ln>
        </p:spPr>
        <p:txBody>
          <a:bodyPr lIns="91438" tIns="45719" rIns="91438" bIns="45719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2020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平谷高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三一模语文</a:t>
            </a:r>
            <a:endParaRPr kumimoji="1"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1436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4525" y="332656"/>
            <a:ext cx="11358699" cy="3539430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14.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下列表述中不属于儒家思想核心“仁”的规范的一项是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(2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①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饭疏食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饮水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曲肱而枕之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乐亦在其中矣。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②己所不欲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勿施于人。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③居处恭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执事敬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与人忠。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④桓公九合诸侯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不以兵车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管仲之力也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⑤八佾舞于庭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是可忍也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孰不可忍也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?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⑥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博学而笃志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切问而近思。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A. ①⑤ B. ②③ C. ④⑥ D. ②④</a:t>
            </a:r>
            <a:endParaRPr lang="zh-CN" altLang="en-US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72829" y="4077072"/>
            <a:ext cx="11358699" cy="523220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选项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为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“安贫乐道”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;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等级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制度。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勾_3 248"/>
          <p:cNvSpPr>
            <a:spLocks/>
          </p:cNvSpPr>
          <p:nvPr/>
        </p:nvSpPr>
        <p:spPr bwMode="auto">
          <a:xfrm>
            <a:off x="122501" y="3068960"/>
            <a:ext cx="970707" cy="648071"/>
          </a:xfrm>
          <a:custGeom>
            <a:avLst/>
            <a:gdLst>
              <a:gd name="T0" fmla="*/ 936625 w 1360"/>
              <a:gd name="T1" fmla="*/ 28659 h 1358"/>
              <a:gd name="T2" fmla="*/ 837453 w 1360"/>
              <a:gd name="T3" fmla="*/ 89693 h 1358"/>
              <a:gd name="T4" fmla="*/ 741036 w 1360"/>
              <a:gd name="T5" fmla="*/ 158687 h 1358"/>
              <a:gd name="T6" fmla="*/ 648062 w 1360"/>
              <a:gd name="T7" fmla="*/ 235111 h 1358"/>
              <a:gd name="T8" fmla="*/ 559909 w 1360"/>
              <a:gd name="T9" fmla="*/ 319497 h 1358"/>
              <a:gd name="T10" fmla="*/ 477266 w 1360"/>
              <a:gd name="T11" fmla="*/ 406005 h 1358"/>
              <a:gd name="T12" fmla="*/ 409085 w 1360"/>
              <a:gd name="T13" fmla="*/ 493575 h 1358"/>
              <a:gd name="T14" fmla="*/ 351923 w 1360"/>
              <a:gd name="T15" fmla="*/ 579021 h 1358"/>
              <a:gd name="T16" fmla="*/ 307158 w 1360"/>
              <a:gd name="T17" fmla="*/ 663937 h 1358"/>
              <a:gd name="T18" fmla="*/ 258261 w 1360"/>
              <a:gd name="T19" fmla="*/ 689943 h 1358"/>
              <a:gd name="T20" fmla="*/ 223826 w 1360"/>
              <a:gd name="T21" fmla="*/ 710641 h 1358"/>
              <a:gd name="T22" fmla="*/ 205231 w 1360"/>
              <a:gd name="T23" fmla="*/ 709580 h 1358"/>
              <a:gd name="T24" fmla="*/ 192146 w 1360"/>
              <a:gd name="T25" fmla="*/ 677206 h 1358"/>
              <a:gd name="T26" fmla="*/ 165287 w 1360"/>
              <a:gd name="T27" fmla="*/ 625194 h 1358"/>
              <a:gd name="T28" fmla="*/ 140494 w 1360"/>
              <a:gd name="T29" fmla="*/ 577429 h 1358"/>
              <a:gd name="T30" fmla="*/ 117767 w 1360"/>
              <a:gd name="T31" fmla="*/ 537625 h 1358"/>
              <a:gd name="T32" fmla="*/ 96417 w 1360"/>
              <a:gd name="T33" fmla="*/ 505781 h 1358"/>
              <a:gd name="T34" fmla="*/ 76445 w 1360"/>
              <a:gd name="T35" fmla="*/ 481368 h 1358"/>
              <a:gd name="T36" fmla="*/ 59228 w 1360"/>
              <a:gd name="T37" fmla="*/ 463323 h 1358"/>
              <a:gd name="T38" fmla="*/ 39944 w 1360"/>
              <a:gd name="T39" fmla="*/ 450055 h 1358"/>
              <a:gd name="T40" fmla="*/ 19972 w 1360"/>
              <a:gd name="T41" fmla="*/ 441563 h 1358"/>
              <a:gd name="T42" fmla="*/ 0 w 1360"/>
              <a:gd name="T43" fmla="*/ 437848 h 1358"/>
              <a:gd name="T44" fmla="*/ 26170 w 1360"/>
              <a:gd name="T45" fmla="*/ 419273 h 1358"/>
              <a:gd name="T46" fmla="*/ 53030 w 1360"/>
              <a:gd name="T47" fmla="*/ 406005 h 1358"/>
              <a:gd name="T48" fmla="*/ 75068 w 1360"/>
              <a:gd name="T49" fmla="*/ 399105 h 1358"/>
              <a:gd name="T50" fmla="*/ 97795 w 1360"/>
              <a:gd name="T51" fmla="*/ 395921 h 1358"/>
              <a:gd name="T52" fmla="*/ 126720 w 1360"/>
              <a:gd name="T53" fmla="*/ 403882 h 1358"/>
              <a:gd name="T54" fmla="*/ 159089 w 1360"/>
              <a:gd name="T55" fmla="*/ 427765 h 1358"/>
              <a:gd name="T56" fmla="*/ 190768 w 1360"/>
              <a:gd name="T57" fmla="*/ 465977 h 1358"/>
              <a:gd name="T58" fmla="*/ 225203 w 1360"/>
              <a:gd name="T59" fmla="*/ 520111 h 1358"/>
              <a:gd name="T60" fmla="*/ 281676 w 1360"/>
              <a:gd name="T61" fmla="*/ 521172 h 1358"/>
              <a:gd name="T62" fmla="*/ 349168 w 1360"/>
              <a:gd name="T63" fmla="*/ 436787 h 1358"/>
              <a:gd name="T64" fmla="*/ 423547 w 1360"/>
              <a:gd name="T65" fmla="*/ 355055 h 1358"/>
              <a:gd name="T66" fmla="*/ 504125 w 1360"/>
              <a:gd name="T67" fmla="*/ 278100 h 1358"/>
              <a:gd name="T68" fmla="*/ 591589 w 1360"/>
              <a:gd name="T69" fmla="*/ 204329 h 1358"/>
              <a:gd name="T70" fmla="*/ 681119 w 1360"/>
              <a:gd name="T71" fmla="*/ 137458 h 1358"/>
              <a:gd name="T72" fmla="*/ 774093 w 1360"/>
              <a:gd name="T73" fmla="*/ 76424 h 1358"/>
              <a:gd name="T74" fmla="*/ 867756 w 1360"/>
              <a:gd name="T75" fmla="*/ 23352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rgbClr val="FF0000"/>
          </a:solidFill>
          <a:ln w="9525" cmpd="sng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182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2829" y="692696"/>
            <a:ext cx="11358699" cy="5780044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None/>
            </a:pP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（二）根据要求，完成第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11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题。（共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11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．阅读下面《论语》选段，回答问题。</a:t>
            </a:r>
          </a:p>
          <a:p>
            <a:pPr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①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子曰：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为命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①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，裨谌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②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草创之，世叔讨论之，行人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③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子羽修饰之，东里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④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子产润色之。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（《论语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宪问》）</a:t>
            </a:r>
          </a:p>
          <a:p>
            <a:pPr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②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子曰：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孟公绰为赵魏老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⑤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则优，不可以为滕、薛大夫。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（《论语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宪问》</a:t>
            </a:r>
          </a:p>
          <a:p>
            <a:pPr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③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周公谓鲁公曰：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君子不施其亲，不使大臣怨乎不以。故旧无大故，则不弃也。无求备于一人。（《论语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微子》）</a:t>
            </a:r>
          </a:p>
          <a:p>
            <a:pPr>
              <a:buNone/>
            </a:pP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【注】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①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命：外交辞令。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②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裨谌：人名。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③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行人：官名。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④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东里：地名。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⑤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赵魏：晋国最有权势的大夫赵氏、魏氏。老：大夫的家臣。</a:t>
            </a:r>
          </a:p>
          <a:p>
            <a:pPr>
              <a:buNone/>
            </a:pP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）在《论语》中，孔子对如何使用人才有自己的独到见解，阅读上面三则材料，简要概括孔子的用人观。（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</a:t>
            </a:r>
            <a:r>
              <a:rPr lang="zh-CN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圆角矩形 2"/>
          <p:cNvSpPr>
            <a:spLocks noChangeArrowheads="1"/>
          </p:cNvSpPr>
          <p:nvPr/>
        </p:nvSpPr>
        <p:spPr bwMode="auto">
          <a:xfrm>
            <a:off x="217323" y="23705"/>
            <a:ext cx="4320480" cy="709031"/>
          </a:xfrm>
          <a:prstGeom prst="roundRect">
            <a:avLst>
              <a:gd name="adj" fmla="val 6394"/>
            </a:avLst>
          </a:prstGeom>
          <a:solidFill>
            <a:srgbClr val="FFFF99"/>
          </a:solidFill>
          <a:ln w="41275">
            <a:solidFill>
              <a:srgbClr val="0000FF"/>
            </a:solidFill>
            <a:round/>
            <a:headEnd/>
            <a:tailEnd/>
          </a:ln>
        </p:spPr>
        <p:txBody>
          <a:bodyPr lIns="91438" tIns="45719" rIns="91438" bIns="45719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2020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密云高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三一模语文</a:t>
            </a:r>
            <a:endParaRPr kumimoji="1"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1738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4524" y="1628800"/>
            <a:ext cx="11358699" cy="954107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11.(6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)(1)(2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参考答案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博采众长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;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用其所长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避人所短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知人善用、因材致用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);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对人才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不能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求全责备。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一方面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重复不得分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endParaRPr lang="zh-CN" altLang="zh-CN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2558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2829" y="180790"/>
            <a:ext cx="11358699" cy="6641818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None/>
            </a:pP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（二）根据要求，完成第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11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题。（共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11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．阅读下面《论语》选段，回答问题。</a:t>
            </a:r>
          </a:p>
          <a:p>
            <a:pPr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①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子曰：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为命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①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，裨谌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②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草创之，世叔讨论之，行人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③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子羽修饰之，东里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④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子产润色之。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（《论语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宪问》）</a:t>
            </a:r>
          </a:p>
          <a:p>
            <a:pPr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②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子曰：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孟公绰为赵魏老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⑤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则优，不可以为滕、薛大夫。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（《论语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宪问》</a:t>
            </a:r>
          </a:p>
          <a:p>
            <a:pPr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③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周公谓鲁公曰：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君子不施其亲，不使大臣怨乎不以。故旧无大故，则不弃也。无求备于一人。（《论语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微子》）</a:t>
            </a:r>
          </a:p>
          <a:p>
            <a:pPr>
              <a:buNone/>
            </a:pP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【注】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①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命：外交辞令。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②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裨谌：人名。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③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行人：官名。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④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东里：地名。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⑤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赵魏：晋国最有权势的大夫赵氏、魏氏。老：大夫的家臣。</a:t>
            </a:r>
          </a:p>
          <a:p>
            <a:pPr>
              <a:buNone/>
            </a:pPr>
            <a:r>
              <a:rPr lang="zh-CN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）关于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君子不施其亲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施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的解读历来众说纷纭，杨伯峻在《论语译注》中解释为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怠慢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，而石永楙在《论语正》中解释为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赦宥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。结合两种不同的解释分别翻译横线处的句子，并说说各体现了孔子的什么思想。（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</p:txBody>
      </p:sp>
    </p:spTree>
    <p:extLst>
      <p:ext uri="{BB962C8B-B14F-4D97-AF65-F5344CB8AC3E}">
        <p14:creationId xmlns:p14="http://schemas.microsoft.com/office/powerpoint/2010/main" val="3113171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4524" y="2132856"/>
            <a:ext cx="11358699" cy="1384995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(2)(4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)“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施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当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怠慢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讲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是说君子用人不要疏远怠慢自己的亲族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体现孔子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仁爱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”(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博爱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思想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;“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施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当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赦宥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讲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是说君子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掌权的人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对自己的亲人不应放松管束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体现入更等息想。</a:t>
            </a:r>
          </a:p>
        </p:txBody>
      </p:sp>
    </p:spTree>
    <p:extLst>
      <p:ext uri="{BB962C8B-B14F-4D97-AF65-F5344CB8AC3E}">
        <p14:creationId xmlns:p14="http://schemas.microsoft.com/office/powerpoint/2010/main" val="600021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8573" y="900003"/>
            <a:ext cx="11358699" cy="4401205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（二）阅读下面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的内容，回答问题。（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6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①子曰：放①于利而行，多怨。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里仁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②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子曰：君子喻于义，小人喻于利。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里仁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③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子曰：饭疏食饮水，曲肱而枕之，乐亦在其中矣。不义而富且贵，于我如浮云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述而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④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子夏为莒父宰，问政。子曰：“无欲速，无见小利。欲速，则不达；见小利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，则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大事不成。”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子路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注释：①放，依据。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11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．结合这四则内容回答问题。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）根据以上四则材料，概括孔子对“利”的态度。（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3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  <a:endParaRPr lang="zh-CN" altLang="en-US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98573" y="5301208"/>
            <a:ext cx="11358699" cy="1384995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11.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6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分）答案要点：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分）孔子认为：做人不能只据利做事，做事不能只顾眼前小利，取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利一定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要符合道义。</a:t>
            </a:r>
          </a:p>
        </p:txBody>
      </p:sp>
      <p:sp>
        <p:nvSpPr>
          <p:cNvPr id="6" name="圆角矩形 5"/>
          <p:cNvSpPr>
            <a:spLocks noChangeArrowheads="1"/>
          </p:cNvSpPr>
          <p:nvPr/>
        </p:nvSpPr>
        <p:spPr bwMode="auto">
          <a:xfrm>
            <a:off x="217323" y="23705"/>
            <a:ext cx="4320480" cy="709031"/>
          </a:xfrm>
          <a:prstGeom prst="roundRect">
            <a:avLst>
              <a:gd name="adj" fmla="val 6394"/>
            </a:avLst>
          </a:prstGeom>
          <a:solidFill>
            <a:srgbClr val="FFFF99"/>
          </a:solidFill>
          <a:ln w="41275">
            <a:solidFill>
              <a:srgbClr val="0000FF"/>
            </a:solidFill>
            <a:round/>
            <a:headEnd/>
            <a:tailEnd/>
          </a:ln>
        </p:spPr>
        <p:txBody>
          <a:bodyPr lIns="91438" tIns="45719" rIns="91438" bIns="45719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2020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房山高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三一模语文</a:t>
            </a:r>
            <a:endParaRPr kumimoji="1"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3511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2829" y="188640"/>
            <a:ext cx="11358699" cy="4832092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（二）阅读下面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的内容，回答问题。（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6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①子曰：放①于利而行，多怨。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里仁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②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子曰：君子喻于义，小人喻于利。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里仁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③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子曰：饭疏食饮水，曲肱而枕之，乐亦在其中矣。不义而富且贵，于我如浮云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述而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④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子夏为莒父宰，问政。子曰：“无欲速，无见小利。欲速，则不达；见小利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，则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大事不成。”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子路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注释：①放，依据。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11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．结合这四则内容回答问题。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）运用所选第二则材料的观点，评析前面文言文段中戎夷的行为。（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3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72828" y="5085184"/>
            <a:ext cx="11358699" cy="954107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分）孔子认为君子懂得道义。戎夷面对有衣则生无衣则死的现实，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而选择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送衣救活弟子，他用必死的行为坚守道义。</a:t>
            </a:r>
          </a:p>
        </p:txBody>
      </p:sp>
    </p:spTree>
    <p:extLst>
      <p:ext uri="{BB962C8B-B14F-4D97-AF65-F5344CB8AC3E}">
        <p14:creationId xmlns:p14="http://schemas.microsoft.com/office/powerpoint/2010/main" val="667824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2829" y="476672"/>
            <a:ext cx="11358699" cy="3108543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11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．（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7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第一问：（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分）礼、德、安贫乐道、学习方法、谦虚好学、学以致用。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评分标准：一点 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分，答出其中三点，得 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分。有其他答案，言之成理亦可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第二问：（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4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分）围绕一点明确认识，结合材料作分析。可以不拘于此处所提供的句子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，但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另选句子时应对所选句子作呈现。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评分说明：要求有明确认识，能联系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，有简要分析。</a:t>
            </a:r>
          </a:p>
        </p:txBody>
      </p:sp>
    </p:spTree>
    <p:extLst>
      <p:ext uri="{BB962C8B-B14F-4D97-AF65-F5344CB8AC3E}">
        <p14:creationId xmlns:p14="http://schemas.microsoft.com/office/powerpoint/2010/main" val="1824866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8573" y="548680"/>
            <a:ext cx="11358699" cy="4401205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参考译文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①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孔子说：“依据自己的私利而行动，会招来很多怨恨。”（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里仁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②孔子说：“君子通晓的是义，小人只知道利。”（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里仁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③孔子说：“吃粗粮喝清水，弯起胳膊当枕头，快乐就在其中了。干不义的事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得到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了财富和地位，对我来说，就好像浮云一样。”（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述而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④子夏做了莒父的邑长，向孔子问治理政事。孔子说：“不要求快，不要贪图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小利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。求快，则反而不能达到目的；贪图小利，则办不成大事。”（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子路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1256199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2056" y="1456040"/>
            <a:ext cx="10657184" cy="2246769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【原文】</a:t>
            </a:r>
          </a:p>
          <a:p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1.15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子贡曰：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贫而无谄①，富而无骄，何如②？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子曰；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可也。未若贫而乐③，富而好礼者也。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子贡曰：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《诗》云：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‘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如切如磋，如琢如磨④。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’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其斯之谓与⑤？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子曰：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赐也⑥，始可与言《诗》已矣，告诸往而知来者⑦。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圆角矩形 7"/>
          <p:cNvSpPr>
            <a:spLocks noChangeArrowheads="1"/>
          </p:cNvSpPr>
          <p:nvPr/>
        </p:nvSpPr>
        <p:spPr bwMode="auto">
          <a:xfrm>
            <a:off x="329860" y="188914"/>
            <a:ext cx="3378539" cy="833437"/>
          </a:xfrm>
          <a:prstGeom prst="roundRect">
            <a:avLst>
              <a:gd name="adj" fmla="val 6394"/>
            </a:avLst>
          </a:prstGeom>
          <a:solidFill>
            <a:srgbClr val="FFFF99"/>
          </a:solidFill>
          <a:ln w="41275">
            <a:solidFill>
              <a:srgbClr val="0000FF"/>
            </a:solidFill>
            <a:round/>
            <a:headEnd/>
            <a:tailEnd/>
          </a:ln>
        </p:spPr>
        <p:txBody>
          <a:bodyPr lIns="91438" tIns="45719" rIns="91438" bIns="45719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685800" indent="-2286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1"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等线"/>
              </a:rPr>
              <a:t>《</a:t>
            </a:r>
            <a:r>
              <a:rPr kumimoji="1"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等线"/>
              </a:rPr>
              <a:t>论语</a:t>
            </a:r>
            <a:r>
              <a:rPr kumimoji="1"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等线"/>
              </a:rPr>
              <a:t>》</a:t>
            </a:r>
            <a:r>
              <a:rPr kumimoji="1"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等线"/>
              </a:rPr>
              <a:t>链接</a:t>
            </a:r>
            <a:endParaRPr kumimoji="1"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4145800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2056" y="548680"/>
            <a:ext cx="10657184" cy="6124754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【注释】</a:t>
            </a:r>
          </a:p>
          <a:p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①而：表转折的连词，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却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的意思。谄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800" b="1" dirty="0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ch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ǎ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n)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：巴结奉承。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 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②何如：怎么样。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  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③未若：不如，赶不上。 贫而乐：虽贫穷却也快乐。而：表转折，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却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的意思。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  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④如切如磋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800" b="1" dirty="0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cuō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，如琢如磨：引自《</a:t>
            </a:r>
            <a:r>
              <a:rPr lang="zh-CN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诗经卫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淇奥》。切，用刀加工，指平面加工；磋：用磋锉平，指粗打磨；琢，用刀雕刻，指凹面加工；磨：用物磨光，指细打磨。切磋琢磨是对璞玉或象牙加工的全过程，引来说明老师对我雕琢加工教育的全过程。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   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⑤其斯之谓与：其，远指代词，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的意思，指所引的诗。斯，近指代词，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的意思，指现场所讲的话。之：宾语前置的标志。全句可译为：那说的就是这件事吧！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  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⑥赐：即端木赐，小孔子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岁，复姓端木，名赐，字子贡；孔子对弟子一般是称名不称姓。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 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⑦诸：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之乎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的合音，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乎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，诸，即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之于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。此句是孔子对子贡的赞扬，称赞子贡善于举一反三，触类旁通。</a:t>
            </a:r>
          </a:p>
        </p:txBody>
      </p:sp>
    </p:spTree>
    <p:extLst>
      <p:ext uri="{BB962C8B-B14F-4D97-AF65-F5344CB8AC3E}">
        <p14:creationId xmlns:p14="http://schemas.microsoft.com/office/powerpoint/2010/main" val="2648987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2056" y="548680"/>
            <a:ext cx="10657184" cy="2677656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【语译】</a:t>
            </a:r>
          </a:p>
          <a:p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子贡说：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贫穷而不谄媚，富有而不傲慢，怎么样？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孔子说：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可以啊，但比不上贫困却快乐，富有却喜好礼议。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子贡说：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《诗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卫风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淇奥》说像切磋加工象骨、琢磨加工玉石一样，那说的就是这个意思吧！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孔子说：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赐啊，可以开始和你谈《诗》了，告诉你过去的事情，你就能推导出未来的事情。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4456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7801</Words>
  <Application>Microsoft Office PowerPoint</Application>
  <PresentationFormat>自定义</PresentationFormat>
  <Paragraphs>314</Paragraphs>
  <Slides>60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61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22</cp:revision>
  <dcterms:created xsi:type="dcterms:W3CDTF">2019-04-17T12:34:40Z</dcterms:created>
  <dcterms:modified xsi:type="dcterms:W3CDTF">2020-05-21T14:44:38Z</dcterms:modified>
</cp:coreProperties>
</file>