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80" r:id="rId4"/>
    <p:sldId id="301" r:id="rId5"/>
    <p:sldId id="282" r:id="rId6"/>
    <p:sldId id="279" r:id="rId7"/>
    <p:sldId id="406" r:id="rId8"/>
    <p:sldId id="407" r:id="rId9"/>
    <p:sldId id="409" r:id="rId10"/>
    <p:sldId id="408" r:id="rId11"/>
    <p:sldId id="259" r:id="rId12"/>
    <p:sldId id="410" r:id="rId13"/>
    <p:sldId id="515" r:id="rId14"/>
    <p:sldId id="549" r:id="rId15"/>
    <p:sldId id="435" r:id="rId16"/>
    <p:sldId id="436" r:id="rId17"/>
    <p:sldId id="272" r:id="rId18"/>
    <p:sldId id="339" r:id="rId19"/>
    <p:sldId id="340" r:id="rId20"/>
    <p:sldId id="437" r:id="rId21"/>
    <p:sldId id="342" r:id="rId22"/>
    <p:sldId id="411" r:id="rId23"/>
    <p:sldId id="341" r:id="rId24"/>
    <p:sldId id="357" r:id="rId25"/>
    <p:sldId id="367" r:id="rId26"/>
    <p:sldId id="439" r:id="rId27"/>
    <p:sldId id="283" r:id="rId28"/>
    <p:sldId id="285" r:id="rId29"/>
    <p:sldId id="465" r:id="rId30"/>
    <p:sldId id="550" r:id="rId31"/>
    <p:sldId id="466" r:id="rId32"/>
    <p:sldId id="467" r:id="rId33"/>
    <p:sldId id="468" r:id="rId34"/>
    <p:sldId id="449" r:id="rId35"/>
    <p:sldId id="552" r:id="rId36"/>
    <p:sldId id="554" r:id="rId37"/>
    <p:sldId id="553" r:id="rId38"/>
    <p:sldId id="493" r:id="rId39"/>
    <p:sldId id="450" r:id="rId40"/>
    <p:sldId id="495" r:id="rId41"/>
    <p:sldId id="555" r:id="rId42"/>
    <p:sldId id="454" r:id="rId43"/>
    <p:sldId id="455" r:id="rId44"/>
    <p:sldId id="441" r:id="rId45"/>
    <p:sldId id="442" r:id="rId46"/>
    <p:sldId id="443" r:id="rId47"/>
    <p:sldId id="445" r:id="rId48"/>
    <p:sldId id="453" r:id="rId49"/>
    <p:sldId id="457" r:id="rId50"/>
    <p:sldId id="273" r:id="rId51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>
          <p15:clr>
            <a:srgbClr val="A4A3A4"/>
          </p15:clr>
        </p15:guide>
        <p15:guide id="2" pos="3837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Sky123.Org" initials="S" lastIdx="0" clrIdx="0"/>
  <p:cmAuthor id="2" name="Administrator" initials="A" lastIdx="0" clrIdx="1"/>
  <p:cmAuthor id="3" name="www.xkb1.com" initials="w" lastIdx="0" clrIdx="0"/>
  <p:cmAuthor id="4" name="作者" initials="作" lastIdx="0" clrIdx="24"/>
  <p:cmAuthor id="5" name="wangli" initials="w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987"/>
    <p:restoredTop sz="94676"/>
  </p:normalViewPr>
  <p:slideViewPr>
    <p:cSldViewPr snapToGrid="0" showGuides="1">
      <p:cViewPr varScale="1">
        <p:scale>
          <a:sx n="88" d="100"/>
          <a:sy n="88" d="100"/>
        </p:scale>
        <p:origin x="606" y="96"/>
      </p:cViewPr>
      <p:guideLst>
        <p:guide orient="horz" pos="2196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tags" Target="tags/tag203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D5D20B-C9C8-4D59-9DE0-EFEFE0BDD008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88100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45058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894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59394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74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5538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236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67586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472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7282" name="文本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6728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10" Type="http://schemas.openxmlformats.org/officeDocument/2006/relationships/tags" Target="../tags/tag86.xml" /><Relationship Id="rId11" Type="http://schemas.openxmlformats.org/officeDocument/2006/relationships/tags" Target="../tags/tag87.xml" /><Relationship Id="rId12" Type="http://schemas.openxmlformats.org/officeDocument/2006/relationships/tags" Target="../tags/tag88.xml" /><Relationship Id="rId13" Type="http://schemas.openxmlformats.org/officeDocument/2006/relationships/tags" Target="../tags/tag89.xml" /><Relationship Id="rId14" Type="http://schemas.openxmlformats.org/officeDocument/2006/relationships/tags" Target="../tags/tag90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image" Target="../media/image1.png" /><Relationship Id="rId9" Type="http://schemas.openxmlformats.org/officeDocument/2006/relationships/tags" Target="../tags/tag85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10" Type="http://schemas.openxmlformats.org/officeDocument/2006/relationships/tags" Target="../tags/tag103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3.png" /><Relationship Id="rId3" Type="http://schemas.openxmlformats.org/officeDocument/2006/relationships/tags" Target="../tags/tag97.xml" /><Relationship Id="rId4" Type="http://schemas.openxmlformats.org/officeDocument/2006/relationships/image" Target="../media/image4.png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36.xml" /><Relationship Id="rId11" Type="http://schemas.openxmlformats.org/officeDocument/2006/relationships/tags" Target="../tags/tag137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10" Type="http://schemas.openxmlformats.org/officeDocument/2006/relationships/tags" Target="../tags/tag145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6.png" /><Relationship Id="rId3" Type="http://schemas.openxmlformats.org/officeDocument/2006/relationships/tags" Target="../tags/tag139.xml" /><Relationship Id="rId4" Type="http://schemas.openxmlformats.org/officeDocument/2006/relationships/image" Target="../media/image7.png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10" Type="http://schemas.openxmlformats.org/officeDocument/2006/relationships/tags" Target="../tags/tag27.xml" /><Relationship Id="rId11" Type="http://schemas.openxmlformats.org/officeDocument/2006/relationships/tags" Target="../tags/tag28.xml" /><Relationship Id="rId12" Type="http://schemas.openxmlformats.org/officeDocument/2006/relationships/tags" Target="../tags/tag29.xml" /><Relationship Id="rId13" Type="http://schemas.openxmlformats.org/officeDocument/2006/relationships/tags" Target="../tags/tag30.xml" /><Relationship Id="rId14" Type="http://schemas.openxmlformats.org/officeDocument/2006/relationships/tags" Target="../tags/tag31.xml" /><Relationship Id="rId15" Type="http://schemas.openxmlformats.org/officeDocument/2006/relationships/tags" Target="../tags/tag32.xml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image" Target="../media/image1.png" /><Relationship Id="rId9" Type="http://schemas.openxmlformats.org/officeDocument/2006/relationships/tags" Target="../tags/tag26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tags" Target="../tags/tag37.xml" /><Relationship Id="rId7" Type="http://schemas.openxmlformats.org/officeDocument/2006/relationships/tags" Target="../tags/tag38.xml" /><Relationship Id="rId8" Type="http://schemas.openxmlformats.org/officeDocument/2006/relationships/tags" Target="../tags/tag39.xml" /><Relationship Id="rId9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48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tags" Target="../tags/tag4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0.xml" /><Relationship Id="rId3" Type="http://schemas.openxmlformats.org/officeDocument/2006/relationships/image" Target="../media/image1.png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图文框 7"/>
          <p:cNvSpPr/>
          <p:nvPr>
            <p:custDataLst>
              <p:tags r:id="rId1"/>
            </p:custDataLst>
          </p:nvPr>
        </p:nvSpPr>
        <p:spPr>
          <a:xfrm>
            <a:off x="447675" y="290830"/>
            <a:ext cx="11296650" cy="6276975"/>
          </a:xfrm>
          <a:prstGeom prst="frame">
            <a:avLst>
              <a:gd name="adj1" fmla="val 142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2932430" cy="49136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9258935" y="1944370"/>
            <a:ext cx="2932430" cy="4913630"/>
          </a:xfrm>
          <a:prstGeom prst="rect">
            <a:avLst/>
          </a:prstGeom>
        </p:spPr>
      </p:pic>
      <p:cxnSp>
        <p:nvCxnSpPr>
          <p:cNvPr id="12" name="稻壳儿搜索【幻雨工作室】_3"/>
          <p:cNvCxnSpPr/>
          <p:nvPr>
            <p:custDataLst>
              <p:tags r:id="rId5"/>
            </p:custDataLst>
          </p:nvPr>
        </p:nvCxnSpPr>
        <p:spPr>
          <a:xfrm>
            <a:off x="2244090" y="220980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稻壳儿搜索【幻雨工作室】_4"/>
          <p:cNvCxnSpPr/>
          <p:nvPr>
            <p:custDataLst>
              <p:tags r:id="rId6"/>
            </p:custDataLst>
          </p:nvPr>
        </p:nvCxnSpPr>
        <p:spPr>
          <a:xfrm flipH="1">
            <a:off x="2434590" y="203200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稻壳儿搜索【幻雨工作室】_5"/>
          <p:cNvCxnSpPr/>
          <p:nvPr>
            <p:custDataLst>
              <p:tags r:id="rId7"/>
            </p:custDataLst>
          </p:nvPr>
        </p:nvCxnSpPr>
        <p:spPr>
          <a:xfrm rot="10800000">
            <a:off x="8677910" y="502666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稻壳儿搜索【幻雨工作室】_6"/>
          <p:cNvCxnSpPr/>
          <p:nvPr>
            <p:custDataLst>
              <p:tags r:id="rId8"/>
            </p:custDataLst>
          </p:nvPr>
        </p:nvCxnSpPr>
        <p:spPr>
          <a:xfrm rot="10800000" flipH="1">
            <a:off x="9757410" y="439166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2859871" y="2631823"/>
            <a:ext cx="6472258" cy="899167"/>
          </a:xfrm>
        </p:spPr>
        <p:txBody>
          <a:bodyPr lIns="90000" tIns="46800" rIns="90000" bIns="0" anchor="t" anchorCtr="0">
            <a:normAutofit/>
          </a:bodyPr>
          <a:lstStyle>
            <a:lvl1pPr algn="ctr">
              <a:defRPr sz="5400" spc="600" baseline="0">
                <a:solidFill>
                  <a:schemeClr val="accent1">
                    <a:lumMod val="50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2859871" y="3609702"/>
            <a:ext cx="6472258" cy="95098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243984" y="2031816"/>
            <a:ext cx="7704033" cy="3172499"/>
            <a:chOff x="2243984" y="2031816"/>
            <a:chExt cx="7704033" cy="3172499"/>
          </a:xfrm>
        </p:grpSpPr>
        <p:cxnSp>
          <p:nvCxnSpPr>
            <p:cNvPr id="11" name="稻壳儿搜索【幻雨工作室】_3"/>
            <p:cNvCxnSpPr/>
            <p:nvPr>
              <p:custDataLst>
                <p:tags r:id="rId2"/>
              </p:custDataLst>
            </p:nvPr>
          </p:nvCxnSpPr>
          <p:spPr>
            <a:xfrm>
              <a:off x="2243984" y="2209616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稻壳儿搜索【幻雨工作室】_4"/>
            <p:cNvCxnSpPr/>
            <p:nvPr>
              <p:custDataLst>
                <p:tags r:id="rId3"/>
              </p:custDataLst>
            </p:nvPr>
          </p:nvCxnSpPr>
          <p:spPr>
            <a:xfrm flipH="1">
              <a:off x="2434484" y="2031816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4"/>
              </p:custDataLst>
            </p:nvPr>
          </p:nvCxnSpPr>
          <p:spPr>
            <a:xfrm rot="10800000">
              <a:off x="8678017" y="502651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5"/>
              </p:custDataLst>
            </p:nvPr>
          </p:nvCxnSpPr>
          <p:spPr>
            <a:xfrm rot="10800000" flipH="1">
              <a:off x="9757517" y="439151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7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646032" y="2833190"/>
            <a:ext cx="4899935" cy="133676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47040" y="290195"/>
            <a:ext cx="11296650" cy="627761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1578610" cy="26460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114280" y="3375025"/>
            <a:ext cx="2077720" cy="3482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905" y="-4445"/>
            <a:ext cx="489902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1219200" cy="2043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1750695" cy="29349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699115" y="4357370"/>
            <a:ext cx="1492250" cy="2500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2243984" y="2121355"/>
            <a:ext cx="7704033" cy="3172499"/>
            <a:chOff x="2243984" y="2121355"/>
            <a:chExt cx="7704033" cy="3172499"/>
          </a:xfrm>
        </p:grpSpPr>
        <p:cxnSp>
          <p:nvCxnSpPr>
            <p:cNvPr id="12" name="稻壳儿搜索【幻雨工作室】_4"/>
            <p:cNvCxnSpPr/>
            <p:nvPr>
              <p:custDataLst>
                <p:tags r:id="rId2"/>
              </p:custDataLst>
            </p:nvPr>
          </p:nvCxnSpPr>
          <p:spPr>
            <a:xfrm>
              <a:off x="2243984" y="229915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3"/>
              </p:custDataLst>
            </p:nvPr>
          </p:nvCxnSpPr>
          <p:spPr>
            <a:xfrm flipH="1">
              <a:off x="2434484" y="212135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4"/>
              </p:custDataLst>
            </p:nvPr>
          </p:nvCxnSpPr>
          <p:spPr>
            <a:xfrm rot="10800000">
              <a:off x="8678017" y="5116054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稻壳儿搜索【幻雨工作室】_7"/>
            <p:cNvCxnSpPr/>
            <p:nvPr>
              <p:custDataLst>
                <p:tags r:id="rId5"/>
              </p:custDataLst>
            </p:nvPr>
          </p:nvCxnSpPr>
          <p:spPr>
            <a:xfrm rot="10800000" flipH="1">
              <a:off x="9757517" y="4481054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8" name="图文框 7"/>
            <p:cNvSpPr/>
            <p:nvPr userDrawn="1">
              <p:custDataLst>
                <p:tags r:id="rId7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506387" y="2934155"/>
            <a:ext cx="4877774" cy="754347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00" u="none" strike="noStrike" kern="1200" cap="none" spc="3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3506382" y="3781116"/>
            <a:ext cx="4877774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2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tags" Target="../tags/tag146.xml" /><Relationship Id="rId45" Type="http://schemas.openxmlformats.org/officeDocument/2006/relationships/tags" Target="../tags/tag147.xml" /><Relationship Id="rId46" Type="http://schemas.openxmlformats.org/officeDocument/2006/relationships/tags" Target="../tags/tag148.xml" /><Relationship Id="rId47" Type="http://schemas.openxmlformats.org/officeDocument/2006/relationships/tags" Target="../tags/tag149.xml" /><Relationship Id="rId48" Type="http://schemas.openxmlformats.org/officeDocument/2006/relationships/tags" Target="../tags/tag150.xml" /><Relationship Id="rId49" Type="http://schemas.openxmlformats.org/officeDocument/2006/relationships/tags" Target="../tags/tag151.xml" /><Relationship Id="rId5" Type="http://schemas.openxmlformats.org/officeDocument/2006/relationships/slideLayout" Target="../slideLayouts/slideLayout5.xml" /><Relationship Id="rId50" Type="http://schemas.openxmlformats.org/officeDocument/2006/relationships/theme" Target="../theme/theme1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4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5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4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jpeg" /><Relationship Id="rId3" Type="http://schemas.openxmlformats.org/officeDocument/2006/relationships/tags" Target="../tags/tag15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6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6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3.png" /><Relationship Id="rId4" Type="http://schemas.openxmlformats.org/officeDocument/2006/relationships/tags" Target="../tags/tag16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3.png" /><Relationship Id="rId4" Type="http://schemas.openxmlformats.org/officeDocument/2006/relationships/tags" Target="../tags/tag16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4.png" /><Relationship Id="rId4" Type="http://schemas.openxmlformats.org/officeDocument/2006/relationships/tags" Target="../tags/tag16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6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4.png" /><Relationship Id="rId4" Type="http://schemas.openxmlformats.org/officeDocument/2006/relationships/tags" Target="../tags/tag16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4.png" /><Relationship Id="rId4" Type="http://schemas.openxmlformats.org/officeDocument/2006/relationships/tags" Target="../tags/tag16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4.png" /><Relationship Id="rId4" Type="http://schemas.openxmlformats.org/officeDocument/2006/relationships/tags" Target="../tags/tag169.xml" /><Relationship Id="rId5" Type="http://schemas.openxmlformats.org/officeDocument/2006/relationships/tags" Target="../tags/tag17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9.png" /><Relationship Id="rId4" Type="http://schemas.openxmlformats.org/officeDocument/2006/relationships/tags" Target="../tags/tag17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5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7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7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7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9.png" /><Relationship Id="rId4" Type="http://schemas.openxmlformats.org/officeDocument/2006/relationships/tags" Target="../tags/tag17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5.jpeg" /><Relationship Id="rId4" Type="http://schemas.openxmlformats.org/officeDocument/2006/relationships/tags" Target="../tags/tag176.xml" /><Relationship Id="rId5" Type="http://schemas.openxmlformats.org/officeDocument/2006/relationships/tags" Target="../tags/tag17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7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7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8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8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8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5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8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tags" Target="../tags/tag18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tags" Target="../tags/tag18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tags" Target="../tags/tag18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tags" Target="../tags/tag18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tags" Target="../tags/tag18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tags" Target="../tags/tag189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tags" Target="../tags/tag19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tags" Target="../tags/tag19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6.png" /><Relationship Id="rId4" Type="http://schemas.openxmlformats.org/officeDocument/2006/relationships/tags" Target="../tags/tag19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5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png" /><Relationship Id="rId3" Type="http://schemas.openxmlformats.org/officeDocument/2006/relationships/image" Target="../media/image9.png" /><Relationship Id="rId4" Type="http://schemas.openxmlformats.org/officeDocument/2006/relationships/tags" Target="../tags/tag19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94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95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96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9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98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99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7.png" /><Relationship Id="rId3" Type="http://schemas.openxmlformats.org/officeDocument/2006/relationships/tags" Target="../tags/tag200.xml" /><Relationship Id="rId4" Type="http://schemas.openxmlformats.org/officeDocument/2006/relationships/image" Target="../media/image9.png" /><Relationship Id="rId5" Type="http://schemas.openxmlformats.org/officeDocument/2006/relationships/tags" Target="../tags/tag20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9.png" /><Relationship Id="rId4" Type="http://schemas.openxmlformats.org/officeDocument/2006/relationships/image" Target="../media/image18.png" /><Relationship Id="rId5" Type="http://schemas.openxmlformats.org/officeDocument/2006/relationships/tags" Target="../tags/tag20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tags" Target="../tags/tag15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1.png" /><Relationship Id="rId4" Type="http://schemas.openxmlformats.org/officeDocument/2006/relationships/tags" Target="../tags/tag15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image" Target="../media/image12.png" /><Relationship Id="rId4" Type="http://schemas.openxmlformats.org/officeDocument/2006/relationships/tags" Target="../tags/tag15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5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Relationship Id="rId3" Type="http://schemas.openxmlformats.org/officeDocument/2006/relationships/tags" Target="../tags/tag16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7" name="国学赏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" y="488950"/>
            <a:ext cx="3230563" cy="72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7170"/>
          <p:cNvSpPr txBox="1"/>
          <p:nvPr/>
        </p:nvSpPr>
        <p:spPr>
          <a:xfrm>
            <a:off x="88900" y="-171450"/>
            <a:ext cx="12020550" cy="215900"/>
          </a:xfrm>
          <a:prstGeom prst="rect">
            <a:avLst/>
          </a:prstGeom>
          <a:noFill/>
          <a:ln w="9525">
            <a:noFill/>
          </a:ln>
        </p:spPr>
        <p:txBody>
          <a:bodyPr wrap="square" lIns="117226" tIns="58613" rIns="117226" bIns="58613" anchor="t">
            <a:spAutoFit/>
          </a:bodyPr>
          <a:lstStyle/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r>
              <a:rPr kumimoji="0" sz="1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破阵子·为陈同甫赋壮词以寄之</a:t>
            </a:r>
            <a:endParaRPr kumimoji="0" sz="100" b="1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r>
              <a:rPr kumimoji="0" sz="1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宋代：辛弃疾</a:t>
            </a:r>
            <a:endParaRPr kumimoji="0" sz="100" b="1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endParaRPr kumimoji="0" sz="100" b="1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r>
              <a:rPr kumimoji="0" sz="1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醉里挑灯看剑，梦回吹角连营。八百里分麾下炙，五十弦翻塞外声。沙场秋点兵。</a:t>
            </a:r>
            <a:endParaRPr kumimoji="0" sz="100" b="1" kern="1200" cap="none" spc="0" normalizeH="0" baseline="0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879475" eaLnBrk="0" hangingPunct="0">
              <a:lnSpc>
                <a:spcPct val="130000"/>
              </a:lnSpc>
              <a:buClrTx/>
              <a:buSzTx/>
              <a:buFontTx/>
            </a:pPr>
            <a:r>
              <a:rPr kumimoji="0" sz="1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马作的卢飞快，弓如霹雳弦惊。了却君王天下事，赢得生前身后名。可怜白发生！</a:t>
            </a:r>
          </a:p>
        </p:txBody>
      </p:sp>
      <p:sp>
        <p:nvSpPr>
          <p:cNvPr id="39939" name="矩形 7172"/>
          <p:cNvSpPr/>
          <p:nvPr/>
        </p:nvSpPr>
        <p:spPr>
          <a:xfrm>
            <a:off x="481013" y="1397000"/>
            <a:ext cx="11229975" cy="4062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eaLnBrk="0" hangingPunct="0"/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文本框 1"/>
          <p:cNvSpPr txBox="1"/>
          <p:nvPr/>
        </p:nvSpPr>
        <p:spPr>
          <a:xfrm>
            <a:off x="231775" y="1397000"/>
            <a:ext cx="3427413" cy="4485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泊秦淮 </a:t>
            </a:r>
          </a:p>
          <a:p>
            <a:pPr algn="ctr">
              <a:lnSpc>
                <a:spcPct val="1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杜牧</a:t>
            </a:r>
          </a:p>
          <a:p>
            <a:pPr algn="ctr">
              <a:lnSpc>
                <a:spcPct val="17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烟笼寒水月笼沙，</a:t>
            </a:r>
          </a:p>
          <a:p>
            <a:pPr algn="ctr">
              <a:lnSpc>
                <a:spcPct val="17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夜泊秦淮近酒家。</a:t>
            </a:r>
          </a:p>
          <a:p>
            <a:pPr algn="ctr">
              <a:lnSpc>
                <a:spcPct val="17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商女不知亡国恨，</a:t>
            </a:r>
          </a:p>
          <a:p>
            <a:pPr algn="ctr">
              <a:lnSpc>
                <a:spcPct val="17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隔江犹唱后庭花。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文本框 2"/>
          <p:cNvSpPr txBox="1"/>
          <p:nvPr/>
        </p:nvSpPr>
        <p:spPr>
          <a:xfrm>
            <a:off x="6049963" y="1397000"/>
            <a:ext cx="3586162" cy="4485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贾生  </a:t>
            </a:r>
          </a:p>
          <a:p>
            <a:pPr algn="ctr">
              <a:lnSpc>
                <a:spcPct val="1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李商隐</a:t>
            </a:r>
          </a:p>
          <a:p>
            <a:pPr algn="ctr">
              <a:lnSpc>
                <a:spcPct val="17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宣室求贤访逐臣，</a:t>
            </a:r>
          </a:p>
          <a:p>
            <a:pPr algn="ctr">
              <a:lnSpc>
                <a:spcPct val="17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贾生才调更无伦。</a:t>
            </a:r>
          </a:p>
          <a:p>
            <a:pPr algn="ctr">
              <a:lnSpc>
                <a:spcPct val="17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可怜夜半虚前席，</a:t>
            </a:r>
          </a:p>
          <a:p>
            <a:pPr algn="ctr">
              <a:lnSpc>
                <a:spcPct val="170000"/>
              </a:lnSpc>
            </a:pP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不问苍生问鬼神。</a:t>
            </a:r>
          </a:p>
        </p:txBody>
      </p:sp>
      <p:sp>
        <p:nvSpPr>
          <p:cNvPr id="39943" name="文本框 3"/>
          <p:cNvSpPr txBox="1"/>
          <p:nvPr/>
        </p:nvSpPr>
        <p:spPr>
          <a:xfrm>
            <a:off x="3562350" y="365125"/>
            <a:ext cx="2606675" cy="63684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大意：</a:t>
            </a:r>
          </a:p>
          <a:p>
            <a:pPr>
              <a:lnSpc>
                <a:spcPct val="17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迷离月色和轻烟笼罩寒水和白沙，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夜晚船泊在秦淮靠近岸上的酒家。 卖唱的歌女不懂什么叫亡国之恨，</a:t>
            </a:r>
          </a:p>
          <a:p>
            <a:pPr>
              <a:lnSpc>
                <a:spcPct val="17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隔着江水仍在高唱着《玉树后庭花》。</a:t>
            </a:r>
          </a:p>
        </p:txBody>
      </p:sp>
      <p:sp>
        <p:nvSpPr>
          <p:cNvPr id="39944" name="文本框 4"/>
          <p:cNvSpPr txBox="1"/>
          <p:nvPr/>
        </p:nvSpPr>
        <p:spPr>
          <a:xfrm>
            <a:off x="9315450" y="365125"/>
            <a:ext cx="2606675" cy="63684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大意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</a:p>
          <a:p>
            <a:pPr>
              <a:lnSpc>
                <a:spcPct val="17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汉文帝求贤，宣示召见被贬臣子。贾谊才能，确实高明无人能及。只是空谈半夜，令人扼腕叹息。文帝尽问鬼神之事，只字不提国事民生。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78925" y="623888"/>
            <a:ext cx="2459038" cy="6030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9" name="矩形 8"/>
          <p:cNvSpPr/>
          <p:nvPr/>
        </p:nvSpPr>
        <p:spPr>
          <a:xfrm>
            <a:off x="3455988" y="533400"/>
            <a:ext cx="2459038" cy="603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  <p:custDataLst>
      <p:tags r:id="rId3"/>
    </p:custData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0177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449263"/>
            <a:ext cx="2730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框 7"/>
          <p:cNvSpPr txBox="1"/>
          <p:nvPr/>
        </p:nvSpPr>
        <p:spPr>
          <a:xfrm>
            <a:off x="1060450" y="522288"/>
            <a:ext cx="2076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自学检测</a:t>
            </a:r>
          </a:p>
        </p:txBody>
      </p:sp>
      <p:sp>
        <p:nvSpPr>
          <p:cNvPr id="50180" name="文本框 10241"/>
          <p:cNvSpPr txBox="1"/>
          <p:nvPr/>
        </p:nvSpPr>
        <p:spPr>
          <a:xfrm>
            <a:off x="4740275" y="425450"/>
            <a:ext cx="4902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积累下列词语</a:t>
            </a: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</p:txBody>
      </p:sp>
      <p:sp>
        <p:nvSpPr>
          <p:cNvPr id="50181" name="文本框 2"/>
          <p:cNvSpPr txBox="1"/>
          <p:nvPr/>
        </p:nvSpPr>
        <p:spPr>
          <a:xfrm>
            <a:off x="904875" y="1420813"/>
            <a:ext cx="9117013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【商酌】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商量斟酌。      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【累赘】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不必要，麻烦。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【拖沓】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不爽快，不简洁。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【妥帖】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恰当，十分合适。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【诲人不倦】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指教导别人而不知疲倦。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【不耻下问】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乐于向学问或地位比自己低的人学习，而不觉得不好意思。</a:t>
            </a:r>
          </a:p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【颠沛流离】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生活艰难，四处流浪。</a:t>
            </a:r>
          </a:p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【以身作则】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以自己的行为做出榜样。</a:t>
            </a: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【鞠躬尽瘁】</a:t>
            </a:r>
            <a:r>
              <a:rPr lang="zh-CN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指小心谨慎，贡献出全部精力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【付之一笑】</a:t>
            </a:r>
            <a:r>
              <a:rPr lang="zh-CN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一笑了之，表示毫不介意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01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449263"/>
            <a:ext cx="2730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7"/>
          <p:cNvSpPr txBox="1"/>
          <p:nvPr/>
        </p:nvSpPr>
        <p:spPr>
          <a:xfrm>
            <a:off x="1060450" y="522288"/>
            <a:ext cx="2076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自学检测</a:t>
            </a:r>
          </a:p>
        </p:txBody>
      </p:sp>
      <p:sp>
        <p:nvSpPr>
          <p:cNvPr id="51204" name="文本框 2"/>
          <p:cNvSpPr txBox="1"/>
          <p:nvPr/>
        </p:nvSpPr>
        <p:spPr>
          <a:xfrm>
            <a:off x="904875" y="1420813"/>
            <a:ext cx="9117013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(1)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躬行君子，则吾未之有得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：做一个身体力行的君子，那我还没有做到。</a:t>
            </a:r>
          </a:p>
          <a:p>
            <a:pPr defTabSz="685800">
              <a:lnSpc>
                <a:spcPct val="120000"/>
              </a:lnSpc>
            </a:pP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(2)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学而不厌，诲而不倦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，何有于我哉：学习不觉得厌烦，教人不知道疲倦，对我来说，做到了哪些呢?</a:t>
            </a:r>
          </a:p>
          <a:p>
            <a:pPr defTabSz="685800">
              <a:lnSpc>
                <a:spcPct val="120000"/>
              </a:lnSpc>
            </a:pPr>
            <a:endParaRPr lang="zh-CN" alt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(3)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己欲立而立人，己欲达而达人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：自己要站得住，同时也要使别人站得住;自己要事事行得通，同时也要使别人事事行得通。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427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455930"/>
            <a:ext cx="2921000" cy="65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2580" y="3525520"/>
            <a:ext cx="3782060" cy="3161030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54275" name="文本框 7"/>
          <p:cNvSpPr txBox="1"/>
          <p:nvPr/>
        </p:nvSpPr>
        <p:spPr>
          <a:xfrm>
            <a:off x="977900" y="455930"/>
            <a:ext cx="23679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初读课文</a:t>
            </a:r>
            <a:r>
              <a:rPr lang="zh-CN" altLang="en-US" sz="28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</a:t>
            </a:r>
          </a:p>
        </p:txBody>
      </p:sp>
      <p:sp>
        <p:nvSpPr>
          <p:cNvPr id="62469" name="文本框 62468"/>
          <p:cNvSpPr txBox="1"/>
          <p:nvPr/>
        </p:nvSpPr>
        <p:spPr>
          <a:xfrm>
            <a:off x="360680" y="1162685"/>
            <a:ext cx="113639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作者写这篇文章的缘由是什么？他主要选择了哪些材料？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0363" y="2042160"/>
            <a:ext cx="823118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缘由：</a:t>
            </a:r>
            <a:r>
              <a:rPr lang="zh-CN" altLang="en-US" sz="3000" b="1">
                <a:latin typeface="Arial" panose="020b0604020202020204" pitchFamily="34" charset="0"/>
                <a:sym typeface="宋体" panose="02010600030101010101" pitchFamily="2" charset="-122"/>
              </a:rPr>
              <a:t>叶圣陶先生去世了，作者给他写纪念文。</a:t>
            </a:r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730" y="2596515"/>
            <a:ext cx="11340465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材料：</a:t>
            </a:r>
            <a:r>
              <a:rPr lang="zh-CN" altLang="en-US" sz="3000" b="1">
                <a:latin typeface="Arial" panose="020b0604020202020204" pitchFamily="34" charset="0"/>
              </a:rPr>
              <a:t>与作者相关的，不见于或不明显见于高文典册的。</a:t>
            </a:r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925" y="5125720"/>
            <a:ext cx="579596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待人厚：</a:t>
            </a:r>
            <a:r>
              <a:rPr lang="zh-CN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修改文章、</a:t>
            </a:r>
            <a:r>
              <a:rPr lang="zh-CN" altLang="en-US" sz="3000" b="1">
                <a:latin typeface="宋体" panose="02010600030101010101" pitchFamily="2" charset="-122"/>
              </a:rPr>
              <a:t>送客、</a:t>
            </a:r>
            <a:r>
              <a:rPr lang="zh-CN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复信</a:t>
            </a:r>
            <a:r>
              <a:rPr lang="zh-CN" altLang="en-US" sz="30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8" name="文本框 6146"/>
          <p:cNvSpPr txBox="1"/>
          <p:nvPr/>
        </p:nvSpPr>
        <p:spPr>
          <a:xfrm>
            <a:off x="0" y="3379788"/>
            <a:ext cx="80502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本文记述了叶圣陶先生哪些品德？分别用了哪些事例来进行说明？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608" y="5855335"/>
            <a:ext cx="80486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律己严：</a:t>
            </a:r>
            <a:r>
              <a:rPr lang="zh-CN" altLang="zh-CN" sz="3000" b="1">
                <a:latin typeface="宋体" panose="02010600030101010101" pitchFamily="2" charset="-122"/>
                <a:sym typeface="宋体" panose="02010600030101010101" pitchFamily="2" charset="-122"/>
              </a:rPr>
              <a:t>作文、做人，以身作则，鞠躬尽瘁</a:t>
            </a:r>
            <a:r>
              <a:rPr lang="zh-CN" altLang="en-US" sz="3000" b="1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3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427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455930"/>
            <a:ext cx="2921000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文本框 6146"/>
          <p:cNvSpPr txBox="1"/>
          <p:nvPr/>
        </p:nvSpPr>
        <p:spPr>
          <a:xfrm>
            <a:off x="3345815" y="512445"/>
            <a:ext cx="8667750" cy="706755"/>
          </a:xfrm>
          <a:prstGeom prst="rect">
            <a:avLst/>
          </a:prstGeom>
          <a:solidFill>
            <a:schemeClr val="bg1">
              <a:alpha val="43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朗读课文，划分层次，概括大意。</a:t>
            </a:r>
          </a:p>
        </p:txBody>
      </p:sp>
      <p:sp>
        <p:nvSpPr>
          <p:cNvPr id="5" name="文本框 4"/>
          <p:cNvSpPr/>
          <p:nvPr/>
        </p:nvSpPr>
        <p:spPr>
          <a:xfrm>
            <a:off x="603250" y="1803718"/>
            <a:ext cx="9372600" cy="783629"/>
          </a:xfrm>
          <a:prstGeom prst="roundRect">
            <a:avLst>
              <a:gd name="adj" fmla="val 16667"/>
            </a:avLst>
          </a:prstGeom>
          <a:solidFill>
            <a:schemeClr val="bg1">
              <a:alpha val="26999"/>
            </a:schemeClr>
          </a:solidFill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第一部分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):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谈写作本文的缘由和选材。</a:t>
            </a:r>
          </a:p>
        </p:txBody>
      </p:sp>
      <p:sp>
        <p:nvSpPr>
          <p:cNvPr id="2" name="文本框 1"/>
          <p:cNvSpPr/>
          <p:nvPr/>
        </p:nvSpPr>
        <p:spPr>
          <a:xfrm>
            <a:off x="680085" y="3296920"/>
            <a:ext cx="5276215" cy="2147692"/>
          </a:xfrm>
          <a:prstGeom prst="roundRect">
            <a:avLst>
              <a:gd name="adj" fmla="val 16667"/>
            </a:avLst>
          </a:prstGeom>
          <a:solidFill>
            <a:schemeClr val="bg1">
              <a:alpha val="26999"/>
            </a:schemeClr>
          </a:solidFill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第二部分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(2):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总写叶圣陶先生的品德有过人之处。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335" y="3030220"/>
            <a:ext cx="5488305" cy="3656330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54275" name="文本框 7"/>
          <p:cNvSpPr txBox="1"/>
          <p:nvPr/>
        </p:nvSpPr>
        <p:spPr>
          <a:xfrm>
            <a:off x="977900" y="455930"/>
            <a:ext cx="1906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2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整体感知</a:t>
            </a:r>
            <a:r>
              <a:rPr lang="zh-CN" altLang="en-US" sz="28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</a:t>
            </a:r>
          </a:p>
        </p:txBody>
      </p:sp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5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427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65" y="441960"/>
            <a:ext cx="2454910" cy="647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/>
          <p:nvPr/>
        </p:nvSpPr>
        <p:spPr>
          <a:xfrm>
            <a:off x="456565" y="4865053"/>
            <a:ext cx="8070850" cy="1465436"/>
          </a:xfrm>
          <a:prstGeom prst="roundRect">
            <a:avLst>
              <a:gd name="adj" fmla="val 16667"/>
            </a:avLst>
          </a:prstGeom>
          <a:solidFill>
            <a:schemeClr val="bg1">
              <a:alpha val="26999"/>
            </a:schemeClr>
          </a:solidFill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第四部分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(9):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谈学习和仿效叶先生品德的思考。</a:t>
            </a:r>
          </a:p>
        </p:txBody>
      </p:sp>
      <p:sp>
        <p:nvSpPr>
          <p:cNvPr id="3" name="文本框 2"/>
          <p:cNvSpPr/>
          <p:nvPr/>
        </p:nvSpPr>
        <p:spPr>
          <a:xfrm>
            <a:off x="373698" y="1268730"/>
            <a:ext cx="11444287" cy="3102875"/>
          </a:xfrm>
          <a:prstGeom prst="roundRect">
            <a:avLst>
              <a:gd name="adj" fmla="val 16667"/>
            </a:avLst>
          </a:prstGeom>
          <a:solidFill>
            <a:schemeClr val="bg1">
              <a:alpha val="26999"/>
            </a:schemeClr>
          </a:solidFill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第三部分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(3-8):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详尽叙述叶先生的两种过人品行。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①(3-5)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详写叶圣陶先生在日常交往中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待人宽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厚的一面。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②(6-8)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从语文方面详写叶圣陶先生为人的另一面——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律己严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5929"/>
          <a:stretch>
            <a:fillRect/>
          </a:stretch>
        </p:blipFill>
        <p:spPr>
          <a:xfrm>
            <a:off x="8527327" y="3280428"/>
            <a:ext cx="3581804" cy="3332916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54275" name="文本框 7"/>
          <p:cNvSpPr txBox="1"/>
          <p:nvPr/>
        </p:nvSpPr>
        <p:spPr>
          <a:xfrm>
            <a:off x="807085" y="441960"/>
            <a:ext cx="21043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整体感知</a:t>
            </a:r>
            <a:r>
              <a:rPr lang="zh-CN" altLang="en-US" sz="28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</a:t>
            </a:r>
          </a:p>
        </p:txBody>
      </p:sp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427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9130"/>
            <a:ext cx="2921000" cy="706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文本框 7"/>
          <p:cNvSpPr txBox="1"/>
          <p:nvPr/>
        </p:nvSpPr>
        <p:spPr>
          <a:xfrm>
            <a:off x="834708" y="659130"/>
            <a:ext cx="27320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再读课文</a:t>
            </a:r>
            <a:r>
              <a:rPr lang="zh-CN" altLang="en-US" sz="28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  </a:t>
            </a:r>
          </a:p>
        </p:txBody>
      </p:sp>
      <p:sp>
        <p:nvSpPr>
          <p:cNvPr id="54276" name="文本框 10241"/>
          <p:cNvSpPr txBox="1"/>
          <p:nvPr/>
        </p:nvSpPr>
        <p:spPr>
          <a:xfrm>
            <a:off x="4165600" y="847725"/>
            <a:ext cx="4902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初识叶圣陶</a:t>
            </a:r>
            <a:endParaRPr lang="en-US" altLang="zh-CN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4277" name="文本框 1"/>
          <p:cNvSpPr txBox="1"/>
          <p:nvPr/>
        </p:nvSpPr>
        <p:spPr>
          <a:xfrm>
            <a:off x="835025" y="1836738"/>
            <a:ext cx="11117263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这篇课文，标题是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叶圣陶先生二三事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二三事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不仅仅是指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两三件事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，也指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一些事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，文中写了叶圣陶先生哪些事呢？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略读课文，梳理事件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说说从这些事情中，你看出了叶圣陶先生有哪些过人的品行？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indent="628650">
              <a:lnSpc>
                <a:spcPct val="150000"/>
              </a:lnSpc>
            </a:pP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5297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5" y="426085"/>
            <a:ext cx="2635250" cy="706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文本框 7"/>
          <p:cNvSpPr txBox="1"/>
          <p:nvPr/>
        </p:nvSpPr>
        <p:spPr>
          <a:xfrm>
            <a:off x="942975" y="48577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再读课文</a:t>
            </a:r>
          </a:p>
        </p:txBody>
      </p:sp>
      <p:sp>
        <p:nvSpPr>
          <p:cNvPr id="55300" name="文本框 10241"/>
          <p:cNvSpPr txBox="1"/>
          <p:nvPr/>
        </p:nvSpPr>
        <p:spPr>
          <a:xfrm>
            <a:off x="4740275" y="425450"/>
            <a:ext cx="4902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初识叶圣陶</a:t>
            </a:r>
            <a:endParaRPr lang="en-US" altLang="zh-CN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5301" name="文本框 1"/>
          <p:cNvSpPr txBox="1"/>
          <p:nvPr/>
        </p:nvSpPr>
        <p:spPr>
          <a:xfrm>
            <a:off x="139700" y="1274763"/>
            <a:ext cx="11912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）概括叶圣陶先生日常生活与工作中的小事。（做学问和做人的事例）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92238" y="2328863"/>
            <a:ext cx="9872662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①描改标点</a:t>
            </a:r>
          </a:p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②坚持使用普通话</a:t>
            </a:r>
          </a:p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③修润课本</a:t>
            </a:r>
          </a:p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④一送再送</a:t>
            </a:r>
          </a:p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⑤连声致谢</a:t>
            </a:r>
          </a:p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⑥恳切回信</a:t>
            </a:r>
          </a:p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⑦要求自己用语要明白如话，简洁自然。</a:t>
            </a:r>
          </a:p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⑧重视语文，重视用语规范性，统一课本用字标准并监督执行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5929"/>
          <a:stretch>
            <a:fillRect/>
          </a:stretch>
        </p:blipFill>
        <p:spPr>
          <a:xfrm>
            <a:off x="8609877" y="1797068"/>
            <a:ext cx="3581804" cy="3332916"/>
          </a:xfrm>
          <a:prstGeom prst="rect">
            <a:avLst/>
          </a:prstGeom>
          <a:effectLst>
            <a:softEdge rad="101600"/>
          </a:effec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6321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517525"/>
            <a:ext cx="2673985" cy="706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文本框 7"/>
          <p:cNvSpPr txBox="1"/>
          <p:nvPr/>
        </p:nvSpPr>
        <p:spPr>
          <a:xfrm>
            <a:off x="977900" y="51752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再读课文</a:t>
            </a:r>
          </a:p>
        </p:txBody>
      </p:sp>
      <p:sp>
        <p:nvSpPr>
          <p:cNvPr id="56324" name="文本框 10241"/>
          <p:cNvSpPr txBox="1"/>
          <p:nvPr/>
        </p:nvSpPr>
        <p:spPr>
          <a:xfrm>
            <a:off x="4740275" y="425450"/>
            <a:ext cx="4902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初识叶圣陶</a:t>
            </a:r>
            <a:endParaRPr lang="en-US" altLang="zh-CN" sz="4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6325" name="文本框 1"/>
          <p:cNvSpPr txBox="1"/>
          <p:nvPr/>
        </p:nvSpPr>
        <p:spPr>
          <a:xfrm>
            <a:off x="1462088" y="1552575"/>
            <a:ext cx="99425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）一句话概括叶圣陶先生的品德。</a:t>
            </a:r>
          </a:p>
        </p:txBody>
      </p:sp>
      <p:sp>
        <p:nvSpPr>
          <p:cNvPr id="56326" name="文本框 2"/>
          <p:cNvSpPr txBox="1"/>
          <p:nvPr/>
        </p:nvSpPr>
        <p:spPr>
          <a:xfrm>
            <a:off x="1462088" y="2636838"/>
            <a:ext cx="108600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我认为叶圣陶先生是一个</a:t>
            </a:r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__________________________</a:t>
            </a:r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的人。</a:t>
            </a:r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27713" y="2505075"/>
            <a:ext cx="5065712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有仁爱之心，堪称为人师表典范</a:t>
            </a:r>
            <a:r>
              <a:rPr lang="en-US" altLang="zh-CN" b="1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  <a:p>
            <a:endParaRPr lang="en-US" altLang="zh-CN" sz="24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倾力专注于工作，对自己要求严格</a:t>
            </a: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待人真诚，很有学问却很谦逊</a:t>
            </a: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有人文情怀、关心朋友</a:t>
            </a: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重视语文、做事力求完美</a:t>
            </a:r>
          </a:p>
          <a:p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......          </a:t>
            </a: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</a:rPr>
              <a:t>                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5929"/>
          <a:stretch>
            <a:fillRect/>
          </a:stretch>
        </p:blipFill>
        <p:spPr>
          <a:xfrm>
            <a:off x="228512" y="3159143"/>
            <a:ext cx="3581804" cy="3332916"/>
          </a:xfrm>
          <a:prstGeom prst="rect">
            <a:avLst/>
          </a:prstGeom>
          <a:effectLst>
            <a:softEdge rad="101600"/>
          </a:effec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0417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8" y="446723"/>
            <a:ext cx="2755900" cy="706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5" name="文本框 1"/>
          <p:cNvSpPr txBox="1"/>
          <p:nvPr/>
        </p:nvSpPr>
        <p:spPr>
          <a:xfrm>
            <a:off x="873125" y="1428433"/>
            <a:ext cx="6848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叶圣陶先生的可贵品质：</a:t>
            </a:r>
          </a:p>
        </p:txBody>
      </p:sp>
      <p:sp>
        <p:nvSpPr>
          <p:cNvPr id="57346" name="文本框 2"/>
          <p:cNvSpPr txBox="1"/>
          <p:nvPr/>
        </p:nvSpPr>
        <p:spPr>
          <a:xfrm>
            <a:off x="1521143" y="2591435"/>
            <a:ext cx="8421687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做人立德，修身正己；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学而不厌，诲人不倦；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待人宽厚，律己严格；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谨言真诚，诚恳谦逊；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热爱语文，认真至极；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追求妥帖完美，社会责任感强。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5929"/>
          <a:stretch>
            <a:fillRect/>
          </a:stretch>
        </p:blipFill>
        <p:spPr>
          <a:xfrm>
            <a:off x="8359687" y="2134888"/>
            <a:ext cx="3581804" cy="3332916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60420" name="文本框 7"/>
          <p:cNvSpPr txBox="1"/>
          <p:nvPr/>
        </p:nvSpPr>
        <p:spPr>
          <a:xfrm>
            <a:off x="977900" y="44608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0417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88" y="446723"/>
            <a:ext cx="2755900" cy="706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文本框 1"/>
          <p:cNvSpPr txBox="1"/>
          <p:nvPr/>
        </p:nvSpPr>
        <p:spPr>
          <a:xfrm>
            <a:off x="651510" y="1007110"/>
            <a:ext cx="107721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-719455"/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梳理了文章所写的事件，你能从中概括出本文在选材上有怎样的特点？</a:t>
            </a:r>
          </a:p>
        </p:txBody>
      </p:sp>
      <p:sp>
        <p:nvSpPr>
          <p:cNvPr id="58371" name="文本框 3"/>
          <p:cNvSpPr txBox="1"/>
          <p:nvPr/>
        </p:nvSpPr>
        <p:spPr>
          <a:xfrm>
            <a:off x="498475" y="2083435"/>
            <a:ext cx="1138872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800100"/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作者围绕叶圣陶先生的</a:t>
            </a:r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立德</a:t>
            </a:r>
            <a:r>
              <a:rPr lang="en-US" altLang="zh-CN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，选择的都是日常生活与工作中的小事，多而细碎，既有作者亲身感受的事，也有他人的转述和评价，但小事情见大品格，正是这些小事情，从不同方面折射出了叶圣陶先生的可贵品德。人物形象因这些小事、细节而丰满起来，这正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以小见大</a:t>
            </a:r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的妙处。</a:t>
            </a:r>
          </a:p>
        </p:txBody>
      </p:sp>
      <p:sp>
        <p:nvSpPr>
          <p:cNvPr id="5" name="矩形 4"/>
          <p:cNvSpPr/>
          <p:nvPr/>
        </p:nvSpPr>
        <p:spPr>
          <a:xfrm>
            <a:off x="962025" y="2647950"/>
            <a:ext cx="10461625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60420" name="文本框 7"/>
          <p:cNvSpPr txBox="1"/>
          <p:nvPr/>
        </p:nvSpPr>
        <p:spPr>
          <a:xfrm>
            <a:off x="977900" y="44608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</a:p>
        </p:txBody>
      </p:sp>
      <p:sp>
        <p:nvSpPr>
          <p:cNvPr id="60418" name="文本框 1"/>
          <p:cNvSpPr txBox="1"/>
          <p:nvPr/>
        </p:nvSpPr>
        <p:spPr>
          <a:xfrm>
            <a:off x="193040" y="4053840"/>
            <a:ext cx="116941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-719455">
              <a:lnSpc>
                <a:spcPct val="150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叶圣陶先生品德高尚，令人敬仰，为表现他的可贵品德，作者采用了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叙议结合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的方法，即一方面叙述事件，一方面进行议论，对叶圣陶给予了极高的评价。再次略读课文，勾画出作者的评价性语句，并对照所记叙的事情，谈谈你的看法和感受。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/>
      <p:bldP spid="604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3641725" y="1344613"/>
            <a:ext cx="8083550" cy="28613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14</a:t>
            </a:r>
            <a:r>
              <a:rPr kumimoji="0" lang="zh-CN" altLang="en-US" sz="6000" b="0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、叶圣陶先生二三事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rPr>
              <a:t>  </a:t>
            </a:r>
          </a:p>
        </p:txBody>
      </p:sp>
      <p:sp>
        <p:nvSpPr>
          <p:cNvPr id="37" name="文本占位符 5"/>
          <p:cNvSpPr txBox="1"/>
          <p:nvPr/>
        </p:nvSpPr>
        <p:spPr>
          <a:xfrm>
            <a:off x="9094788" y="4756150"/>
            <a:ext cx="5962650" cy="635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buFont typeface="Arial" panose="020b0604020202020204" pitchFamily="34" charset="0"/>
            </a:pPr>
            <a:r>
              <a:rPr lang="zh-CN" altLang="en-US" sz="40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张中行      </a:t>
            </a:r>
          </a:p>
        </p:txBody>
      </p:sp>
      <p:sp>
        <p:nvSpPr>
          <p:cNvPr id="40964" name="文本框 1"/>
          <p:cNvSpPr txBox="1"/>
          <p:nvPr/>
        </p:nvSpPr>
        <p:spPr>
          <a:xfrm>
            <a:off x="7462838" y="2740025"/>
            <a:ext cx="31321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写人记事类散文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0417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8" y="446088"/>
            <a:ext cx="2755900" cy="706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0" name="文本框 7"/>
          <p:cNvSpPr txBox="1"/>
          <p:nvPr/>
        </p:nvSpPr>
        <p:spPr>
          <a:xfrm>
            <a:off x="977900" y="44608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</a:p>
        </p:txBody>
      </p:sp>
      <p:sp>
        <p:nvSpPr>
          <p:cNvPr id="60421" name="文本框 2"/>
          <p:cNvSpPr txBox="1"/>
          <p:nvPr/>
        </p:nvSpPr>
        <p:spPr>
          <a:xfrm>
            <a:off x="363538" y="6036628"/>
            <a:ext cx="111871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提示：文中评价性语句（议论句），阅读方法是关注段首句和总结句</a:t>
            </a:r>
          </a:p>
        </p:txBody>
      </p:sp>
      <p:sp>
        <p:nvSpPr>
          <p:cNvPr id="4" name="矩形 3"/>
          <p:cNvSpPr/>
          <p:nvPr/>
        </p:nvSpPr>
        <p:spPr>
          <a:xfrm>
            <a:off x="377190" y="5510213"/>
            <a:ext cx="11437938" cy="11747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3556000" y="499745"/>
            <a:ext cx="10899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noProof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+mn-cs"/>
              </a:rPr>
              <a:t>找出文中议论句：再读一读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925" y="1144270"/>
            <a:ext cx="1219263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9285"/>
            <a:r>
              <a:rPr lang="zh-CN" altLang="en-US" sz="24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叶圣陶先生是单一的儒，思想是这样，行为也是这样。</a:t>
            </a:r>
            <a:endParaRPr lang="zh-CN" altLang="en-US" sz="2400" b="1" noProof="1"/>
          </a:p>
          <a:p>
            <a:pPr indent="629285"/>
            <a:r>
              <a:rPr lang="zh-CN" altLang="en-US" sz="24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叶老既是躬行君子，又能学而不厌，诲人不倦，所以确是人之师表。</a:t>
            </a:r>
            <a:endParaRPr lang="en-US" altLang="zh-CN" sz="2400" b="1" noProof="1"/>
          </a:p>
          <a:p>
            <a:pPr indent="629285"/>
            <a:r>
              <a:rPr lang="zh-CN" altLang="en-US" sz="24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凡是同叶圣陶先生有些交往的，无不为他的待人深厚而感动。</a:t>
            </a:r>
            <a:endParaRPr lang="en-US" altLang="zh-CN" sz="2400" b="1" noProof="1"/>
          </a:p>
          <a:p>
            <a:pPr indent="629285"/>
            <a:r>
              <a:rPr lang="en-US" altLang="zh-CN" sz="24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文字之外，日常交往，他同样是一以贯之，宽厚待人。</a:t>
            </a:r>
            <a:endParaRPr lang="en-US" altLang="zh-CN" sz="2400" b="1" noProof="1"/>
          </a:p>
          <a:p>
            <a:pPr indent="629285"/>
            <a:r>
              <a:rPr lang="en-US" altLang="zh-CN" sz="24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以上说待人厚，是叶圣陶先生为人的宽的一面。他还有严的一面，是律己，这包括正心修身和’己欲立而立人，己欲达而达人’。</a:t>
            </a:r>
            <a:endParaRPr lang="en-US" altLang="zh-CN" sz="2400" b="1" noProof="1"/>
          </a:p>
          <a:p>
            <a:pPr indent="629285"/>
            <a:r>
              <a:rPr lang="en-US" altLang="zh-CN" sz="24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在文风方面，叶圣陶先生还特别重视“简洁”。</a:t>
            </a:r>
            <a:endParaRPr lang="en-US" altLang="zh-CN" sz="2400" b="1" noProof="1"/>
          </a:p>
          <a:p>
            <a:pPr indent="629285"/>
            <a:r>
              <a:rPr lang="en-US" altLang="zh-CN" sz="24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零碎的，写作的各个方面，小至一个标点，以至抄稿的格式，他都同样认真，不做到完全妥帖决不放松。</a:t>
            </a:r>
            <a:endParaRPr lang="en-US" altLang="zh-CN" sz="2400" b="1" noProof="1"/>
          </a:p>
          <a:p>
            <a:pPr indent="629285"/>
            <a:r>
              <a:rPr lang="en-US" altLang="zh-CN" sz="2400" b="1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叶圣陶先生，人，往矣，我常常想到他的业绩。凡是拿笔的人，尤其或有意或无意而写得不像话的人，都要常常想想叶圣陶先生的写话的主张，以及提出这种主张的深重的苦心。</a:t>
            </a:r>
            <a:endParaRPr lang="en-US" altLang="zh-CN" sz="2400" b="1" noProof="1"/>
          </a:p>
          <a:p>
            <a:endParaRPr lang="en-US" altLang="zh-CN" sz="2400" b="1" noProof="1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246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8" y="446088"/>
            <a:ext cx="2755900" cy="706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文本框 7"/>
          <p:cNvSpPr txBox="1"/>
          <p:nvPr/>
        </p:nvSpPr>
        <p:spPr>
          <a:xfrm>
            <a:off x="977900" y="44608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细读课文</a:t>
            </a:r>
          </a:p>
        </p:txBody>
      </p:sp>
      <p:sp>
        <p:nvSpPr>
          <p:cNvPr id="62468" name="文本框 2"/>
          <p:cNvSpPr txBox="1"/>
          <p:nvPr/>
        </p:nvSpPr>
        <p:spPr>
          <a:xfrm>
            <a:off x="1368425" y="1897063"/>
            <a:ext cx="99599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900430">
              <a:lnSpc>
                <a:spcPct val="150000"/>
              </a:lnSpc>
            </a:pPr>
            <a:r>
              <a:rPr lang="zh-CN" altLang="en-US" sz="3600" b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这些评价性语句（议论句）穿插在所记叙的事例之前或之后，或中间，旨在突出所叙述事例包含的意蕴，揭示人物高尚的德行、节操和风范。叙议结合，有画龙点睛的作用。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3489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" y="392113"/>
            <a:ext cx="2957513" cy="80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文本框 23553"/>
          <p:cNvSpPr txBox="1"/>
          <p:nvPr/>
        </p:nvSpPr>
        <p:spPr>
          <a:xfrm>
            <a:off x="841375" y="425450"/>
            <a:ext cx="23526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x-none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</a:p>
        </p:txBody>
      </p:sp>
      <p:sp>
        <p:nvSpPr>
          <p:cNvPr id="63491" name="文本框 23566"/>
          <p:cNvSpPr txBox="1"/>
          <p:nvPr/>
        </p:nvSpPr>
        <p:spPr>
          <a:xfrm>
            <a:off x="4708525" y="32210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x-none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492" name="文本框 23567"/>
          <p:cNvSpPr txBox="1"/>
          <p:nvPr/>
        </p:nvSpPr>
        <p:spPr>
          <a:xfrm>
            <a:off x="4403725" y="29924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x-none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494" name="文本框 1"/>
          <p:cNvSpPr txBox="1"/>
          <p:nvPr/>
        </p:nvSpPr>
        <p:spPr>
          <a:xfrm>
            <a:off x="1301750" y="1631950"/>
            <a:ext cx="95567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以小见大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：小事情见大品格，从几件小事折射出人物品德。</a:t>
            </a:r>
          </a:p>
          <a:p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叙议结合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：有助于突出人物的品德和文章的主旨。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4513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9130"/>
            <a:ext cx="2668905" cy="630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文本框 7"/>
          <p:cNvSpPr txBox="1"/>
          <p:nvPr/>
        </p:nvSpPr>
        <p:spPr>
          <a:xfrm>
            <a:off x="960755" y="68262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板书设计</a:t>
            </a:r>
          </a:p>
        </p:txBody>
      </p:sp>
      <p:sp>
        <p:nvSpPr>
          <p:cNvPr id="64516" name="文本框 1"/>
          <p:cNvSpPr txBox="1"/>
          <p:nvPr/>
        </p:nvSpPr>
        <p:spPr>
          <a:xfrm>
            <a:off x="3940175" y="1514475"/>
            <a:ext cx="4311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叶圣陶先生二三事</a:t>
            </a:r>
          </a:p>
        </p:txBody>
      </p:sp>
      <p:sp>
        <p:nvSpPr>
          <p:cNvPr id="64517" name="文本框 2"/>
          <p:cNvSpPr txBox="1"/>
          <p:nvPr/>
        </p:nvSpPr>
        <p:spPr>
          <a:xfrm>
            <a:off x="2382838" y="2635250"/>
            <a:ext cx="98091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以小见大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                   </a:t>
            </a:r>
            <a:r>
              <a:rPr lang="en-US" altLang="zh-CN" sz="16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6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叙议结合</a:t>
            </a:r>
          </a:p>
        </p:txBody>
      </p:sp>
      <p:sp>
        <p:nvSpPr>
          <p:cNvPr id="64518" name="文本框 3"/>
          <p:cNvSpPr txBox="1"/>
          <p:nvPr/>
        </p:nvSpPr>
        <p:spPr>
          <a:xfrm>
            <a:off x="2816225" y="3402013"/>
            <a:ext cx="17351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小事件</a:t>
            </a:r>
          </a:p>
        </p:txBody>
      </p:sp>
      <p:sp>
        <p:nvSpPr>
          <p:cNvPr id="64519" name="文本框 4"/>
          <p:cNvSpPr txBox="1"/>
          <p:nvPr/>
        </p:nvSpPr>
        <p:spPr>
          <a:xfrm>
            <a:off x="7727950" y="3402013"/>
            <a:ext cx="1562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大品格</a:t>
            </a:r>
          </a:p>
        </p:txBody>
      </p:sp>
      <p:sp>
        <p:nvSpPr>
          <p:cNvPr id="64520" name="文本框 7"/>
          <p:cNvSpPr txBox="1"/>
          <p:nvPr/>
        </p:nvSpPr>
        <p:spPr>
          <a:xfrm>
            <a:off x="1414463" y="4352925"/>
            <a:ext cx="29892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做学问，做人</a:t>
            </a:r>
          </a:p>
        </p:txBody>
      </p:sp>
      <p:sp>
        <p:nvSpPr>
          <p:cNvPr id="64521" name="文本框 8"/>
          <p:cNvSpPr txBox="1"/>
          <p:nvPr/>
        </p:nvSpPr>
        <p:spPr>
          <a:xfrm>
            <a:off x="7339013" y="4352925"/>
            <a:ext cx="2987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人之师表</a:t>
            </a:r>
          </a:p>
        </p:txBody>
      </p:sp>
      <p:sp>
        <p:nvSpPr>
          <p:cNvPr id="64522" name="文本框 9"/>
          <p:cNvSpPr txBox="1"/>
          <p:nvPr/>
        </p:nvSpPr>
        <p:spPr>
          <a:xfrm>
            <a:off x="1414463" y="5114925"/>
            <a:ext cx="3797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待人厚，律己严</a:t>
            </a:r>
          </a:p>
        </p:txBody>
      </p:sp>
      <p:sp>
        <p:nvSpPr>
          <p:cNvPr id="64523" name="文本框 10"/>
          <p:cNvSpPr txBox="1"/>
          <p:nvPr/>
        </p:nvSpPr>
        <p:spPr>
          <a:xfrm>
            <a:off x="7339013" y="5114925"/>
            <a:ext cx="23415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Calibri" panose="020f0502020204030204" pitchFamily="34" charset="0"/>
                <a:ea typeface="宋体" panose="02010600030101010101" pitchFamily="2" charset="-122"/>
              </a:rPr>
              <a:t>正心修身</a:t>
            </a:r>
          </a:p>
        </p:txBody>
      </p:sp>
      <p:sp>
        <p:nvSpPr>
          <p:cNvPr id="12" name="右箭头 11"/>
          <p:cNvSpPr/>
          <p:nvPr/>
        </p:nvSpPr>
        <p:spPr>
          <a:xfrm>
            <a:off x="4613275" y="3568700"/>
            <a:ext cx="2898775" cy="290513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https://timgsa.baidu.com/timg?image&amp;quality=80&amp;size=b9999_10000&amp;sec=1573013976101&amp;di=5d87f4f029c56f1bcf596497421788f1&amp;imgtype=0&amp;src=http%3A%2F%2Fwww.ddcpc.cn%2Fnews%2F201902%2FW020190218608942948791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075" y="1093469"/>
            <a:ext cx="3830952" cy="5246370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849813" y="1454150"/>
            <a:ext cx="6643687" cy="1381125"/>
            <a:chOff x="538" y="1325"/>
            <a:chExt cx="7847" cy="1630"/>
          </a:xfrm>
        </p:grpSpPr>
        <p:sp>
          <p:nvSpPr>
            <p:cNvPr id="2052" name="标题 1"/>
            <p:cNvSpPr txBox="1">
              <a:spLocks noChangeArrowheads="1"/>
            </p:cNvSpPr>
            <p:nvPr/>
          </p:nvSpPr>
          <p:spPr bwMode="auto">
            <a:xfrm>
              <a:off x="538" y="1325"/>
              <a:ext cx="7847" cy="1525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lnSpc>
                  <a:spcPct val="110000"/>
                </a:lnSpc>
                <a:buFont typeface="Arial" panose="020b0604020202020204" pitchFamily="34" charset="0"/>
                <a:buNone/>
              </a:pPr>
              <a:r>
                <a:rPr lang="zh-CN" altLang="en-US" sz="5865" b="1" strike="noStrike" noProof="1" smtClean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+mn-cs"/>
                </a:rPr>
                <a:t>叶</a:t>
              </a:r>
              <a:r>
                <a:rPr lang="zh-CN" altLang="en-US" sz="5865" b="1" strike="noStrike" noProof="1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+mn-cs"/>
                </a:rPr>
                <a:t>圣陶先生二三事</a:t>
              </a:r>
              <a:endParaRPr lang="zh-CN" altLang="en-US" sz="5865" b="1" strike="noStrike" noProof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16" y="2946"/>
              <a:ext cx="7398" cy="9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565" name="文本框 1"/>
          <p:cNvSpPr txBox="1"/>
          <p:nvPr/>
        </p:nvSpPr>
        <p:spPr>
          <a:xfrm>
            <a:off x="7366000" y="3713163"/>
            <a:ext cx="19923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第二课时</a:t>
            </a:r>
          </a:p>
        </p:txBody>
      </p:sp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8609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63" y="490538"/>
            <a:ext cx="2943225" cy="73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文本框 7"/>
          <p:cNvSpPr txBox="1"/>
          <p:nvPr/>
        </p:nvSpPr>
        <p:spPr>
          <a:xfrm>
            <a:off x="862013" y="506413"/>
            <a:ext cx="24050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课堂导入</a:t>
            </a:r>
          </a:p>
        </p:txBody>
      </p:sp>
      <p:sp>
        <p:nvSpPr>
          <p:cNvPr id="68612" name="文本框 4"/>
          <p:cNvSpPr txBox="1"/>
          <p:nvPr/>
        </p:nvSpPr>
        <p:spPr>
          <a:xfrm>
            <a:off x="1524000" y="1860550"/>
            <a:ext cx="94900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上节课，我们学着略读的方法，把握了文章的主要内容，感受到了叶圣陶先生的过人品行，令人追思景仰。本节课我们继续学习，深入理解文意。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" y="569595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49630" y="61087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sp>
        <p:nvSpPr>
          <p:cNvPr id="69636" name="文本框 1"/>
          <p:cNvSpPr txBox="1"/>
          <p:nvPr/>
        </p:nvSpPr>
        <p:spPr>
          <a:xfrm>
            <a:off x="3612515" y="675005"/>
            <a:ext cx="68246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品读重点语段，深入理解文意</a:t>
            </a:r>
          </a:p>
        </p:txBody>
      </p:sp>
      <p:sp>
        <p:nvSpPr>
          <p:cNvPr id="70657" name="文本框 1"/>
          <p:cNvSpPr txBox="1"/>
          <p:nvPr/>
        </p:nvSpPr>
        <p:spPr>
          <a:xfrm>
            <a:off x="698818" y="2413635"/>
            <a:ext cx="9894887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984250">
              <a:lnSpc>
                <a:spcPct val="150000"/>
              </a:lnSpc>
            </a:pP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叶圣陶先生于</a:t>
            </a: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1988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年</a:t>
            </a: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2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月</a:t>
            </a: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16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日逝世。记得那是旧历丁卯年除夕，晚上得知这消息，外面正响着鞭炮，</a:t>
            </a:r>
            <a:r>
              <a:rPr lang="zh-CN" altLang="en-US" sz="2800" b="1" u="sng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万想不到这</a:t>
            </a:r>
            <a:r>
              <a:rPr lang="zh-CN" altLang="en-US" sz="2800" b="1" u="sng">
                <a:solidFill>
                  <a:srgbClr val="C00000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繁碎</a:t>
            </a:r>
            <a:r>
              <a:rPr lang="zh-CN" altLang="en-US" sz="2800" b="1" u="sng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而响亮的声音也把他送走了，心里立即罩上</a:t>
            </a:r>
            <a:r>
              <a:rPr lang="zh-CN" altLang="en-US" sz="2800" b="1" u="sng">
                <a:solidFill>
                  <a:srgbClr val="C00000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双层的悲哀</a:t>
            </a:r>
            <a:r>
              <a:rPr lang="zh-CN" altLang="en-US" sz="2800" b="1" u="sng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。</a:t>
            </a:r>
          </a:p>
        </p:txBody>
      </p:sp>
      <p:sp>
        <p:nvSpPr>
          <p:cNvPr id="70658" name="文本框 2"/>
          <p:cNvSpPr txBox="1"/>
          <p:nvPr/>
        </p:nvSpPr>
        <p:spPr>
          <a:xfrm>
            <a:off x="358775" y="1480185"/>
            <a:ext cx="103917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细读第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自然段，品析画线语句，通过抓住关键词语，理解丰富的内涵。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600" y="4444365"/>
            <a:ext cx="114573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文章开头写叶圣陶先生的逝世，为何还要写外面繁琐而响亮的鞭炮声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-325120" y="5240655"/>
            <a:ext cx="1231011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①叶圣陶先生逝世的时间是除夕，我们有除夕放鞭炮的习俗。</a:t>
            </a:r>
          </a:p>
          <a:p>
            <a:pPr>
              <a:lnSpc>
                <a:spcPct val="13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    ②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以乐景写哀情</a:t>
            </a:r>
            <a:r>
              <a:rPr lang="zh-CN" altLang="en-US" sz="3000" b="1">
                <a:latin typeface="宋体" panose="02010600030101010101" pitchFamily="2" charset="-122"/>
              </a:rPr>
              <a:t>，用繁琐响亮的鞭炮声衬托</a:t>
            </a:r>
            <a:r>
              <a:rPr lang="en-US" altLang="zh-CN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我</a:t>
            </a:r>
            <a:r>
              <a:rPr lang="en-US" altLang="zh-CN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极度悲哀的心情。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70657" grpId="0"/>
      <p:bldP spid="70658" grpId="0"/>
      <p:bldP spid="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" y="48260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1" name="文本框 1"/>
          <p:cNvSpPr txBox="1"/>
          <p:nvPr/>
        </p:nvSpPr>
        <p:spPr>
          <a:xfrm>
            <a:off x="396875" y="482600"/>
            <a:ext cx="116484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984250">
              <a:lnSpc>
                <a:spcPct val="150000"/>
              </a:lnSpc>
            </a:pP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           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叶圣陶先生于</a:t>
            </a: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1988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年</a:t>
            </a: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月</a:t>
            </a: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16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日逝世。记得那是旧历丁卯年除夕，晚上得知这消息，外面正响着鞭炮，</a:t>
            </a:r>
            <a:r>
              <a:rPr lang="zh-CN" altLang="en-US" sz="2800" b="1" u="sng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万想不到这</a:t>
            </a:r>
            <a:r>
              <a:rPr lang="zh-CN" altLang="en-US" sz="2800" b="1" u="sng">
                <a:solidFill>
                  <a:srgbClr val="C00000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繁碎</a:t>
            </a:r>
            <a:r>
              <a:rPr lang="zh-CN" altLang="en-US" sz="2800" b="1" u="sng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而响亮的声音也把他送走了，心里立即罩上</a:t>
            </a:r>
            <a:r>
              <a:rPr lang="zh-CN" altLang="en-US" sz="2800" b="1" u="sng">
                <a:solidFill>
                  <a:srgbClr val="C00000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双层的悲哀</a:t>
            </a:r>
            <a:r>
              <a:rPr lang="zh-CN" altLang="en-US" sz="2800" b="1" u="sng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6875" y="2638425"/>
            <a:ext cx="11537950" cy="39693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此段字里行间流露出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满满的痛惜、哀伤和怀想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之情。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万想不到这繁碎而响亮的声音也把他送走了”一句中的“繁碎”一词,既写出了鞭炮声连续不断、节奏快的特点,也写出了作者的心情。作者得知叶圣陶先生逝世的消息是除夕夜,他万万没想到,传达喜气的鞭炮声竟传来不幸的消息,这鞭炮声使人惊扰、纷乱,在作者的感受里,是悲上加悲的,所以说是“双层的悲哀”。这是以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乐景反衬哀情</a:t>
            </a:r>
            <a:r>
              <a:rPr lang="zh-CN" altLang="en-US" sz="2800" b="1" strike="noStrike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,其哀倍增。</a:t>
            </a:r>
          </a:p>
        </p:txBody>
      </p:sp>
      <p:sp>
        <p:nvSpPr>
          <p:cNvPr id="69635" name="文本框 7"/>
          <p:cNvSpPr txBox="1"/>
          <p:nvPr/>
        </p:nvSpPr>
        <p:spPr>
          <a:xfrm>
            <a:off x="849630" y="48260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" y="48260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1" name="文本框 1"/>
          <p:cNvSpPr txBox="1"/>
          <p:nvPr/>
        </p:nvSpPr>
        <p:spPr>
          <a:xfrm>
            <a:off x="396875" y="482600"/>
            <a:ext cx="116484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984250">
              <a:lnSpc>
                <a:spcPct val="150000"/>
              </a:lnSpc>
            </a:pP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           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叶圣陶先生于</a:t>
            </a: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1988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年</a:t>
            </a: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月</a:t>
            </a:r>
            <a:r>
              <a:rPr lang="en-US" altLang="zh-CN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16</a:t>
            </a:r>
            <a:r>
              <a:rPr lang="zh-CN" altLang="en-US" sz="2800" b="1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日逝世。记得那是旧历丁卯年除夕，晚上得知这消息，外面正响着鞭炮，</a:t>
            </a:r>
            <a:r>
              <a:rPr lang="zh-CN" altLang="en-US" sz="2800" b="1" u="sng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万想不到这</a:t>
            </a:r>
            <a:r>
              <a:rPr lang="zh-CN" altLang="en-US" sz="2800" b="1" u="sng">
                <a:solidFill>
                  <a:srgbClr val="C00000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繁碎</a:t>
            </a:r>
            <a:r>
              <a:rPr lang="zh-CN" altLang="en-US" sz="2800" b="1" u="sng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而响亮的声音也把他送走了，心里立即罩上</a:t>
            </a:r>
            <a:r>
              <a:rPr lang="zh-CN" altLang="en-US" sz="2800" b="1" u="sng">
                <a:solidFill>
                  <a:srgbClr val="C00000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双层的悲哀</a:t>
            </a:r>
            <a:r>
              <a:rPr lang="zh-CN" altLang="en-US" sz="2800" b="1" u="sng">
                <a:solidFill>
                  <a:srgbClr val="1D41D5"/>
                </a:solidFill>
                <a:latin typeface="思源黑体 CN Normal" panose="020b0400000000000000" charset="-122"/>
                <a:ea typeface="思源黑体 CN Normal" panose="020b0400000000000000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69635" name="文本框 7"/>
          <p:cNvSpPr txBox="1"/>
          <p:nvPr/>
        </p:nvSpPr>
        <p:spPr>
          <a:xfrm>
            <a:off x="849630" y="48260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65730" y="2659698"/>
            <a:ext cx="57372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如何理解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双层的悲哀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？</a:t>
            </a:r>
          </a:p>
        </p:txBody>
      </p:sp>
      <p:sp>
        <p:nvSpPr>
          <p:cNvPr id="40962" name="文本框 3"/>
          <p:cNvSpPr txBox="1"/>
          <p:nvPr/>
        </p:nvSpPr>
        <p:spPr>
          <a:xfrm>
            <a:off x="101600" y="3310255"/>
            <a:ext cx="1174813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叶圣陶先生是</a:t>
            </a:r>
            <a:r>
              <a:rPr lang="en-US" altLang="zh-CN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我</a:t>
            </a:r>
            <a:r>
              <a:rPr lang="en-US" altLang="zh-CN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的良师益友，对我国的教育事业做出了杰出的贡献。他的逝世，对于</a:t>
            </a:r>
            <a:r>
              <a:rPr lang="en-US" altLang="zh-CN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我们</a:t>
            </a:r>
            <a:r>
              <a:rPr lang="en-US" altLang="zh-CN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是一个不可估量的损失，不仅是</a:t>
            </a:r>
            <a:r>
              <a:rPr lang="en-US" altLang="zh-CN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我</a:t>
            </a:r>
            <a:r>
              <a:rPr lang="en-US" altLang="zh-CN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的悲哀，也是全国人民的悲哀。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2705" name="文本框 2"/>
          <p:cNvSpPr txBox="1"/>
          <p:nvPr/>
        </p:nvSpPr>
        <p:spPr>
          <a:xfrm>
            <a:off x="139383" y="1196658"/>
            <a:ext cx="117046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细读第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自然段，按语言表达方式的不同，将本段划分为两个层次。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610" y="1985645"/>
            <a:ext cx="12083415" cy="45231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第一个层次:作者记叙与叶圣陶先生初识时的交往印象,表现了叶老品德高尚。</a:t>
            </a:r>
          </a:p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叙</a:t>
            </a: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:我第一次见到叶圣陶先生,是五十年代初,我编课太,他领导编课本。这之前,我当然知道他,那是上学时期,大量读新文学作品的时候。相识之后,交往渐多,感到过去的印象失之太浅,至少是没有触及最重要的方面——品德。</a:t>
            </a:r>
          </a:p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议</a:t>
            </a: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”:《左传》说不朽有三种,居第一位的是立德。在这方面,就我熟悉的一些前辈说,叶圣陶先生总当排在最前列。叶圣陶先生是单一的儒,思想是这样,行为也是这样。</a:t>
            </a:r>
          </a:p>
          <a:p>
            <a:pPr fontAlgn="base"/>
            <a:r>
              <a:rPr lang="zh-CN" altLang="en-US" sz="2400" b="1" strike="noStrike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第二个层次:用孔子和叶圣陶先生作比较,来衬托叶老是“躬行君子”。</a:t>
            </a:r>
          </a:p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叙</a:t>
            </a: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”:这有时使我想到《论语》上的话,一处是:“躬行君子,则吾未之有得。”一处是:“学而不厌,诲人不倦,何有于我哉!”</a:t>
            </a:r>
          </a:p>
          <a:p>
            <a:pPr fontAlgn="base"/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4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议</a:t>
            </a: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”:两处都是孔老夫子认为虽心向往之而力有未能的,可是叶圣陶先生却偏偏做到了。因此,我常常跟别人说:“叶老既是躬行君子,又能学而不厌,诲人不倦,所以确是人之师表</a:t>
            </a:r>
            <a:r>
              <a:rPr lang="en-US" altLang="zh-CN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400" b="1" strike="noStrike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1986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88" y="482600"/>
            <a:ext cx="252730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8" name="文本框 7"/>
          <p:cNvSpPr txBox="1"/>
          <p:nvPr/>
        </p:nvSpPr>
        <p:spPr>
          <a:xfrm>
            <a:off x="776288" y="51435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目标导航</a:t>
            </a:r>
          </a:p>
        </p:txBody>
      </p:sp>
      <p:sp>
        <p:nvSpPr>
          <p:cNvPr id="41989" name="文本框 2"/>
          <p:cNvSpPr txBox="1"/>
          <p:nvPr/>
        </p:nvSpPr>
        <p:spPr>
          <a:xfrm>
            <a:off x="131445" y="1600835"/>
            <a:ext cx="117570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学习略读方法，梳理文章的主要内容，感受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学习叶圣陶先生待人宽、律己严的过人品性及作文写话的文学主张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的可贵品质。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细读重点语段，理解评价性语句的表达作用，能恰当评价人物。</a:t>
            </a: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体会以小见大和叙议结合的写作手法的妙处。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3729" name="文本框 2"/>
          <p:cNvSpPr txBox="1"/>
          <p:nvPr/>
        </p:nvSpPr>
        <p:spPr>
          <a:xfrm>
            <a:off x="387985" y="1196975"/>
            <a:ext cx="115554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.文段中作者引用了《左传》和《论语》中的语句，有何异同？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5885" y="1973580"/>
            <a:ext cx="12000230" cy="46158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明确: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同中有异。《左传》和《论语》中的语句都是引用,但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前者是间</a:t>
            </a:r>
            <a:r>
              <a:rPr lang="zh-CN" altLang="en-US" sz="2800" b="1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接引用</a:t>
            </a: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2800" b="1" strike="noStrike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后者是直接引用</a:t>
            </a: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;其表达的内容也有差别,前者是借《左传》的话高度评价叶圣陶先生“立德”居首位,是“单一的儒”,后者是用孔老夫子的“虽心向往之而力有未能”来衬托叶圣陶先生的高风亮节,是“躬行君子”。由此,除“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引用手法</a:t>
            </a: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”的作用外,“</a:t>
            </a:r>
            <a:r>
              <a:rPr lang="zh-CN" altLang="en-US" sz="2800" b="1" strike="noStrike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比较手法</a:t>
            </a: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”的作用也能自然而然地显现出来。</a:t>
            </a: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这样写，使叶圣陶先生的品德高尚更具体可感，也使文章更有文采。</a:t>
            </a:r>
          </a:p>
        </p:txBody>
      </p:sp>
      <p:sp>
        <p:nvSpPr>
          <p:cNvPr id="69635" name="文本框 7"/>
          <p:cNvSpPr txBox="1"/>
          <p:nvPr/>
        </p:nvSpPr>
        <p:spPr>
          <a:xfrm>
            <a:off x="829310" y="58102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4753" name="文本框 2"/>
          <p:cNvSpPr txBox="1"/>
          <p:nvPr/>
        </p:nvSpPr>
        <p:spPr>
          <a:xfrm>
            <a:off x="182245" y="3412490"/>
            <a:ext cx="115554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.从结构和内容来看，这一自然段在全文中有什么作用？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5" y="3996690"/>
            <a:ext cx="7465060" cy="26765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明确: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结构上</a:t>
            </a:r>
            <a:r>
              <a:rPr lang="en-US" altLang="zh-CN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总领全文</a:t>
            </a:r>
          </a:p>
          <a:p>
            <a:pPr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内容上</a:t>
            </a:r>
            <a:r>
              <a:rPr lang="en-US" altLang="zh-CN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从品德和学问两方面概括叶圣陶先生的品徳</a:t>
            </a:r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562860" cy="668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5695" y="3996690"/>
            <a:ext cx="4467225" cy="2676525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2" name="文本框 1"/>
          <p:cNvSpPr txBox="1"/>
          <p:nvPr/>
        </p:nvSpPr>
        <p:spPr>
          <a:xfrm>
            <a:off x="3129915" y="516255"/>
            <a:ext cx="994981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第二段是如何表明叶圣陶先生品德的过人之处的？</a:t>
            </a:r>
          </a:p>
        </p:txBody>
      </p:sp>
      <p:sp>
        <p:nvSpPr>
          <p:cNvPr id="45058" name="文本框 3"/>
          <p:cNvSpPr txBox="1"/>
          <p:nvPr/>
        </p:nvSpPr>
        <p:spPr>
          <a:xfrm>
            <a:off x="635" y="1471930"/>
            <a:ext cx="804799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孔子</a:t>
            </a:r>
            <a:r>
              <a:rPr lang="zh-CN" altLang="en-US" sz="3000" b="1">
                <a:latin typeface="宋体" panose="02010600030101010101" pitchFamily="2" charset="-122"/>
              </a:rPr>
              <a:t>：</a:t>
            </a:r>
            <a:r>
              <a:rPr lang="en-US" altLang="zh-CN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躬行君子，则吾未之有得。</a:t>
            </a:r>
            <a:r>
              <a:rPr lang="en-US" altLang="zh-CN" sz="3000" b="1">
                <a:latin typeface="宋体" panose="02010600030101010101" pitchFamily="2" charset="-122"/>
              </a:rPr>
              <a:t>”</a:t>
            </a:r>
          </a:p>
          <a:p>
            <a:pPr>
              <a:lnSpc>
                <a:spcPct val="13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 “</a:t>
            </a:r>
            <a:r>
              <a:rPr lang="zh-CN" altLang="en-US" sz="3000" b="1">
                <a:latin typeface="宋体" panose="02010600030101010101" pitchFamily="2" charset="-122"/>
              </a:rPr>
              <a:t>学而不厌，诲人不倦，何有于我哉！</a:t>
            </a:r>
            <a:r>
              <a:rPr lang="en-US" altLang="zh-CN" sz="3000" b="1">
                <a:latin typeface="宋体" panose="02010600030101010101" pitchFamily="2" charset="-122"/>
              </a:rPr>
              <a:t>”</a:t>
            </a:r>
          </a:p>
        </p:txBody>
      </p:sp>
      <p:sp>
        <p:nvSpPr>
          <p:cNvPr id="45059" name="文本框 2"/>
          <p:cNvSpPr txBox="1"/>
          <p:nvPr/>
        </p:nvSpPr>
        <p:spPr>
          <a:xfrm>
            <a:off x="7563485" y="2763520"/>
            <a:ext cx="57391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叶圣陶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确是人之师表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3" name="上下箭头 2"/>
          <p:cNvSpPr/>
          <p:nvPr/>
        </p:nvSpPr>
        <p:spPr>
          <a:xfrm>
            <a:off x="9011920" y="1966595"/>
            <a:ext cx="266700" cy="796925"/>
          </a:xfrm>
          <a:prstGeom prst="up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8581390" y="1413510"/>
            <a:ext cx="15627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对 比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  <p:bldP spid="4" grpId="0"/>
      <p:bldP spid="45058" grpId="0"/>
      <p:bldP spid="45059" grpId="0"/>
      <p:bldP spid="3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2405" y="1497330"/>
            <a:ext cx="112756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5.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略读课文第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自然段和第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6-8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自然段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，理解并概括叶老的写话主张：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3432810"/>
            <a:ext cx="7137400" cy="23069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32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概括：</a:t>
            </a:r>
          </a:p>
          <a:p>
            <a:pPr fontAlgn="base">
              <a:lnSpc>
                <a:spcPct val="150000"/>
              </a:lnSpc>
            </a:pPr>
            <a:r>
              <a:rPr lang="zh-CN" altLang="en-US" sz="32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叶圣陶先生的</a:t>
            </a:r>
            <a:r>
              <a:rPr lang="en-US" altLang="zh-CN" sz="32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写话</a:t>
            </a:r>
            <a:r>
              <a:rPr lang="en-US" altLang="zh-CN" sz="32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主张强调坚持使用普通话，用语要简明顺畅、通俗质朴。</a:t>
            </a:r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840" y="3366135"/>
            <a:ext cx="4693920" cy="3326765"/>
          </a:xfrm>
          <a:prstGeom prst="rect">
            <a:avLst/>
          </a:prstGeom>
          <a:effectLst>
            <a:softEdge rad="76200"/>
          </a:effec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6585" y="4481830"/>
            <a:ext cx="3696335" cy="2191385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4" name="文本框 3"/>
          <p:cNvSpPr txBox="1"/>
          <p:nvPr/>
        </p:nvSpPr>
        <p:spPr>
          <a:xfrm>
            <a:off x="100965" y="1133475"/>
            <a:ext cx="116719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第三部分从哪些方面写叶老待人厚的特点？是如何凸显出来的？</a:t>
            </a:r>
          </a:p>
        </p:txBody>
      </p:sp>
      <p:sp>
        <p:nvSpPr>
          <p:cNvPr id="6" name="文本框 3"/>
          <p:cNvSpPr txBox="1"/>
          <p:nvPr/>
        </p:nvSpPr>
        <p:spPr>
          <a:xfrm>
            <a:off x="100965" y="1894205"/>
            <a:ext cx="1155001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）文墨方面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待人厚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：举吕叔湘先生的例子，充分说明</a:t>
            </a:r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凡是同叶圣陶先生</a:t>
            </a:r>
            <a:r>
              <a:rPr lang="en-US" altLang="zh-CN" sz="2800" b="1"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</a:rPr>
              <a:t>待人厚而深受感动</a:t>
            </a:r>
            <a:r>
              <a:rPr lang="en-US" altLang="zh-CN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45058" name="文本框 3"/>
          <p:cNvSpPr txBox="1"/>
          <p:nvPr/>
        </p:nvSpPr>
        <p:spPr>
          <a:xfrm>
            <a:off x="100965" y="3260090"/>
            <a:ext cx="1198118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）日常交往方面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待人厚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：通过一些</a:t>
            </a:r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可以算作末节的事</a:t>
            </a:r>
            <a:r>
              <a:rPr lang="en-US" altLang="zh-CN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来说明。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248920" y="4288790"/>
            <a:ext cx="776859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</a:rPr>
              <a:t>（</a:t>
            </a:r>
            <a:r>
              <a:rPr lang="en-US" altLang="zh-CN" sz="3000" b="1">
                <a:latin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</a:rPr>
              <a:t>）以自己的亲身经历为例，叶老因去天坛看花错过了接待</a:t>
            </a:r>
            <a:r>
              <a:rPr lang="en-US" altLang="zh-CN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我</a:t>
            </a:r>
            <a:r>
              <a:rPr lang="en-US" altLang="zh-CN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的机会而悔恨，表现了叶老待人宽厚而诚恳。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5058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611120" cy="668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6585" y="4481830"/>
            <a:ext cx="3696335" cy="2191385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4" name="文本框 3"/>
          <p:cNvSpPr txBox="1"/>
          <p:nvPr/>
        </p:nvSpPr>
        <p:spPr>
          <a:xfrm>
            <a:off x="259715" y="3168650"/>
            <a:ext cx="116719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第三部分从哪些方面写叶老律己严的特点？是如何凸显出来的？</a:t>
            </a:r>
          </a:p>
        </p:txBody>
      </p:sp>
      <p:sp>
        <p:nvSpPr>
          <p:cNvPr id="10243" name="文本占位符 10242"/>
          <p:cNvSpPr>
            <a:spLocks noGrp="1"/>
          </p:cNvSpPr>
          <p:nvPr/>
        </p:nvSpPr>
        <p:spPr>
          <a:xfrm>
            <a:off x="1465580" y="1771650"/>
            <a:ext cx="10466070" cy="45262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（1）叶先生不耻下问，请“我”帮他修润课本的文字。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（2）在客人的拦阻之下，依然把客人送到大门外。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（3）写信给“我”，表达后悔和悲伤之情。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24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24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（1）主张文风要平易自然。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（2）特别强调重视语言的“简洁”。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（3）以身作则，零碎方面同样认真。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zh-CN" sz="24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3" name="文本框 1"/>
          <p:cNvSpPr txBox="1"/>
          <p:nvPr/>
        </p:nvSpPr>
        <p:spPr>
          <a:xfrm>
            <a:off x="946785" y="1692275"/>
            <a:ext cx="623888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待人厚</a:t>
            </a:r>
          </a:p>
        </p:txBody>
      </p:sp>
      <p:sp>
        <p:nvSpPr>
          <p:cNvPr id="30724" name="文本框 3"/>
          <p:cNvSpPr txBox="1"/>
          <p:nvPr/>
        </p:nvSpPr>
        <p:spPr>
          <a:xfrm>
            <a:off x="946468" y="4337050"/>
            <a:ext cx="623887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律己严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748155" y="1894205"/>
            <a:ext cx="287338" cy="115093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877695" y="4481513"/>
            <a:ext cx="320675" cy="120967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2965" y="1034415"/>
            <a:ext cx="116719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第三部分从哪些方面写叶老待人厚的特点？是如何凸显出来的？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755" y="4256405"/>
            <a:ext cx="5765165" cy="2416810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2" name="文本框 1"/>
          <p:cNvSpPr txBox="1"/>
          <p:nvPr/>
        </p:nvSpPr>
        <p:spPr>
          <a:xfrm>
            <a:off x="428625" y="1063625"/>
            <a:ext cx="110394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作者用了一个什么词来表述叶圣陶先生的语文主张？这种风格具体讲的是什么？</a:t>
            </a:r>
          </a:p>
        </p:txBody>
      </p:sp>
      <p:sp>
        <p:nvSpPr>
          <p:cNvPr id="45058" name="文本框 3"/>
          <p:cNvSpPr txBox="1"/>
          <p:nvPr/>
        </p:nvSpPr>
        <p:spPr>
          <a:xfrm>
            <a:off x="428625" y="2873375"/>
            <a:ext cx="11039475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    “</a:t>
            </a:r>
            <a:r>
              <a:rPr lang="zh-CN" altLang="zh-CN" sz="3000" b="1">
                <a:latin typeface="宋体" panose="02010600030101010101" pitchFamily="2" charset="-122"/>
              </a:rPr>
              <a:t>平易自然，鲜明简洁</a:t>
            </a:r>
            <a:r>
              <a:rPr lang="en-US" altLang="zh-CN" sz="3000" b="1">
                <a:latin typeface="宋体" panose="02010600030101010101" pitchFamily="2" charset="-122"/>
              </a:rPr>
              <a:t>……</a:t>
            </a:r>
            <a:r>
              <a:rPr lang="zh-CN" altLang="zh-CN" sz="3000" b="1">
                <a:latin typeface="宋体" panose="02010600030101010101" pitchFamily="2" charset="-122"/>
              </a:rPr>
              <a:t>说像话还不够，就是话。</a:t>
            </a:r>
            <a:r>
              <a:rPr lang="en-US" altLang="zh-CN" sz="3000" b="1">
                <a:latin typeface="宋体" panose="02010600030101010101" pitchFamily="2" charset="-122"/>
              </a:rPr>
              <a:t>”</a:t>
            </a:r>
          </a:p>
        </p:txBody>
      </p:sp>
      <p:sp>
        <p:nvSpPr>
          <p:cNvPr id="4" name="椭圆形标注 3"/>
          <p:cNvSpPr/>
          <p:nvPr/>
        </p:nvSpPr>
        <p:spPr>
          <a:xfrm>
            <a:off x="949325" y="5212715"/>
            <a:ext cx="2737485" cy="1006475"/>
          </a:xfrm>
          <a:prstGeom prst="wedgeEllipseCallout">
            <a:avLst>
              <a:gd name="adj1" fmla="val 134991"/>
              <a:gd name="adj2" fmla="val -208864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“</a:t>
            </a: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写话</a:t>
            </a:r>
            <a:r>
              <a:rPr kumimoji="0" lang="en-US" altLang="zh-CN" sz="30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”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6740" y="1424940"/>
            <a:ext cx="68059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6.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本文具有这样的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写话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风格吗？举例说说。</a:t>
            </a:r>
          </a:p>
        </p:txBody>
      </p:sp>
      <p:sp>
        <p:nvSpPr>
          <p:cNvPr id="45058" name="文本框 3"/>
          <p:cNvSpPr txBox="1"/>
          <p:nvPr/>
        </p:nvSpPr>
        <p:spPr>
          <a:xfrm>
            <a:off x="155893" y="2690813"/>
            <a:ext cx="11199812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我第一次见到叶圣陶先生，是五十年代初，我编课本，他领导编课本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......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大量阅读新闻学作品的时候。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156210" y="4420235"/>
            <a:ext cx="11451590" cy="21685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   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我第一次见到叶圣陶先生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这一句，随意中透着亲切，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是五十年代初，我编课本，他领导编课本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，用了三个短句表达三层意思，语气舒缓，读来顺口，如同日常说话一般，通俗易懂。</a:t>
            </a:r>
          </a:p>
        </p:txBody>
      </p:sp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250" y="469265"/>
            <a:ext cx="4813935" cy="2329815"/>
          </a:xfrm>
          <a:prstGeom prst="rect">
            <a:avLst/>
          </a:prstGeom>
          <a:effectLst>
            <a:softEdge rad="76200"/>
          </a:effec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63333" y="1450658"/>
            <a:ext cx="8543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6.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本文具有这样的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写话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风格吗？举例说说。</a:t>
            </a:r>
          </a:p>
        </p:txBody>
      </p:sp>
      <p:sp>
        <p:nvSpPr>
          <p:cNvPr id="45058" name="文本框 3"/>
          <p:cNvSpPr txBox="1"/>
          <p:nvPr/>
        </p:nvSpPr>
        <p:spPr>
          <a:xfrm>
            <a:off x="540385" y="2383790"/>
            <a:ext cx="999109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“</a:t>
            </a:r>
            <a:r>
              <a:rPr lang="zh-CN" altLang="en-US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念，顺口，听，悦耳，说像话还不够，就是话</a:t>
            </a:r>
            <a:r>
              <a:rPr lang="en-US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1403668" y="3503613"/>
            <a:ext cx="8264525" cy="7835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此句，句子短促，语气感强，节奏已口语化。</a:t>
            </a:r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6585" y="4481830"/>
            <a:ext cx="3696335" cy="2191385"/>
          </a:xfrm>
          <a:prstGeom prst="rect">
            <a:avLst/>
          </a:prstGeom>
          <a:effectLst>
            <a:softEdge rad="76200"/>
          </a:effec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92188" y="1127125"/>
            <a:ext cx="1044416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7.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课文多处引用了叶圣陶先生的原话，举例说明这样写有什么作用。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395" y="2108200"/>
            <a:ext cx="11867515" cy="27686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922655" fontAlgn="base">
              <a:lnSpc>
                <a:spcPct val="150000"/>
              </a:lnSpc>
            </a:pPr>
            <a:r>
              <a:rPr lang="zh-CN" altLang="en-US" sz="32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800" b="1" strike="noStrike" noProof="1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引用叶圣陶先生的原话，一是为了通过语言描写表现叶圣陶先生高尚品德，如请作者帮他修润文字时所讲的话，体现了叶老的谦虚和诚恳。二是通过这些话来表现叶圣陶先生的语文主张和观点，如“你写成文章，给人家看，人家给你删去一两个字，意思没变，就证明你不行。”</a:t>
            </a:r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45847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6585" y="4896485"/>
            <a:ext cx="3696335" cy="1776730"/>
          </a:xfrm>
          <a:prstGeom prst="rect">
            <a:avLst/>
          </a:prstGeom>
          <a:effectLst>
            <a:softEdge rad="76200"/>
          </a:effec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45847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5950" y="3258820"/>
            <a:ext cx="3696335" cy="3413760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39937" name="标题 1"/>
          <p:cNvSpPr>
            <a:spLocks noGrp="1"/>
          </p:cNvSpPr>
          <p:nvPr/>
        </p:nvSpPr>
        <p:spPr>
          <a:xfrm>
            <a:off x="388303" y="1127125"/>
            <a:ext cx="9464675" cy="12080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200" b="1">
                <a:solidFill>
                  <a:srgbClr val="FF0000"/>
                </a:solidFill>
              </a:rPr>
              <a:t>8</a:t>
            </a:r>
            <a:r>
              <a:rPr lang="zh-CN" altLang="en-US" sz="3200" b="1">
                <a:solidFill>
                  <a:srgbClr val="FF0000"/>
                </a:solidFill>
              </a:rPr>
              <a:t>、在文风方面，叶圣陶先生还特别重视“简洁”。</a:t>
            </a:r>
            <a:br>
              <a:rPr lang="zh-CN" altLang="en-US" sz="3200" b="1">
                <a:solidFill>
                  <a:srgbClr val="FF0000"/>
                </a:solidFill>
              </a:rPr>
            </a:b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43010" name="内容占位符 2"/>
          <p:cNvSpPr>
            <a:spLocks noGrp="1"/>
          </p:cNvSpPr>
          <p:nvPr/>
        </p:nvSpPr>
        <p:spPr>
          <a:xfrm>
            <a:off x="101600" y="1821815"/>
            <a:ext cx="11957050" cy="13684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sz="3600" b="1"/>
              <a:t>品析：</a:t>
            </a:r>
            <a:r>
              <a:rPr lang="zh-CN" altLang="en-US" sz="3600" b="1">
                <a:solidFill>
                  <a:srgbClr val="FF0000"/>
                </a:solidFill>
              </a:rPr>
              <a:t>“特别”</a:t>
            </a:r>
            <a:r>
              <a:rPr lang="zh-CN" altLang="en-US" sz="3600" b="1"/>
              <a:t>一词修饰“重视”，突出 叶先生对文风 “简洁”的</a:t>
            </a:r>
            <a:r>
              <a:rPr lang="zh-CN" altLang="en-US" sz="3600" b="1">
                <a:solidFill>
                  <a:srgbClr val="FF0000"/>
                </a:solidFill>
              </a:rPr>
              <a:t>重视程度</a:t>
            </a:r>
            <a:r>
              <a:rPr lang="zh-CN" altLang="en-US" sz="3600" b="1"/>
              <a:t>，也可见其</a:t>
            </a:r>
            <a:r>
              <a:rPr lang="zh-CN" altLang="en-US" sz="3600" b="1">
                <a:solidFill>
                  <a:srgbClr val="FF0000"/>
                </a:solidFill>
              </a:rPr>
              <a:t>认真严谨的学术态度</a:t>
            </a:r>
            <a:r>
              <a:rPr lang="zh-CN" altLang="en-US" sz="3600" b="1"/>
              <a:t>。</a:t>
            </a:r>
          </a:p>
        </p:txBody>
      </p:sp>
      <p:sp>
        <p:nvSpPr>
          <p:cNvPr id="44034" name="内容占位符 2"/>
          <p:cNvSpPr>
            <a:spLocks noGrp="1"/>
          </p:cNvSpPr>
          <p:nvPr/>
        </p:nvSpPr>
        <p:spPr>
          <a:xfrm>
            <a:off x="101600" y="3060065"/>
            <a:ext cx="8134350" cy="36125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b="1"/>
              <a:t>品析：</a:t>
            </a:r>
            <a:r>
              <a:rPr lang="zh-CN" altLang="en-US" b="1">
                <a:solidFill>
                  <a:srgbClr val="FF0000"/>
                </a:solidFill>
              </a:rPr>
              <a:t>“同样”</a:t>
            </a:r>
            <a:r>
              <a:rPr lang="zh-CN" altLang="en-US" b="1"/>
              <a:t>一词说明先生不仅重视以上所讲的文风问 题，写作中的</a:t>
            </a:r>
            <a:r>
              <a:rPr lang="zh-CN" altLang="en-US" b="1">
                <a:solidFill>
                  <a:srgbClr val="FF0000"/>
                </a:solidFill>
              </a:rPr>
              <a:t>细小的方面</a:t>
            </a:r>
            <a:r>
              <a:rPr lang="zh-CN" altLang="en-US" b="1"/>
              <a:t>也</a:t>
            </a:r>
            <a:r>
              <a:rPr lang="zh-CN" altLang="en-US" b="1">
                <a:solidFill>
                  <a:srgbClr val="FF0000"/>
                </a:solidFill>
              </a:rPr>
              <a:t>毫不放松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FF0000"/>
                </a:solidFill>
              </a:rPr>
              <a:t>“不……决不”</a:t>
            </a:r>
            <a:r>
              <a:rPr lang="zh-CN" altLang="en-US" b="1"/>
              <a:t>更补写 </a:t>
            </a:r>
            <a:r>
              <a:rPr lang="zh-CN" altLang="en-US" b="1">
                <a:solidFill>
                  <a:srgbClr val="FF0000"/>
                </a:solidFill>
              </a:rPr>
              <a:t>认真的程度</a:t>
            </a:r>
            <a:r>
              <a:rPr lang="zh-CN" altLang="en-US" b="1"/>
              <a:t>，</a:t>
            </a:r>
          </a:p>
          <a:p>
            <a:pPr eaLnBrk="1" hangingPunct="1"/>
            <a:r>
              <a:rPr lang="zh-CN" altLang="en-US" b="1">
                <a:solidFill>
                  <a:srgbClr val="FF0000"/>
                </a:solidFill>
              </a:rPr>
              <a:t>“完全”</a:t>
            </a:r>
            <a:r>
              <a:rPr lang="zh-CN" altLang="en-US" b="1"/>
              <a:t>对妥帖一词起限制作用，其</a:t>
            </a:r>
            <a:r>
              <a:rPr lang="zh-CN" altLang="en-US" b="1">
                <a:solidFill>
                  <a:srgbClr val="FF0000"/>
                </a:solidFill>
              </a:rPr>
              <a:t>严谨的态</a:t>
            </a:r>
            <a:r>
              <a:rPr lang="zh-CN" altLang="en-US" b="1"/>
              <a:t>度 自然地呈现在读者面前。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43010" grpId="0" build="p"/>
      <p:bldP spid="4403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010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578100" cy="60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文本框 7"/>
          <p:cNvSpPr txBox="1"/>
          <p:nvPr/>
        </p:nvSpPr>
        <p:spPr>
          <a:xfrm>
            <a:off x="960438" y="658813"/>
            <a:ext cx="2133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新知导入</a:t>
            </a:r>
          </a:p>
        </p:txBody>
      </p:sp>
      <p:sp>
        <p:nvSpPr>
          <p:cNvPr id="43013" name="文本框 1"/>
          <p:cNvSpPr txBox="1"/>
          <p:nvPr/>
        </p:nvSpPr>
        <p:spPr>
          <a:xfrm>
            <a:off x="1089025" y="1266825"/>
            <a:ext cx="102933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922655">
              <a:lnSpc>
                <a:spcPct val="150000"/>
              </a:lnSpc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“高山仰止，景行行止；虽不能至，心向往之。”这是说崇高的德行，虽然不能达到这种程度，可是心里却一直向往着。拥有崇高的德行，历来是文人墨客所推崇的，我们也提倡要全面发展，我们又该怎么从生活小事中践行美好的道德品行呢？这个问题大家可以先思考。今天我们一起走进张中行的《叶圣陶先生二三事》，了解一下叶圣陶先生，学习他的为人处世之道</a:t>
            </a:r>
            <a:r>
              <a:rPr lang="zh-CN" altLang="en-US" sz="2000" b="1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31800" y="1730693"/>
            <a:ext cx="10972800" cy="3162740"/>
          </a:xfrm>
          <a:prstGeom prst="roundRect">
            <a:avLst/>
          </a:prstGeom>
          <a:solidFill>
            <a:srgbClr val="0070C0">
              <a:alpha val="32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fontAlgn="base" hangingPunct="1">
              <a:lnSpc>
                <a:spcPct val="120000"/>
              </a:lnSpc>
              <a:buFont typeface="Wingdings" panose="05000000000000000000" charset="0"/>
              <a:buChar char="p"/>
            </a:pPr>
            <a:r>
              <a:rPr lang="zh-CN" altLang="en-US" sz="3735" b="1" strike="noStrike" noProof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叶圣陶先生，人，往矣，我常常想到他的业绩。</a:t>
            </a:r>
            <a:r>
              <a:rPr lang="zh-CN" altLang="en-US" sz="3735" b="1" strike="noStrike" noProof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凡是拿笔的人，尤其或有意或无意而写得不像话的人，都要常常想想叶圣陶先生的写话的主张，以及提出这种主张的深重的苦心。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8121333" y="3362008"/>
            <a:ext cx="2462213" cy="6572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5319078" y="4019233"/>
            <a:ext cx="2460625" cy="6588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398588" y="1660525"/>
            <a:ext cx="9463088" cy="25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4955540"/>
            <a:ext cx="82372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4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照应开头。表达了作者对叶圣陶先生的敬仰和深深的怀念之情。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6585" y="4896485"/>
            <a:ext cx="3696335" cy="1776730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6" name="文本框 5"/>
          <p:cNvSpPr txBox="1"/>
          <p:nvPr/>
        </p:nvSpPr>
        <p:spPr>
          <a:xfrm>
            <a:off x="3512820" y="902335"/>
            <a:ext cx="52349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9.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分析最后一段的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作用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：</a:t>
            </a:r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46736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0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文本框 2"/>
          <p:cNvSpPr txBox="1"/>
          <p:nvPr/>
        </p:nvSpPr>
        <p:spPr>
          <a:xfrm>
            <a:off x="324485" y="1317308"/>
            <a:ext cx="11542713" cy="1445260"/>
          </a:xfrm>
          <a:prstGeom prst="rect">
            <a:avLst/>
          </a:prstGeom>
          <a:solidFill>
            <a:schemeClr val="bg1">
              <a:alpha val="43999"/>
            </a:schemeClr>
          </a:solidFill>
          <a:ln w="381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10.</a:t>
            </a:r>
            <a:r>
              <a:rPr lang="zh-CN" altLang="zh-CN" sz="4000" b="1">
                <a:latin typeface="黑体" panose="02010609060101010101" charset="-122"/>
                <a:ea typeface="黑体" panose="02010609060101010101" charset="-122"/>
              </a:rPr>
              <a:t>叶圣陶先生的“主张”和“苦心”其核心是什么？</a:t>
            </a:r>
          </a:p>
        </p:txBody>
      </p:sp>
      <p:sp>
        <p:nvSpPr>
          <p:cNvPr id="16" name="矩形 15"/>
          <p:cNvSpPr/>
          <p:nvPr/>
        </p:nvSpPr>
        <p:spPr>
          <a:xfrm>
            <a:off x="5283200" y="2732088"/>
            <a:ext cx="6154738" cy="3451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base">
              <a:lnSpc>
                <a:spcPct val="110000"/>
              </a:lnSpc>
              <a:defRPr/>
            </a:pPr>
            <a:r>
              <a:rPr lang="en-US" altLang="zh-CN" sz="4265" b="1" strike="noStrike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265" b="1" strike="noStrike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此二者是我们每一个学习和使用语文的人都应高度重视的问题，具有很强的理论意义和现实指导性。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35013" y="2395538"/>
            <a:ext cx="4154488" cy="744538"/>
          </a:xfrm>
          <a:prstGeom prst="roundRect">
            <a:avLst/>
          </a:prstGeom>
          <a:solidFill>
            <a:srgbClr val="0070C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3735" b="1" strike="noStrike" noProof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“写话”与“简洁”</a:t>
            </a:r>
          </a:p>
        </p:txBody>
      </p:sp>
      <p:sp>
        <p:nvSpPr>
          <p:cNvPr id="14" name="圆角右箭头 13"/>
          <p:cNvSpPr/>
          <p:nvPr/>
        </p:nvSpPr>
        <p:spPr>
          <a:xfrm rot="10800000" flipH="1">
            <a:off x="3582988" y="3867150"/>
            <a:ext cx="1044575" cy="1117600"/>
          </a:xfrm>
          <a:prstGeom prst="bentArrow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135" strike="noStrike" noProof="1">
              <a:solidFill>
                <a:schemeClr val="tx1"/>
              </a:solidFill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735013" y="3898900"/>
            <a:ext cx="2339975" cy="1054100"/>
          </a:xfrm>
          <a:prstGeom prst="cloudCallout">
            <a:avLst>
              <a:gd name="adj1" fmla="val 23382"/>
              <a:gd name="adj2" fmla="val -101903"/>
            </a:avLst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核心</a:t>
            </a:r>
          </a:p>
        </p:txBody>
      </p:sp>
      <p:pic>
        <p:nvPicPr>
          <p:cNvPr id="6963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28320"/>
            <a:ext cx="2768600" cy="668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文本框 7"/>
          <p:cNvSpPr txBox="1"/>
          <p:nvPr/>
        </p:nvSpPr>
        <p:spPr>
          <a:xfrm>
            <a:off x="859155" y="52832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赏析感悟</a:t>
            </a:r>
          </a:p>
        </p:txBody>
      </p:sp>
    </p:spTree>
    <p:custDataLst>
      <p:tags r:id="rId3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  <p:bldP spid="13" grpId="0"/>
      <p:bldP spid="1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011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994025" cy="80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17550" y="1443038"/>
            <a:ext cx="10755313" cy="4892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选材典型，形象鲜明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作者与叶圣陶先生交往的时间很长，了解他的很多事迹，但作者仅选取了“待人厚”和“律己严”两方面的材料，从不同的角度展现出叶圣陶先生过人的品行，以小见大，突出人物的精神风貌。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116" name="文本框 7"/>
          <p:cNvSpPr txBox="1"/>
          <p:nvPr/>
        </p:nvSpPr>
        <p:spPr>
          <a:xfrm>
            <a:off x="1060450" y="75247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写作技法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011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518478"/>
            <a:ext cx="2994025" cy="80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3"/>
          <p:cNvSpPr txBox="1"/>
          <p:nvPr/>
        </p:nvSpPr>
        <p:spPr>
          <a:xfrm>
            <a:off x="717550" y="1098550"/>
            <a:ext cx="10755313" cy="4892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叙述平实，明白如话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文章语言平易自然，既没有堆砌华词丽句，也没有运用过多的修辞；既没有精致的描写，也没有深沉的抒情。所用大都是简明而有条理的口头语，平实质朴，细致恳切，却表现了真挚深沉的情感，体现出作者深厚的文字功底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116" name="文本框 7"/>
          <p:cNvSpPr txBox="1"/>
          <p:nvPr/>
        </p:nvSpPr>
        <p:spPr>
          <a:xfrm>
            <a:off x="914400" y="56515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40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写作技法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61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2935288" cy="74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990600" y="1512888"/>
            <a:ext cx="10210800" cy="4361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265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本文通过记叙叶圣陶先生日常生活与工作中的几件小事，赞美了叶老待人厚、律己严的高尚品行，表达了作者对他的敬仰与怀念之情。同时也颂扬了叶圣陶先生的语文主张。</a:t>
            </a:r>
            <a:endParaRPr lang="zh-CN" altLang="en-US" sz="4265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64" name="文本框 7"/>
          <p:cNvSpPr txBox="1"/>
          <p:nvPr/>
        </p:nvSpPr>
        <p:spPr>
          <a:xfrm>
            <a:off x="1060450" y="75247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文章主旨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318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660400"/>
            <a:ext cx="2587625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AutoShape 6"/>
          <p:cNvSpPr/>
          <p:nvPr/>
        </p:nvSpPr>
        <p:spPr>
          <a:xfrm>
            <a:off x="2492375" y="1657350"/>
            <a:ext cx="255588" cy="4357688"/>
          </a:xfrm>
          <a:prstGeom prst="leftBrace">
            <a:avLst>
              <a:gd name="adj1" fmla="val 3018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6100" y="1820863"/>
            <a:ext cx="676275" cy="40309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叶圣陶先生二三事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80438" y="1535113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615488" y="2344738"/>
            <a:ext cx="48895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怀念敬仰赞美</a:t>
            </a:r>
          </a:p>
        </p:txBody>
      </p:sp>
      <p:sp>
        <p:nvSpPr>
          <p:cNvPr id="12" name="AutoShape 6"/>
          <p:cNvSpPr/>
          <p:nvPr/>
        </p:nvSpPr>
        <p:spPr>
          <a:xfrm flipH="1">
            <a:off x="4645025" y="2381250"/>
            <a:ext cx="309563" cy="800100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6700" y="153511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品德过人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06700" y="2219325"/>
            <a:ext cx="171450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文墨方面</a:t>
            </a:r>
          </a:p>
          <a:p>
            <a:pPr>
              <a:lnSpc>
                <a:spcPct val="11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日常交往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06700" y="3498850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写文章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06700" y="4137025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文风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06700" y="4832350"/>
            <a:ext cx="286321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写作的各个方面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806700" y="557371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提出希望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4521200" y="1811338"/>
            <a:ext cx="3922713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51425" y="2495550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待人厚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13350" y="350043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写话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213350" y="4137025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简洁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216650" y="4833938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求完美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276725" y="3775075"/>
            <a:ext cx="93662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276725" y="4414838"/>
            <a:ext cx="93662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5545138" y="557530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铭记主张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580438" y="5572125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</a:t>
            </a:r>
          </a:p>
        </p:txBody>
      </p:sp>
      <p:sp>
        <p:nvSpPr>
          <p:cNvPr id="30" name="AutoShape 6"/>
          <p:cNvSpPr/>
          <p:nvPr/>
        </p:nvSpPr>
        <p:spPr>
          <a:xfrm flipH="1">
            <a:off x="7546975" y="3605213"/>
            <a:ext cx="212725" cy="1619250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59700" y="3676650"/>
            <a:ext cx="541338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律己严</a:t>
            </a:r>
          </a:p>
        </p:txBody>
      </p:sp>
      <p:sp>
        <p:nvSpPr>
          <p:cNvPr id="32" name="AutoShape 6"/>
          <p:cNvSpPr/>
          <p:nvPr/>
        </p:nvSpPr>
        <p:spPr>
          <a:xfrm flipH="1">
            <a:off x="8301038" y="2381250"/>
            <a:ext cx="211138" cy="2901950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80438" y="3498850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</a:p>
        </p:txBody>
      </p:sp>
      <p:sp>
        <p:nvSpPr>
          <p:cNvPr id="34" name="AutoShape 6"/>
          <p:cNvSpPr/>
          <p:nvPr/>
        </p:nvSpPr>
        <p:spPr>
          <a:xfrm flipH="1">
            <a:off x="9318625" y="1657350"/>
            <a:ext cx="296863" cy="4302125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3212" name="文本框 7"/>
          <p:cNvSpPr txBox="1"/>
          <p:nvPr/>
        </p:nvSpPr>
        <p:spPr>
          <a:xfrm>
            <a:off x="869950" y="660400"/>
            <a:ext cx="2290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板书设计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670550" y="5102225"/>
            <a:ext cx="661988" cy="1746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521200" y="5848350"/>
            <a:ext cx="93662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7259638" y="5843588"/>
            <a:ext cx="1416050" cy="4763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2" grpId="0"/>
      <p:bldP spid="8" grpId="0"/>
      <p:bldP spid="9" grpId="0"/>
      <p:bldP spid="12" grpId="0"/>
      <p:bldP spid="5" grpId="0"/>
      <p:bldP spid="7" grpId="0"/>
      <p:bldP spid="10" grpId="0"/>
      <p:bldP spid="11" grpId="0"/>
      <p:bldP spid="13" grpId="0"/>
      <p:bldP spid="14" grpId="0"/>
      <p:bldP spid="16" grpId="0"/>
      <p:bldP spid="18" grpId="0"/>
      <p:bldP spid="20" grpId="0"/>
      <p:bldP spid="22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4209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658813"/>
            <a:ext cx="3100388" cy="788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5" name="文本框 1"/>
          <p:cNvSpPr txBox="1"/>
          <p:nvPr/>
        </p:nvSpPr>
        <p:spPr>
          <a:xfrm>
            <a:off x="4968875" y="1406525"/>
            <a:ext cx="22542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叶圣陶名言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1989138" y="2130425"/>
            <a:ext cx="8213725" cy="355346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"/>
            </a:pP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教是为了达到不需要教。</a:t>
            </a: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"/>
            </a:pP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品德教育重在实做，不在于能说会道。</a:t>
            </a: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"/>
            </a:pP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在现代中国做一个人，决不可放弃丰富自己，充实自己的每一个机会。</a:t>
            </a: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"/>
            </a:pPr>
            <a:r>
              <a:rPr lang="zh-CN" altLang="zh-CN" sz="3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读书忌死读，死读钻牛角。</a:t>
            </a:r>
          </a:p>
        </p:txBody>
      </p:sp>
      <p:sp>
        <p:nvSpPr>
          <p:cNvPr id="94213" name="文本框 7"/>
          <p:cNvSpPr txBox="1"/>
          <p:nvPr/>
        </p:nvSpPr>
        <p:spPr>
          <a:xfrm>
            <a:off x="1060450" y="75247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拓展延伸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" name="《叶圣陶》一">
            <a:hlinkClick action="ppaction://media"/>
          </p:cNvPr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15875"/>
            <a:ext cx="12192000" cy="700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4" name="文本框 2"/>
          <p:cNvSpPr/>
          <p:nvPr/>
        </p:nvSpPr>
        <p:spPr>
          <a:xfrm>
            <a:off x="7986713" y="4856163"/>
            <a:ext cx="4116387" cy="920149"/>
          </a:xfrm>
          <a:prstGeom prst="roundRect">
            <a:avLst>
              <a:gd name="adj" fmla="val 16667"/>
            </a:avLst>
          </a:prstGeom>
          <a:solidFill>
            <a:schemeClr val="bg1">
              <a:alpha val="29999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800" b="1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《叶圣陶》</a:t>
            </a:r>
          </a:p>
        </p:txBody>
      </p:sp>
      <p:pic>
        <p:nvPicPr>
          <p:cNvPr id="95235" name="图片 1" descr="组48325同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13" y="201613"/>
            <a:ext cx="3100387" cy="788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7" name="文本框 7"/>
          <p:cNvSpPr txBox="1"/>
          <p:nvPr/>
        </p:nvSpPr>
        <p:spPr>
          <a:xfrm>
            <a:off x="1049338" y="27463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拓展延伸</a:t>
            </a:r>
          </a:p>
        </p:txBody>
      </p:sp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6257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658813"/>
            <a:ext cx="3100388" cy="788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9" name="文本框 7"/>
          <p:cNvSpPr txBox="1"/>
          <p:nvPr/>
        </p:nvSpPr>
        <p:spPr>
          <a:xfrm>
            <a:off x="1060450" y="75247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作业布置</a:t>
            </a:r>
          </a:p>
        </p:txBody>
      </p:sp>
      <p:sp>
        <p:nvSpPr>
          <p:cNvPr id="96260" name="文本框 99"/>
          <p:cNvSpPr txBox="1"/>
          <p:nvPr/>
        </p:nvSpPr>
        <p:spPr>
          <a:xfrm>
            <a:off x="1157288" y="2227263"/>
            <a:ext cx="10193337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922655"/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课外阅读吕叔湘的《怀念圣陶先生》，想一想：文中写了哪些事？从中你还看出叶圣陶先生哪些精神品质？</a:t>
            </a:r>
          </a:p>
          <a:p>
            <a:pPr indent="922655"/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2.叶圣陶先生关于写文章要简洁的观点，对你有启发吗？拿出自己最近写过的作文，看看有没有累赘的地方，做些修改。</a:t>
            </a:r>
          </a:p>
          <a:p>
            <a:pPr indent="922655"/>
            <a:endParaRPr lang="en-US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626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687300" y="12598400"/>
            <a:ext cx="3556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5" name="图片 1" descr="组48325同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514350"/>
            <a:ext cx="2960688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b="6267"/>
          <a:stretch>
            <a:fillRect/>
          </a:stretch>
        </p:blipFill>
        <p:spPr>
          <a:xfrm>
            <a:off x="128588" y="1247775"/>
            <a:ext cx="3324225" cy="486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占位符 32770" descr="中国教育出版网"/>
          <p:cNvSpPr>
            <a:spLocks noGrp="1" noRot="1"/>
          </p:cNvSpPr>
          <p:nvPr/>
        </p:nvSpPr>
        <p:spPr>
          <a:xfrm>
            <a:off x="3367405" y="337820"/>
            <a:ext cx="8625205" cy="2694305"/>
          </a:xfrm>
          <a:prstGeom prst="rect">
            <a:avLst/>
          </a:prstGeom>
          <a:noFill/>
          <a:ln w="9525">
            <a:noFill/>
          </a:ln>
        </p:spPr>
        <p:txBody>
          <a:bodyPr wrap="square" lIns="121904" tIns="60952" rIns="121904" bIns="60952" anchor="t" anchorCtr="0"/>
          <a:lstStyle/>
          <a:p>
            <a:pPr defTabSz="685800">
              <a:lnSpc>
                <a:spcPct val="120000"/>
              </a:lnSpc>
              <a:spcBef>
                <a:spcPct val="2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en-US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叶圣陶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en-US" sz="3200" b="1">
                <a:latin typeface="黑体" panose="02010609060101010101" charset="-122"/>
                <a:ea typeface="黑体" panose="02010609060101010101" charset="-122"/>
              </a:rPr>
              <a:t>1894-1988)，原名叶绍钧、字秉臣、圣陶，1894年10月28日生于江苏苏州，</a:t>
            </a:r>
            <a:r>
              <a:rPr lang="en-US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现代作家、教育家、文学出版家和社会活动家，有“</a:t>
            </a:r>
            <a:r>
              <a:rPr lang="en-US" altLang="en-US" sz="3200" b="1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优秀的语言艺术家</a:t>
            </a:r>
            <a:r>
              <a:rPr lang="en-US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”之称。     </a:t>
            </a:r>
          </a:p>
        </p:txBody>
      </p:sp>
      <p:sp>
        <p:nvSpPr>
          <p:cNvPr id="47108" name="文本框 7"/>
          <p:cNvSpPr txBox="1"/>
          <p:nvPr/>
        </p:nvSpPr>
        <p:spPr>
          <a:xfrm>
            <a:off x="1079500" y="555625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作品人物</a:t>
            </a:r>
          </a:p>
        </p:txBody>
      </p:sp>
      <p:sp>
        <p:nvSpPr>
          <p:cNvPr id="16385" name="文本框 1"/>
          <p:cNvSpPr txBox="1"/>
          <p:nvPr/>
        </p:nvSpPr>
        <p:spPr>
          <a:xfrm>
            <a:off x="1356995" y="5686425"/>
            <a:ext cx="2254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叶圣陶名言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4037965" y="3630295"/>
            <a:ext cx="7440930" cy="2861310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"/>
            </a:pP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教是为了达到不需要教。</a:t>
            </a: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"/>
            </a:pP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品德教育重在实做，不在于能说会道。</a:t>
            </a: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"/>
            </a:pP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在现代中国做一个人，决不可放弃丰富自己，充实自己的每一个机会。</a:t>
            </a:r>
          </a:p>
          <a:p>
            <a:pPr marL="457200" indent="-457200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Char char=""/>
            </a:pP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读书忌死读，死读钻牛角。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92245" y="2921000"/>
            <a:ext cx="7532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叶圣陶还是</a:t>
            </a:r>
            <a:r>
              <a:rPr lang="en-US" altLang="en-US" sz="3200" b="1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中国现代童话创作的拓荒者</a:t>
            </a:r>
            <a:r>
              <a:rPr lang="en-US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</p:spTree>
    <p:custDataLst>
      <p:tags r:id="rId5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9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771">
                                            <p:txEl>
                                              <p:charRg st="92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1">
                                            <p:txEl>
                                              <p:charRg st="9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1">
                                            <p:txEl>
                                              <p:charRg st="9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710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514350"/>
            <a:ext cx="2960688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0555" y="1097280"/>
            <a:ext cx="10488613" cy="53460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4265" b="1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【代表作】</a:t>
            </a:r>
          </a:p>
          <a:p>
            <a:pPr>
              <a:lnSpc>
                <a:spcPct val="160000"/>
              </a:lnSpc>
            </a:pPr>
            <a:r>
              <a:rPr lang="zh-CN" altLang="zh-CN" sz="4265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童话集</a:t>
            </a:r>
            <a:r>
              <a:rPr lang="zh-CN" altLang="zh-CN" sz="426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《稻草人》；</a:t>
            </a:r>
          </a:p>
          <a:p>
            <a:pPr>
              <a:lnSpc>
                <a:spcPct val="160000"/>
              </a:lnSpc>
            </a:pPr>
            <a:r>
              <a:rPr lang="zh-CN" altLang="zh-CN" sz="4265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长篇小说</a:t>
            </a:r>
            <a:r>
              <a:rPr lang="zh-CN" altLang="zh-CN" sz="426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《倪焕之》；</a:t>
            </a:r>
          </a:p>
          <a:p>
            <a:pPr>
              <a:lnSpc>
                <a:spcPct val="160000"/>
              </a:lnSpc>
            </a:pPr>
            <a:r>
              <a:rPr lang="zh-CN" altLang="zh-CN" sz="4265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    短篇小说集</a:t>
            </a:r>
            <a:r>
              <a:rPr lang="zh-CN" altLang="zh-CN" sz="426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《隔膜》《火灾》《线下》《圣陶短篇小说集》等。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12130D">
                  <a:alpha val="100000"/>
                </a:srgbClr>
              </a:clrFrom>
              <a:clrTo>
                <a:srgbClr val="12130D">
                  <a:alpha val="100000"/>
                  <a:alpha val="0"/>
                </a:srgbClr>
              </a:clrTo>
            </a:clrChange>
          </a:blip>
          <a:srcRect l="6107" t="10878" r="9494" b="13567"/>
          <a:stretch>
            <a:fillRect/>
          </a:stretch>
        </p:blipFill>
        <p:spPr>
          <a:xfrm>
            <a:off x="8641080" y="487045"/>
            <a:ext cx="3279775" cy="36588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7108" name="文本框 7"/>
          <p:cNvSpPr txBox="1"/>
          <p:nvPr/>
        </p:nvSpPr>
        <p:spPr>
          <a:xfrm>
            <a:off x="1079500" y="555625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作品人物</a:t>
            </a:r>
          </a:p>
        </p:txBody>
      </p:sp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7105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514350"/>
            <a:ext cx="2960688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0015" y="1260475"/>
            <a:ext cx="11857990" cy="6185535"/>
          </a:xfrm>
          <a:prstGeom prst="rect">
            <a:avLst/>
          </a:prstGeom>
          <a:solidFill>
            <a:schemeClr val="bg1">
              <a:alpha val="23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4000" b="1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【张中行】</a:t>
            </a:r>
            <a:r>
              <a:rPr lang="zh-CN" altLang="en-US" sz="373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(1909-2006)</a:t>
            </a:r>
            <a:r>
              <a:rPr lang="zh-CN" altLang="en-US" sz="346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原名张</a:t>
            </a:r>
          </a:p>
          <a:p>
            <a:pPr>
              <a:lnSpc>
                <a:spcPct val="110000"/>
              </a:lnSpc>
            </a:pP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璇</a:t>
            </a:r>
            <a:r>
              <a:rPr lang="zh-CN" altLang="en-US" sz="346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学名张璿</a:t>
            </a:r>
            <a:r>
              <a:rPr lang="zh-CN" altLang="en-US" sz="346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字仲衡</a:t>
            </a:r>
            <a:r>
              <a:rPr lang="zh-CN" altLang="en-US" sz="346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4000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著名学者</a:t>
            </a:r>
            <a:r>
              <a:rPr lang="zh-CN" altLang="en-US" sz="3465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4000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哲</a:t>
            </a:r>
          </a:p>
          <a:p>
            <a:pPr>
              <a:lnSpc>
                <a:spcPct val="110000"/>
              </a:lnSpc>
            </a:pPr>
            <a:r>
              <a:rPr lang="zh-CN" altLang="en-US" sz="4000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学家、散文家。</a:t>
            </a: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主要从事语文、古典文</a:t>
            </a:r>
          </a:p>
          <a:p>
            <a:pPr>
              <a:lnSpc>
                <a:spcPct val="110000"/>
              </a:lnSpc>
            </a:pP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学及思想史的研究。曾参加编写</a:t>
            </a:r>
            <a:r>
              <a:rPr lang="zh-CN" altLang="en-US" sz="373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汉语</a:t>
            </a:r>
          </a:p>
          <a:p>
            <a:pPr>
              <a:lnSpc>
                <a:spcPct val="110000"/>
              </a:lnSpc>
            </a:pP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课本</a:t>
            </a:r>
            <a:r>
              <a:rPr lang="zh-CN" altLang="en-US" sz="373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r>
              <a:rPr lang="zh-CN" altLang="en-US" sz="32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373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古代散文选</a:t>
            </a:r>
            <a:r>
              <a:rPr lang="zh-CN" altLang="en-US" sz="3735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r>
              <a:rPr lang="zh-CN" altLang="en-US" sz="40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</a:t>
            </a:r>
            <a:r>
              <a:rPr lang="zh-CN" altLang="zh-CN" sz="4000" b="1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  <a:r>
              <a:rPr lang="zh-CN" altLang="zh-CN" sz="4000" b="1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代表作有随笔集《负暄琐话》</a:t>
            </a:r>
            <a:r>
              <a:rPr lang="zh-CN" altLang="zh-CN" sz="40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等。</a:t>
            </a:r>
            <a:r>
              <a:rPr lang="zh-CN" altLang="en-US" sz="4000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季羡林先生称赞他为"高人</a:t>
            </a:r>
            <a:r>
              <a:rPr lang="zh-CN" altLang="en-US" sz="3465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4000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逸人</a:t>
            </a:r>
            <a:r>
              <a:rPr lang="zh-CN" altLang="en-US" sz="3465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4000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至人</a:t>
            </a:r>
            <a:r>
              <a:rPr lang="zh-CN" altLang="en-US" sz="3465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en-US" sz="4000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超人"。</a:t>
            </a:r>
            <a:r>
              <a:rPr lang="zh-CN" altLang="zh-CN" sz="4000" b="1">
                <a:latin typeface="宋体" panose="02010600030101010101" pitchFamily="2" charset="-122"/>
                <a:sym typeface="Arial" panose="020b0604020202020204" pitchFamily="34" charset="0"/>
              </a:rPr>
              <a:t>是二十世纪末未名湖畔三雅士之一，与季羡林、金克木合称</a:t>
            </a:r>
            <a:r>
              <a:rPr lang="en-US" altLang="zh-CN" sz="4000" b="1">
                <a:latin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zh-CN" sz="4000" b="1">
                <a:latin typeface="宋体" panose="02010600030101010101" pitchFamily="2" charset="-122"/>
                <a:sym typeface="Arial" panose="020b0604020202020204" pitchFamily="34" charset="0"/>
              </a:rPr>
              <a:t>燕园三老</a:t>
            </a:r>
            <a:r>
              <a:rPr lang="en-US" altLang="zh-CN" sz="4000" b="1">
                <a:latin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zh-CN" sz="4000" b="1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</a:p>
          <a:p>
            <a:pPr>
              <a:lnSpc>
                <a:spcPct val="110000"/>
              </a:lnSpc>
            </a:pPr>
            <a:endParaRPr lang="zh-CN" altLang="en-US" sz="4000" b="1" noProof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3677" y="193016"/>
            <a:ext cx="3097567" cy="3709636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47108" name="文本框 7"/>
          <p:cNvSpPr txBox="1"/>
          <p:nvPr/>
        </p:nvSpPr>
        <p:spPr>
          <a:xfrm>
            <a:off x="1079500" y="555625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作者简介</a:t>
            </a:r>
          </a:p>
        </p:txBody>
      </p:sp>
    </p:spTree>
    <p:custDataLst>
      <p:tags r:id="rId4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8129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35" y="372745"/>
            <a:ext cx="2750185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34975" y="1071563"/>
            <a:ext cx="11322050" cy="5787390"/>
          </a:xfrm>
          <a:prstGeom prst="rect">
            <a:avLst/>
          </a:prstGeom>
          <a:noFill/>
          <a:ln w="19050">
            <a:noFill/>
            <a:prstDash val="lgDash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735" b="1" noProof="1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altLang="en-US" sz="3735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sz="3735" b="1" noProof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和叶圣陶都是著名的语文学家，二人有多年的交往，感情深厚，亦师亦友。叶圣陶任人民教育出版社社长兼总编辑时，聘请张中行到人教社工作。张中行以在北京多年、普通话好的优势，在工作之余协助叶圣陶先生编辑多种语文读物。张中行也一直敬佩叶圣陶先生的为人。1988年2月叶圣陶先生辞世，3个月后，作者就写下了这篇文章，</a:t>
            </a:r>
            <a:r>
              <a:rPr lang="zh-CN" altLang="en-US" sz="3735" b="1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通过对叶圣陶先生言行的记录，赞美了叶圣陶先生的高尚品行：同时也颂扬了叶圣陶先生的语文主张。</a:t>
            </a:r>
          </a:p>
        </p:txBody>
      </p:sp>
      <p:sp>
        <p:nvSpPr>
          <p:cNvPr id="48132" name="文本框 7"/>
          <p:cNvSpPr txBox="1"/>
          <p:nvPr/>
        </p:nvSpPr>
        <p:spPr>
          <a:xfrm>
            <a:off x="960755" y="426720"/>
            <a:ext cx="2152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写作背景</a:t>
            </a:r>
          </a:p>
        </p:txBody>
      </p:sp>
    </p:spTree>
    <p:custDataLst>
      <p:tags r:id="rId3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9153" name="图片 1" descr="组48325同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449263"/>
            <a:ext cx="2730500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7"/>
          <p:cNvSpPr txBox="1"/>
          <p:nvPr/>
        </p:nvSpPr>
        <p:spPr>
          <a:xfrm>
            <a:off x="1060450" y="522288"/>
            <a:ext cx="2076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zh-CN" altLang="en-US" sz="36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自学检测</a:t>
            </a:r>
          </a:p>
        </p:txBody>
      </p:sp>
      <p:sp>
        <p:nvSpPr>
          <p:cNvPr id="49156" name="文本框 10241"/>
          <p:cNvSpPr txBox="1"/>
          <p:nvPr/>
        </p:nvSpPr>
        <p:spPr>
          <a:xfrm>
            <a:off x="4740275" y="425450"/>
            <a:ext cx="490220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读准下列的字的读音</a:t>
            </a:r>
            <a:r>
              <a:rPr lang="en-US" altLang="zh-CN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</p:txBody>
      </p:sp>
      <p:sp>
        <p:nvSpPr>
          <p:cNvPr id="49157" name="文本框 10"/>
          <p:cNvSpPr txBox="1"/>
          <p:nvPr/>
        </p:nvSpPr>
        <p:spPr>
          <a:xfrm>
            <a:off x="471488" y="1489075"/>
            <a:ext cx="2886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修润（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xiū rùn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58" name="文本框 11"/>
          <p:cNvSpPr txBox="1"/>
          <p:nvPr/>
        </p:nvSpPr>
        <p:spPr>
          <a:xfrm>
            <a:off x="3508375" y="1489075"/>
            <a:ext cx="29797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生疏（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shēnɡ shū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59" name="文本框 12"/>
          <p:cNvSpPr txBox="1"/>
          <p:nvPr/>
        </p:nvSpPr>
        <p:spPr>
          <a:xfrm>
            <a:off x="6761163" y="1489075"/>
            <a:ext cx="3298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商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酌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shānɡ zhuó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60" name="文本框 13"/>
          <p:cNvSpPr txBox="1"/>
          <p:nvPr/>
        </p:nvSpPr>
        <p:spPr>
          <a:xfrm>
            <a:off x="504825" y="2089150"/>
            <a:ext cx="2632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恳切（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kěn qiè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61" name="文本框 14"/>
          <p:cNvSpPr txBox="1"/>
          <p:nvPr/>
        </p:nvSpPr>
        <p:spPr>
          <a:xfrm>
            <a:off x="3457575" y="2089150"/>
            <a:ext cx="3295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譬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如（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pì rú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62" name="文本框 16"/>
          <p:cNvSpPr txBox="1"/>
          <p:nvPr/>
        </p:nvSpPr>
        <p:spPr>
          <a:xfrm>
            <a:off x="5994400" y="2089150"/>
            <a:ext cx="3775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朦胧（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ménɡ lónɡ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63" name="文本框 19"/>
          <p:cNvSpPr txBox="1"/>
          <p:nvPr/>
        </p:nvSpPr>
        <p:spPr>
          <a:xfrm>
            <a:off x="9250363" y="2089150"/>
            <a:ext cx="30051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赘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léi zhuì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64" name="文本框 20"/>
          <p:cNvSpPr txBox="1"/>
          <p:nvPr/>
        </p:nvSpPr>
        <p:spPr>
          <a:xfrm>
            <a:off x="514350" y="2767013"/>
            <a:ext cx="2613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别扭（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biè niǔ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65" name="文本框 21"/>
          <p:cNvSpPr txBox="1"/>
          <p:nvPr/>
        </p:nvSpPr>
        <p:spPr>
          <a:xfrm>
            <a:off x="3425825" y="2767013"/>
            <a:ext cx="2568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拖沓（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tuō tà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66" name="文本框 22"/>
          <p:cNvSpPr txBox="1"/>
          <p:nvPr/>
        </p:nvSpPr>
        <p:spPr>
          <a:xfrm>
            <a:off x="5994400" y="2767013"/>
            <a:ext cx="28940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妥帖（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tuǒ tiē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67" name="文本框 23"/>
          <p:cNvSpPr txBox="1"/>
          <p:nvPr/>
        </p:nvSpPr>
        <p:spPr>
          <a:xfrm>
            <a:off x="9002713" y="2767013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诲人不倦（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huì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49168" name="文本框 24"/>
          <p:cNvSpPr txBox="1"/>
          <p:nvPr/>
        </p:nvSpPr>
        <p:spPr>
          <a:xfrm>
            <a:off x="471488" y="3467100"/>
            <a:ext cx="3200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不耻下问</a:t>
            </a:r>
          </a:p>
        </p:txBody>
      </p:sp>
      <p:sp>
        <p:nvSpPr>
          <p:cNvPr id="49169" name="文本框 25"/>
          <p:cNvSpPr txBox="1"/>
          <p:nvPr/>
        </p:nvSpPr>
        <p:spPr>
          <a:xfrm>
            <a:off x="2652713" y="3467100"/>
            <a:ext cx="53578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颠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沛流离（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diān pèi liú lí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49170" name="文本框 26"/>
          <p:cNvSpPr txBox="1"/>
          <p:nvPr/>
        </p:nvSpPr>
        <p:spPr>
          <a:xfrm>
            <a:off x="7623175" y="3467100"/>
            <a:ext cx="4632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以身作则（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yǐ shēn zuò zé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0" y="3938588"/>
            <a:ext cx="12182475" cy="4921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9172" name="文本框 28"/>
          <p:cNvSpPr txBox="1"/>
          <p:nvPr/>
        </p:nvSpPr>
        <p:spPr>
          <a:xfrm>
            <a:off x="406400" y="4379913"/>
            <a:ext cx="2943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丁卯（dīnɡ mǎo）</a:t>
            </a:r>
          </a:p>
        </p:txBody>
      </p:sp>
      <p:sp>
        <p:nvSpPr>
          <p:cNvPr id="49173" name="文本框 29"/>
          <p:cNvSpPr txBox="1"/>
          <p:nvPr/>
        </p:nvSpPr>
        <p:spPr>
          <a:xfrm>
            <a:off x="406400" y="5235575"/>
            <a:ext cx="4016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慎重（shèn zhònɡ）</a:t>
            </a:r>
          </a:p>
        </p:txBody>
      </p:sp>
      <p:sp>
        <p:nvSpPr>
          <p:cNvPr id="49174" name="文本框 30"/>
          <p:cNvSpPr txBox="1"/>
          <p:nvPr/>
        </p:nvSpPr>
        <p:spPr>
          <a:xfrm>
            <a:off x="3671888" y="4379913"/>
            <a:ext cx="3644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躬行（ɡōnɡ xínɡ）</a:t>
            </a:r>
          </a:p>
        </p:txBody>
      </p:sp>
      <p:sp>
        <p:nvSpPr>
          <p:cNvPr id="49175" name="文本框 31"/>
          <p:cNvSpPr txBox="1"/>
          <p:nvPr/>
        </p:nvSpPr>
        <p:spPr>
          <a:xfrm>
            <a:off x="7415213" y="4379913"/>
            <a:ext cx="32019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遵嘱（zūn zhǔ）</a:t>
            </a:r>
          </a:p>
        </p:txBody>
      </p:sp>
      <p:sp>
        <p:nvSpPr>
          <p:cNvPr id="49176" name="文本框 32"/>
          <p:cNvSpPr txBox="1"/>
          <p:nvPr/>
        </p:nvSpPr>
        <p:spPr>
          <a:xfrm>
            <a:off x="3671888" y="5235575"/>
            <a:ext cx="3705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冗长（rǒnɡ chánɡ）</a:t>
            </a:r>
          </a:p>
        </p:txBody>
      </p:sp>
      <p:sp>
        <p:nvSpPr>
          <p:cNvPr id="49177" name="文本框 33"/>
          <p:cNvSpPr txBox="1"/>
          <p:nvPr/>
        </p:nvSpPr>
        <p:spPr>
          <a:xfrm>
            <a:off x="7362825" y="5235575"/>
            <a:ext cx="26971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掺和（chān huo）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18"/>
  <p:tag name="KSO_WM_TEMPLATE_MASTER_THUMB_INDEX" val="18"/>
  <p:tag name="KSO_WM_TEMPLATE_MASTER_TYPE" val="1"/>
  <p:tag name="KSO_WM_TEMPLATE_SUBCATEGORY" val="0"/>
  <p:tag name="KSO_WM_TEMPLATE_THUMBS_INDEX" val="1、4、7、8、9、10、11、12、13、14、15"/>
</p:tagLst>
</file>

<file path=ppt/tags/tag152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53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54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55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56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57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58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59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1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2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3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4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5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6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7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8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69.xml><?xml version="1.0" encoding="utf-8"?>
<p:tagLst xmlns:p="http://schemas.openxmlformats.org/presentationml/2006/main">
  <p:tag name="KSO_WM_UNIT_PLACING_PICTURE_USER_VIEWPORT" val="{&quot;height&quot;:5248.686614173228,&quot;width&quot;:5640.636220472441}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71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72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73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74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75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76.xml><?xml version="1.0" encoding="utf-8"?>
<p:tagLst xmlns:p="http://schemas.openxmlformats.org/presentationml/2006/main">
  <p:tag name="KSO_WM_UNIT_PLACING_PICTURE_USER_VIEWPORT" val="{&quot;height&quot;:6929.885039370079,&quot;width&quot;:5468.344881889764}"/>
</p:tagLst>
</file>

<file path=ppt/tags/tag177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78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79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1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2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3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4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5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6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7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8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89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1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2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3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4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5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6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7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8.xml><?xml version="1.0" encoding="utf-8"?>
<p:tagLst xmlns:p="http://schemas.openxmlformats.org/presentationml/2006/main">
  <p:tag name="KSO_WM_TEMPLATE_CATEGORY" val="custom"/>
  <p:tag name="KSO_WM_TEMPLATE_INDEX" val="20202818"/>
</p:tagLst>
</file>

<file path=ppt/tags/tag199.xml><?xml version="1.0" encoding="utf-8"?>
<p:tagLst xmlns:p="http://schemas.openxmlformats.org/presentationml/2006/main">
  <p:tag name="KSO_WM_TEMPLATE_CATEGORY" val="custom"/>
  <p:tag name="KSO_WM_TEMPLATE_INDEX" val="20202818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9238*5152*721*721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201.xml><?xml version="1.0" encoding="utf-8"?>
<p:tagLst xmlns:p="http://schemas.openxmlformats.org/presentationml/2006/main">
  <p:tag name="KSO_WM_TEMPLATE_CATEGORY" val="custom"/>
  <p:tag name="KSO_WM_TEMPLATE_INDEX" val="20202818"/>
</p:tagLst>
</file>

<file path=ppt/tags/tag202.xml><?xml version="1.0" encoding="utf-8"?>
<p:tagLst xmlns:p="http://schemas.openxmlformats.org/presentationml/2006/main">
  <p:tag name="KSO_WM_TEMPLATE_CATEGORY" val="custom"/>
  <p:tag name="KSO_WM_TEMPLATE_INDEX" val="20202818"/>
</p:tagLst>
</file>

<file path=ppt/tags/tag20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1.1.1..1环宇工作">
      <a:dk1>
        <a:srgbClr val="000000"/>
      </a:dk1>
      <a:lt1>
        <a:srgbClr val="FFFFFF"/>
      </a:lt1>
      <a:dk2>
        <a:srgbClr val="E3ECEB"/>
      </a:dk2>
      <a:lt2>
        <a:srgbClr val="FFFFFF"/>
      </a:lt2>
      <a:accent1>
        <a:srgbClr val="4A7671"/>
      </a:accent1>
      <a:accent2>
        <a:srgbClr val="5D7D75"/>
      </a:accent2>
      <a:accent3>
        <a:srgbClr val="708479"/>
      </a:accent3>
      <a:accent4>
        <a:srgbClr val="838C7E"/>
      </a:accent4>
      <a:accent5>
        <a:srgbClr val="969381"/>
      </a:accent5>
      <a:accent6>
        <a:srgbClr val="A99A86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294</Paragraphs>
  <Slides>48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baseType="lpstr" size="65">
      <vt:lpstr>Arial</vt:lpstr>
      <vt:lpstr>微软雅黑</vt:lpstr>
      <vt:lpstr>汉仪旗黑-85S</vt:lpstr>
      <vt:lpstr>Calibri</vt:lpstr>
      <vt:lpstr>宋体</vt:lpstr>
      <vt:lpstr>Calibri Light</vt:lpstr>
      <vt:lpstr>黑体</vt:lpstr>
      <vt:lpstr>思源黑体 CN Bold</vt:lpstr>
      <vt:lpstr>思源黑体 CN Heavy</vt:lpstr>
      <vt:lpstr>Wingdings</vt:lpstr>
      <vt:lpstr>楷体</vt:lpstr>
      <vt:lpstr>华文楷体</vt:lpstr>
      <vt:lpstr>华文新魏</vt:lpstr>
      <vt:lpstr>Times New Roman</vt:lpstr>
      <vt:lpstr>思源黑体 CN Normal</vt:lpstr>
      <vt:lpstr>华文中宋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2021-04-12T15:30:45.960</cp:lastPrinted>
  <dcterms:created xsi:type="dcterms:W3CDTF">2021-04-12T15:30:45Z</dcterms:created>
  <dcterms:modified xsi:type="dcterms:W3CDTF">2021-04-12T07:30:59Z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