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2" r:id="rId3"/>
    <p:sldMasterId id="2147483674" r:id="rId4"/>
    <p:sldMasterId id="2147483686" r:id="rId5"/>
    <p:sldMasterId id="2147483698" r:id="rId6"/>
    <p:sldMasterId id="2147483710" r:id="rId7"/>
  </p:sldMasterIdLst>
  <p:notesMasterIdLst>
    <p:notesMasterId r:id="rId8"/>
  </p:notesMasterIdLst>
  <p:sldIdLst>
    <p:sldId id="1061" r:id="rId9"/>
    <p:sldId id="1062" r:id="rId10"/>
    <p:sldId id="814" r:id="rId11"/>
    <p:sldId id="817" r:id="rId12"/>
    <p:sldId id="992" r:id="rId13"/>
    <p:sldId id="819" r:id="rId14"/>
    <p:sldId id="995" r:id="rId15"/>
    <p:sldId id="994" r:id="rId16"/>
    <p:sldId id="993" r:id="rId17"/>
    <p:sldId id="823" r:id="rId18"/>
    <p:sldId id="824" r:id="rId19"/>
    <p:sldId id="825" r:id="rId20"/>
    <p:sldId id="826" r:id="rId21"/>
    <p:sldId id="828" r:id="rId22"/>
    <p:sldId id="1044" r:id="rId23"/>
    <p:sldId id="1045" r:id="rId24"/>
    <p:sldId id="1027" r:id="rId25"/>
    <p:sldId id="830" r:id="rId26"/>
    <p:sldId id="832" r:id="rId27"/>
    <p:sldId id="833" r:id="rId28"/>
    <p:sldId id="835" r:id="rId29"/>
    <p:sldId id="836" r:id="rId30"/>
    <p:sldId id="838" r:id="rId31"/>
    <p:sldId id="841" r:id="rId32"/>
    <p:sldId id="843" r:id="rId33"/>
    <p:sldId id="1049" r:id="rId34"/>
    <p:sldId id="849" r:id="rId35"/>
    <p:sldId id="850" r:id="rId36"/>
    <p:sldId id="851" r:id="rId37"/>
    <p:sldId id="1050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2" autoAdjust="0"/>
    <p:restoredTop sz="94660"/>
  </p:normalViewPr>
  <p:slideViewPr>
    <p:cSldViewPr snapToGrid="0">
      <p:cViewPr varScale="1">
        <p:scale>
          <a:sx n="69" d="100"/>
          <a:sy n="69" d="100"/>
        </p:scale>
        <p:origin x="84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2.xml" /><Relationship Id="rId11" Type="http://schemas.openxmlformats.org/officeDocument/2006/relationships/slide" Target="slides/slide3.xml" /><Relationship Id="rId12" Type="http://schemas.openxmlformats.org/officeDocument/2006/relationships/slide" Target="slides/slide4.xml" /><Relationship Id="rId13" Type="http://schemas.openxmlformats.org/officeDocument/2006/relationships/slide" Target="slides/slide5.xml" /><Relationship Id="rId14" Type="http://schemas.openxmlformats.org/officeDocument/2006/relationships/slide" Target="slides/slide6.xml" /><Relationship Id="rId15" Type="http://schemas.openxmlformats.org/officeDocument/2006/relationships/slide" Target="slides/slide7.xml" /><Relationship Id="rId16" Type="http://schemas.openxmlformats.org/officeDocument/2006/relationships/slide" Target="slides/slide8.xml" /><Relationship Id="rId17" Type="http://schemas.openxmlformats.org/officeDocument/2006/relationships/slide" Target="slides/slide9.xml" /><Relationship Id="rId18" Type="http://schemas.openxmlformats.org/officeDocument/2006/relationships/slide" Target="slides/slide10.xml" /><Relationship Id="rId19" Type="http://schemas.openxmlformats.org/officeDocument/2006/relationships/slide" Target="slides/slide11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2.xml" /><Relationship Id="rId21" Type="http://schemas.openxmlformats.org/officeDocument/2006/relationships/slide" Target="slides/slide13.xml" /><Relationship Id="rId22" Type="http://schemas.openxmlformats.org/officeDocument/2006/relationships/slide" Target="slides/slide14.xml" /><Relationship Id="rId23" Type="http://schemas.openxmlformats.org/officeDocument/2006/relationships/slide" Target="slides/slide15.xml" /><Relationship Id="rId24" Type="http://schemas.openxmlformats.org/officeDocument/2006/relationships/slide" Target="slides/slide16.xml" /><Relationship Id="rId25" Type="http://schemas.openxmlformats.org/officeDocument/2006/relationships/slide" Target="slides/slide17.xml" /><Relationship Id="rId26" Type="http://schemas.openxmlformats.org/officeDocument/2006/relationships/slide" Target="slides/slide18.xml" /><Relationship Id="rId27" Type="http://schemas.openxmlformats.org/officeDocument/2006/relationships/slide" Target="slides/slide19.xml" /><Relationship Id="rId28" Type="http://schemas.openxmlformats.org/officeDocument/2006/relationships/slide" Target="slides/slide20.xml" /><Relationship Id="rId29" Type="http://schemas.openxmlformats.org/officeDocument/2006/relationships/slide" Target="slides/slide21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2.xml" /><Relationship Id="rId31" Type="http://schemas.openxmlformats.org/officeDocument/2006/relationships/slide" Target="slides/slide23.xml" /><Relationship Id="rId32" Type="http://schemas.openxmlformats.org/officeDocument/2006/relationships/slide" Target="slides/slide24.xml" /><Relationship Id="rId33" Type="http://schemas.openxmlformats.org/officeDocument/2006/relationships/slide" Target="slides/slide25.xml" /><Relationship Id="rId34" Type="http://schemas.openxmlformats.org/officeDocument/2006/relationships/slide" Target="slides/slide26.xml" /><Relationship Id="rId35" Type="http://schemas.openxmlformats.org/officeDocument/2006/relationships/slide" Target="slides/slide27.xml" /><Relationship Id="rId36" Type="http://schemas.openxmlformats.org/officeDocument/2006/relationships/slide" Target="slides/slide28.xml" /><Relationship Id="rId37" Type="http://schemas.openxmlformats.org/officeDocument/2006/relationships/slide" Target="slides/slide29.xml" /><Relationship Id="rId38" Type="http://schemas.openxmlformats.org/officeDocument/2006/relationships/slide" Target="slides/slide30.xml" /><Relationship Id="rId39" Type="http://schemas.openxmlformats.org/officeDocument/2006/relationships/tags" Target="tags/tag10.xml" /><Relationship Id="rId4" Type="http://schemas.openxmlformats.org/officeDocument/2006/relationships/slideMaster" Target="slideMasters/slideMaster3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slideMaster" Target="slideMasters/slideMaster6.xml" /><Relationship Id="rId8" Type="http://schemas.openxmlformats.org/officeDocument/2006/relationships/notesMaster" Target="notesMasters/notesMaster1.xml" /><Relationship Id="rId9" Type="http://schemas.openxmlformats.org/officeDocument/2006/relationships/slide" Target="slides/slide1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4174E2-D4B7-4001-B3F5-780E2CB11E9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0E7E2-3BA6-4979-B764-99FFC24AB2E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hyperlink" Target="http://baike.haosou.com/doc/4084928-4283706.html" TargetMode="External" /><Relationship Id="rId4" Type="http://schemas.openxmlformats.org/officeDocument/2006/relationships/hyperlink" Target="http://baike.haosou.com/doc/2352743-2488009.html" TargetMode="External" /><Relationship Id="rId5" Type="http://schemas.openxmlformats.org/officeDocument/2006/relationships/hyperlink" Target="http://baike.haosou.com/doc/6960224-7182735.html" TargetMode="External" /><Relationship Id="rId6" Type="http://schemas.openxmlformats.org/officeDocument/2006/relationships/hyperlink" Target="http://baike.haosou.com/doc/6482489-6696194.html" TargetMode="External" /><Relationship Id="rId7" Type="http://schemas.openxmlformats.org/officeDocument/2006/relationships/hyperlink" Target="http://baike.haosou.com/doc/5375842-7579322.html" TargetMode="External" /><Relationship Id="rId8" Type="http://schemas.openxmlformats.org/officeDocument/2006/relationships/hyperlink" Target="http://baike.haosou.com/doc/353296-374202.html" TargetMode="Externa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hyperlink" Target="http://baike.haosou.com/doc/4084928-4283706.html" TargetMode="External" /><Relationship Id="rId4" Type="http://schemas.openxmlformats.org/officeDocument/2006/relationships/hyperlink" Target="http://baike.haosou.com/doc/2352743-2488009.html" TargetMode="External" /><Relationship Id="rId5" Type="http://schemas.openxmlformats.org/officeDocument/2006/relationships/hyperlink" Target="http://baike.haosou.com/doc/6960224-7182735.html" TargetMode="External" /><Relationship Id="rId6" Type="http://schemas.openxmlformats.org/officeDocument/2006/relationships/hyperlink" Target="http://baike.haosou.com/doc/6482489-6696194.html" TargetMode="External" /><Relationship Id="rId7" Type="http://schemas.openxmlformats.org/officeDocument/2006/relationships/hyperlink" Target="http://baike.haosou.com/doc/5375842-7579322.html" TargetMode="External" /><Relationship Id="rId8" Type="http://schemas.openxmlformats.org/officeDocument/2006/relationships/hyperlink" Target="http://baike.haosou.com/doc/353296-374202.html" TargetMode="Externa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hyperlink" Target="http://baike.haosou.com/doc/4084928-4283706.html" TargetMode="External" /><Relationship Id="rId4" Type="http://schemas.openxmlformats.org/officeDocument/2006/relationships/hyperlink" Target="http://baike.haosou.com/doc/2352743-2488009.html" TargetMode="External" /><Relationship Id="rId5" Type="http://schemas.openxmlformats.org/officeDocument/2006/relationships/hyperlink" Target="http://baike.haosou.com/doc/6960224-7182735.html" TargetMode="External" /><Relationship Id="rId6" Type="http://schemas.openxmlformats.org/officeDocument/2006/relationships/hyperlink" Target="http://baike.haosou.com/doc/6482489-6696194.html" TargetMode="External" /><Relationship Id="rId7" Type="http://schemas.openxmlformats.org/officeDocument/2006/relationships/hyperlink" Target="http://baike.haosou.com/doc/5375842-7579322.html" TargetMode="External" /><Relationship Id="rId8" Type="http://schemas.openxmlformats.org/officeDocument/2006/relationships/hyperlink" Target="http://baike.haosou.com/doc/353296-374202.html" TargetMode="Externa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hyperlink" Target="http://baike.haosou.com/doc/4084928-4283706.html" TargetMode="External" /><Relationship Id="rId4" Type="http://schemas.openxmlformats.org/officeDocument/2006/relationships/hyperlink" Target="http://baike.haosou.com/doc/2352743-2488009.html" TargetMode="External" /><Relationship Id="rId5" Type="http://schemas.openxmlformats.org/officeDocument/2006/relationships/hyperlink" Target="http://baike.haosou.com/doc/6960224-7182735.html" TargetMode="External" /><Relationship Id="rId6" Type="http://schemas.openxmlformats.org/officeDocument/2006/relationships/hyperlink" Target="http://baike.haosou.com/doc/6482489-6696194.html" TargetMode="External" /><Relationship Id="rId7" Type="http://schemas.openxmlformats.org/officeDocument/2006/relationships/hyperlink" Target="http://baike.haosou.com/doc/5375842-7579322.html" TargetMode="External" /><Relationship Id="rId8" Type="http://schemas.openxmlformats.org/officeDocument/2006/relationships/hyperlink" Target="http://baike.haosou.com/doc/353296-374202.html" TargetMode="Externa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hyperlink" Target="http://baike.haosou.com/doc/4084928-4283706.html" TargetMode="External" /><Relationship Id="rId4" Type="http://schemas.openxmlformats.org/officeDocument/2006/relationships/hyperlink" Target="http://baike.haosou.com/doc/2352743-2488009.html" TargetMode="External" /><Relationship Id="rId5" Type="http://schemas.openxmlformats.org/officeDocument/2006/relationships/hyperlink" Target="http://baike.haosou.com/doc/6960224-7182735.html" TargetMode="External" /><Relationship Id="rId6" Type="http://schemas.openxmlformats.org/officeDocument/2006/relationships/hyperlink" Target="http://baike.haosou.com/doc/6482489-6696194.html" TargetMode="External" /><Relationship Id="rId7" Type="http://schemas.openxmlformats.org/officeDocument/2006/relationships/hyperlink" Target="http://baike.haosou.com/doc/5375842-7579322.html" TargetMode="External" /><Relationship Id="rId8" Type="http://schemas.openxmlformats.org/officeDocument/2006/relationships/hyperlink" Target="http://baike.haosou.com/doc/353296-374202.html" TargetMode="Externa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0E7E2-3BA6-4979-B764-99FFC24AB2E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u="none" kern="1200" baseline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　“有约不来过夜半”用“有约”点出了诗人曾“约客”来访，“过夜半”说明了等待时间之久，主人耐心地而又有几分焦急地等着，本来期待的是约客的叩门声，但听到的却只是一阵阵的雨声和蛙声，比照之下更显示出作者焦躁的心情。</a:t>
            </a:r>
          </a:p>
          <a:p>
            <a:r>
              <a:rPr lang="zh-CN" altLang="en-US" sz="1200" b="0" i="0" u="none" kern="1200" baseline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　　“闲敲棋子落灯花”是全诗的诗眼，使诗歌陡然生辉。诗人约客久候不到，灯芯渐渐快燃尽，诗人百无聊赖之际，下意识地将棋子在棋盘上轻轻敲打，而笃笃的敲棋声又将灯花都震落了。诗人独自静静地敲着棋子，看着满桌的灯花，友人久等不至，虽然使他不耐烦，但诗人的心绪却于这一刹那脱离了等待，陶醉于窗外之景并融入其中，寻到了独得之乐。全诗通过对撩人思绪的环境及“闲敲棋子”这一细节动作的渲染，既写了诗人雨夜候客来访的情景，也写出约客未至的一种怅惘的心情，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0E7E2-3BA6-4979-B764-99FFC24AB2ED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幻灯片图像占位符 11161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0" name="文本占位符 11161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r>
              <a:rPr lang="zh-CN" altLang="en-US" b="1">
                <a:solidFill>
                  <a:srgbClr val="00FFFF"/>
                </a:solidFill>
              </a:rPr>
              <a:t>【补注】此理：这种生活方式。胜：高、好。无为：不要。忽：急着，轻易</a:t>
            </a:r>
          </a:p>
          <a:p>
            <a:pPr lvl="0">
              <a:lnSpc>
                <a:spcPct val="90000"/>
              </a:lnSpc>
            </a:pPr>
            <a:r>
              <a:rPr lang="en-US" altLang="zh-CN"/>
              <a:t>A</a:t>
            </a:r>
            <a:r>
              <a:rPr lang="zh-CN" altLang="en-US"/>
              <a:t>项诗中并没有描写登高赋诗的情景，而是说登高赋诗是可以做的一件事。</a:t>
            </a:r>
            <a:r>
              <a:rPr lang="en-US" altLang="zh-CN"/>
              <a:t>B</a:t>
            </a:r>
            <a:r>
              <a:rPr lang="zh-CN" altLang="en-US"/>
              <a:t>项“斟酌”是饮酒，而不是推敲诗句。</a:t>
            </a:r>
            <a:r>
              <a:rPr lang="en-US" altLang="zh-CN"/>
              <a:t>C</a:t>
            </a:r>
            <a:r>
              <a:rPr lang="zh-CN" altLang="en-US"/>
              <a:t>项不是披衣起彷徨，而是披衣见老朋友，结合下旬“言笑无厌时”可知。</a:t>
            </a:r>
          </a:p>
          <a:p>
            <a:pPr lvl="0">
              <a:lnSpc>
                <a:spcPct val="90000"/>
              </a:lnSpc>
            </a:pPr>
            <a:endParaRPr lang="zh-CN" altLang="en-US"/>
          </a:p>
          <a:p>
            <a:pPr lvl="0">
              <a:lnSpc>
                <a:spcPct val="90000"/>
              </a:lnSpc>
            </a:pPr>
            <a:r>
              <a:rPr lang="zh-CN" altLang="en-US"/>
              <a:t>春秋之季多朗日</a:t>
            </a:r>
            <a:r>
              <a:rPr lang="en-US" altLang="zh-CN"/>
              <a:t>,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登高赏景咏新诗</a:t>
            </a:r>
            <a:r>
              <a:rPr lang="en-US" altLang="zh-CN"/>
              <a:t>.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经过门前相呼唤</a:t>
            </a:r>
            <a:r>
              <a:rPr lang="en-US" altLang="zh-CN"/>
              <a:t>,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有酒大家共饮之</a:t>
            </a:r>
            <a:r>
              <a:rPr lang="en-US" altLang="zh-CN"/>
              <a:t>.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农忙时节各归去</a:t>
            </a:r>
            <a:r>
              <a:rPr lang="en-US" altLang="zh-CN"/>
              <a:t>,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每有闲暇即相思</a:t>
            </a:r>
            <a:r>
              <a:rPr lang="en-US" altLang="zh-CN"/>
              <a:t>.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相思披衣去串门</a:t>
            </a:r>
            <a:r>
              <a:rPr lang="en-US" altLang="zh-CN"/>
              <a:t>,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欢言笑语无厌时</a:t>
            </a:r>
            <a:r>
              <a:rPr lang="en-US" altLang="zh-CN"/>
              <a:t>.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此情此趣岂不美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切勿将它轻抛弃</a:t>
            </a:r>
            <a:r>
              <a:rPr lang="en-US" altLang="zh-CN"/>
              <a:t>.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衣食须得自料理</a:t>
            </a:r>
            <a:r>
              <a:rPr lang="en-US" altLang="zh-CN"/>
              <a:t>,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躬耕不会白费力</a:t>
            </a:r>
            <a:r>
              <a:rPr lang="en-US" altLang="zh-CN"/>
              <a:t>.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【更细致的翻译】： 春秋两季有很多好日子，我经常同友人一起登高赋诗。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朋友过门，互相招呼，相聚在起，如果有酒，大家一起斟酌品尝。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农忙时节，大家各自归去</a:t>
            </a:r>
            <a:r>
              <a:rPr lang="en-US" altLang="zh-CN"/>
              <a:t>,</a:t>
            </a:r>
            <a:r>
              <a:rPr lang="zh-CN" altLang="en-US"/>
              <a:t>每当有空的时候，就会相互思念对方。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思念的时候，大家就披衣相访，聚集在一起谈谈笑笑没有厌足的时候。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这种登高赋诗、饮酒言笑的生活的确很美好，不能轻易地抛弃它。</a:t>
            </a:r>
          </a:p>
          <a:p>
            <a:pPr lvl="0">
              <a:lnSpc>
                <a:spcPct val="90000"/>
              </a:lnSpc>
            </a:pPr>
            <a:r>
              <a:rPr lang="zh-CN" altLang="en-US"/>
              <a:t>穿的吃的需要自己亲自去经营，只要努力耕作，就不会徒劳无所得。</a:t>
            </a:r>
          </a:p>
          <a:p>
            <a:pPr lvl="0"/>
            <a:endParaRPr lang="zh-CN" altLang="en-US" b="1">
              <a:solidFill>
                <a:srgbClr val="00FFFF"/>
              </a:solidFill>
            </a:endParaRPr>
          </a:p>
        </p:txBody>
      </p:sp>
      <p:sp>
        <p:nvSpPr>
          <p:cNvPr id="4813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幻灯片图像占位符 75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4" name="文本占位符 7577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r>
              <a:rPr lang="zh-CN" altLang="en-US"/>
              <a:t>其一</a:t>
            </a:r>
          </a:p>
          <a:p>
            <a:pPr lvl="0"/>
            <a:r>
              <a:rPr lang="zh-CN" altLang="en-US"/>
              <a:t>韦曲花无赖</a:t>
            </a:r>
            <a:r>
              <a:rPr lang="en-US" altLang="zh-CN"/>
              <a:t>①</a:t>
            </a:r>
            <a:r>
              <a:rPr lang="zh-CN" altLang="en-US"/>
              <a:t>，家家恼杀人。绿樽须尽日</a:t>
            </a:r>
            <a:r>
              <a:rPr lang="en-US" altLang="zh-CN"/>
              <a:t>②</a:t>
            </a:r>
            <a:r>
              <a:rPr lang="zh-CN" altLang="en-US"/>
              <a:t>，白发好</a:t>
            </a:r>
            <a:r>
              <a:rPr lang="zh-CN" altLang="en-US">
                <a:hlinkClick r:id="rId3"/>
              </a:rPr>
              <a:t>禁春</a:t>
            </a:r>
            <a:r>
              <a:rPr lang="en-US" altLang="zh-CN"/>
              <a:t>③</a:t>
            </a:r>
            <a:r>
              <a:rPr lang="zh-CN" altLang="en-US"/>
              <a:t>。</a:t>
            </a:r>
          </a:p>
          <a:p>
            <a:pPr lvl="0"/>
            <a:r>
              <a:rPr lang="zh-CN" altLang="en-US"/>
              <a:t>石角钩衣破</a:t>
            </a:r>
            <a:r>
              <a:rPr lang="en-US" altLang="zh-CN"/>
              <a:t>④</a:t>
            </a:r>
            <a:r>
              <a:rPr lang="zh-CN" altLang="en-US"/>
              <a:t>，藤梢刺眼新。何时占丛竹</a:t>
            </a:r>
            <a:r>
              <a:rPr lang="en-US" altLang="zh-CN"/>
              <a:t>⑤</a:t>
            </a:r>
            <a:r>
              <a:rPr lang="zh-CN" altLang="en-US"/>
              <a:t>，头戴小乌巾</a:t>
            </a:r>
            <a:r>
              <a:rPr lang="en-US" altLang="zh-CN"/>
              <a:t>⑥</a:t>
            </a:r>
            <a:r>
              <a:rPr lang="zh-CN" altLang="en-US"/>
              <a:t>。</a:t>
            </a:r>
          </a:p>
          <a:p>
            <a:pPr lvl="0"/>
            <a:r>
              <a:rPr lang="en-US" altLang="zh-CN"/>
              <a:t>(</a:t>
            </a:r>
            <a:r>
              <a:rPr lang="zh-CN" altLang="en-US"/>
              <a:t>首章，对韦曲春景而动归隐之怀。上四，惜花之情反言以志胜。下四，寻幽之意托言以寄慨。时盖献赋不遇，有感而发欤</a:t>
            </a:r>
            <a:r>
              <a:rPr lang="en-US" altLang="zh-CN"/>
              <a:t>?</a:t>
            </a:r>
            <a:r>
              <a:rPr lang="zh-CN" altLang="en-US"/>
              <a:t>【赵汸注】起用俗语，</a:t>
            </a:r>
            <a:r>
              <a:rPr lang="zh-CN" altLang="en-US">
                <a:hlinkClick r:id="rId4"/>
              </a:rPr>
              <a:t>豪纵</a:t>
            </a:r>
            <a:r>
              <a:rPr lang="zh-CN" altLang="en-US"/>
              <a:t>跌宕。</a:t>
            </a:r>
            <a:r>
              <a:rPr lang="en-US" altLang="zh-CN"/>
              <a:t>《</a:t>
            </a:r>
            <a:r>
              <a:rPr lang="zh-CN" altLang="en-US"/>
              <a:t>杜臆</a:t>
            </a:r>
            <a:r>
              <a:rPr lang="en-US" altLang="zh-CN"/>
              <a:t>》:</a:t>
            </a:r>
            <a:r>
              <a:rPr lang="zh-CN" altLang="en-US"/>
              <a:t>此诗全是反言以形容其佳胜。曰无赖，正见其有趣</a:t>
            </a:r>
            <a:r>
              <a:rPr lang="en-US" altLang="zh-CN"/>
              <a:t>;</a:t>
            </a:r>
            <a:r>
              <a:rPr lang="zh-CN" altLang="en-US"/>
              <a:t>曰恼杀人，正见其爱杀人</a:t>
            </a:r>
            <a:r>
              <a:rPr lang="en-US" altLang="zh-CN"/>
              <a:t>;</a:t>
            </a:r>
            <a:r>
              <a:rPr lang="zh-CN" altLang="en-US"/>
              <a:t>曰好禁春，正是无奈春何</a:t>
            </a:r>
            <a:r>
              <a:rPr lang="en-US" altLang="zh-CN"/>
              <a:t>;</a:t>
            </a:r>
            <a:r>
              <a:rPr lang="zh-CN" altLang="en-US"/>
              <a:t>曰钩衣刺眼，本可憎而转觉可喜。说得抑扬顿挫，极生动之致。</a:t>
            </a:r>
            <a:r>
              <a:rPr lang="en-US" altLang="zh-CN"/>
              <a:t>)</a:t>
            </a:r>
          </a:p>
          <a:p>
            <a:pPr lvl="0"/>
            <a:r>
              <a:rPr lang="en-US" altLang="zh-CN"/>
              <a:t>①《</a:t>
            </a:r>
            <a:r>
              <a:rPr lang="zh-CN" altLang="en-US"/>
              <a:t>汉</a:t>
            </a:r>
            <a:r>
              <a:rPr lang="en-US" altLang="zh-CN"/>
              <a:t>·</a:t>
            </a:r>
            <a:r>
              <a:rPr lang="zh-CN" altLang="en-US"/>
              <a:t>高帝纪</a:t>
            </a:r>
            <a:r>
              <a:rPr lang="en-US" altLang="zh-CN"/>
              <a:t>》:"</a:t>
            </a:r>
            <a:r>
              <a:rPr lang="zh-CN" altLang="en-US"/>
              <a:t>始大人常以臣</a:t>
            </a:r>
            <a:r>
              <a:rPr lang="zh-CN" altLang="en-US">
                <a:hlinkClick r:id="rId5"/>
              </a:rPr>
              <a:t>亡赖</a:t>
            </a:r>
            <a:r>
              <a:rPr lang="zh-CN" altLang="en-US"/>
              <a:t>。</a:t>
            </a:r>
            <a:r>
              <a:rPr lang="en-US" altLang="zh-CN"/>
              <a:t>"</a:t>
            </a:r>
            <a:r>
              <a:rPr lang="zh-CN" altLang="en-US"/>
              <a:t>注</a:t>
            </a:r>
            <a:r>
              <a:rPr lang="en-US" altLang="zh-CN"/>
              <a:t>:"</a:t>
            </a:r>
            <a:r>
              <a:rPr lang="zh-CN" altLang="en-US"/>
              <a:t>江淮之间，谓小儿多诈狡狯为亡赖。</a:t>
            </a:r>
            <a:r>
              <a:rPr lang="en-US" altLang="zh-CN"/>
              <a:t>"</a:t>
            </a:r>
          </a:p>
          <a:p>
            <a:pPr lvl="0"/>
            <a:r>
              <a:rPr lang="en-US" altLang="zh-CN"/>
              <a:t>②</a:t>
            </a:r>
            <a:r>
              <a:rPr lang="zh-CN" altLang="en-US"/>
              <a:t>沈约诗</a:t>
            </a:r>
            <a:r>
              <a:rPr lang="en-US" altLang="zh-CN"/>
              <a:t>:"</a:t>
            </a:r>
            <a:r>
              <a:rPr lang="zh-CN" altLang="en-US"/>
              <a:t>忧来命绿樽。</a:t>
            </a:r>
            <a:r>
              <a:rPr lang="en-US" altLang="zh-CN"/>
              <a:t>"</a:t>
            </a:r>
            <a:r>
              <a:rPr lang="zh-CN" altLang="en-US"/>
              <a:t>扬雄</a:t>
            </a:r>
            <a:r>
              <a:rPr lang="en-US" altLang="zh-CN"/>
              <a:t>《</a:t>
            </a:r>
            <a:r>
              <a:rPr lang="zh-CN" altLang="en-US"/>
              <a:t>河东赋</a:t>
            </a:r>
            <a:r>
              <a:rPr lang="en-US" altLang="zh-CN"/>
              <a:t>》:"</a:t>
            </a:r>
            <a:r>
              <a:rPr lang="zh-CN" altLang="en-US"/>
              <a:t>尽日盛酒。</a:t>
            </a:r>
            <a:r>
              <a:rPr lang="en-US" altLang="zh-CN"/>
              <a:t>"</a:t>
            </a:r>
          </a:p>
          <a:p>
            <a:pPr lvl="0"/>
            <a:r>
              <a:rPr lang="en-US" altLang="zh-CN"/>
              <a:t>③</a:t>
            </a:r>
            <a:r>
              <a:rPr lang="zh-CN" altLang="en-US"/>
              <a:t>赵注谓白发</a:t>
            </a:r>
            <a:r>
              <a:rPr lang="zh-CN" altLang="en-US">
                <a:hlinkClick r:id="rId3"/>
              </a:rPr>
              <a:t>禁春</a:t>
            </a:r>
            <a:r>
              <a:rPr lang="zh-CN" altLang="en-US"/>
              <a:t>，老不流荡也。然禁春须用樽酒，意中实不能禁矣。朱注云</a:t>
            </a:r>
            <a:r>
              <a:rPr lang="en-US" altLang="zh-CN"/>
              <a:t>:</a:t>
            </a:r>
            <a:r>
              <a:rPr lang="zh-CN" altLang="en-US"/>
              <a:t>禁，是禁当之禁。</a:t>
            </a:r>
          </a:p>
          <a:p>
            <a:pPr lvl="0"/>
            <a:r>
              <a:rPr lang="en-US" altLang="zh-CN"/>
              <a:t>④《</a:t>
            </a:r>
            <a:r>
              <a:rPr lang="zh-CN" altLang="en-US"/>
              <a:t>仇池记</a:t>
            </a:r>
            <a:r>
              <a:rPr lang="en-US" altLang="zh-CN"/>
              <a:t>》:</a:t>
            </a:r>
            <a:r>
              <a:rPr lang="zh-CN" altLang="en-US"/>
              <a:t>石角外向。</a:t>
            </a:r>
          </a:p>
          <a:p>
            <a:pPr lvl="0"/>
            <a:r>
              <a:rPr lang="en-US" altLang="zh-CN"/>
              <a:t>⑤</a:t>
            </a:r>
            <a:r>
              <a:rPr lang="zh-CN" altLang="en-US"/>
              <a:t>占，据也。齐顾则心诗</a:t>
            </a:r>
            <a:r>
              <a:rPr lang="en-US" altLang="zh-CN"/>
              <a:t>:"</a:t>
            </a:r>
            <a:r>
              <a:rPr lang="zh-CN" altLang="en-US"/>
              <a:t>萧萧丛竹映</a:t>
            </a:r>
            <a:r>
              <a:rPr lang="en-US" altLang="zh-CN"/>
              <a:t>"</a:t>
            </a:r>
            <a:r>
              <a:rPr lang="zh-CN" altLang="en-US"/>
              <a:t>。</a:t>
            </a:r>
          </a:p>
          <a:p>
            <a:pPr lvl="0"/>
            <a:r>
              <a:rPr lang="en-US" altLang="zh-CN"/>
              <a:t>⑥《</a:t>
            </a:r>
            <a:r>
              <a:rPr lang="zh-CN" altLang="en-US">
                <a:hlinkClick r:id="rId6"/>
              </a:rPr>
              <a:t>南史</a:t>
            </a:r>
            <a:r>
              <a:rPr lang="en-US" altLang="zh-CN"/>
              <a:t>》:</a:t>
            </a:r>
            <a:r>
              <a:rPr lang="zh-CN" altLang="en-US">
                <a:hlinkClick r:id="rId7"/>
              </a:rPr>
              <a:t>刘岩</a:t>
            </a:r>
            <a:r>
              <a:rPr lang="zh-CN" altLang="en-US"/>
              <a:t>隐逸不仕，常著缁衣小乌巾。陆时雍日</a:t>
            </a:r>
            <a:r>
              <a:rPr lang="en-US" altLang="zh-CN"/>
              <a:t>:</a:t>
            </a:r>
            <a:r>
              <a:rPr lang="zh-CN" altLang="en-US"/>
              <a:t>起处数语，意经几折，花本可爱，而反若恼人者，以少年之意气犹存，而老去之筹怀莫展，不觉对酒伤情耳。按此诗所云，若以二语括之，即</a:t>
            </a:r>
            <a:r>
              <a:rPr lang="en-US" altLang="zh-CN"/>
              <a:t>"</a:t>
            </a:r>
            <a:r>
              <a:rPr lang="zh-CN" altLang="en-US"/>
              <a:t>剑南春色浑无赖，</a:t>
            </a:r>
            <a:r>
              <a:rPr lang="zh-CN" altLang="en-US">
                <a:hlinkClick r:id="rId8"/>
              </a:rPr>
              <a:t>触忤</a:t>
            </a:r>
            <a:r>
              <a:rPr lang="zh-CN" altLang="en-US"/>
              <a:t>愁人到酒边</a:t>
            </a:r>
            <a:r>
              <a:rPr lang="en-US" altLang="zh-CN"/>
              <a:t>"</a:t>
            </a:r>
            <a:r>
              <a:rPr lang="zh-CN" altLang="en-US"/>
              <a:t>。再以一语该之，即是</a:t>
            </a:r>
            <a:r>
              <a:rPr lang="en-US" altLang="zh-CN"/>
              <a:t>"</a:t>
            </a:r>
            <a:r>
              <a:rPr lang="zh-CN" altLang="en-US"/>
              <a:t>胜绝警身老</a:t>
            </a:r>
            <a:r>
              <a:rPr lang="en-US" altLang="zh-CN"/>
              <a:t>"</a:t>
            </a:r>
            <a:r>
              <a:rPr lang="zh-CN" altLang="en-US"/>
              <a:t>。大旨只在</a:t>
            </a:r>
            <a:r>
              <a:rPr lang="en-US" altLang="zh-CN"/>
              <a:t>"</a:t>
            </a:r>
            <a:r>
              <a:rPr lang="zh-CN" altLang="en-US"/>
              <a:t>白发禁春</a:t>
            </a:r>
            <a:r>
              <a:rPr lang="en-US" altLang="zh-CN"/>
              <a:t>"</a:t>
            </a:r>
            <a:r>
              <a:rPr lang="zh-CN" altLang="en-US"/>
              <a:t>四字。</a:t>
            </a:r>
          </a:p>
        </p:txBody>
      </p:sp>
      <p:sp>
        <p:nvSpPr>
          <p:cNvPr id="2867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幻灯片图像占位符 7372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2" name="文本占位符 73730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r>
              <a:rPr lang="zh-CN" altLang="en-US"/>
              <a:t>象龙吟虎啸一齐迸发的吼声， 象万籁百泉相杂咆哮的秋音。 </a:t>
            </a:r>
          </a:p>
          <a:p>
            <a:pPr lvl="0"/>
            <a:r>
              <a:rPr lang="en-US" altLang="zh-CN"/>
              <a:t>①</a:t>
            </a:r>
            <a:r>
              <a:rPr lang="zh-CN" altLang="en-US"/>
              <a:t>协律</a:t>
            </a:r>
            <a:r>
              <a:rPr lang="en-US" altLang="zh-CN"/>
              <a:t>:</a:t>
            </a:r>
            <a:r>
              <a:rPr lang="zh-CN" altLang="en-US"/>
              <a:t>太常寺有协律郎二人，掌和律吕。见</a:t>
            </a:r>
            <a:r>
              <a:rPr lang="en-US" altLang="zh-CN"/>
              <a:t>《</a:t>
            </a:r>
            <a:r>
              <a:rPr lang="zh-CN" altLang="en-US"/>
              <a:t>新唐书</a:t>
            </a:r>
            <a:r>
              <a:rPr lang="en-US" altLang="zh-CN"/>
              <a:t>·</a:t>
            </a:r>
            <a:r>
              <a:rPr lang="zh-CN" altLang="en-US"/>
              <a:t>百官志</a:t>
            </a:r>
            <a:r>
              <a:rPr lang="en-US" altLang="zh-CN"/>
              <a:t>》 </a:t>
            </a:r>
          </a:p>
        </p:txBody>
      </p:sp>
      <p:sp>
        <p:nvSpPr>
          <p:cNvPr id="40963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幻灯片图像占位符 75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0" name="文本占位符 7577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r>
              <a:rPr lang="zh-CN" altLang="en-US" smtClean="0"/>
              <a:t>词句注释</a:t>
            </a:r>
          </a:p>
          <a:p>
            <a:pPr lvl="0"/>
            <a:r>
              <a:rPr lang="zh-CN" altLang="en-US" smtClean="0"/>
              <a:t>⑴满江红：词牌名；李正之：李大正，字正之；提刑：提点刑狱使的简称，主管一路的司法、刑狱和监察事务。</a:t>
            </a:r>
          </a:p>
          <a:p>
            <a:pPr lvl="0"/>
            <a:r>
              <a:rPr lang="zh-CN" altLang="en-US" smtClean="0"/>
              <a:t>⑵蜀道登天：李白《蜀道难》诗：“蜀道之难，难于上青天。”</a:t>
            </a:r>
          </a:p>
          <a:p>
            <a:pPr lvl="0"/>
            <a:r>
              <a:rPr lang="zh-CN" altLang="en-US" smtClean="0"/>
              <a:t>⑶绣衣：西汉武帝时设绣衣直指官，派往各地审理重大案件。他们身着绣衣，以示尊贵。这里借指友人李正之。</a:t>
            </a:r>
          </a:p>
          <a:p>
            <a:pPr lvl="0"/>
            <a:r>
              <a:rPr lang="zh-CN" altLang="en-US" smtClean="0"/>
              <a:t>③“还自叹”三句：已值中年，最不堪离别之苦。据《世说新语·言语篇》，谢安曾对王羲之说：“中年伤于哀乐，与亲友别，辄作数日恶。”</a:t>
            </a:r>
          </a:p>
          <a:p>
            <a:pPr lvl="0"/>
            <a:r>
              <a:rPr lang="zh-CN" altLang="en-US" smtClean="0"/>
              <a:t>⑷东北看惊：指曹魏有惊于西蜀北伐，此借喻金人闻风心惊。诸葛表：诸葛亮出师北伐曹魏，有《出师表》上蜀汉后主。</a:t>
            </a:r>
          </a:p>
          <a:p>
            <a:pPr lvl="0"/>
            <a:r>
              <a:rPr lang="zh-CN" altLang="en-US" smtClean="0"/>
              <a:t>⑸西南：川蜀地处西南。檄（xí席）：檄文，即告示。相如檄：司马相如有《喻巴蜀檄》。</a:t>
            </a:r>
          </a:p>
          <a:p>
            <a:pPr lvl="0"/>
            <a:r>
              <a:rPr lang="zh-CN" altLang="en-US" smtClean="0"/>
              <a:t>⑹功名：赞友人文才出众，足能立功建业。君侯：汉代对列侯的尊称，后泛指达官贵人，此指李正之。</a:t>
            </a:r>
          </a:p>
          <a:p>
            <a:pPr lvl="0"/>
            <a:r>
              <a:rPr lang="zh-CN" altLang="en-US" smtClean="0"/>
              <a:t>⑺如椽（chuán传）笔：如椽（架屋用的椽木）巨笔，指大手笔，典出《晋书·王珣传》：“珣梦人以大笔如椽与之。既觉，语人曰：‘此当有大手笔事。’俄而帝崩，哀册谥议，皆珣所草。”</a:t>
            </a:r>
          </a:p>
          <a:p>
            <a:pPr lvl="0"/>
            <a:r>
              <a:rPr lang="zh-CN" altLang="en-US" smtClean="0"/>
              <a:t>⑻休：不要。</a:t>
            </a:r>
          </a:p>
          <a:p>
            <a:pPr lvl="0"/>
            <a:r>
              <a:rPr lang="zh-CN" altLang="en-US" smtClean="0"/>
              <a:t>⑼荆楚：今湖南、湖北一带，为李由江西入蜀的必经之地。稼轩曾官湖南、湖北，故谓“吾能说”。</a:t>
            </a:r>
          </a:p>
          <a:p>
            <a:pPr lvl="0"/>
            <a:r>
              <a:rPr lang="zh-CN" altLang="en-US" smtClean="0"/>
              <a:t>⑽要：请。</a:t>
            </a:r>
          </a:p>
          <a:p>
            <a:pPr lvl="0"/>
            <a:r>
              <a:rPr lang="zh-CN" altLang="en-US" smtClean="0"/>
              <a:t>⑾赤壁矶：一名赤鼻矶，在今湖北黄冈县西南，苏轼以为是当年周瑜破曹之地，曾作《念奴娇·赤壁怀古》词和《赤壁赋》凭吊之。词的起句为：“大江东去，浪淘尽、千古风流人物。”辛词的“千古浪”即由苏词而来。</a:t>
            </a:r>
          </a:p>
          <a:p>
            <a:pPr lvl="0"/>
            <a:r>
              <a:rPr lang="zh-CN" altLang="en-US" smtClean="0"/>
              <a:t>⑿铜鞮（tí提）：铜鞮在今湖北襄阳。唐人雍陶《送客归襄阳旧居》诗：“惟有白铜鞮上月，水楼闲处待君归。”陌上：田间。古代规定，田间小路，南北方向叫做“阡”，东西走向的田间小路叫做“陌”。阿袁（即陈忠远）《客次夜读》诗：“客中谁此话相逢，千万休夸陌上蓬。夜读不知星月隐，一襟窗畔挹春风。”三更：古代时间名词。古代把子时作为三更，一般用三更来指深夜。</a:t>
            </a:r>
          </a:p>
          <a:p>
            <a:pPr lvl="0"/>
            <a:r>
              <a:rPr lang="zh-CN" altLang="en-US" smtClean="0"/>
              <a:t>⒀正：正值，正当时。</a:t>
            </a:r>
          </a:p>
          <a:p>
            <a:pPr lvl="0"/>
            <a:r>
              <a:rPr lang="zh-CN" altLang="en-US" smtClean="0"/>
              <a:t>⒁相忆：相思；想念。 [1]  [2] </a:t>
            </a:r>
          </a:p>
          <a:p>
            <a:pPr lvl="0"/>
            <a:r>
              <a:rPr lang="zh-CN" altLang="en-US" smtClean="0"/>
              <a:t>白话译文</a:t>
            </a:r>
          </a:p>
          <a:p>
            <a:pPr lvl="0"/>
            <a:r>
              <a:rPr lang="zh-CN" altLang="en-US" smtClean="0"/>
              <a:t>蜀道攀登难于上青天，一杯薄酒为你践行。正是祖国被侵占的时候，自己又有才能去驱除外侮，却非要闲置如此。希望借着这首《喻巴蜀檄》让金人闻风心惊。你文才出众，希望大展身手，为国立功建业。</a:t>
            </a:r>
          </a:p>
          <a:p>
            <a:pPr lvl="0"/>
            <a:r>
              <a:rPr lang="zh-CN" altLang="en-US" smtClean="0"/>
              <a:t>君莫要流泪伤心，请用诗写下一路美好景色：庐山的丰姿，赤壁的激浪，襄阳的明月。正是梅花花开、大雪纷飞季节，务必相互勉励莫相忘并不断传递消息。 [1] </a:t>
            </a:r>
          </a:p>
          <a:p>
            <a:pPr lvl="0"/>
            <a:endParaRPr lang="zh-CN" altLang="en-US" smtClean="0"/>
          </a:p>
          <a:p>
            <a:pPr lvl="0"/>
            <a:r>
              <a:rPr lang="zh-CN" altLang="en-US" smtClean="0"/>
              <a:t>五、六两句，按词律要求，是要用律句的对仗格式。他巧妙地安上了诸葛亮的《出师表》和司马相如的《喻巴蜀檄》，都是关于蜀的故事。切题已难，而寓意得妙更难。他却举重若轻，正是有一肚子的学问。“东北看惊”者，是东北方的大好河山，沦入异族之手，正应当像诸葛亮请求出师那样，“鞠躬尽瘁，死而后已”。着一“惊”字，有三层意思：惊山河之破碎；惊投降派的阻挠；以至惭愧得都怕（惊）读诸葛亮的《出师表》了。然而却反其“道”而行之，让李正之去西南的巴蜀“更草相如檄”。据《史记·司马相如传》载：“唐蒙使路通夜郎西僰中，发巴蜀吏卒……万余人，用兴法诛其渠帅，巴蜀民大惊恐。上闻之，乃使相如责唐蒙，因喻告巴蜀民以非上意。”这里着一“更”字，透露出了不出师东北之恨未已，而又要被强迫到西南去镇压人民。恨上加恨，这个“更”字把一个南宋小朝廷的那种对敌和，对己狠的心态暴露无遗。下字非常生动而有力。</a:t>
            </a:r>
          </a:p>
          <a:p>
            <a:pPr lvl="0"/>
            <a:endParaRPr lang="zh-CN" altLang="en-US"/>
          </a:p>
        </p:txBody>
      </p:sp>
      <p:sp>
        <p:nvSpPr>
          <p:cNvPr id="2253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幻灯片图像占位符 75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0" name="文本占位符 7577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r>
              <a:rPr lang="zh-CN" altLang="en-US"/>
              <a:t>其一</a:t>
            </a:r>
          </a:p>
          <a:p>
            <a:pPr lvl="0"/>
            <a:r>
              <a:rPr lang="zh-CN" altLang="en-US"/>
              <a:t>韦曲花无赖</a:t>
            </a:r>
            <a:r>
              <a:rPr lang="en-US" altLang="zh-CN"/>
              <a:t>①</a:t>
            </a:r>
            <a:r>
              <a:rPr lang="zh-CN" altLang="en-US"/>
              <a:t>，家家恼杀人。绿樽须尽日</a:t>
            </a:r>
            <a:r>
              <a:rPr lang="en-US" altLang="zh-CN"/>
              <a:t>②</a:t>
            </a:r>
            <a:r>
              <a:rPr lang="zh-CN" altLang="en-US"/>
              <a:t>，白发好</a:t>
            </a:r>
            <a:r>
              <a:rPr lang="zh-CN" altLang="en-US">
                <a:hlinkClick r:id="rId3"/>
              </a:rPr>
              <a:t>禁春</a:t>
            </a:r>
            <a:r>
              <a:rPr lang="en-US" altLang="zh-CN"/>
              <a:t>③</a:t>
            </a:r>
            <a:r>
              <a:rPr lang="zh-CN" altLang="en-US"/>
              <a:t>。</a:t>
            </a:r>
          </a:p>
          <a:p>
            <a:pPr lvl="0"/>
            <a:r>
              <a:rPr lang="zh-CN" altLang="en-US"/>
              <a:t>石角钩衣破</a:t>
            </a:r>
            <a:r>
              <a:rPr lang="en-US" altLang="zh-CN"/>
              <a:t>④</a:t>
            </a:r>
            <a:r>
              <a:rPr lang="zh-CN" altLang="en-US"/>
              <a:t>，藤梢刺眼新。何时占丛竹</a:t>
            </a:r>
            <a:r>
              <a:rPr lang="en-US" altLang="zh-CN"/>
              <a:t>⑤</a:t>
            </a:r>
            <a:r>
              <a:rPr lang="zh-CN" altLang="en-US"/>
              <a:t>，头戴小乌巾</a:t>
            </a:r>
            <a:r>
              <a:rPr lang="en-US" altLang="zh-CN"/>
              <a:t>⑥</a:t>
            </a:r>
            <a:r>
              <a:rPr lang="zh-CN" altLang="en-US"/>
              <a:t>。</a:t>
            </a:r>
          </a:p>
          <a:p>
            <a:pPr lvl="0"/>
            <a:r>
              <a:rPr lang="en-US" altLang="zh-CN"/>
              <a:t>(</a:t>
            </a:r>
            <a:r>
              <a:rPr lang="zh-CN" altLang="en-US"/>
              <a:t>首章，对韦曲春景而动归隐之怀。上四，惜花之情反言以志胜。下四，寻幽之意托言以寄慨。时盖献赋不遇，有感而发欤</a:t>
            </a:r>
            <a:r>
              <a:rPr lang="en-US" altLang="zh-CN"/>
              <a:t>?</a:t>
            </a:r>
            <a:r>
              <a:rPr lang="zh-CN" altLang="en-US"/>
              <a:t>【赵汸注】起用俗语，</a:t>
            </a:r>
            <a:r>
              <a:rPr lang="zh-CN" altLang="en-US">
                <a:hlinkClick r:id="rId4"/>
              </a:rPr>
              <a:t>豪纵</a:t>
            </a:r>
            <a:r>
              <a:rPr lang="zh-CN" altLang="en-US"/>
              <a:t>跌宕。</a:t>
            </a:r>
            <a:r>
              <a:rPr lang="en-US" altLang="zh-CN"/>
              <a:t>《</a:t>
            </a:r>
            <a:r>
              <a:rPr lang="zh-CN" altLang="en-US"/>
              <a:t>杜臆</a:t>
            </a:r>
            <a:r>
              <a:rPr lang="en-US" altLang="zh-CN"/>
              <a:t>》:</a:t>
            </a:r>
            <a:r>
              <a:rPr lang="zh-CN" altLang="en-US"/>
              <a:t>此诗全是反言以形容其佳胜。曰无赖，正见其有趣</a:t>
            </a:r>
            <a:r>
              <a:rPr lang="en-US" altLang="zh-CN"/>
              <a:t>;</a:t>
            </a:r>
            <a:r>
              <a:rPr lang="zh-CN" altLang="en-US"/>
              <a:t>曰恼杀人，正见其爱杀人</a:t>
            </a:r>
            <a:r>
              <a:rPr lang="en-US" altLang="zh-CN"/>
              <a:t>;</a:t>
            </a:r>
            <a:r>
              <a:rPr lang="zh-CN" altLang="en-US"/>
              <a:t>曰好禁春，正是无奈春何</a:t>
            </a:r>
            <a:r>
              <a:rPr lang="en-US" altLang="zh-CN"/>
              <a:t>;</a:t>
            </a:r>
            <a:r>
              <a:rPr lang="zh-CN" altLang="en-US"/>
              <a:t>曰钩衣刺眼，本可憎而转觉可喜。说得抑扬顿挫，极生动之致。</a:t>
            </a:r>
            <a:r>
              <a:rPr lang="en-US" altLang="zh-CN"/>
              <a:t>)</a:t>
            </a:r>
          </a:p>
          <a:p>
            <a:pPr lvl="0"/>
            <a:r>
              <a:rPr lang="en-US" altLang="zh-CN"/>
              <a:t>①《</a:t>
            </a:r>
            <a:r>
              <a:rPr lang="zh-CN" altLang="en-US"/>
              <a:t>汉</a:t>
            </a:r>
            <a:r>
              <a:rPr lang="en-US" altLang="zh-CN"/>
              <a:t>·</a:t>
            </a:r>
            <a:r>
              <a:rPr lang="zh-CN" altLang="en-US"/>
              <a:t>高帝纪</a:t>
            </a:r>
            <a:r>
              <a:rPr lang="en-US" altLang="zh-CN"/>
              <a:t>》:"</a:t>
            </a:r>
            <a:r>
              <a:rPr lang="zh-CN" altLang="en-US"/>
              <a:t>始大人常以臣</a:t>
            </a:r>
            <a:r>
              <a:rPr lang="zh-CN" altLang="en-US">
                <a:hlinkClick r:id="rId5"/>
              </a:rPr>
              <a:t>亡赖</a:t>
            </a:r>
            <a:r>
              <a:rPr lang="zh-CN" altLang="en-US"/>
              <a:t>。</a:t>
            </a:r>
            <a:r>
              <a:rPr lang="en-US" altLang="zh-CN"/>
              <a:t>"</a:t>
            </a:r>
            <a:r>
              <a:rPr lang="zh-CN" altLang="en-US"/>
              <a:t>注</a:t>
            </a:r>
            <a:r>
              <a:rPr lang="en-US" altLang="zh-CN"/>
              <a:t>:"</a:t>
            </a:r>
            <a:r>
              <a:rPr lang="zh-CN" altLang="en-US"/>
              <a:t>江淮之间，谓小儿多诈狡狯为亡赖。</a:t>
            </a:r>
            <a:r>
              <a:rPr lang="en-US" altLang="zh-CN"/>
              <a:t>"</a:t>
            </a:r>
          </a:p>
          <a:p>
            <a:pPr lvl="0"/>
            <a:r>
              <a:rPr lang="en-US" altLang="zh-CN"/>
              <a:t>②</a:t>
            </a:r>
            <a:r>
              <a:rPr lang="zh-CN" altLang="en-US"/>
              <a:t>沈约诗</a:t>
            </a:r>
            <a:r>
              <a:rPr lang="en-US" altLang="zh-CN"/>
              <a:t>:"</a:t>
            </a:r>
            <a:r>
              <a:rPr lang="zh-CN" altLang="en-US"/>
              <a:t>忧来命绿樽。</a:t>
            </a:r>
            <a:r>
              <a:rPr lang="en-US" altLang="zh-CN"/>
              <a:t>"</a:t>
            </a:r>
            <a:r>
              <a:rPr lang="zh-CN" altLang="en-US"/>
              <a:t>扬雄</a:t>
            </a:r>
            <a:r>
              <a:rPr lang="en-US" altLang="zh-CN"/>
              <a:t>《</a:t>
            </a:r>
            <a:r>
              <a:rPr lang="zh-CN" altLang="en-US"/>
              <a:t>河东赋</a:t>
            </a:r>
            <a:r>
              <a:rPr lang="en-US" altLang="zh-CN"/>
              <a:t>》:"</a:t>
            </a:r>
            <a:r>
              <a:rPr lang="zh-CN" altLang="en-US"/>
              <a:t>尽日盛酒。</a:t>
            </a:r>
            <a:r>
              <a:rPr lang="en-US" altLang="zh-CN"/>
              <a:t>"</a:t>
            </a:r>
          </a:p>
          <a:p>
            <a:pPr lvl="0"/>
            <a:r>
              <a:rPr lang="en-US" altLang="zh-CN"/>
              <a:t>③</a:t>
            </a:r>
            <a:r>
              <a:rPr lang="zh-CN" altLang="en-US"/>
              <a:t>赵注谓白发</a:t>
            </a:r>
            <a:r>
              <a:rPr lang="zh-CN" altLang="en-US">
                <a:hlinkClick r:id="rId3"/>
              </a:rPr>
              <a:t>禁春</a:t>
            </a:r>
            <a:r>
              <a:rPr lang="zh-CN" altLang="en-US"/>
              <a:t>，老不流荡也。然禁春须用樽酒，意中实不能禁矣。朱注云</a:t>
            </a:r>
            <a:r>
              <a:rPr lang="en-US" altLang="zh-CN"/>
              <a:t>:</a:t>
            </a:r>
            <a:r>
              <a:rPr lang="zh-CN" altLang="en-US"/>
              <a:t>禁，是禁当之禁。</a:t>
            </a:r>
          </a:p>
          <a:p>
            <a:pPr lvl="0"/>
            <a:r>
              <a:rPr lang="en-US" altLang="zh-CN"/>
              <a:t>④《</a:t>
            </a:r>
            <a:r>
              <a:rPr lang="zh-CN" altLang="en-US"/>
              <a:t>仇池记</a:t>
            </a:r>
            <a:r>
              <a:rPr lang="en-US" altLang="zh-CN"/>
              <a:t>》:</a:t>
            </a:r>
            <a:r>
              <a:rPr lang="zh-CN" altLang="en-US"/>
              <a:t>石角外向。</a:t>
            </a:r>
          </a:p>
          <a:p>
            <a:pPr lvl="0"/>
            <a:r>
              <a:rPr lang="en-US" altLang="zh-CN"/>
              <a:t>⑤</a:t>
            </a:r>
            <a:r>
              <a:rPr lang="zh-CN" altLang="en-US"/>
              <a:t>占，据也。齐顾则心诗</a:t>
            </a:r>
            <a:r>
              <a:rPr lang="en-US" altLang="zh-CN"/>
              <a:t>:"</a:t>
            </a:r>
            <a:r>
              <a:rPr lang="zh-CN" altLang="en-US"/>
              <a:t>萧萧丛竹映</a:t>
            </a:r>
            <a:r>
              <a:rPr lang="en-US" altLang="zh-CN"/>
              <a:t>"</a:t>
            </a:r>
            <a:r>
              <a:rPr lang="zh-CN" altLang="en-US"/>
              <a:t>。</a:t>
            </a:r>
          </a:p>
          <a:p>
            <a:pPr lvl="0"/>
            <a:r>
              <a:rPr lang="en-US" altLang="zh-CN"/>
              <a:t>⑥《</a:t>
            </a:r>
            <a:r>
              <a:rPr lang="zh-CN" altLang="en-US">
                <a:hlinkClick r:id="rId6"/>
              </a:rPr>
              <a:t>南史</a:t>
            </a:r>
            <a:r>
              <a:rPr lang="en-US" altLang="zh-CN"/>
              <a:t>》:</a:t>
            </a:r>
            <a:r>
              <a:rPr lang="zh-CN" altLang="en-US">
                <a:hlinkClick r:id="rId7"/>
              </a:rPr>
              <a:t>刘岩</a:t>
            </a:r>
            <a:r>
              <a:rPr lang="zh-CN" altLang="en-US"/>
              <a:t>隐逸不仕，常著缁衣小乌巾。陆时雍日</a:t>
            </a:r>
            <a:r>
              <a:rPr lang="en-US" altLang="zh-CN"/>
              <a:t>:</a:t>
            </a:r>
            <a:r>
              <a:rPr lang="zh-CN" altLang="en-US"/>
              <a:t>起处数语，意经几折，花本可爱，而反若恼人者，以少年之意气犹存，而老去之筹怀莫展，不觉对酒伤情耳。按此诗所云，若以二语括之，即</a:t>
            </a:r>
            <a:r>
              <a:rPr lang="en-US" altLang="zh-CN"/>
              <a:t>"</a:t>
            </a:r>
            <a:r>
              <a:rPr lang="zh-CN" altLang="en-US"/>
              <a:t>剑南春色浑无赖，</a:t>
            </a:r>
            <a:r>
              <a:rPr lang="zh-CN" altLang="en-US">
                <a:hlinkClick r:id="rId8"/>
              </a:rPr>
              <a:t>触忤</a:t>
            </a:r>
            <a:r>
              <a:rPr lang="zh-CN" altLang="en-US"/>
              <a:t>愁人到酒边</a:t>
            </a:r>
            <a:r>
              <a:rPr lang="en-US" altLang="zh-CN"/>
              <a:t>"</a:t>
            </a:r>
            <a:r>
              <a:rPr lang="zh-CN" altLang="en-US"/>
              <a:t>。再以一语该之，即是</a:t>
            </a:r>
            <a:r>
              <a:rPr lang="en-US" altLang="zh-CN"/>
              <a:t>"</a:t>
            </a:r>
            <a:r>
              <a:rPr lang="zh-CN" altLang="en-US"/>
              <a:t>胜绝警身老</a:t>
            </a:r>
            <a:r>
              <a:rPr lang="en-US" altLang="zh-CN"/>
              <a:t>"</a:t>
            </a:r>
            <a:r>
              <a:rPr lang="zh-CN" altLang="en-US"/>
              <a:t>。大旨只在</a:t>
            </a:r>
            <a:r>
              <a:rPr lang="en-US" altLang="zh-CN"/>
              <a:t>"</a:t>
            </a:r>
            <a:r>
              <a:rPr lang="zh-CN" altLang="en-US"/>
              <a:t>白发禁春</a:t>
            </a:r>
            <a:r>
              <a:rPr lang="en-US" altLang="zh-CN"/>
              <a:t>"</a:t>
            </a:r>
            <a:r>
              <a:rPr lang="zh-CN" altLang="en-US"/>
              <a:t>四字。</a:t>
            </a:r>
          </a:p>
        </p:txBody>
      </p:sp>
      <p:sp>
        <p:nvSpPr>
          <p:cNvPr id="1229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幻灯片图像占位符 75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0" name="文本占位符 7577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r>
              <a:rPr lang="zh-CN" altLang="en-US"/>
              <a:t>其一</a:t>
            </a:r>
          </a:p>
          <a:p>
            <a:pPr lvl="0"/>
            <a:r>
              <a:rPr lang="zh-CN" altLang="en-US"/>
              <a:t>韦曲花无赖</a:t>
            </a:r>
            <a:r>
              <a:rPr lang="en-US" altLang="zh-CN"/>
              <a:t>①</a:t>
            </a:r>
            <a:r>
              <a:rPr lang="zh-CN" altLang="en-US"/>
              <a:t>，家家恼杀人。绿樽须尽日</a:t>
            </a:r>
            <a:r>
              <a:rPr lang="en-US" altLang="zh-CN"/>
              <a:t>②</a:t>
            </a:r>
            <a:r>
              <a:rPr lang="zh-CN" altLang="en-US"/>
              <a:t>，白发好</a:t>
            </a:r>
            <a:r>
              <a:rPr lang="zh-CN" altLang="en-US">
                <a:hlinkClick r:id="rId3"/>
              </a:rPr>
              <a:t>禁春</a:t>
            </a:r>
            <a:r>
              <a:rPr lang="en-US" altLang="zh-CN"/>
              <a:t>③</a:t>
            </a:r>
            <a:r>
              <a:rPr lang="zh-CN" altLang="en-US"/>
              <a:t>。</a:t>
            </a:r>
          </a:p>
          <a:p>
            <a:pPr lvl="0"/>
            <a:r>
              <a:rPr lang="zh-CN" altLang="en-US"/>
              <a:t>石角钩衣破</a:t>
            </a:r>
            <a:r>
              <a:rPr lang="en-US" altLang="zh-CN"/>
              <a:t>④</a:t>
            </a:r>
            <a:r>
              <a:rPr lang="zh-CN" altLang="en-US"/>
              <a:t>，藤梢刺眼新。何时占丛竹</a:t>
            </a:r>
            <a:r>
              <a:rPr lang="en-US" altLang="zh-CN"/>
              <a:t>⑤</a:t>
            </a:r>
            <a:r>
              <a:rPr lang="zh-CN" altLang="en-US"/>
              <a:t>，头戴小乌巾</a:t>
            </a:r>
            <a:r>
              <a:rPr lang="en-US" altLang="zh-CN"/>
              <a:t>⑥</a:t>
            </a:r>
            <a:r>
              <a:rPr lang="zh-CN" altLang="en-US"/>
              <a:t>。</a:t>
            </a:r>
          </a:p>
          <a:p>
            <a:pPr lvl="0"/>
            <a:r>
              <a:rPr lang="en-US" altLang="zh-CN"/>
              <a:t>(</a:t>
            </a:r>
            <a:r>
              <a:rPr lang="zh-CN" altLang="en-US"/>
              <a:t>首章，对韦曲春景而动归隐之怀。上四，惜花之情反言以志胜。下四，寻幽之意托言以寄慨。时盖献赋不遇，有感而发欤</a:t>
            </a:r>
            <a:r>
              <a:rPr lang="en-US" altLang="zh-CN"/>
              <a:t>?</a:t>
            </a:r>
            <a:r>
              <a:rPr lang="zh-CN" altLang="en-US"/>
              <a:t>【赵汸注】起用俗语，</a:t>
            </a:r>
            <a:r>
              <a:rPr lang="zh-CN" altLang="en-US">
                <a:hlinkClick r:id="rId4"/>
              </a:rPr>
              <a:t>豪纵</a:t>
            </a:r>
            <a:r>
              <a:rPr lang="zh-CN" altLang="en-US"/>
              <a:t>跌宕。</a:t>
            </a:r>
            <a:r>
              <a:rPr lang="en-US" altLang="zh-CN"/>
              <a:t>《</a:t>
            </a:r>
            <a:r>
              <a:rPr lang="zh-CN" altLang="en-US"/>
              <a:t>杜臆</a:t>
            </a:r>
            <a:r>
              <a:rPr lang="en-US" altLang="zh-CN"/>
              <a:t>》:</a:t>
            </a:r>
            <a:r>
              <a:rPr lang="zh-CN" altLang="en-US"/>
              <a:t>此诗全是反言以形容其佳胜。曰无赖，正见其有趣</a:t>
            </a:r>
            <a:r>
              <a:rPr lang="en-US" altLang="zh-CN"/>
              <a:t>;</a:t>
            </a:r>
            <a:r>
              <a:rPr lang="zh-CN" altLang="en-US"/>
              <a:t>曰恼杀人，正见其爱杀人</a:t>
            </a:r>
            <a:r>
              <a:rPr lang="en-US" altLang="zh-CN"/>
              <a:t>;</a:t>
            </a:r>
            <a:r>
              <a:rPr lang="zh-CN" altLang="en-US"/>
              <a:t>曰好禁春，正是无奈春何</a:t>
            </a:r>
            <a:r>
              <a:rPr lang="en-US" altLang="zh-CN"/>
              <a:t>;</a:t>
            </a:r>
            <a:r>
              <a:rPr lang="zh-CN" altLang="en-US"/>
              <a:t>曰钩衣刺眼，本可憎而转觉可喜。说得抑扬顿挫，极生动之致。</a:t>
            </a:r>
            <a:r>
              <a:rPr lang="en-US" altLang="zh-CN"/>
              <a:t>)</a:t>
            </a:r>
          </a:p>
          <a:p>
            <a:pPr lvl="0"/>
            <a:r>
              <a:rPr lang="en-US" altLang="zh-CN"/>
              <a:t>①《</a:t>
            </a:r>
            <a:r>
              <a:rPr lang="zh-CN" altLang="en-US"/>
              <a:t>汉</a:t>
            </a:r>
            <a:r>
              <a:rPr lang="en-US" altLang="zh-CN"/>
              <a:t>·</a:t>
            </a:r>
            <a:r>
              <a:rPr lang="zh-CN" altLang="en-US"/>
              <a:t>高帝纪</a:t>
            </a:r>
            <a:r>
              <a:rPr lang="en-US" altLang="zh-CN"/>
              <a:t>》:"</a:t>
            </a:r>
            <a:r>
              <a:rPr lang="zh-CN" altLang="en-US"/>
              <a:t>始大人常以臣</a:t>
            </a:r>
            <a:r>
              <a:rPr lang="zh-CN" altLang="en-US">
                <a:hlinkClick r:id="rId5"/>
              </a:rPr>
              <a:t>亡赖</a:t>
            </a:r>
            <a:r>
              <a:rPr lang="zh-CN" altLang="en-US"/>
              <a:t>。</a:t>
            </a:r>
            <a:r>
              <a:rPr lang="en-US" altLang="zh-CN"/>
              <a:t>"</a:t>
            </a:r>
            <a:r>
              <a:rPr lang="zh-CN" altLang="en-US"/>
              <a:t>注</a:t>
            </a:r>
            <a:r>
              <a:rPr lang="en-US" altLang="zh-CN"/>
              <a:t>:"</a:t>
            </a:r>
            <a:r>
              <a:rPr lang="zh-CN" altLang="en-US"/>
              <a:t>江淮之间，谓小儿多诈狡狯为亡赖。</a:t>
            </a:r>
            <a:r>
              <a:rPr lang="en-US" altLang="zh-CN"/>
              <a:t>"</a:t>
            </a:r>
          </a:p>
          <a:p>
            <a:pPr lvl="0"/>
            <a:r>
              <a:rPr lang="en-US" altLang="zh-CN"/>
              <a:t>②</a:t>
            </a:r>
            <a:r>
              <a:rPr lang="zh-CN" altLang="en-US"/>
              <a:t>沈约诗</a:t>
            </a:r>
            <a:r>
              <a:rPr lang="en-US" altLang="zh-CN"/>
              <a:t>:"</a:t>
            </a:r>
            <a:r>
              <a:rPr lang="zh-CN" altLang="en-US"/>
              <a:t>忧来命绿樽。</a:t>
            </a:r>
            <a:r>
              <a:rPr lang="en-US" altLang="zh-CN"/>
              <a:t>"</a:t>
            </a:r>
            <a:r>
              <a:rPr lang="zh-CN" altLang="en-US"/>
              <a:t>扬雄</a:t>
            </a:r>
            <a:r>
              <a:rPr lang="en-US" altLang="zh-CN"/>
              <a:t>《</a:t>
            </a:r>
            <a:r>
              <a:rPr lang="zh-CN" altLang="en-US"/>
              <a:t>河东赋</a:t>
            </a:r>
            <a:r>
              <a:rPr lang="en-US" altLang="zh-CN"/>
              <a:t>》:"</a:t>
            </a:r>
            <a:r>
              <a:rPr lang="zh-CN" altLang="en-US"/>
              <a:t>尽日盛酒。</a:t>
            </a:r>
            <a:r>
              <a:rPr lang="en-US" altLang="zh-CN"/>
              <a:t>"</a:t>
            </a:r>
          </a:p>
          <a:p>
            <a:pPr lvl="0"/>
            <a:r>
              <a:rPr lang="en-US" altLang="zh-CN"/>
              <a:t>③</a:t>
            </a:r>
            <a:r>
              <a:rPr lang="zh-CN" altLang="en-US"/>
              <a:t>赵注谓白发</a:t>
            </a:r>
            <a:r>
              <a:rPr lang="zh-CN" altLang="en-US">
                <a:hlinkClick r:id="rId3"/>
              </a:rPr>
              <a:t>禁春</a:t>
            </a:r>
            <a:r>
              <a:rPr lang="zh-CN" altLang="en-US"/>
              <a:t>，老不流荡也。然禁春须用樽酒，意中实不能禁矣。朱注云</a:t>
            </a:r>
            <a:r>
              <a:rPr lang="en-US" altLang="zh-CN"/>
              <a:t>:</a:t>
            </a:r>
            <a:r>
              <a:rPr lang="zh-CN" altLang="en-US"/>
              <a:t>禁，是禁当之禁。</a:t>
            </a:r>
          </a:p>
          <a:p>
            <a:pPr lvl="0"/>
            <a:r>
              <a:rPr lang="en-US" altLang="zh-CN"/>
              <a:t>④《</a:t>
            </a:r>
            <a:r>
              <a:rPr lang="zh-CN" altLang="en-US"/>
              <a:t>仇池记</a:t>
            </a:r>
            <a:r>
              <a:rPr lang="en-US" altLang="zh-CN"/>
              <a:t>》:</a:t>
            </a:r>
            <a:r>
              <a:rPr lang="zh-CN" altLang="en-US"/>
              <a:t>石角外向。</a:t>
            </a:r>
          </a:p>
          <a:p>
            <a:pPr lvl="0"/>
            <a:r>
              <a:rPr lang="en-US" altLang="zh-CN"/>
              <a:t>⑤</a:t>
            </a:r>
            <a:r>
              <a:rPr lang="zh-CN" altLang="en-US"/>
              <a:t>占，据也。齐顾则心诗</a:t>
            </a:r>
            <a:r>
              <a:rPr lang="en-US" altLang="zh-CN"/>
              <a:t>:"</a:t>
            </a:r>
            <a:r>
              <a:rPr lang="zh-CN" altLang="en-US"/>
              <a:t>萧萧丛竹映</a:t>
            </a:r>
            <a:r>
              <a:rPr lang="en-US" altLang="zh-CN"/>
              <a:t>"</a:t>
            </a:r>
            <a:r>
              <a:rPr lang="zh-CN" altLang="en-US"/>
              <a:t>。</a:t>
            </a:r>
          </a:p>
          <a:p>
            <a:pPr lvl="0"/>
            <a:r>
              <a:rPr lang="en-US" altLang="zh-CN"/>
              <a:t>⑥《</a:t>
            </a:r>
            <a:r>
              <a:rPr lang="zh-CN" altLang="en-US">
                <a:hlinkClick r:id="rId6"/>
              </a:rPr>
              <a:t>南史</a:t>
            </a:r>
            <a:r>
              <a:rPr lang="en-US" altLang="zh-CN"/>
              <a:t>》:</a:t>
            </a:r>
            <a:r>
              <a:rPr lang="zh-CN" altLang="en-US">
                <a:hlinkClick r:id="rId7"/>
              </a:rPr>
              <a:t>刘岩</a:t>
            </a:r>
            <a:r>
              <a:rPr lang="zh-CN" altLang="en-US"/>
              <a:t>隐逸不仕，常著缁衣小乌巾。陆时雍日</a:t>
            </a:r>
            <a:r>
              <a:rPr lang="en-US" altLang="zh-CN"/>
              <a:t>:</a:t>
            </a:r>
            <a:r>
              <a:rPr lang="zh-CN" altLang="en-US"/>
              <a:t>起处数语，意经几折，花本可爱，而反若恼人者，以少年之意气犹存，而老去之筹怀莫展，不觉对酒伤情耳。按此诗所云，若以二语括之，即</a:t>
            </a:r>
            <a:r>
              <a:rPr lang="en-US" altLang="zh-CN"/>
              <a:t>"</a:t>
            </a:r>
            <a:r>
              <a:rPr lang="zh-CN" altLang="en-US"/>
              <a:t>剑南春色浑无赖，</a:t>
            </a:r>
            <a:r>
              <a:rPr lang="zh-CN" altLang="en-US">
                <a:hlinkClick r:id="rId8"/>
              </a:rPr>
              <a:t>触忤</a:t>
            </a:r>
            <a:r>
              <a:rPr lang="zh-CN" altLang="en-US"/>
              <a:t>愁人到酒边</a:t>
            </a:r>
            <a:r>
              <a:rPr lang="en-US" altLang="zh-CN"/>
              <a:t>"</a:t>
            </a:r>
            <a:r>
              <a:rPr lang="zh-CN" altLang="en-US"/>
              <a:t>。再以一语该之，即是</a:t>
            </a:r>
            <a:r>
              <a:rPr lang="en-US" altLang="zh-CN"/>
              <a:t>"</a:t>
            </a:r>
            <a:r>
              <a:rPr lang="zh-CN" altLang="en-US"/>
              <a:t>胜绝警身老</a:t>
            </a:r>
            <a:r>
              <a:rPr lang="en-US" altLang="zh-CN"/>
              <a:t>"</a:t>
            </a:r>
            <a:r>
              <a:rPr lang="zh-CN" altLang="en-US"/>
              <a:t>。大旨只在</a:t>
            </a:r>
            <a:r>
              <a:rPr lang="en-US" altLang="zh-CN"/>
              <a:t>"</a:t>
            </a:r>
            <a:r>
              <a:rPr lang="zh-CN" altLang="en-US"/>
              <a:t>白发禁春</a:t>
            </a:r>
            <a:r>
              <a:rPr lang="en-US" altLang="zh-CN"/>
              <a:t>"</a:t>
            </a:r>
            <a:r>
              <a:rPr lang="zh-CN" altLang="en-US"/>
              <a:t>四字。</a:t>
            </a:r>
          </a:p>
        </p:txBody>
      </p:sp>
      <p:sp>
        <p:nvSpPr>
          <p:cNvPr id="1229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幻灯片图像占位符 75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0" name="文本占位符 7577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r>
              <a:rPr lang="zh-CN" altLang="en-US"/>
              <a:t>其一</a:t>
            </a:r>
          </a:p>
          <a:p>
            <a:pPr lvl="0"/>
            <a:r>
              <a:rPr lang="zh-CN" altLang="en-US"/>
              <a:t>韦曲花无赖</a:t>
            </a:r>
            <a:r>
              <a:rPr lang="en-US" altLang="zh-CN"/>
              <a:t>①</a:t>
            </a:r>
            <a:r>
              <a:rPr lang="zh-CN" altLang="en-US"/>
              <a:t>，家家恼杀人。绿樽须尽日</a:t>
            </a:r>
            <a:r>
              <a:rPr lang="en-US" altLang="zh-CN"/>
              <a:t>②</a:t>
            </a:r>
            <a:r>
              <a:rPr lang="zh-CN" altLang="en-US"/>
              <a:t>，白发好</a:t>
            </a:r>
            <a:r>
              <a:rPr lang="zh-CN" altLang="en-US">
                <a:hlinkClick r:id="rId3"/>
              </a:rPr>
              <a:t>禁春</a:t>
            </a:r>
            <a:r>
              <a:rPr lang="en-US" altLang="zh-CN"/>
              <a:t>③</a:t>
            </a:r>
            <a:r>
              <a:rPr lang="zh-CN" altLang="en-US"/>
              <a:t>。</a:t>
            </a:r>
          </a:p>
          <a:p>
            <a:pPr lvl="0"/>
            <a:r>
              <a:rPr lang="zh-CN" altLang="en-US"/>
              <a:t>石角钩衣破</a:t>
            </a:r>
            <a:r>
              <a:rPr lang="en-US" altLang="zh-CN"/>
              <a:t>④</a:t>
            </a:r>
            <a:r>
              <a:rPr lang="zh-CN" altLang="en-US"/>
              <a:t>，藤梢刺眼新。何时占丛竹</a:t>
            </a:r>
            <a:r>
              <a:rPr lang="en-US" altLang="zh-CN"/>
              <a:t>⑤</a:t>
            </a:r>
            <a:r>
              <a:rPr lang="zh-CN" altLang="en-US"/>
              <a:t>，头戴小乌巾</a:t>
            </a:r>
            <a:r>
              <a:rPr lang="en-US" altLang="zh-CN"/>
              <a:t>⑥</a:t>
            </a:r>
            <a:r>
              <a:rPr lang="zh-CN" altLang="en-US"/>
              <a:t>。</a:t>
            </a:r>
          </a:p>
          <a:p>
            <a:pPr lvl="0"/>
            <a:r>
              <a:rPr lang="en-US" altLang="zh-CN"/>
              <a:t>(</a:t>
            </a:r>
            <a:r>
              <a:rPr lang="zh-CN" altLang="en-US"/>
              <a:t>首章，对韦曲春景而动归隐之怀。上四，惜花之情反言以志胜。下四，寻幽之意托言以寄慨。时盖献赋不遇，有感而发欤</a:t>
            </a:r>
            <a:r>
              <a:rPr lang="en-US" altLang="zh-CN"/>
              <a:t>?</a:t>
            </a:r>
            <a:r>
              <a:rPr lang="zh-CN" altLang="en-US"/>
              <a:t>【赵汸注】起用俗语，</a:t>
            </a:r>
            <a:r>
              <a:rPr lang="zh-CN" altLang="en-US">
                <a:hlinkClick r:id="rId4"/>
              </a:rPr>
              <a:t>豪纵</a:t>
            </a:r>
            <a:r>
              <a:rPr lang="zh-CN" altLang="en-US"/>
              <a:t>跌宕。</a:t>
            </a:r>
            <a:r>
              <a:rPr lang="en-US" altLang="zh-CN"/>
              <a:t>《</a:t>
            </a:r>
            <a:r>
              <a:rPr lang="zh-CN" altLang="en-US"/>
              <a:t>杜臆</a:t>
            </a:r>
            <a:r>
              <a:rPr lang="en-US" altLang="zh-CN"/>
              <a:t>》:</a:t>
            </a:r>
            <a:r>
              <a:rPr lang="zh-CN" altLang="en-US"/>
              <a:t>此诗全是反言以形容其佳胜。曰无赖，正见其有趣</a:t>
            </a:r>
            <a:r>
              <a:rPr lang="en-US" altLang="zh-CN"/>
              <a:t>;</a:t>
            </a:r>
            <a:r>
              <a:rPr lang="zh-CN" altLang="en-US"/>
              <a:t>曰恼杀人，正见其爱杀人</a:t>
            </a:r>
            <a:r>
              <a:rPr lang="en-US" altLang="zh-CN"/>
              <a:t>;</a:t>
            </a:r>
            <a:r>
              <a:rPr lang="zh-CN" altLang="en-US"/>
              <a:t>曰好禁春，正是无奈春何</a:t>
            </a:r>
            <a:r>
              <a:rPr lang="en-US" altLang="zh-CN"/>
              <a:t>;</a:t>
            </a:r>
            <a:r>
              <a:rPr lang="zh-CN" altLang="en-US"/>
              <a:t>曰钩衣刺眼，本可憎而转觉可喜。说得抑扬顿挫，极生动之致。</a:t>
            </a:r>
            <a:r>
              <a:rPr lang="en-US" altLang="zh-CN"/>
              <a:t>)</a:t>
            </a:r>
          </a:p>
          <a:p>
            <a:pPr lvl="0"/>
            <a:r>
              <a:rPr lang="en-US" altLang="zh-CN"/>
              <a:t>①《</a:t>
            </a:r>
            <a:r>
              <a:rPr lang="zh-CN" altLang="en-US"/>
              <a:t>汉</a:t>
            </a:r>
            <a:r>
              <a:rPr lang="en-US" altLang="zh-CN"/>
              <a:t>·</a:t>
            </a:r>
            <a:r>
              <a:rPr lang="zh-CN" altLang="en-US"/>
              <a:t>高帝纪</a:t>
            </a:r>
            <a:r>
              <a:rPr lang="en-US" altLang="zh-CN"/>
              <a:t>》:"</a:t>
            </a:r>
            <a:r>
              <a:rPr lang="zh-CN" altLang="en-US"/>
              <a:t>始大人常以臣</a:t>
            </a:r>
            <a:r>
              <a:rPr lang="zh-CN" altLang="en-US">
                <a:hlinkClick r:id="rId5"/>
              </a:rPr>
              <a:t>亡赖</a:t>
            </a:r>
            <a:r>
              <a:rPr lang="zh-CN" altLang="en-US"/>
              <a:t>。</a:t>
            </a:r>
            <a:r>
              <a:rPr lang="en-US" altLang="zh-CN"/>
              <a:t>"</a:t>
            </a:r>
            <a:r>
              <a:rPr lang="zh-CN" altLang="en-US"/>
              <a:t>注</a:t>
            </a:r>
            <a:r>
              <a:rPr lang="en-US" altLang="zh-CN"/>
              <a:t>:"</a:t>
            </a:r>
            <a:r>
              <a:rPr lang="zh-CN" altLang="en-US"/>
              <a:t>江淮之间，谓小儿多诈狡狯为亡赖。</a:t>
            </a:r>
            <a:r>
              <a:rPr lang="en-US" altLang="zh-CN"/>
              <a:t>"</a:t>
            </a:r>
          </a:p>
          <a:p>
            <a:pPr lvl="0"/>
            <a:r>
              <a:rPr lang="en-US" altLang="zh-CN"/>
              <a:t>②</a:t>
            </a:r>
            <a:r>
              <a:rPr lang="zh-CN" altLang="en-US"/>
              <a:t>沈约诗</a:t>
            </a:r>
            <a:r>
              <a:rPr lang="en-US" altLang="zh-CN"/>
              <a:t>:"</a:t>
            </a:r>
            <a:r>
              <a:rPr lang="zh-CN" altLang="en-US"/>
              <a:t>忧来命绿樽。</a:t>
            </a:r>
            <a:r>
              <a:rPr lang="en-US" altLang="zh-CN"/>
              <a:t>"</a:t>
            </a:r>
            <a:r>
              <a:rPr lang="zh-CN" altLang="en-US"/>
              <a:t>扬雄</a:t>
            </a:r>
            <a:r>
              <a:rPr lang="en-US" altLang="zh-CN"/>
              <a:t>《</a:t>
            </a:r>
            <a:r>
              <a:rPr lang="zh-CN" altLang="en-US"/>
              <a:t>河东赋</a:t>
            </a:r>
            <a:r>
              <a:rPr lang="en-US" altLang="zh-CN"/>
              <a:t>》:"</a:t>
            </a:r>
            <a:r>
              <a:rPr lang="zh-CN" altLang="en-US"/>
              <a:t>尽日盛酒。</a:t>
            </a:r>
            <a:r>
              <a:rPr lang="en-US" altLang="zh-CN"/>
              <a:t>"</a:t>
            </a:r>
          </a:p>
          <a:p>
            <a:pPr lvl="0"/>
            <a:r>
              <a:rPr lang="en-US" altLang="zh-CN"/>
              <a:t>③</a:t>
            </a:r>
            <a:r>
              <a:rPr lang="zh-CN" altLang="en-US"/>
              <a:t>赵注谓白发</a:t>
            </a:r>
            <a:r>
              <a:rPr lang="zh-CN" altLang="en-US">
                <a:hlinkClick r:id="rId3"/>
              </a:rPr>
              <a:t>禁春</a:t>
            </a:r>
            <a:r>
              <a:rPr lang="zh-CN" altLang="en-US"/>
              <a:t>，老不流荡也。然禁春须用樽酒，意中实不能禁矣。朱注云</a:t>
            </a:r>
            <a:r>
              <a:rPr lang="en-US" altLang="zh-CN"/>
              <a:t>:</a:t>
            </a:r>
            <a:r>
              <a:rPr lang="zh-CN" altLang="en-US"/>
              <a:t>禁，是禁当之禁。</a:t>
            </a:r>
          </a:p>
          <a:p>
            <a:pPr lvl="0"/>
            <a:r>
              <a:rPr lang="en-US" altLang="zh-CN"/>
              <a:t>④《</a:t>
            </a:r>
            <a:r>
              <a:rPr lang="zh-CN" altLang="en-US"/>
              <a:t>仇池记</a:t>
            </a:r>
            <a:r>
              <a:rPr lang="en-US" altLang="zh-CN"/>
              <a:t>》:</a:t>
            </a:r>
            <a:r>
              <a:rPr lang="zh-CN" altLang="en-US"/>
              <a:t>石角外向。</a:t>
            </a:r>
          </a:p>
          <a:p>
            <a:pPr lvl="0"/>
            <a:r>
              <a:rPr lang="en-US" altLang="zh-CN"/>
              <a:t>⑤</a:t>
            </a:r>
            <a:r>
              <a:rPr lang="zh-CN" altLang="en-US"/>
              <a:t>占，据也。齐顾则心诗</a:t>
            </a:r>
            <a:r>
              <a:rPr lang="en-US" altLang="zh-CN"/>
              <a:t>:"</a:t>
            </a:r>
            <a:r>
              <a:rPr lang="zh-CN" altLang="en-US"/>
              <a:t>萧萧丛竹映</a:t>
            </a:r>
            <a:r>
              <a:rPr lang="en-US" altLang="zh-CN"/>
              <a:t>"</a:t>
            </a:r>
            <a:r>
              <a:rPr lang="zh-CN" altLang="en-US"/>
              <a:t>。</a:t>
            </a:r>
          </a:p>
          <a:p>
            <a:pPr lvl="0"/>
            <a:r>
              <a:rPr lang="en-US" altLang="zh-CN"/>
              <a:t>⑥《</a:t>
            </a:r>
            <a:r>
              <a:rPr lang="zh-CN" altLang="en-US">
                <a:hlinkClick r:id="rId6"/>
              </a:rPr>
              <a:t>南史</a:t>
            </a:r>
            <a:r>
              <a:rPr lang="en-US" altLang="zh-CN"/>
              <a:t>》:</a:t>
            </a:r>
            <a:r>
              <a:rPr lang="zh-CN" altLang="en-US">
                <a:hlinkClick r:id="rId7"/>
              </a:rPr>
              <a:t>刘岩</a:t>
            </a:r>
            <a:r>
              <a:rPr lang="zh-CN" altLang="en-US"/>
              <a:t>隐逸不仕，常著缁衣小乌巾。陆时雍日</a:t>
            </a:r>
            <a:r>
              <a:rPr lang="en-US" altLang="zh-CN"/>
              <a:t>:</a:t>
            </a:r>
            <a:r>
              <a:rPr lang="zh-CN" altLang="en-US"/>
              <a:t>起处数语，意经几折，花本可爱，而反若恼人者，以少年之意气犹存，而老去之筹怀莫展，不觉对酒伤情耳。按此诗所云，若以二语括之，即</a:t>
            </a:r>
            <a:r>
              <a:rPr lang="en-US" altLang="zh-CN"/>
              <a:t>"</a:t>
            </a:r>
            <a:r>
              <a:rPr lang="zh-CN" altLang="en-US"/>
              <a:t>剑南春色浑无赖，</a:t>
            </a:r>
            <a:r>
              <a:rPr lang="zh-CN" altLang="en-US">
                <a:hlinkClick r:id="rId8"/>
              </a:rPr>
              <a:t>触忤</a:t>
            </a:r>
            <a:r>
              <a:rPr lang="zh-CN" altLang="en-US"/>
              <a:t>愁人到酒边</a:t>
            </a:r>
            <a:r>
              <a:rPr lang="en-US" altLang="zh-CN"/>
              <a:t>"</a:t>
            </a:r>
            <a:r>
              <a:rPr lang="zh-CN" altLang="en-US"/>
              <a:t>。再以一语该之，即是</a:t>
            </a:r>
            <a:r>
              <a:rPr lang="en-US" altLang="zh-CN"/>
              <a:t>"</a:t>
            </a:r>
            <a:r>
              <a:rPr lang="zh-CN" altLang="en-US"/>
              <a:t>胜绝警身老</a:t>
            </a:r>
            <a:r>
              <a:rPr lang="en-US" altLang="zh-CN"/>
              <a:t>"</a:t>
            </a:r>
            <a:r>
              <a:rPr lang="zh-CN" altLang="en-US"/>
              <a:t>。大旨只在</a:t>
            </a:r>
            <a:r>
              <a:rPr lang="en-US" altLang="zh-CN"/>
              <a:t>"</a:t>
            </a:r>
            <a:r>
              <a:rPr lang="zh-CN" altLang="en-US"/>
              <a:t>白发禁春</a:t>
            </a:r>
            <a:r>
              <a:rPr lang="en-US" altLang="zh-CN"/>
              <a:t>"</a:t>
            </a:r>
            <a:r>
              <a:rPr lang="zh-CN" altLang="en-US"/>
              <a:t>四字。</a:t>
            </a:r>
          </a:p>
        </p:txBody>
      </p:sp>
      <p:sp>
        <p:nvSpPr>
          <p:cNvPr id="1229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幻灯片图像占位符 75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0" name="文本占位符 7577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r>
              <a:rPr lang="zh-CN" altLang="en-US"/>
              <a:t>其一</a:t>
            </a:r>
          </a:p>
          <a:p>
            <a:pPr lvl="0"/>
            <a:r>
              <a:rPr lang="zh-CN" altLang="en-US"/>
              <a:t>韦曲花无赖</a:t>
            </a:r>
            <a:r>
              <a:rPr lang="en-US" altLang="zh-CN"/>
              <a:t>①</a:t>
            </a:r>
            <a:r>
              <a:rPr lang="zh-CN" altLang="en-US"/>
              <a:t>，家家恼杀人。绿樽须尽日</a:t>
            </a:r>
            <a:r>
              <a:rPr lang="en-US" altLang="zh-CN"/>
              <a:t>②</a:t>
            </a:r>
            <a:r>
              <a:rPr lang="zh-CN" altLang="en-US"/>
              <a:t>，白发好</a:t>
            </a:r>
            <a:r>
              <a:rPr lang="zh-CN" altLang="en-US">
                <a:hlinkClick r:id="rId3"/>
              </a:rPr>
              <a:t>禁春</a:t>
            </a:r>
            <a:r>
              <a:rPr lang="en-US" altLang="zh-CN"/>
              <a:t>③</a:t>
            </a:r>
            <a:r>
              <a:rPr lang="zh-CN" altLang="en-US"/>
              <a:t>。</a:t>
            </a:r>
          </a:p>
          <a:p>
            <a:pPr lvl="0"/>
            <a:r>
              <a:rPr lang="zh-CN" altLang="en-US"/>
              <a:t>石角钩衣破</a:t>
            </a:r>
            <a:r>
              <a:rPr lang="en-US" altLang="zh-CN"/>
              <a:t>④</a:t>
            </a:r>
            <a:r>
              <a:rPr lang="zh-CN" altLang="en-US"/>
              <a:t>，藤梢刺眼新。何时占丛竹</a:t>
            </a:r>
            <a:r>
              <a:rPr lang="en-US" altLang="zh-CN"/>
              <a:t>⑤</a:t>
            </a:r>
            <a:r>
              <a:rPr lang="zh-CN" altLang="en-US"/>
              <a:t>，头戴小乌巾</a:t>
            </a:r>
            <a:r>
              <a:rPr lang="en-US" altLang="zh-CN"/>
              <a:t>⑥</a:t>
            </a:r>
            <a:r>
              <a:rPr lang="zh-CN" altLang="en-US"/>
              <a:t>。</a:t>
            </a:r>
          </a:p>
          <a:p>
            <a:pPr lvl="0"/>
            <a:r>
              <a:rPr lang="en-US" altLang="zh-CN"/>
              <a:t>(</a:t>
            </a:r>
            <a:r>
              <a:rPr lang="zh-CN" altLang="en-US"/>
              <a:t>首章，对韦曲春景而动归隐之怀。上四，惜花之情反言以志胜。下四，寻幽之意托言以寄慨。时盖献赋不遇，有感而发欤</a:t>
            </a:r>
            <a:r>
              <a:rPr lang="en-US" altLang="zh-CN"/>
              <a:t>?</a:t>
            </a:r>
            <a:r>
              <a:rPr lang="zh-CN" altLang="en-US"/>
              <a:t>【赵汸注】起用俗语，</a:t>
            </a:r>
            <a:r>
              <a:rPr lang="zh-CN" altLang="en-US">
                <a:hlinkClick r:id="rId4"/>
              </a:rPr>
              <a:t>豪纵</a:t>
            </a:r>
            <a:r>
              <a:rPr lang="zh-CN" altLang="en-US"/>
              <a:t>跌宕。</a:t>
            </a:r>
            <a:r>
              <a:rPr lang="en-US" altLang="zh-CN"/>
              <a:t>《</a:t>
            </a:r>
            <a:r>
              <a:rPr lang="zh-CN" altLang="en-US"/>
              <a:t>杜臆</a:t>
            </a:r>
            <a:r>
              <a:rPr lang="en-US" altLang="zh-CN"/>
              <a:t>》:</a:t>
            </a:r>
            <a:r>
              <a:rPr lang="zh-CN" altLang="en-US"/>
              <a:t>此诗全是反言以形容其佳胜。曰无赖，正见其有趣</a:t>
            </a:r>
            <a:r>
              <a:rPr lang="en-US" altLang="zh-CN"/>
              <a:t>;</a:t>
            </a:r>
            <a:r>
              <a:rPr lang="zh-CN" altLang="en-US"/>
              <a:t>曰恼杀人，正见其爱杀人</a:t>
            </a:r>
            <a:r>
              <a:rPr lang="en-US" altLang="zh-CN"/>
              <a:t>;</a:t>
            </a:r>
            <a:r>
              <a:rPr lang="zh-CN" altLang="en-US"/>
              <a:t>曰好禁春，正是无奈春何</a:t>
            </a:r>
            <a:r>
              <a:rPr lang="en-US" altLang="zh-CN"/>
              <a:t>;</a:t>
            </a:r>
            <a:r>
              <a:rPr lang="zh-CN" altLang="en-US"/>
              <a:t>曰钩衣刺眼，本可憎而转觉可喜。说得抑扬顿挫，极生动之致。</a:t>
            </a:r>
            <a:r>
              <a:rPr lang="en-US" altLang="zh-CN"/>
              <a:t>)</a:t>
            </a:r>
          </a:p>
          <a:p>
            <a:pPr lvl="0"/>
            <a:r>
              <a:rPr lang="en-US" altLang="zh-CN"/>
              <a:t>①《</a:t>
            </a:r>
            <a:r>
              <a:rPr lang="zh-CN" altLang="en-US"/>
              <a:t>汉</a:t>
            </a:r>
            <a:r>
              <a:rPr lang="en-US" altLang="zh-CN"/>
              <a:t>·</a:t>
            </a:r>
            <a:r>
              <a:rPr lang="zh-CN" altLang="en-US"/>
              <a:t>高帝纪</a:t>
            </a:r>
            <a:r>
              <a:rPr lang="en-US" altLang="zh-CN"/>
              <a:t>》:"</a:t>
            </a:r>
            <a:r>
              <a:rPr lang="zh-CN" altLang="en-US"/>
              <a:t>始大人常以臣</a:t>
            </a:r>
            <a:r>
              <a:rPr lang="zh-CN" altLang="en-US">
                <a:hlinkClick r:id="rId5"/>
              </a:rPr>
              <a:t>亡赖</a:t>
            </a:r>
            <a:r>
              <a:rPr lang="zh-CN" altLang="en-US"/>
              <a:t>。</a:t>
            </a:r>
            <a:r>
              <a:rPr lang="en-US" altLang="zh-CN"/>
              <a:t>"</a:t>
            </a:r>
            <a:r>
              <a:rPr lang="zh-CN" altLang="en-US"/>
              <a:t>注</a:t>
            </a:r>
            <a:r>
              <a:rPr lang="en-US" altLang="zh-CN"/>
              <a:t>:"</a:t>
            </a:r>
            <a:r>
              <a:rPr lang="zh-CN" altLang="en-US"/>
              <a:t>江淮之间，谓小儿多诈狡狯为亡赖。</a:t>
            </a:r>
            <a:r>
              <a:rPr lang="en-US" altLang="zh-CN"/>
              <a:t>"</a:t>
            </a:r>
          </a:p>
          <a:p>
            <a:pPr lvl="0"/>
            <a:r>
              <a:rPr lang="en-US" altLang="zh-CN"/>
              <a:t>②</a:t>
            </a:r>
            <a:r>
              <a:rPr lang="zh-CN" altLang="en-US"/>
              <a:t>沈约诗</a:t>
            </a:r>
            <a:r>
              <a:rPr lang="en-US" altLang="zh-CN"/>
              <a:t>:"</a:t>
            </a:r>
            <a:r>
              <a:rPr lang="zh-CN" altLang="en-US"/>
              <a:t>忧来命绿樽。</a:t>
            </a:r>
            <a:r>
              <a:rPr lang="en-US" altLang="zh-CN"/>
              <a:t>"</a:t>
            </a:r>
            <a:r>
              <a:rPr lang="zh-CN" altLang="en-US"/>
              <a:t>扬雄</a:t>
            </a:r>
            <a:r>
              <a:rPr lang="en-US" altLang="zh-CN"/>
              <a:t>《</a:t>
            </a:r>
            <a:r>
              <a:rPr lang="zh-CN" altLang="en-US"/>
              <a:t>河东赋</a:t>
            </a:r>
            <a:r>
              <a:rPr lang="en-US" altLang="zh-CN"/>
              <a:t>》:"</a:t>
            </a:r>
            <a:r>
              <a:rPr lang="zh-CN" altLang="en-US"/>
              <a:t>尽日盛酒。</a:t>
            </a:r>
            <a:r>
              <a:rPr lang="en-US" altLang="zh-CN"/>
              <a:t>"</a:t>
            </a:r>
          </a:p>
          <a:p>
            <a:pPr lvl="0"/>
            <a:r>
              <a:rPr lang="en-US" altLang="zh-CN"/>
              <a:t>③</a:t>
            </a:r>
            <a:r>
              <a:rPr lang="zh-CN" altLang="en-US"/>
              <a:t>赵注谓白发</a:t>
            </a:r>
            <a:r>
              <a:rPr lang="zh-CN" altLang="en-US">
                <a:hlinkClick r:id="rId3"/>
              </a:rPr>
              <a:t>禁春</a:t>
            </a:r>
            <a:r>
              <a:rPr lang="zh-CN" altLang="en-US"/>
              <a:t>，老不流荡也。然禁春须用樽酒，意中实不能禁矣。朱注云</a:t>
            </a:r>
            <a:r>
              <a:rPr lang="en-US" altLang="zh-CN"/>
              <a:t>:</a:t>
            </a:r>
            <a:r>
              <a:rPr lang="zh-CN" altLang="en-US"/>
              <a:t>禁，是禁当之禁。</a:t>
            </a:r>
          </a:p>
          <a:p>
            <a:pPr lvl="0"/>
            <a:r>
              <a:rPr lang="en-US" altLang="zh-CN"/>
              <a:t>④《</a:t>
            </a:r>
            <a:r>
              <a:rPr lang="zh-CN" altLang="en-US"/>
              <a:t>仇池记</a:t>
            </a:r>
            <a:r>
              <a:rPr lang="en-US" altLang="zh-CN"/>
              <a:t>》:</a:t>
            </a:r>
            <a:r>
              <a:rPr lang="zh-CN" altLang="en-US"/>
              <a:t>石角外向。</a:t>
            </a:r>
          </a:p>
          <a:p>
            <a:pPr lvl="0"/>
            <a:r>
              <a:rPr lang="en-US" altLang="zh-CN"/>
              <a:t>⑤</a:t>
            </a:r>
            <a:r>
              <a:rPr lang="zh-CN" altLang="en-US"/>
              <a:t>占，据也。齐顾则心诗</a:t>
            </a:r>
            <a:r>
              <a:rPr lang="en-US" altLang="zh-CN"/>
              <a:t>:"</a:t>
            </a:r>
            <a:r>
              <a:rPr lang="zh-CN" altLang="en-US"/>
              <a:t>萧萧丛竹映</a:t>
            </a:r>
            <a:r>
              <a:rPr lang="en-US" altLang="zh-CN"/>
              <a:t>"</a:t>
            </a:r>
            <a:r>
              <a:rPr lang="zh-CN" altLang="en-US"/>
              <a:t>。</a:t>
            </a:r>
          </a:p>
          <a:p>
            <a:pPr lvl="0"/>
            <a:r>
              <a:rPr lang="en-US" altLang="zh-CN"/>
              <a:t>⑥《</a:t>
            </a:r>
            <a:r>
              <a:rPr lang="zh-CN" altLang="en-US">
                <a:hlinkClick r:id="rId6"/>
              </a:rPr>
              <a:t>南史</a:t>
            </a:r>
            <a:r>
              <a:rPr lang="en-US" altLang="zh-CN"/>
              <a:t>》:</a:t>
            </a:r>
            <a:r>
              <a:rPr lang="zh-CN" altLang="en-US">
                <a:hlinkClick r:id="rId7"/>
              </a:rPr>
              <a:t>刘岩</a:t>
            </a:r>
            <a:r>
              <a:rPr lang="zh-CN" altLang="en-US"/>
              <a:t>隐逸不仕，常著缁衣小乌巾。陆时雍日</a:t>
            </a:r>
            <a:r>
              <a:rPr lang="en-US" altLang="zh-CN"/>
              <a:t>:</a:t>
            </a:r>
            <a:r>
              <a:rPr lang="zh-CN" altLang="en-US"/>
              <a:t>起处数语，意经几折，花本可爱，而反若恼人者，以少年之意气犹存，而老去之筹怀莫展，不觉对酒伤情耳。按此诗所云，若以二语括之，即</a:t>
            </a:r>
            <a:r>
              <a:rPr lang="en-US" altLang="zh-CN"/>
              <a:t>"</a:t>
            </a:r>
            <a:r>
              <a:rPr lang="zh-CN" altLang="en-US"/>
              <a:t>剑南春色浑无赖，</a:t>
            </a:r>
            <a:r>
              <a:rPr lang="zh-CN" altLang="en-US">
                <a:hlinkClick r:id="rId8"/>
              </a:rPr>
              <a:t>触忤</a:t>
            </a:r>
            <a:r>
              <a:rPr lang="zh-CN" altLang="en-US"/>
              <a:t>愁人到酒边</a:t>
            </a:r>
            <a:r>
              <a:rPr lang="en-US" altLang="zh-CN"/>
              <a:t>"</a:t>
            </a:r>
            <a:r>
              <a:rPr lang="zh-CN" altLang="en-US"/>
              <a:t>。再以一语该之，即是</a:t>
            </a:r>
            <a:r>
              <a:rPr lang="en-US" altLang="zh-CN"/>
              <a:t>"</a:t>
            </a:r>
            <a:r>
              <a:rPr lang="zh-CN" altLang="en-US"/>
              <a:t>胜绝警身老</a:t>
            </a:r>
            <a:r>
              <a:rPr lang="en-US" altLang="zh-CN"/>
              <a:t>"</a:t>
            </a:r>
            <a:r>
              <a:rPr lang="zh-CN" altLang="en-US"/>
              <a:t>。大旨只在</a:t>
            </a:r>
            <a:r>
              <a:rPr lang="en-US" altLang="zh-CN"/>
              <a:t>"</a:t>
            </a:r>
            <a:r>
              <a:rPr lang="zh-CN" altLang="en-US"/>
              <a:t>白发禁春</a:t>
            </a:r>
            <a:r>
              <a:rPr lang="en-US" altLang="zh-CN"/>
              <a:t>"</a:t>
            </a:r>
            <a:r>
              <a:rPr lang="zh-CN" altLang="en-US"/>
              <a:t>四字。</a:t>
            </a:r>
          </a:p>
        </p:txBody>
      </p:sp>
      <p:sp>
        <p:nvSpPr>
          <p:cNvPr id="12291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幻灯片图像占位符 75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8" name="文本占位符 7577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endParaRPr lang="zh-CN" altLang="en-US"/>
          </a:p>
        </p:txBody>
      </p:sp>
      <p:sp>
        <p:nvSpPr>
          <p:cNvPr id="14339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幻灯片图像占位符 75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6" name="文本占位符 7577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endParaRPr lang="zh-CN" altLang="en-US"/>
          </a:p>
        </p:txBody>
      </p:sp>
      <p:sp>
        <p:nvSpPr>
          <p:cNvPr id="16387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幻灯片图像占位符 757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4" name="文本占位符 75778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/>
            <a:endParaRPr lang="zh-CN" altLang="en-US"/>
          </a:p>
        </p:txBody>
      </p:sp>
      <p:sp>
        <p:nvSpPr>
          <p:cNvPr id="18435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fld id="{9A0DB2DC-4C9A-4742-B13C-FB6460FD350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《</a:t>
            </a:r>
            <a:r>
              <a:rPr lang="zh-CN" altLang="en-US" smtClean="0"/>
              <a:t>漫成一首</a:t>
            </a:r>
            <a:r>
              <a:rPr lang="en-US" altLang="zh-CN" smtClean="0"/>
              <a:t>》</a:t>
            </a:r>
            <a:r>
              <a:rPr lang="zh-CN" altLang="en-US" smtClean="0"/>
              <a:t>此诗写夜泊江边之景．第一句写月夜，抓住江上夜景的特色；第二句写舟中樯竿上挂着照夜的风灯，在月下灯光显得冲淡而柔和；第三句写到江岸上屈身而眠的白鹭，突出环境的幽静；第四句写船尾鱼儿跳动的声音，反衬静谧之境．四句分别写月、灯、鸟、鱼，各成一景，“一句一绝”．诗人通过远近推移、动静相成的手法，使舟内舟外、江间陆上、物与物、情与景之间相互关联，浑融一体．全诗以景抒情，洋溢着诗人对和平生活的向往和对于自然界小生命的热爱之情．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: 圆顶角 6">
            <a:hlinkClick action="ppaction://noaction"/>
          </p:cNvPr>
          <p:cNvSpPr/>
          <p:nvPr userDrawn="1"/>
        </p:nvSpPr>
        <p:spPr>
          <a:xfrm>
            <a:off x="3864607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知识构建</a:t>
            </a:r>
            <a:endParaRPr lang="zh-CN" altLang="en-US" sz="1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/>
          <a:srcRect t="22049" r="54675" b="21936"/>
          <a:stretch>
            <a:fillRect/>
          </a:stretch>
        </p:blipFill>
        <p:spPr>
          <a:xfrm>
            <a:off x="952455" y="-12701"/>
            <a:ext cx="10492980" cy="6858001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30EF6-F45F-438F-91AA-7694C189D81B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7DBAC-2D72-46CE-949A-F020077ED757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D77E9-8165-428E-B218-AF454C14468F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60FD3-FBE7-4B46-8653-F1E72586F877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B2BFC-AAF1-4E6E-95E3-246961D86FB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24121-4E12-43E7-89B4-CF5ECE1F25C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1023B-ED63-465D-8A6C-8FD3A993469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D721E-D69B-43AC-8021-DD201269788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8C6A3-0149-4E15-99A1-C8F9C0737124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5B18E-2DB3-46EA-A299-BA79824A148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77E33-5D39-483C-A645-CEA2B60B1F0C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7689B-CF32-4556-B7FA-E978E73D801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4824E-5C1B-49E4-8F5F-ACDE2782722D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3A18F-5B34-4DEF-8DF0-CA54AEDE6CC0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CBDEB-3BBC-4AED-9EA3-AFD0998C158C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C9ECD-7780-423B-962A-BFA135DD58D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14473-432A-44A4-869B-F4908AFEABA7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6C7B5-8733-4E9B-B516-E8D9A963DC96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5E389-E517-488D-8208-37D575DA42B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5671A-CC0A-4BB4-9DFF-E7D040A7A5F9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F2DB8-AE20-4521-83C9-FAEFC8DFE1D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E1AAA-213F-40A3-AF6D-C8E58C4B11B7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12A8A-6D06-41A1-9221-374AF954AC26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F36DF-BB18-47EA-810A-E2A8A11F4D10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25BD2-8A93-4E21-BFB0-879C8B5C9736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4AECB-BD86-4215-8D0B-42169403E4F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EF31B-93C8-4E3D-9864-812B0474BAB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5E79A-2768-4838-A3C5-B65478BBE965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FFBB4-9A0F-461D-B8BC-63932760089D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C8C81-41FA-4724-935A-7E23B610341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25695-B3BA-4741-AA79-47CAE4E6780A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2563-6A2B-4DE3-A988-C6E659550A1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F21D-160B-4373-8AFF-A033E0C5EE3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D5884-EF57-4E6A-B518-BA378E68F851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434F0-1E01-4B68-B366-AD270CA357BD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E9925-F6A3-483C-9C40-141E0A976DCC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A3B2C-CF39-4D64-9040-5ACD2666683F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37346-DAB8-4484-918A-DAD5462BF708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6AEAE-49CC-4A3D-9ED5-6A1014B05019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1BE32-2FCF-4AA2-A542-73C99557FB52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C6702-145D-45EE-A2A3-EE35A8B86952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EB41A-AD93-4FA6-9CCC-D94A189F8F34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294BB-7E0A-4301-A9DF-EBD9585A1D56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3A9A9-4EE6-44C8-B6E5-B3FE3BDF56DA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981200"/>
            <a:ext cx="103632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57628"/>
            <a:ext cx="85344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854150"/>
            <a:ext cx="103632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2356428"/>
            <a:ext cx="103632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5011" y="381000"/>
            <a:ext cx="3556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70400" y="381000"/>
            <a:ext cx="72136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35011" y="2214554"/>
            <a:ext cx="3556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/>
        </p:nvGrpSpPr>
        <p:grpSpPr>
          <a:xfrm>
            <a:off x="2107299" y="553735"/>
            <a:ext cx="9798992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 sz="1800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 sz="1800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 sz="1800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02550" y="612777"/>
            <a:ext cx="9620317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80972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85974" y="5481658"/>
            <a:ext cx="9620317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715525" y="274641"/>
            <a:ext cx="1866875" cy="5851525"/>
          </a:xfrm>
        </p:spPr>
        <p:txBody>
          <a:bodyPr vert="eaVert"/>
          <a:lstStyle>
            <a:lvl1pPr>
              <a:defRPr lang="zh-CN" altLang="en-US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9105925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slideLayout" Target="../slideLayouts/slideLayout34.xml" /><Relationship Id="rId11" Type="http://schemas.openxmlformats.org/officeDocument/2006/relationships/slideLayout" Target="../slideLayouts/slideLayout35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6.xml" /><Relationship Id="rId3" Type="http://schemas.openxmlformats.org/officeDocument/2006/relationships/slideLayout" Target="../slideLayouts/slideLayout27.xml" /><Relationship Id="rId4" Type="http://schemas.openxmlformats.org/officeDocument/2006/relationships/slideLayout" Target="../slideLayouts/slideLayout28.xml" /><Relationship Id="rId5" Type="http://schemas.openxmlformats.org/officeDocument/2006/relationships/slideLayout" Target="../slideLayouts/slideLayout29.xml" /><Relationship Id="rId6" Type="http://schemas.openxmlformats.org/officeDocument/2006/relationships/slideLayout" Target="../slideLayouts/slideLayout30.xml" /><Relationship Id="rId7" Type="http://schemas.openxmlformats.org/officeDocument/2006/relationships/slideLayout" Target="../slideLayouts/slideLayout31.xml" /><Relationship Id="rId8" Type="http://schemas.openxmlformats.org/officeDocument/2006/relationships/slideLayout" Target="../slideLayouts/slideLayout32.xml" /><Relationship Id="rId9" Type="http://schemas.openxmlformats.org/officeDocument/2006/relationships/slideLayout" Target="../slideLayouts/slideLayout3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slideLayout" Target="../slideLayouts/slideLayout45.xml" /><Relationship Id="rId11" Type="http://schemas.openxmlformats.org/officeDocument/2006/relationships/slideLayout" Target="../slideLayouts/slideLayout46.xml" /><Relationship Id="rId12" Type="http://schemas.openxmlformats.org/officeDocument/2006/relationships/theme" Target="../theme/theme4.xml" /><Relationship Id="rId2" Type="http://schemas.openxmlformats.org/officeDocument/2006/relationships/slideLayout" Target="../slideLayouts/slideLayout37.xml" /><Relationship Id="rId3" Type="http://schemas.openxmlformats.org/officeDocument/2006/relationships/slideLayout" Target="../slideLayouts/slideLayout38.xml" /><Relationship Id="rId4" Type="http://schemas.openxmlformats.org/officeDocument/2006/relationships/slideLayout" Target="../slideLayouts/slideLayout39.xml" /><Relationship Id="rId5" Type="http://schemas.openxmlformats.org/officeDocument/2006/relationships/slideLayout" Target="../slideLayouts/slideLayout40.xml" /><Relationship Id="rId6" Type="http://schemas.openxmlformats.org/officeDocument/2006/relationships/slideLayout" Target="../slideLayouts/slideLayout41.xml" /><Relationship Id="rId7" Type="http://schemas.openxmlformats.org/officeDocument/2006/relationships/slideLayout" Target="../slideLayouts/slideLayout42.xml" /><Relationship Id="rId8" Type="http://schemas.openxmlformats.org/officeDocument/2006/relationships/slideLayout" Target="../slideLayouts/slideLayout43.xml" /><Relationship Id="rId9" Type="http://schemas.openxmlformats.org/officeDocument/2006/relationships/slideLayout" Target="../slideLayouts/slideLayout4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10" Type="http://schemas.openxmlformats.org/officeDocument/2006/relationships/slideLayout" Target="../slideLayouts/slideLayout56.xml" /><Relationship Id="rId11" Type="http://schemas.openxmlformats.org/officeDocument/2006/relationships/slideLayout" Target="../slideLayouts/slideLayout57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48.xml" /><Relationship Id="rId3" Type="http://schemas.openxmlformats.org/officeDocument/2006/relationships/slideLayout" Target="../slideLayouts/slideLayout49.xml" /><Relationship Id="rId4" Type="http://schemas.openxmlformats.org/officeDocument/2006/relationships/slideLayout" Target="../slideLayouts/slideLayout50.xml" /><Relationship Id="rId5" Type="http://schemas.openxmlformats.org/officeDocument/2006/relationships/slideLayout" Target="../slideLayouts/slideLayout51.xml" /><Relationship Id="rId6" Type="http://schemas.openxmlformats.org/officeDocument/2006/relationships/slideLayout" Target="../slideLayouts/slideLayout52.xml" /><Relationship Id="rId7" Type="http://schemas.openxmlformats.org/officeDocument/2006/relationships/slideLayout" Target="../slideLayouts/slideLayout53.xml" /><Relationship Id="rId8" Type="http://schemas.openxmlformats.org/officeDocument/2006/relationships/slideLayout" Target="../slideLayouts/slideLayout54.xml" /><Relationship Id="rId9" Type="http://schemas.openxmlformats.org/officeDocument/2006/relationships/slideLayout" Target="../slideLayouts/slideLayout5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10" Type="http://schemas.openxmlformats.org/officeDocument/2006/relationships/slideLayout" Target="../slideLayouts/slideLayout67.xml" /><Relationship Id="rId11" Type="http://schemas.openxmlformats.org/officeDocument/2006/relationships/slideLayout" Target="../slideLayouts/slideLayout68.xml" /><Relationship Id="rId12" Type="http://schemas.openxmlformats.org/officeDocument/2006/relationships/theme" Target="../theme/theme6.xml" /><Relationship Id="rId2" Type="http://schemas.openxmlformats.org/officeDocument/2006/relationships/slideLayout" Target="../slideLayouts/slideLayout59.xml" /><Relationship Id="rId3" Type="http://schemas.openxmlformats.org/officeDocument/2006/relationships/slideLayout" Target="../slideLayouts/slideLayout60.xml" /><Relationship Id="rId4" Type="http://schemas.openxmlformats.org/officeDocument/2006/relationships/slideLayout" Target="../slideLayouts/slideLayout61.xml" /><Relationship Id="rId5" Type="http://schemas.openxmlformats.org/officeDocument/2006/relationships/slideLayout" Target="../slideLayouts/slideLayout62.xml" /><Relationship Id="rId6" Type="http://schemas.openxmlformats.org/officeDocument/2006/relationships/slideLayout" Target="../slideLayouts/slideLayout63.xml" /><Relationship Id="rId7" Type="http://schemas.openxmlformats.org/officeDocument/2006/relationships/slideLayout" Target="../slideLayouts/slideLayout64.xml" /><Relationship Id="rId8" Type="http://schemas.openxmlformats.org/officeDocument/2006/relationships/slideLayout" Target="../slideLayouts/slideLayout65.xml" /><Relationship Id="rId9" Type="http://schemas.openxmlformats.org/officeDocument/2006/relationships/slideLayout" Target="../slideLayouts/slideLayout6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5100B-D39F-410E-8A9E-7B4327086BD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C1273-A9F6-43DA-8DA1-8E63BC6D09A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9217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9218"/>
          <p:cNvSpPr>
            <a:spLocks noGrp="1"/>
          </p:cNvSpPr>
          <p:nvPr>
            <p:ph type="body" idx="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9220" name="日期占位符 921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221" name="页脚占位符 922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9222" name="灯片编号占位符 922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kumimoji="0"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5F10D30-521E-47B1-8824-85EE5EC2AF5D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kumimoji="0"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kumimoji="0"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C54F00F-7EE6-49C7-9C6B-E1D844AB82ED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017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kumimoji="0"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B996DE-A8C8-4EFD-91BA-3A7BAB02C5AE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kumimoji="0"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ct val="0"/>
              </a:spcBef>
              <a:spcAft>
                <a:spcPct val="0"/>
              </a:spcAft>
              <a:defRPr kumimoji="0" sz="1200" b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705C912-51BC-47B8-A708-DB20A2186FAC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55297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55298"/>
          <p:cNvSpPr>
            <a:spLocks noGrp="1"/>
          </p:cNvSpPr>
          <p:nvPr>
            <p:ph type="body" idx="5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55300" name="日期占位符 5529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5301" name="页脚占位符 5530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itchFamily="34" charset="0"/>
            </a:endParaRPr>
          </a:p>
        </p:txBody>
      </p:sp>
      <p:sp>
        <p:nvSpPr>
          <p:cNvPr id="55302" name="灯片编号占位符 5530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itchFamily="34" charset="0"/>
                <a:ea typeface="宋体" pitchFamily="2" charset="-122"/>
                <a:cs typeface="+mn-cs"/>
              </a:rPr>
              <a:t/>
            </a:fld>
            <a:endParaRPr lang="zh-CN" altLang="en-US" strike="noStrike" noProof="1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1837" y="6483998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AC006-6DE3-4623-8132-B60769241EF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483998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323525" y="6483998"/>
            <a:ext cx="28448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533E5-0DEB-431F-A395-9DECF893CAC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/>
  <p:timing/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 panose="02040503050406030204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Tx/>
        <a:buFont typeface="Cambria" panose="02040503050406030204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 panose="05020102010507070707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Tx/>
        <a:buFont typeface="Cambria" panose="02040503050406030204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image" Target="../media/image3.jpeg" /><Relationship Id="rId5" Type="http://schemas.openxmlformats.org/officeDocument/2006/relationships/tags" Target="../tags/tag3.xml" /><Relationship Id="rId6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notesSlide" Target="../notesSlides/notesSlide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notesSlide" Target="../notesSlides/notesSlide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notesSlide" Target="../notesSlides/notesSlide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notesSlide" Target="../notesSlides/notesSlide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image" Target="../media/image4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2" Type="http://schemas.openxmlformats.org/officeDocument/2006/relationships/notesSlide" Target="../notesSlides/notesSlide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tags" Target="../tags/tag7.xml" /><Relationship Id="rId6" Type="http://schemas.openxmlformats.org/officeDocument/2006/relationships/tags" Target="../tags/tag8.xml" /><Relationship Id="rId7" Type="http://schemas.openxmlformats.org/officeDocument/2006/relationships/tags" Target="../tags/tag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2" Type="http://schemas.openxmlformats.org/officeDocument/2006/relationships/notesSlide" Target="../notesSlides/notesSlide1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2" Type="http://schemas.openxmlformats.org/officeDocument/2006/relationships/notesSlide" Target="../notesSlides/notesSlide1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2" Type="http://schemas.openxmlformats.org/officeDocument/2006/relationships/notesSlide" Target="../notesSlides/notesSlide1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Relationship Id="rId2" Type="http://schemas.openxmlformats.org/officeDocument/2006/relationships/notesSlide" Target="../notesSlides/notesSlide1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notesSlide" Target="../notesSlides/notesSlide1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2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2.xml" /><Relationship Id="rId2" Type="http://schemas.openxmlformats.org/officeDocument/2006/relationships/notesSlide" Target="../notesSlides/notesSlide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圆角矩形 8"/>
          <p:cNvSpPr/>
          <p:nvPr>
            <p:custDataLst>
              <p:tags r:id="rId2"/>
            </p:custDataLst>
          </p:nvPr>
        </p:nvSpPr>
        <p:spPr>
          <a:xfrm>
            <a:off x="172720" y="635"/>
            <a:ext cx="12019915" cy="6759575"/>
          </a:xfrm>
          <a:prstGeom prst="roundRect">
            <a:avLst>
              <a:gd name="adj" fmla="val 6305"/>
            </a:avLst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172720" y="365760"/>
            <a:ext cx="7445375" cy="5659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en-US" sz="66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2021届一轮复习</a:t>
            </a:r>
            <a:endParaRPr lang="en-US" sz="6600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sz="66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古诗词鉴赏</a:t>
            </a: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9120" y="4800600"/>
            <a:ext cx="2316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spc="200">
                <a:ln w="3175">
                  <a:noFill/>
                  <a:prstDash val="dash"/>
                </a:ln>
                <a:solidFill>
                  <a:schemeClr val="tx2"/>
                </a:solidFill>
                <a:latin typeface="Aa语文老师的字" panose="02010600010101010101" charset="-122"/>
                <a:ea typeface="Aa语文老师的字" panose="02010600010101010101" charset="-122"/>
                <a:cs typeface="方正粗黑宋简体" panose="02000000000000000000" charset="-122"/>
                <a:sym typeface="+mn-ea"/>
              </a:rPr>
              <a:t>第八课时</a:t>
            </a:r>
            <a:endParaRPr lang="zh-CN" altLang="en-US" sz="4000" spc="200">
              <a:ln w="3175">
                <a:noFill/>
                <a:prstDash val="dash"/>
              </a:ln>
              <a:solidFill>
                <a:schemeClr val="tx2"/>
              </a:solidFill>
              <a:latin typeface="Aa语文老师的字" charset="-122"/>
              <a:ea typeface="Aa语文老师的字" panose="02010600010101010101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6672" r="6672"/>
          <a:stretch>
            <a:fillRect/>
          </a:stretch>
        </p:blipFill>
        <p:spPr>
          <a:xfrm>
            <a:off x="7801610" y="365760"/>
            <a:ext cx="4075430" cy="4852670"/>
          </a:xfrm>
          <a:custGeom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7991475" y="5919470"/>
            <a:ext cx="36957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pc="3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选择题答题技巧第一课时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74753"/>
          <p:cNvSpPr txBox="1"/>
          <p:nvPr/>
        </p:nvSpPr>
        <p:spPr>
          <a:xfrm>
            <a:off x="116896" y="830997"/>
            <a:ext cx="12191999" cy="5820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en-US" altLang="zh-CN" sz="2800" b="1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  </a:t>
            </a:r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歌     李  贺</a:t>
            </a:r>
          </a:p>
          <a:p>
            <a:pPr marL="0" lvl="2" algn="ctr" fontAlgn="base">
              <a:lnSpc>
                <a:spcPct val="150000"/>
              </a:lnSpc>
              <a:spcBef>
                <a:spcPct val="0"/>
              </a:spcBef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鸦翎羽箭山桑弓，仰天射落衔芦鸿。</a:t>
            </a:r>
          </a:p>
          <a:p>
            <a:pPr marL="0" lvl="2" algn="ctr" fontAlgn="base">
              <a:lnSpc>
                <a:spcPct val="150000"/>
              </a:lnSpc>
              <a:spcBef>
                <a:spcPct val="0"/>
              </a:spcBef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麻衣黑肥冲北风，带酒日晚歌田中。</a:t>
            </a:r>
          </a:p>
          <a:p>
            <a:pPr marL="0" lvl="2" algn="ctr" fontAlgn="base">
              <a:lnSpc>
                <a:spcPct val="150000"/>
              </a:lnSpc>
              <a:spcBef>
                <a:spcPct val="0"/>
              </a:spcBef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男儿屈穷心不穷，枯荣不等嗔天公。</a:t>
            </a:r>
          </a:p>
          <a:p>
            <a:pPr marL="0" lvl="2" algn="ctr" fontAlgn="base">
              <a:lnSpc>
                <a:spcPct val="150000"/>
              </a:lnSpc>
              <a:spcBef>
                <a:spcPct val="0"/>
              </a:spcBef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寒风又变为春柳，条条看即烟濛濛。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下列对这首诗的赏析，不正确的一项是（3分）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A</a:t>
            </a:r>
            <a:r>
              <a:rPr lang="zh-CN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．</a:t>
            </a:r>
            <a:r>
              <a:rPr lang="zh-CN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弯弓射鸿、麻衣冲风、饮酒高歌</a:t>
            </a:r>
            <a:r>
              <a:rPr lang="zh-CN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都是诗人排解心头苦闷与抑郁的方式。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B</a:t>
            </a:r>
            <a:r>
              <a:rPr lang="zh-CN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．诗人虽不得不接受</a:t>
            </a:r>
            <a:r>
              <a:rPr lang="zh-CN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生活贫穷</a:t>
            </a:r>
            <a:r>
              <a:rPr lang="zh-CN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的命运，但意志并不消沉，气概仍然豪迈</a:t>
            </a:r>
            <a:r>
              <a:rPr lang="zh-CN" altLang="zh-CN" sz="2800" b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  </a:t>
            </a:r>
            <a:r>
              <a:rPr lang="en-US" altLang="zh-CN" sz="2800" b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</a:t>
            </a:r>
            <a:r>
              <a:rPr lang="zh-CN" altLang="zh-CN" sz="2800" b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C</a:t>
            </a:r>
            <a:r>
              <a:rPr lang="zh-CN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．诗中形容春柳的方式与</a:t>
            </a:r>
            <a:r>
              <a:rPr lang="zh-CN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韩愈《早春呈水部张十八员外》</a:t>
            </a:r>
            <a:r>
              <a:rPr lang="zh-CN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相同，较为常见。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D</a:t>
            </a:r>
            <a:r>
              <a:rPr lang="zh-CN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．</a:t>
            </a:r>
            <a:r>
              <a:rPr lang="zh-CN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本诗</a:t>
            </a:r>
            <a:r>
              <a:rPr lang="zh-CN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前半描写场景，后半感事抒怀，</a:t>
            </a:r>
            <a:r>
              <a:rPr lang="zh-CN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描写与抒情</a:t>
            </a:r>
            <a:r>
              <a:rPr lang="zh-CN" altLang="zh-CN" sz="2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紧密关联，脉络清晰。</a:t>
            </a:r>
          </a:p>
        </p:txBody>
      </p:sp>
      <p:sp>
        <p:nvSpPr>
          <p:cNvPr id="11268" name="矩形 126980"/>
          <p:cNvSpPr/>
          <p:nvPr/>
        </p:nvSpPr>
        <p:spPr>
          <a:xfrm>
            <a:off x="661769" y="830997"/>
            <a:ext cx="1938337" cy="4603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2018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全国卷</a:t>
            </a: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sp>
        <p:nvSpPr>
          <p:cNvPr id="5" name="矩形 126980"/>
          <p:cNvSpPr/>
          <p:nvPr/>
        </p:nvSpPr>
        <p:spPr>
          <a:xfrm>
            <a:off x="116896" y="0"/>
            <a:ext cx="3028085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smtClean="0">
                <a:solidFill>
                  <a:srgbClr val="FF00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高考回顾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文本框 74753"/>
          <p:cNvSpPr txBox="1"/>
          <p:nvPr/>
        </p:nvSpPr>
        <p:spPr>
          <a:xfrm>
            <a:off x="116896" y="1142496"/>
            <a:ext cx="11693236" cy="537377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精卫词   王建</a:t>
            </a:r>
          </a:p>
          <a:p>
            <a:pPr marL="0" lvl="1" algn="ctr" fontAlgn="base">
              <a:lnSpc>
                <a:spcPct val="130000"/>
              </a:lnSpc>
              <a:spcBef>
                <a:spcPct val="0"/>
              </a:spcBef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精卫谁教尔填海，海边石子青磊磊。</a:t>
            </a:r>
          </a:p>
          <a:p>
            <a:pPr marL="0" lvl="1" algn="ctr" fontAlgn="base">
              <a:lnSpc>
                <a:spcPct val="130000"/>
              </a:lnSpc>
              <a:spcBef>
                <a:spcPct val="0"/>
              </a:spcBef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但得海水作枯池，海中鱼龙何所为。</a:t>
            </a:r>
          </a:p>
          <a:p>
            <a:pPr marL="0" lvl="1" algn="ctr" fontAlgn="base">
              <a:lnSpc>
                <a:spcPct val="130000"/>
              </a:lnSpc>
              <a:spcBef>
                <a:spcPct val="0"/>
              </a:spcBef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口穿岂为空衔石，山中草木无全枝。</a:t>
            </a:r>
          </a:p>
          <a:p>
            <a:pPr marL="0" lvl="1" algn="ctr" fontAlgn="base">
              <a:lnSpc>
                <a:spcPct val="130000"/>
              </a:lnSpc>
              <a:spcBef>
                <a:spcPct val="0"/>
              </a:spcBef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朝在树头暮海里，飞多羽折时堕水。</a:t>
            </a:r>
          </a:p>
          <a:p>
            <a:pPr marL="0" lvl="1" algn="ctr" fontAlgn="base">
              <a:lnSpc>
                <a:spcPct val="130000"/>
              </a:lnSpc>
              <a:spcBef>
                <a:spcPct val="0"/>
              </a:spcBef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高山未尽海未平，愿我身死子还生。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Arial" pitchFamily="34" charset="0"/>
                <a:ea typeface="宋体" pitchFamily="2" charset="-122"/>
              </a:rPr>
              <a:t>  下列对这首诗的赏析，不正确的一项是（3分）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Arial" pitchFamily="34" charset="0"/>
                <a:ea typeface="宋体" pitchFamily="2" charset="-122"/>
              </a:rPr>
              <a:t>  A．作者对精卫辛劳填海的动机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感到困惑</a:t>
            </a:r>
            <a:r>
              <a:rPr lang="zh-CN" altLang="zh-CN" sz="2400" b="1">
                <a:latin typeface="Arial" pitchFamily="34" charset="0"/>
                <a:ea typeface="宋体" pitchFamily="2" charset="-122"/>
              </a:rPr>
              <a:t>，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因此</a:t>
            </a:r>
            <a:r>
              <a:rPr lang="zh-CN" altLang="zh-CN" sz="2400" b="1">
                <a:latin typeface="Arial" pitchFamily="34" charset="0"/>
                <a:ea typeface="宋体" pitchFamily="2" charset="-122"/>
              </a:rPr>
              <a:t>用提问的方式来开启全篇</a:t>
            </a:r>
            <a:r>
              <a:rPr lang="zh-CN" altLang="zh-CN" sz="2400" b="1" smtClean="0">
                <a:latin typeface="Arial" pitchFamily="34" charset="0"/>
                <a:ea typeface="宋体" pitchFamily="2" charset="-122"/>
              </a:rPr>
              <a:t>。</a:t>
            </a:r>
            <a:endParaRPr lang="en-US" altLang="zh-CN" sz="2400" b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latin typeface="Arial" pitchFamily="34" charset="0"/>
                <a:ea typeface="宋体" pitchFamily="2" charset="-122"/>
              </a:rPr>
              <a:t>  </a:t>
            </a:r>
            <a:r>
              <a:rPr lang="zh-CN" altLang="zh-CN" sz="2400" b="1" smtClean="0">
                <a:latin typeface="Arial" pitchFamily="34" charset="0"/>
                <a:ea typeface="宋体" pitchFamily="2" charset="-122"/>
              </a:rPr>
              <a:t>B</a:t>
            </a:r>
            <a:r>
              <a:rPr lang="zh-CN" altLang="zh-CN" sz="2400" b="1">
                <a:latin typeface="Arial" pitchFamily="34" charset="0"/>
                <a:ea typeface="宋体" pitchFamily="2" charset="-122"/>
              </a:rPr>
              <a:t>．诗的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第三、四句</a:t>
            </a:r>
            <a:r>
              <a:rPr lang="zh-CN" altLang="zh-CN" sz="2400" b="1">
                <a:latin typeface="Arial" pitchFamily="34" charset="0"/>
                <a:ea typeface="宋体" pitchFamily="2" charset="-122"/>
              </a:rPr>
              <a:t>设想，若有一天海水枯干，海中的鱼龙也会陷入困境。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Arial" pitchFamily="34" charset="0"/>
                <a:ea typeface="宋体" pitchFamily="2" charset="-122"/>
              </a:rPr>
              <a:t>  C．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第五至第八句</a:t>
            </a:r>
            <a:r>
              <a:rPr lang="zh-CN" altLang="zh-CN" sz="2400" b="1">
                <a:latin typeface="Arial" pitchFamily="34" charset="0"/>
                <a:ea typeface="宋体" pitchFamily="2" charset="-122"/>
              </a:rPr>
              <a:t>着力描写精卫填海的艰辛，不仅奔波劳碌而且遍体鳞伤。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Arial" pitchFamily="34" charset="0"/>
                <a:ea typeface="宋体" pitchFamily="2" charset="-122"/>
              </a:rPr>
              <a:t>  D．这首诗的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语言质朴无华，平白如话</a:t>
            </a:r>
            <a:r>
              <a:rPr lang="zh-CN" altLang="zh-CN" sz="2400" b="1">
                <a:latin typeface="Arial" pitchFamily="34" charset="0"/>
                <a:ea typeface="宋体" pitchFamily="2" charset="-122"/>
              </a:rPr>
              <a:t>，与</a:t>
            </a:r>
            <a:r>
              <a:rPr lang="zh-CN" altLang="zh-CN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白居易的《观刈麦》</a:t>
            </a:r>
            <a:r>
              <a:rPr lang="zh-CN" altLang="zh-CN" sz="2400" b="1">
                <a:latin typeface="Arial" pitchFamily="34" charset="0"/>
                <a:ea typeface="宋体" pitchFamily="2" charset="-122"/>
              </a:rPr>
              <a:t>一诗相近。</a:t>
            </a:r>
          </a:p>
        </p:txBody>
      </p:sp>
      <p:sp>
        <p:nvSpPr>
          <p:cNvPr id="13316" name="矩形 126980"/>
          <p:cNvSpPr/>
          <p:nvPr/>
        </p:nvSpPr>
        <p:spPr>
          <a:xfrm>
            <a:off x="1066365" y="832585"/>
            <a:ext cx="1727200" cy="39846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7777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2018</a:t>
            </a:r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全国卷</a:t>
            </a:r>
            <a:r>
              <a:rPr lang="en-US" altLang="zh-CN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</a:p>
        </p:txBody>
      </p:sp>
      <p:sp>
        <p:nvSpPr>
          <p:cNvPr id="5" name="矩形 126980"/>
          <p:cNvSpPr/>
          <p:nvPr/>
        </p:nvSpPr>
        <p:spPr>
          <a:xfrm>
            <a:off x="116896" y="1588"/>
            <a:ext cx="3028085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smtClean="0">
                <a:solidFill>
                  <a:srgbClr val="FF00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高考回顾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5" name="文本框 73730"/>
          <p:cNvSpPr txBox="1"/>
          <p:nvPr/>
        </p:nvSpPr>
        <p:spPr>
          <a:xfrm>
            <a:off x="2081214" y="703193"/>
            <a:ext cx="5919788" cy="289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FFFF"/>
                </a:solidFill>
                <a:latin typeface="Arial" pitchFamily="34" charset="0"/>
                <a:ea typeface="宋体" pitchFamily="2" charset="-122"/>
              </a:rPr>
              <a:t>        </a:t>
            </a: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礼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部贡院阅进士就试  </a:t>
            </a:r>
            <a:endParaRPr lang="en-US" altLang="zh-CN" sz="2400" b="1" smtClean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欧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阳</a:t>
            </a:r>
            <a:r>
              <a:rPr lang="zh-CN" altLang="en-US" sz="2400" b="1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修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 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紫案焚香暖吹轻，广庭清晓席群英。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 无哗战士衔枚勇，下笔春蚕食叶声。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 乡里献贤先德行，朝廷列爵待公卿。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 自惭衰病心神耗，赖有群公鉴裁精。</a:t>
            </a:r>
          </a:p>
        </p:txBody>
      </p:sp>
      <p:sp>
        <p:nvSpPr>
          <p:cNvPr id="15365" name="文本框 77826"/>
          <p:cNvSpPr txBox="1"/>
          <p:nvPr/>
        </p:nvSpPr>
        <p:spPr>
          <a:xfrm>
            <a:off x="759833" y="3602448"/>
            <a:ext cx="12191999" cy="319472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14．下列对这首诗的赏析，不恰当的两项是（5分）</a:t>
            </a:r>
            <a:endParaRPr lang="zh-CN" altLang="zh-CN" sz="2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A．诗的第一句</a:t>
            </a:r>
            <a:r>
              <a:rPr lang="zh-CN" altLang="zh-CN" sz="2400" b="1" u="sng">
                <a:latin typeface="黑体" panose="02010609060101010101" pitchFamily="2" charset="-122"/>
                <a:ea typeface="黑体" panose="02010609060101010101" pitchFamily="2" charset="-122"/>
              </a:rPr>
              <a:t>写出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了考场肃穆而又怡人的环境，</a:t>
            </a:r>
            <a:r>
              <a:rPr lang="zh-CN" altLang="zh-CN" sz="24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衬托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出作者的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喜悦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心情。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B．第三句重点在</a:t>
            </a:r>
            <a:r>
              <a:rPr lang="zh-CN" altLang="zh-CN" sz="2400" b="1" u="sng">
                <a:latin typeface="黑体" panose="02010609060101010101" pitchFamily="2" charset="-122"/>
                <a:ea typeface="黑体" panose="02010609060101010101" pitchFamily="2" charset="-122"/>
              </a:rPr>
              <a:t>表现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考生们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奋勇争先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、一往无前，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所以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把他们比作战士</a:t>
            </a:r>
            <a:r>
              <a:rPr lang="zh-CN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C．参加礼部考试的考生</a:t>
            </a:r>
            <a:r>
              <a:rPr lang="zh-CN" altLang="zh-CN" sz="2400" b="1" u="sng">
                <a:latin typeface="黑体" panose="02010609060101010101" pitchFamily="2" charset="-122"/>
                <a:ea typeface="黑体" panose="02010609060101010101" pitchFamily="2" charset="-122"/>
              </a:rPr>
              <a:t>都由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各地选送而来，道德品行是选送的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首要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依据。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D．朝廷对考生寄予了殷切的期望，</a:t>
            </a:r>
            <a:r>
              <a:rPr lang="zh-CN" altLang="zh-CN" sz="24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希望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他们能够成长为国家的栋梁之才。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E．作者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承认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自己体弱多病的</a:t>
            </a:r>
            <a:r>
              <a:rPr lang="zh-CN" altLang="zh-CN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事实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，表示选材工作要</a:t>
            </a:r>
            <a:r>
              <a:rPr lang="zh-CN" altLang="zh-CN" sz="2400" b="1" u="sng">
                <a:latin typeface="黑体" panose="02010609060101010101" pitchFamily="2" charset="-122"/>
                <a:ea typeface="黑体" panose="02010609060101010101" pitchFamily="2" charset="-122"/>
              </a:rPr>
              <a:t>依靠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其他考官来完成</a:t>
            </a:r>
            <a:r>
              <a:rPr lang="zh-CN" altLang="zh-CN" sz="2400" b="1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126980"/>
          <p:cNvSpPr/>
          <p:nvPr/>
        </p:nvSpPr>
        <p:spPr>
          <a:xfrm>
            <a:off x="116896" y="1588"/>
            <a:ext cx="3028085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smtClean="0">
                <a:solidFill>
                  <a:srgbClr val="FF00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高考回顾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126980"/>
          <p:cNvSpPr/>
          <p:nvPr/>
        </p:nvSpPr>
        <p:spPr>
          <a:xfrm>
            <a:off x="895350" y="992157"/>
            <a:ext cx="1727200" cy="39846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7777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2017</a:t>
            </a:r>
            <a:r>
              <a:rPr lang="zh-CN" altLang="en-US" sz="20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全</a:t>
            </a:r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国</a:t>
            </a:r>
            <a:r>
              <a:rPr lang="zh-CN" altLang="en-US" sz="20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卷</a:t>
            </a:r>
            <a:r>
              <a:rPr lang="en-US" altLang="zh-CN" sz="20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20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矩形 126980"/>
          <p:cNvSpPr/>
          <p:nvPr/>
        </p:nvSpPr>
        <p:spPr>
          <a:xfrm>
            <a:off x="650442" y="925453"/>
            <a:ext cx="1727200" cy="398463"/>
          </a:xfrm>
          <a:prstGeom prst="rect">
            <a:avLst/>
          </a:prstGeom>
          <a:solidFill>
            <a:srgbClr val="969696"/>
          </a:solidFill>
          <a:ln w="9525" cap="flat" cmpd="sng">
            <a:solidFill>
              <a:srgbClr val="7777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2017</a:t>
            </a:r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全国卷</a:t>
            </a:r>
            <a:r>
              <a:rPr lang="en-US" altLang="zh-CN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sp>
        <p:nvSpPr>
          <p:cNvPr id="17412" name="文本框 77826"/>
          <p:cNvSpPr txBox="1"/>
          <p:nvPr/>
        </p:nvSpPr>
        <p:spPr>
          <a:xfrm>
            <a:off x="96978" y="3552124"/>
            <a:ext cx="11914912" cy="319472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14．本诗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尾联用了唐代李揆的典故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，以下对此进行的赏析不正确的两项是（5分）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A．本联用李揆的典故准确贴切，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因为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苏轼兄弟在当时声名卓著，与李揆非常相似。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B．中原地域辽阔，人才济济，豪杰辈出，即使卓越如苏轼兄弟，也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不敢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自居第一。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C．从李揆的典故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推断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，如果苏辙承认自己的家世第一，很有可能被契丹君主扣留。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D．苏轼告诉苏辙，作为大国使臣，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切莫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以家世傲人，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而要展示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出谦恭的君子风度。</a:t>
            </a:r>
          </a:p>
          <a:p>
            <a:pPr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E．苏轼与苏辙兄弟情深，此时更为远行的弟弟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担心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，希望他小心谨慎，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平安归来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17414" name="文本框 238593"/>
          <p:cNvSpPr txBox="1"/>
          <p:nvPr/>
        </p:nvSpPr>
        <p:spPr>
          <a:xfrm>
            <a:off x="166252" y="617610"/>
            <a:ext cx="11776365" cy="273921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zh-CN" sz="2400" b="1">
                <a:latin typeface="楷体_GB2312" pitchFamily="49" charset="-122"/>
                <a:ea typeface="楷体_GB2312" pitchFamily="49" charset="-122"/>
              </a:rPr>
              <a:t>送子由使契丹  苏  轼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云海相望寄此身，那因远适更沾巾。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不辞驿骑凌风雪，要使天骄识凤麟。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沙漠回看清禁月①，湖山应梦武林春②。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单于若问君家世，莫道中朝第一人③。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1600" b="1">
                <a:latin typeface="华文楷体" pitchFamily="2" charset="-122"/>
                <a:ea typeface="华文楷体" pitchFamily="2" charset="-122"/>
              </a:rPr>
              <a:t>【注】①清禁：皇宫。苏辙时任翰林学士，常出入宫禁。②武林：杭州的别称。苏轼时知杭州。③唐代李揆被皇帝誉为“门地、人物、文学皆当世第一”。后来入吐蕃会盟，酋长问他：“闻唐有第一人李揆，公是否？”李揆怕被扣留，骗他说：“彼李揆，安肯来邪？”</a:t>
            </a:r>
          </a:p>
        </p:txBody>
      </p:sp>
      <p:sp>
        <p:nvSpPr>
          <p:cNvPr id="7" name="矩形 126980"/>
          <p:cNvSpPr/>
          <p:nvPr/>
        </p:nvSpPr>
        <p:spPr>
          <a:xfrm>
            <a:off x="0" y="23843"/>
            <a:ext cx="3028085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smtClean="0">
                <a:solidFill>
                  <a:srgbClr val="FF00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高考回顾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52400" y="415498"/>
            <a:ext cx="10806546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smtClean="0">
                <a:latin typeface="楷体_GB2312" pitchFamily="49" charset="-122"/>
                <a:ea typeface="楷体_GB2312" pitchFamily="49" charset="-122"/>
              </a:rPr>
              <a:t>                  </a:t>
            </a:r>
            <a:r>
              <a:rPr lang="zh-CN" altLang="zh-CN" sz="1600" b="1" smtClean="0">
                <a:latin typeface="楷体_GB2312" pitchFamily="49" charset="-122"/>
                <a:ea typeface="楷体_GB2312" pitchFamily="49" charset="-122"/>
              </a:rPr>
              <a:t>编</a:t>
            </a:r>
            <a:r>
              <a:rPr lang="zh-CN" altLang="zh-CN" sz="1600" b="1">
                <a:latin typeface="楷体_GB2312" pitchFamily="49" charset="-122"/>
                <a:ea typeface="楷体_GB2312" pitchFamily="49" charset="-122"/>
              </a:rPr>
              <a:t>集拙诗，成十一五卷，因题卷末，戏赠元九、李二十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zh-CN" b="1" smtClean="0">
                <a:latin typeface="楷体_GB2312" pitchFamily="49" charset="-122"/>
                <a:ea typeface="楷体_GB2312" pitchFamily="49" charset="-122"/>
              </a:rPr>
              <a:t>白</a:t>
            </a:r>
            <a:r>
              <a:rPr lang="zh-CN" altLang="zh-CN" b="1">
                <a:latin typeface="楷体_GB2312" pitchFamily="49" charset="-122"/>
                <a:ea typeface="楷体_GB2312" pitchFamily="49" charset="-122"/>
              </a:rPr>
              <a:t>居易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 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zh-CN" sz="2400" b="1">
                <a:latin typeface="楷体_GB2312" pitchFamily="49" charset="-122"/>
                <a:ea typeface="楷体_GB2312" pitchFamily="49" charset="-122"/>
              </a:rPr>
              <a:t>一篇长恨有风情，十首秦吟近正声。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zh-CN" sz="2400" b="1">
              <a:latin typeface="楷体_GB2312" pitchFamily="49" charset="-122"/>
              <a:ea typeface="楷体_GB2312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zh-CN" sz="2400" b="1">
                <a:latin typeface="楷体_GB2312" pitchFamily="49" charset="-122"/>
                <a:ea typeface="楷体_GB2312" pitchFamily="49" charset="-122"/>
              </a:rPr>
              <a:t>每被老元偷格律，苦教短李伏歌行。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zh-CN" sz="2400" b="1">
              <a:latin typeface="楷体_GB2312" pitchFamily="49" charset="-122"/>
              <a:ea typeface="楷体_GB2312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zh-CN" sz="2400" b="1">
                <a:latin typeface="楷体_GB2312" pitchFamily="49" charset="-122"/>
                <a:ea typeface="楷体_GB2312" pitchFamily="49" charset="-122"/>
              </a:rPr>
              <a:t>世间富贵应无分，身后文章合有名。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zh-CN" sz="2400" b="1">
              <a:latin typeface="楷体_GB2312" pitchFamily="49" charset="-122"/>
              <a:ea typeface="楷体_GB2312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zh-CN" sz="2400" b="1">
                <a:latin typeface="楷体_GB2312" pitchFamily="49" charset="-122"/>
                <a:ea typeface="楷体_GB2312" pitchFamily="49" charset="-122"/>
              </a:rPr>
              <a:t>莫怪气粗言语大，新排十五卷诗成。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 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400" y="3352800"/>
            <a:ext cx="1203960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以下对本诗的理解和分析，不正确的两项是（</a:t>
            </a:r>
            <a:r>
              <a:rPr lang="en-US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</a:t>
            </a:r>
            <a:r>
              <a:rPr lang="en-US" altLang="zh-CN" sz="24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C</a:t>
            </a:r>
            <a:r>
              <a:rPr lang="zh-CN" altLang="zh-CN" sz="24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）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4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D 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）（</a:t>
            </a:r>
            <a:r>
              <a:rPr lang="en-US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5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分）</a:t>
            </a:r>
            <a:r>
              <a:rPr lang="en-US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 </a:t>
            </a:r>
            <a:endParaRPr lang="zh-CN" altLang="zh-CN" sz="24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A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．</a:t>
            </a:r>
            <a:r>
              <a:rPr lang="zh-CN" altLang="zh-CN" sz="24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《长恨歌》和《秦中吟》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都是白居易的得意之作，能</a:t>
            </a:r>
            <a:r>
              <a:rPr lang="zh-CN" altLang="zh-CN" sz="2400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够作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为其诗歌创作的代表。</a:t>
            </a:r>
            <a:r>
              <a:rPr lang="en-US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 </a:t>
            </a:r>
            <a:endParaRPr lang="zh-CN" altLang="zh-CN" sz="24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B.</a:t>
            </a:r>
            <a:r>
              <a:rPr lang="zh-CN" altLang="zh-CN" sz="24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元稹常常私下对白居易的诗歌进行模仿，这从</a:t>
            </a:r>
            <a:r>
              <a:rPr lang="zh-CN" altLang="zh-CN" sz="24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侧面说明</a:t>
            </a:r>
            <a:r>
              <a:rPr lang="zh-CN" altLang="zh-CN" sz="24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了白诗较高的创作水准。</a:t>
            </a:r>
            <a:r>
              <a:rPr lang="en-US" altLang="zh-CN" sz="24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 </a:t>
            </a:r>
            <a:endParaRPr lang="zh-CN" altLang="zh-CN" sz="24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C.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白居易在诗中称呼李绅为“短李”，也</a:t>
            </a:r>
            <a:r>
              <a:rPr lang="zh-CN" altLang="zh-CN" sz="24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隐含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着不太认可李绅诗歌创作的意思。</a:t>
            </a:r>
            <a:r>
              <a:rPr lang="en-US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 </a:t>
            </a:r>
            <a:endParaRPr lang="zh-CN" altLang="zh-CN" sz="24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D.</a:t>
            </a:r>
            <a:r>
              <a:rPr lang="zh-CN" altLang="zh-CN" sz="24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作者坚信自己必将因文学成就而名扬后世，</a:t>
            </a:r>
            <a:r>
              <a:rPr lang="zh-CN" altLang="zh-CN" sz="24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因此并不</a:t>
            </a:r>
            <a:r>
              <a:rPr lang="zh-CN" altLang="zh-CN" sz="2400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介意</a:t>
            </a:r>
            <a:r>
              <a:rPr lang="zh-CN" altLang="zh-CN" sz="24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在当时是否得到认可。</a:t>
            </a:r>
            <a:r>
              <a:rPr lang="en-US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 </a:t>
            </a:r>
            <a:endParaRPr lang="zh-CN" altLang="zh-CN" sz="2400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E.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在诗的最后两句中，白居易</a:t>
            </a:r>
            <a:r>
              <a:rPr lang="zh-CN" altLang="zh-CN" sz="24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称</a:t>
            </a:r>
            <a:r>
              <a:rPr lang="zh-CN" altLang="zh-CN" sz="24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，自己新编出的诗集可以成为自我炫耀的资本。</a:t>
            </a:r>
          </a:p>
        </p:txBody>
      </p:sp>
      <p:sp>
        <p:nvSpPr>
          <p:cNvPr id="5" name="矩形 126980"/>
          <p:cNvSpPr/>
          <p:nvPr/>
        </p:nvSpPr>
        <p:spPr>
          <a:xfrm>
            <a:off x="152400" y="0"/>
            <a:ext cx="3028085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smtClean="0">
                <a:solidFill>
                  <a:srgbClr val="FF00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高考回顾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126980"/>
          <p:cNvSpPr/>
          <p:nvPr/>
        </p:nvSpPr>
        <p:spPr>
          <a:xfrm>
            <a:off x="650729" y="830997"/>
            <a:ext cx="1727200" cy="39846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7777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2017</a:t>
            </a:r>
            <a:r>
              <a:rPr lang="zh-CN" altLang="en-US" sz="20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全</a:t>
            </a:r>
            <a:r>
              <a:rPr lang="zh-CN" altLang="en-US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国卷</a:t>
            </a:r>
            <a:r>
              <a:rPr lang="en-US" altLang="zh-CN" sz="2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827925" y="266612"/>
            <a:ext cx="9187737" cy="40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en-US" altLang="zh-CN" sz="24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2017-2019</a:t>
            </a:r>
            <a:r>
              <a:rPr lang="zh-CN" altLang="en-US" sz="24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年全国卷语文高考诗歌鉴赏客观</a:t>
            </a:r>
            <a:r>
              <a:rPr lang="zh-CN" altLang="en-US" sz="24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题选项设置考点总结</a:t>
            </a:r>
            <a:endParaRPr lang="zh-CN" altLang="en-US" sz="24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74075" y="933887"/>
          <a:ext cx="11610107" cy="56770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4136"/>
                <a:gridCol w="859548"/>
                <a:gridCol w="10006423"/>
              </a:tblGrid>
              <a:tr h="475323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</a:rPr>
                        <a:t>时间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kern="100">
                          <a:effectLst/>
                        </a:rPr>
                        <a:t>卷别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客主观题对应考点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rowSpan="3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2016</a:t>
                      </a:r>
                      <a:r>
                        <a:rPr lang="zh-CN" sz="2000" kern="100">
                          <a:effectLst/>
                        </a:rPr>
                        <a:t>年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1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景物形象描述及作用，表达技巧（典故）和思想情感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2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诗句理解及人物形象，表达技巧（铺垫）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3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语言（炼字），比较阅读（思想内容和观点态度）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rowSpan="3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2017</a:t>
                      </a:r>
                      <a:r>
                        <a:rPr lang="zh-CN" sz="2000" kern="100">
                          <a:effectLst/>
                        </a:rPr>
                        <a:t>年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1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诗句内容理解及表达技巧，语言（炼句）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2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表达技巧（典故），人物形象（性格特点）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3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表达技巧（典故），人物形象（性格特点）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rowSpan="3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2018</a:t>
                      </a:r>
                      <a:r>
                        <a:rPr lang="zh-CN" sz="2000" kern="100">
                          <a:effectLst/>
                        </a:rPr>
                        <a:t>年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1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内容理解、表达技巧（篇章结构），人生态度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2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内容概括、表达技巧（想象、间接抒情），意象作用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3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结构篇章、内容理解、语言风格，思想内容和观点态度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rowSpan="3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 </a:t>
                      </a:r>
                      <a:endParaRPr lang="zh-CN" sz="2000" kern="100">
                        <a:effectLst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2019</a:t>
                      </a:r>
                      <a:r>
                        <a:rPr lang="zh-CN" sz="2000" kern="100">
                          <a:effectLst/>
                        </a:rPr>
                        <a:t>年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1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内容理解（画作内容、诗句内容）、表达技巧（写景抒情）、语言风格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2</a:t>
                      </a:r>
                      <a:endParaRPr lang="zh-CN" sz="2000" kern="100"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内容概括、重要词语（典故），情感态度、表达技巧（对比）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29496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000" kern="100">
                          <a:effectLst/>
                        </a:rPr>
                        <a:t>3</a:t>
                      </a:r>
                      <a:endParaRPr lang="zh-CN" sz="2000" kern="100">
                        <a:effectLst/>
                        <a:latin typeface="Calibri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1" kern="100">
                          <a:solidFill>
                            <a:schemeClr val="tx1"/>
                          </a:solidFill>
                          <a:effectLst/>
                        </a:rPr>
                        <a:t>意象意境、内容理解、描写手法，思想内容和观点态度</a:t>
                      </a:r>
                      <a:endParaRPr lang="zh-CN" sz="2400" b="1" kern="1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0504" marR="50504" marT="33860" marB="33860"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11" name="内容占位符 2"/>
          <p:cNvSpPr/>
          <p:nvPr/>
        </p:nvSpPr>
        <p:spPr bwMode="auto">
          <a:xfrm>
            <a:off x="138545" y="914400"/>
            <a:ext cx="11748655" cy="450272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pPr marL="342900" indent="-342900" algn="ctr" fontAlgn="base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①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字句理解有误</a:t>
            </a:r>
          </a:p>
          <a:p>
            <a:pPr marL="342900" indent="-342900" algn="ctr" fontAlgn="base">
              <a:lnSpc>
                <a:spcPct val="200000"/>
              </a:lnSpc>
              <a:spcBef>
                <a:spcPct val="4000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②情感态度有误</a:t>
            </a:r>
          </a:p>
          <a:p>
            <a:pPr marL="342900" indent="-342900" algn="ctr" fontAlgn="base">
              <a:lnSpc>
                <a:spcPct val="200000"/>
              </a:lnSpc>
              <a:spcBef>
                <a:spcPct val="4000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③画面氛围有误</a:t>
            </a:r>
          </a:p>
          <a:p>
            <a:pPr marL="342900" indent="-342900" algn="ctr" fontAlgn="base">
              <a:lnSpc>
                <a:spcPct val="200000"/>
              </a:lnSpc>
              <a:spcBef>
                <a:spcPct val="4000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④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语</a:t>
            </a: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言风格有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误</a:t>
            </a:r>
          </a:p>
          <a:p>
            <a:pPr marL="342900" indent="-342900" algn="ctr" fontAlgn="base">
              <a:lnSpc>
                <a:spcPct val="200000"/>
              </a:lnSpc>
              <a:spcBef>
                <a:spcPct val="40000"/>
              </a:spcBef>
              <a:spcAft>
                <a:spcPct val="0"/>
              </a:spcAft>
              <a:defRPr/>
            </a:pP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⑤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艺</a:t>
            </a:r>
            <a:r>
              <a:rPr lang="zh-CN" altLang="en-US" sz="3200" b="1" smtClean="0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术技巧有误</a:t>
            </a:r>
          </a:p>
        </p:txBody>
      </p:sp>
      <p:sp>
        <p:nvSpPr>
          <p:cNvPr id="3" name="矩形 2"/>
          <p:cNvSpPr/>
          <p:nvPr/>
        </p:nvSpPr>
        <p:spPr>
          <a:xfrm>
            <a:off x="124691" y="305932"/>
            <a:ext cx="11776364" cy="509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en-US" altLang="zh-CN" sz="32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2017-2020</a:t>
            </a: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年全国卷语文高考诗歌鉴赏客观</a:t>
            </a:r>
            <a:r>
              <a:rPr lang="zh-CN" altLang="en-US" sz="32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题</a:t>
            </a: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选项陷阱设置</a:t>
            </a:r>
            <a:r>
              <a:rPr lang="zh-CN" altLang="en-US" sz="32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点</a:t>
            </a:r>
            <a:endParaRPr lang="zh-CN" altLang="en-US" sz="32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9654" y="0"/>
            <a:ext cx="10515600" cy="1325563"/>
          </a:xfrm>
        </p:spPr>
        <p:txBody>
          <a:bodyPr>
            <a:norm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错因归类及答题对策</a:t>
            </a:r>
            <a:endParaRPr lang="zh-CN" altLang="en-US" sz="60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7" y="1520031"/>
            <a:ext cx="12192000" cy="4838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</a:pPr>
            <a:endParaRPr lang="en-US" altLang="zh-CN" b="1"/>
          </a:p>
          <a:p>
            <a:pPr lvl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语言语风类错误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：或</a:t>
            </a:r>
            <a:r>
              <a:rPr lang="zh-CN" altLang="en-US" sz="2800" b="1">
                <a:solidFill>
                  <a:schemeClr val="accent2"/>
                </a:solidFill>
                <a:latin typeface="Arial" pitchFamily="34" charset="0"/>
                <a:ea typeface="华文中宋" pitchFamily="2" charset="-122"/>
              </a:rPr>
              <a:t>故意译错实词虚词</a:t>
            </a: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;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或对诗歌的语言风格判断错误。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意境意象类错误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：对诗歌的意象的含义判断错误</a:t>
            </a: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;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或对意境的概括错误。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3.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技巧手法类错误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：对诗歌运用的写作技巧的类型或作用判断错误。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4.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思想情感类错误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：拔高情感</a:t>
            </a: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(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对诗歌中描写的情感故意妄加引申，添上某种光圈</a:t>
            </a: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);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或转移情感。</a:t>
            </a:r>
          </a:p>
          <a:p>
            <a:pPr lvl="0"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5.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华文中宋" pitchFamily="2" charset="-122"/>
              </a:rPr>
              <a:t>观点内容类错误</a:t>
            </a:r>
            <a:r>
              <a:rPr lang="zh-CN" altLang="en-US" sz="2800" b="1">
                <a:latin typeface="Arial" pitchFamily="34" charset="0"/>
                <a:ea typeface="华文中宋" pitchFamily="2" charset="-122"/>
              </a:rPr>
              <a:t>：扩大范围</a:t>
            </a:r>
            <a:r>
              <a:rPr lang="en-US" altLang="zh-CN" sz="2800" b="1">
                <a:latin typeface="Arial" pitchFamily="34" charset="0"/>
                <a:ea typeface="华文中宋" pitchFamily="2" charset="-122"/>
              </a:rPr>
              <a:t>(</a:t>
            </a:r>
            <a:r>
              <a:rPr lang="zh-CN" altLang="en-US" sz="2800" b="1">
                <a:latin typeface="Arial" pitchFamily="34" charset="0"/>
                <a:ea typeface="华文中宋" pitchFamily="2" charset="-122"/>
              </a:rPr>
              <a:t>把作家的某一具体作品风格用其整体作品风格来</a:t>
            </a:r>
            <a:r>
              <a:rPr lang="zh-CN" altLang="en-US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代替</a:t>
            </a:r>
            <a:r>
              <a:rPr lang="en-US" altLang="zh-CN" sz="2800" b="1">
                <a:solidFill>
                  <a:srgbClr val="000000"/>
                </a:solidFill>
                <a:latin typeface="Arial" pitchFamily="34" charset="0"/>
                <a:ea typeface="华文中宋" pitchFamily="2" charset="-122"/>
              </a:rPr>
              <a:t>)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154016"/>
            <a:ext cx="12192000" cy="37117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en-US" altLang="zh-CN" sz="20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1998•</a:t>
            </a:r>
            <a:r>
              <a:rPr lang="zh-CN" altLang="en-US" sz="20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全国】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对</a:t>
            </a:r>
            <a:r>
              <a:rPr lang="zh-CN" altLang="en-US" sz="2000" b="1">
                <a:solidFill>
                  <a:srgbClr val="411401">
                    <a:lumMod val="50000"/>
                    <a:lumOff val="50000"/>
                  </a:srgbClr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这首诗中语句的解说</a:t>
            </a:r>
            <a:r>
              <a:rPr lang="zh-CN" altLang="en-US" sz="20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不恰当</a:t>
            </a:r>
            <a:r>
              <a:rPr lang="zh-CN" altLang="en-US" sz="20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的一项（    ）</a:t>
            </a:r>
            <a:endParaRPr lang="zh-CN" altLang="en-US" sz="2000">
              <a:solidFill>
                <a:prstClr val="black"/>
              </a:solidFill>
              <a:latin typeface="仿宋_GB2312" charset="-122"/>
              <a:ea typeface="仿宋_GB2312" charset="-122"/>
              <a:cs typeface="仿宋_GB2312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题李凝幽</a:t>
            </a:r>
            <a:r>
              <a:rPr lang="zh-CN" altLang="en-US" sz="2400" b="1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居</a:t>
            </a:r>
            <a:endParaRPr lang="en-US" altLang="zh-CN" sz="2400" b="1" smtClean="0">
              <a:latin typeface="仿宋_GB2312" charset="-122"/>
              <a:ea typeface="仿宋_GB2312" charset="-122"/>
              <a:cs typeface="仿宋_GB2312"/>
              <a:sym typeface="+mn-ea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smtClean="0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贾</a:t>
            </a:r>
            <a:r>
              <a:rPr lang="zh-CN" altLang="en-US" b="1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岛</a:t>
            </a:r>
            <a:r>
              <a:rPr lang="zh-CN" altLang="en-US" sz="2400" b="1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    </a:t>
            </a:r>
            <a:endParaRPr lang="zh-CN" altLang="en-US" sz="2400" b="1">
              <a:latin typeface="仿宋_GB2312" charset="-122"/>
              <a:ea typeface="仿宋_GB2312" charset="-122"/>
              <a:cs typeface="仿宋_GB2312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闲居少邻并，草径入荒园。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鸟宿池边树，僧敲月下门。    </a:t>
            </a:r>
            <a:endParaRPr lang="zh-CN" altLang="en-US" sz="2400" b="1">
              <a:latin typeface="仿宋_GB2312" panose="02010609030101010101" charset="-122"/>
              <a:ea typeface="仿宋_GB2312" panose="02010609030101010101" charset="-122"/>
              <a:cs typeface="仿宋_GB2312" panose="02010609030101010101" charset="-122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过桥分野色，移石动云根。</a:t>
            </a: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仿宋_GB2312" panose="02010609030101010101" charset="-122"/>
                <a:ea typeface="仿宋_GB2312" panose="02010609030101010101" charset="-122"/>
                <a:cs typeface="仿宋_GB2312" panose="02010609030101010101" charset="-122"/>
                <a:sym typeface="+mn-ea"/>
              </a:rPr>
              <a:t>暂去还来此，幽期不负言。</a:t>
            </a:r>
            <a:r>
              <a:rPr lang="zh-CN" altLang="en-US" sz="2000"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455" y="3749524"/>
            <a:ext cx="11707090" cy="2431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、“题李凝幽居”中“题”字的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意思是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“写”，“幽居”的意思是僻静的居处。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、“闲居”句中“少邻并”的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意思是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说李凝自小就有邻居紧挨着作伴。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、“僧敲”句中的“敲”，传说也曾想作“推”，“推敲”一词即来源于此。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、“幽期”句中的“幽期”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指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归隐的约定，“不负言”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表示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不违背诺言。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7036" y="5886453"/>
            <a:ext cx="892435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解析：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少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邻并</a:t>
            </a: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是指周围没有邻居，地方偏僻。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9111389" y="5776613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2060"/>
                </a:solidFill>
                <a:latin typeface="Arial" pitchFamily="34" charset="0"/>
                <a:ea typeface="华文中宋" pitchFamily="2" charset="-122"/>
              </a:rPr>
              <a:t>译</a:t>
            </a:r>
            <a:r>
              <a:rPr lang="zh-CN" altLang="en-US" sz="4000" b="1" smtClean="0">
                <a:solidFill>
                  <a:srgbClr val="002060"/>
                </a:solidFill>
                <a:latin typeface="Arial" pitchFamily="34" charset="0"/>
                <a:ea typeface="华文中宋" pitchFamily="2" charset="-122"/>
              </a:rPr>
              <a:t>错实词</a:t>
            </a:r>
            <a:endParaRPr lang="zh-CN" altLang="en-US" sz="4000" b="1">
              <a:solidFill>
                <a:srgbClr val="00206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138545" y="229363"/>
            <a:ext cx="12053455" cy="608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>
                <a:solidFill>
                  <a:prstClr val="black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 sz="2800" b="1">
                <a:solidFill>
                  <a:prstClr val="black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1999•</a:t>
            </a:r>
            <a:r>
              <a:rPr lang="zh-CN" altLang="en-US" sz="2800" b="1">
                <a:solidFill>
                  <a:prstClr val="black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sz="2800" b="1">
                <a:solidFill>
                  <a:prstClr val="black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itchFamily="2" charset="-122"/>
                <a:cs typeface="新宋体" panose="02010609030101010101" charset="-122"/>
              </a:rPr>
              <a:t>对这首诗的赏析</a:t>
            </a:r>
            <a:r>
              <a:rPr lang="zh-CN" altLang="en-US" sz="2800" b="1">
                <a:solidFill>
                  <a:srgbClr val="000000"/>
                </a:solidFill>
                <a:latin typeface="Calibri" panose="020f0502020204030204" pitchFamily="34" charset="0"/>
                <a:ea typeface="宋体" pitchFamily="2" charset="-122"/>
                <a:cs typeface="新宋体" panose="02010609030101010101" charset="-122"/>
              </a:rPr>
              <a:t>，不恰当的一项是（     ）</a:t>
            </a:r>
            <a:endParaRPr lang="zh-CN" altLang="en-US" sz="28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漫成一首</a:t>
            </a:r>
            <a:r>
              <a:rPr lang="en-US" altLang="zh-CN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·</a:t>
            </a:r>
            <a: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杜甫</a:t>
            </a:r>
            <a:b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</a:br>
            <a: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江月去人只数尺，风灯照夜欲三更。</a:t>
            </a:r>
            <a:b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</a:br>
            <a:r>
              <a:rPr lang="zh-CN" altLang="en-US" sz="2800" b="1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沙头宿鹭联拳静，船尾跳鱼拨剌鸣。</a:t>
            </a:r>
            <a:endParaRPr lang="zh-CN" altLang="en-US" sz="2800" b="1">
              <a:solidFill>
                <a:srgbClr val="00206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．首句从水中月影写起，</a:t>
            </a:r>
            <a:r>
              <a:rPr lang="zh-CN" altLang="en-US" sz="2800" b="1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描写了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江上月夜宁静的美景，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与“江清月近人”这句诗异曲同工。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．第三句</a:t>
            </a:r>
            <a:r>
              <a:rPr lang="zh-CN" altLang="en-US" sz="2800" b="1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写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白鹭屈曲着身子，恬静地夜宿在月照下的沙滩上，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意境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安谧、和平。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．二、四两句</a:t>
            </a:r>
            <a:r>
              <a:rPr lang="zh-CN" altLang="en-US" sz="2800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分写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了江风吹打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桅灯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、大鱼跃出水面的</a:t>
            </a:r>
            <a:r>
              <a:rPr lang="zh-CN" altLang="en-US" sz="2800" b="1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动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，与一、三两句的“</a:t>
            </a:r>
            <a:r>
              <a:rPr lang="zh-CN" altLang="en-US" sz="2800" b="1">
                <a:solidFill>
                  <a:srgbClr val="00206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静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对比鲜明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。</a:t>
            </a:r>
            <a:endParaRPr lang="zh-CN" altLang="en-US" sz="28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  <a:t>D</a:t>
            </a:r>
            <a: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Times New Roman" panose="02020603050405020304" pitchFamily="18" charset="0"/>
              </a:rPr>
              <a:t>．全诗通过写夜泊时的所见所闻，透露出诗人对平静、安宁生活的向往。</a:t>
            </a:r>
            <a:br>
              <a:rPr lang="zh-CN" altLang="en-US" sz="280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Calibri" panose="020f0502020204030204" pitchFamily="34" charset="0"/>
              </a:rPr>
            </a:br>
            <a:br>
              <a:rPr lang="zh-CN" altLang="en-US" sz="2800" b="1">
                <a:solidFill>
                  <a:prstClr val="black"/>
                </a:solidFill>
                <a:latin typeface="Calibri" panose="020f0502020204030204" pitchFamily="34" charset="0"/>
                <a:ea typeface="宋体" pitchFamily="2" charset="-122"/>
                <a:cs typeface="Calibri" panose="020f0502020204030204" pitchFamily="34" charset="0"/>
              </a:rPr>
            </a:br>
            <a:endParaRPr lang="zh-CN" altLang="en-US" sz="2800" b="1">
              <a:solidFill>
                <a:prstClr val="black"/>
              </a:solidFill>
              <a:latin typeface="Arial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7238" y="5895529"/>
            <a:ext cx="6623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解析：</a:t>
            </a:r>
            <a:r>
              <a:rPr lang="en-US" altLang="zh-CN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C</a:t>
            </a:r>
            <a:r>
              <a:rPr lang="zh-CN" altLang="en-US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  第二句没有写动，且鱼的大小未明</a:t>
            </a:r>
            <a:br>
              <a:rPr lang="zh-CN" altLang="en-US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</a:br>
            <a:endParaRPr lang="zh-CN" altLang="zh-CN" sz="2400" b="1">
              <a:solidFill>
                <a:srgbClr val="FF0000"/>
              </a:solidFill>
              <a:latin typeface="仿宋_GB2312" charset="-122"/>
              <a:ea typeface="仿宋_GB231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56669" y="5541586"/>
            <a:ext cx="23390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译错诗句</a:t>
            </a:r>
            <a:endParaRPr lang="en-US" altLang="zh-CN" sz="4000" b="1" smtClean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技巧有误</a:t>
            </a:r>
            <a:endParaRPr lang="zh-CN" altLang="en-US" sz="4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2583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457204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30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回顾第一部分：如何读懂诗歌总结</a:t>
            </a:r>
          </a:p>
        </p:txBody>
      </p:sp>
      <p:sp>
        <p:nvSpPr>
          <p:cNvPr id="14" name="Title 6"/>
          <p:cNvSpPr txBox="1"/>
          <p:nvPr>
            <p:custDataLst>
              <p:tags r:id="rId5"/>
            </p:custDataLst>
          </p:nvPr>
        </p:nvSpPr>
        <p:spPr>
          <a:xfrm>
            <a:off x="609605" y="2438420"/>
            <a:ext cx="5181638" cy="289561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36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义启粗楷体" panose="02010601030101010101" charset="-128"/>
                <a:ea typeface="义启粗楷体" panose="02010601030101010101" charset="-128"/>
                <a:cs typeface="微软雅黑" panose="020b0503020204020204" charset="-122"/>
              </a:rPr>
              <a:t>能识别语言变形</a:t>
            </a:r>
            <a:endParaRPr lang="zh-CN" altLang="en-US" sz="3600" b="1" spc="200">
              <a:ln w="3175">
                <a:noFill/>
                <a:prstDash val="dash"/>
              </a:ln>
              <a:solidFill>
                <a:srgbClr val="404040"/>
              </a:solidFill>
              <a:latin typeface="义启粗楷体" panose="02010601030101010101" charset="-128"/>
              <a:ea typeface="义启粗楷体" panose="02010601030101010101" charset="-128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义启粗楷体" panose="02010601030101010101" charset="-128"/>
                <a:ea typeface="义启粗楷体" panose="02010601030101010101" charset="-128"/>
                <a:cs typeface="微软雅黑" panose="020b0503020204020204" charset="-122"/>
              </a:rPr>
              <a:t>略懂近体诗音韵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义启粗楷体" panose="02010601030101010101" charset="-128"/>
              <a:ea typeface="义启粗楷体" panose="02010601030101010101" charset="-128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义启粗楷体" panose="02010601030101010101" charset="-128"/>
                <a:ea typeface="义启粗楷体" panose="02010601030101010101" charset="-128"/>
                <a:cs typeface="微软雅黑" panose="020b0503020204020204" charset="-122"/>
              </a:rPr>
              <a:t>识诗歌题材内容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义启粗楷体" panose="02010601030101010101" charset="-128"/>
              <a:ea typeface="义启粗楷体" panose="02010601030101010101" charset="-128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</a:pP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义启粗楷体" panose="02010601030101010101" charset="-128"/>
                <a:ea typeface="义启粗楷体" panose="02010601030101010101" charset="-128"/>
                <a:cs typeface="微软雅黑" panose="020b0503020204020204" charset="-122"/>
              </a:rPr>
              <a:t>借助标题与注释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义启粗楷体" panose="02010601030101010101" charset="-128"/>
              <a:ea typeface="义启粗楷体" panose="02010601030101010101" charset="-128"/>
              <a:cs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6"/>
            </p:custDataLst>
          </p:nvPr>
        </p:nvSpPr>
        <p:spPr>
          <a:xfrm>
            <a:off x="5569585" y="2438400"/>
            <a:ext cx="6012815" cy="2895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义启粗楷体" panose="02010601030101010101" charset="-128"/>
                <a:ea typeface="义启粗楷体" panose="02010601030101010101" charset="-128"/>
                <a:cs typeface="微软雅黑" panose="020b0503020204020204" charset="-122"/>
              </a:rPr>
              <a:t>会划分诗句节奏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FF0000"/>
              </a:solidFill>
              <a:latin typeface="义启粗楷体" panose="02010601030101010101" charset="-128"/>
              <a:ea typeface="义启粗楷体" panose="02010601030101010101" charset="-128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义启粗楷体" panose="02010601030101010101" charset="-128"/>
                <a:ea typeface="义启粗楷体" panose="02010601030101010101" charset="-128"/>
                <a:cs typeface="微软雅黑" panose="020b0503020204020204" charset="-122"/>
              </a:rPr>
              <a:t>析表达方式转换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FF0000"/>
              </a:solidFill>
              <a:latin typeface="义启粗楷体" panose="02010601030101010101" charset="-128"/>
              <a:ea typeface="义启粗楷体" panose="02010601030101010101" charset="-128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义启粗楷体" panose="02010601030101010101" charset="-128"/>
                <a:ea typeface="义启粗楷体" panose="02010601030101010101" charset="-128"/>
                <a:cs typeface="微软雅黑" panose="020b0503020204020204" charset="-122"/>
              </a:rPr>
              <a:t>记诗歌意象典故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FF0000"/>
              </a:solidFill>
              <a:latin typeface="义启粗楷体" panose="02010601030101010101" charset="-128"/>
              <a:ea typeface="义启粗楷体" panose="02010601030101010101" charset="-128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义启粗楷体" panose="02010601030101010101" charset="-128"/>
                <a:ea typeface="义启粗楷体" panose="02010601030101010101" charset="-128"/>
                <a:cs typeface="微软雅黑" panose="020b0503020204020204" charset="-122"/>
              </a:rPr>
              <a:t>知大时代小经历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FF0000"/>
              </a:solidFill>
              <a:latin typeface="义启粗楷体" panose="02010601030101010101" charset="-128"/>
              <a:ea typeface="义启粗楷体" panose="02010601030101010101" charset="-128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义启粗楷体" panose="02010601030101010101" charset="-128"/>
                <a:ea typeface="义启粗楷体" panose="02010601030101010101" charset="-128"/>
                <a:cs typeface="微软雅黑" panose="020b0503020204020204" charset="-122"/>
              </a:rPr>
              <a:t>借力题干与课本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FF0000"/>
              </a:solidFill>
              <a:latin typeface="义启粗楷体" panose="02010601030101010101" charset="-128"/>
              <a:ea typeface="义启粗楷体" panose="02010601030101010101" charset="-128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p:transition spd="slow">
    <p:push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2"/>
            <a:ext cx="12192000" cy="32254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【</a:t>
            </a:r>
            <a:r>
              <a:rPr lang="en-US" altLang="zh-CN" sz="3200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2000</a:t>
            </a:r>
            <a:r>
              <a:rPr lang="zh-CN" altLang="zh-CN" sz="3200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•全国】 对下面这首宋诗的赏析，不恰当的一项是（</a:t>
            </a:r>
            <a:r>
              <a:rPr lang="en-US" altLang="zh-CN" sz="3200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  </a:t>
            </a:r>
            <a:r>
              <a:rPr lang="zh-CN" altLang="zh-CN" sz="320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）</a:t>
            </a:r>
            <a:endParaRPr lang="en-US" altLang="zh-CN" sz="32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 </a:t>
            </a:r>
            <a:r>
              <a:rPr lang="en-US" altLang="zh-CN" sz="32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                                   </a:t>
            </a:r>
            <a:r>
              <a:rPr lang="en-US" altLang="zh-CN" sz="2800" b="1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    </a:t>
            </a:r>
            <a:r>
              <a:rPr lang="zh-CN" altLang="zh-CN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约</a:t>
            </a:r>
            <a:r>
              <a:rPr lang="zh-CN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客•赵师秀</a:t>
            </a:r>
            <a:endParaRPr lang="zh-CN" altLang="zh-CN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黄梅时节家家雨，青草池塘处处蛙。</a:t>
            </a:r>
            <a:endParaRPr lang="zh-CN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有约不来过夜半，闲敲棋子落灯花。</a:t>
            </a:r>
            <a:br>
              <a:rPr lang="en-US" altLang="zh-CN" sz="3600">
                <a:solidFill>
                  <a:prstClr val="black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</a:br>
            <a:endParaRPr lang="zh-CN" altLang="en-US" sz="36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466101"/>
            <a:ext cx="12192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prstClr val="black"/>
              </a:solidFill>
              <a:latin typeface="仿宋_GB2312" charset="-122"/>
              <a:ea typeface="仿宋_GB231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前两句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写出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了时令特色和地方气息，从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侧面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透露出诗人在静候友人来访时的感受。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第三句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点题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，以“夜半”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说明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诗人在久久等待，但约客未至，却只听到阵阵的雨声、蛙声。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第四句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描写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了“闲敲棋子”这一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细节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，生动地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表现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出诗人此时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闲适恬淡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的心情。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全诗通过对环境和人物动作的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渲染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描写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诗人雨夜等候客人的情景，含蓄而有韵味。</a:t>
            </a: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2555" y="4768944"/>
            <a:ext cx="6444500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解析：</a:t>
            </a:r>
            <a:r>
              <a:rPr lang="en-US" altLang="zh-CN" sz="32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C</a:t>
            </a:r>
            <a:r>
              <a:rPr lang="zh-CN" altLang="en-US" sz="32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，</a:t>
            </a:r>
            <a:r>
              <a:rPr lang="zh-CN" altLang="zh-CN" sz="32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“闲适恬淡”错误，这种貌似闲逸，其实反映出诗人内心的焦躁和无聊</a:t>
            </a:r>
            <a:r>
              <a:rPr lang="zh-CN" altLang="en-US" sz="32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怅惘</a:t>
            </a:r>
            <a:r>
              <a:rPr lang="zh-CN" altLang="zh-CN" sz="32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b="1">
              <a:solidFill>
                <a:prstClr val="black"/>
              </a:solidFill>
              <a:latin typeface="仿宋_GB2312" charset="-122"/>
              <a:ea typeface="仿宋_GB231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00557" y="5368433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情感理解偏差</a:t>
            </a:r>
            <a:endParaRPr lang="zh-CN" altLang="zh-CN" sz="36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5" name="Rectangle 1"/>
          <p:cNvSpPr>
            <a:spLocks noChangeArrowheads="1"/>
          </p:cNvSpPr>
          <p:nvPr/>
        </p:nvSpPr>
        <p:spPr bwMode="auto">
          <a:xfrm>
            <a:off x="152400" y="928930"/>
            <a:ext cx="12192000" cy="38779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【</a:t>
            </a:r>
            <a:r>
              <a:rPr lang="en-US" altLang="zh-CN">
                <a:solidFill>
                  <a:srgbClr val="000000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2003</a:t>
            </a:r>
            <a:r>
              <a:rPr lang="zh-CN" altLang="en-US">
                <a:solidFill>
                  <a:srgbClr val="000000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年北京卷</a:t>
            </a:r>
            <a:r>
              <a:rPr lang="en-US" altLang="zh-CN" smtClean="0">
                <a:solidFill>
                  <a:srgbClr val="000000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】                                                           </a:t>
            </a:r>
            <a:r>
              <a:rPr lang="zh-CN" altLang="en-US" sz="2000" b="1" smtClean="0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</a:rPr>
              <a:t>江</a:t>
            </a:r>
            <a:r>
              <a:rPr lang="zh-CN" altLang="en-US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</a:rPr>
              <a:t>楼旧感   赵嘏</a:t>
            </a:r>
            <a:endParaRPr lang="zh-CN" altLang="en-US" sz="2000" b="1">
              <a:solidFill>
                <a:srgbClr val="FF0000"/>
              </a:solidFill>
              <a:latin typeface="仿宋_GB2312" charset="-122"/>
              <a:ea typeface="仿宋_GB2312" charset="-122"/>
              <a:cs typeface="宋体" panose="02010600030101010101" pitchFamily="2" charset="-122"/>
            </a:endParaRPr>
          </a:p>
          <a:p>
            <a:pPr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</a:rPr>
              <a:t>  独上江楼思渺然，月光如水水如天。</a:t>
            </a:r>
            <a:endParaRPr lang="zh-CN" altLang="en-US" sz="2000" b="1">
              <a:solidFill>
                <a:srgbClr val="FF0000"/>
              </a:solidFill>
              <a:latin typeface="仿宋_GB2312" panose="02010609030101010101" charset="-122"/>
              <a:ea typeface="仿宋_GB2312" panose="02010609030101010101" charset="-122"/>
              <a:cs typeface="宋体" panose="02010600030101010101" pitchFamily="2" charset="-122"/>
            </a:endParaRPr>
          </a:p>
          <a:p>
            <a:pPr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</a:rPr>
              <a:t>  同来望月人何处？风景依稀似去年。</a:t>
            </a:r>
            <a:endParaRPr lang="zh-CN" altLang="en-US" sz="2000" b="1">
              <a:solidFill>
                <a:srgbClr val="FF0000"/>
              </a:solidFill>
              <a:latin typeface="仿宋_GB2312" panose="02010609030101010101" charset="-122"/>
              <a:ea typeface="仿宋_GB2312" panose="02010609030101010101" charset="-122"/>
              <a:cs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400" b="1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对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这首诗的赏析，不恰当的两项是 （       ）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一二句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情景交融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，表达诗人登临江楼、眺望江月时内心涌动的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浩渺情思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第三句说约好同来望月的朋友未能如期而至，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隐隐流露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出诗人的遗憾。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C.“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同来”与“独上”相对照，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反衬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出诗人此时此刻落寞凄清的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感受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三四句将今年与去年观赏江月的情景关联起来，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点明题旨，深化了意境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E.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全诗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主要表达</a:t>
            </a:r>
            <a:r>
              <a:rPr lang="zh-CN" altLang="en-US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诗人对去年所见水天一色的江月美景的无限感怀。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5309593"/>
            <a:ext cx="119010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解析：</a:t>
            </a:r>
            <a:r>
              <a:rPr lang="en-US" altLang="zh-CN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</a:rPr>
              <a:t>BE</a:t>
            </a:r>
            <a:r>
              <a:rPr lang="zh-CN" altLang="en-US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B</a:t>
            </a:r>
            <a:r>
              <a:rPr lang="zh-CN" altLang="zh-CN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项考查的是语句理解和情感，是对曾经一起赏月的人而今不在身边的境况感到无限伤感。</a:t>
            </a:r>
            <a:r>
              <a:rPr lang="en-US" altLang="zh-CN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E</a:t>
            </a:r>
            <a:r>
              <a:rPr lang="zh-CN" altLang="zh-CN" sz="24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</a:rPr>
              <a:t>项是情感的偏差，主要的情感是对人的思念，对物是人非的感伤。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文本框 20481"/>
          <p:cNvSpPr txBox="1"/>
          <p:nvPr/>
        </p:nvSpPr>
        <p:spPr>
          <a:xfrm>
            <a:off x="0" y="46039"/>
            <a:ext cx="12191999" cy="6370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移居（其二）　陶渊明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　　春秋多佳日，登高赋新诗。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　　过门更相呼，有酒斟酌之。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　　农务各自归，闲暇辄相思。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　　相思则披衣，言笑无厌时。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　　此理将</a:t>
            </a:r>
            <a:r>
              <a:rPr lang="en-US" altLang="zh-CN" sz="16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①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不胜，无为忽去兹。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　　衣食当须纪</a:t>
            </a:r>
            <a:r>
              <a:rPr lang="en-US" altLang="zh-CN" sz="16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②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，力耕不吾欺。</a:t>
            </a:r>
            <a:b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黑体" panose="02010609060101010101" pitchFamily="2" charset="-122"/>
              </a:rPr>
            </a:br>
            <a:r>
              <a:rPr lang="zh-CN" altLang="en-US" sz="16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【注】</a:t>
            </a:r>
            <a:r>
              <a:rPr lang="en-US" altLang="zh-CN" sz="16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①</a:t>
            </a:r>
            <a:r>
              <a:rPr lang="zh-CN" altLang="en-US" sz="16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将：岂； </a:t>
            </a:r>
            <a:r>
              <a:rPr lang="en-US" altLang="zh-CN" sz="16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②</a:t>
            </a:r>
            <a:r>
              <a:rPr lang="zh-CN" altLang="en-US" sz="16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纪：</a:t>
            </a:r>
            <a:r>
              <a:rPr lang="en-US" altLang="zh-CN" sz="1600" b="1" err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jì </a:t>
            </a:r>
            <a:r>
              <a:rPr lang="zh-CN" altLang="en-US" sz="16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经营。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altLang="zh-CN" sz="2800" b="1" smtClean="0">
              <a:solidFill>
                <a:srgbClr val="41140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对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这首诗的理解，</a:t>
            </a:r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恰当的两项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是（</a:t>
            </a:r>
            <a:r>
              <a:rPr lang="en-US" altLang="zh-CN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分）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    </a:t>
            </a:r>
            <a:r>
              <a:rPr lang="en-US" altLang="zh-CN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A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．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全诗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生动地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描写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了诗人佳日登高赋诗的美好情景。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    </a:t>
            </a:r>
            <a:r>
              <a:rPr lang="en-US" altLang="zh-CN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B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．“有酒</a:t>
            </a:r>
            <a:r>
              <a:rPr lang="zh-CN" altLang="en-US" sz="2800" b="1" u="sng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斟酌之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”意思是与友人边饮酒边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斟酌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诗句。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    </a:t>
            </a:r>
            <a:r>
              <a:rPr lang="en-US" altLang="zh-CN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C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．“相思则披衣”意思是因相思而夜不能寐，</a:t>
            </a:r>
            <a:r>
              <a:rPr lang="zh-CN" altLang="en-US" sz="2800" b="1" u="sng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披衣起彷徨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    </a:t>
            </a:r>
            <a:r>
              <a:rPr lang="en-US" altLang="zh-CN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D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．“无为忽去兹”意思是不要急着离开这种生活。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    </a:t>
            </a:r>
            <a:r>
              <a:rPr lang="en-US" altLang="zh-CN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E</a:t>
            </a:r>
            <a:r>
              <a:rPr lang="zh-CN" altLang="en-US" sz="2800" b="1">
                <a:solidFill>
                  <a:srgbClr val="411401"/>
                </a:solidFill>
                <a:latin typeface="Arial" pitchFamily="34" charset="0"/>
                <a:ea typeface="宋体" pitchFamily="2" charset="-122"/>
              </a:rPr>
              <a:t>．最后两句是说应该通过自己的辛勤劳作解决衣食问题。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800" b="1">
              <a:solidFill>
                <a:srgbClr val="41140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6" name="矩形 126980"/>
          <p:cNvSpPr/>
          <p:nvPr/>
        </p:nvSpPr>
        <p:spPr>
          <a:xfrm>
            <a:off x="171884" y="46039"/>
            <a:ext cx="2405062" cy="522288"/>
          </a:xfrm>
          <a:prstGeom prst="rect">
            <a:avLst/>
          </a:prstGeom>
          <a:solidFill>
            <a:srgbClr val="969696"/>
          </a:solidFill>
          <a:ln w="9525" cap="flat" cmpd="sng">
            <a:solidFill>
              <a:srgbClr val="7777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2006</a:t>
            </a:r>
            <a:r>
              <a:rPr lang="zh-CN" altLang="en-US" sz="28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北京卷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矩形 126977"/>
          <p:cNvSpPr/>
          <p:nvPr/>
        </p:nvSpPr>
        <p:spPr>
          <a:xfrm>
            <a:off x="119064" y="26988"/>
            <a:ext cx="7953374" cy="3939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srgbClr val="41140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示</a:t>
            </a:r>
            <a:r>
              <a:rPr lang="zh-CN" altLang="en-US" sz="3200">
                <a:solidFill>
                  <a:srgbClr val="41140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秬秸</a:t>
            </a:r>
            <a:r>
              <a:rPr lang="zh-CN" altLang="en-US" sz="28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endParaRPr lang="en-US" altLang="zh-CN" sz="2800" b="1" smtClean="0">
              <a:solidFill>
                <a:srgbClr val="411401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mtClean="0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8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宋】</a:t>
            </a:r>
            <a:r>
              <a:rPr lang="zh-CN" altLang="en-US" sz="24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张耒</a:t>
            </a:r>
            <a:r>
              <a:rPr lang="zh-CN" altLang="en-US" sz="28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41140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     </a:t>
            </a:r>
            <a:r>
              <a:rPr lang="zh-CN" altLang="en-US" sz="2800" b="1">
                <a:solidFill>
                  <a:srgbClr val="411401"/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 </a:t>
            </a:r>
            <a:r>
              <a:rPr lang="zh-CN" altLang="en-US" b="1">
                <a:solidFill>
                  <a:srgbClr val="FFE6E6">
                    <a:lumMod val="50000"/>
                  </a:srgb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北邻卖饼儿，每五鼓未旦，即街绕呼卖，虽大寒烈风不废，而时略不少差也。因为作诗，且有所警，示秬、秸</a:t>
            </a:r>
            <a:r>
              <a:rPr lang="zh-CN" altLang="en-US" b="1" smtClean="0">
                <a:solidFill>
                  <a:srgbClr val="FFE6E6">
                    <a:lumMod val="50000"/>
                  </a:srgb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。</a:t>
            </a:r>
            <a:endParaRPr lang="zh-CN" altLang="en-US" sz="3600" b="1">
              <a:solidFill>
                <a:srgbClr val="411401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城头月落霜如雪，楼头五更声欲绝。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　　捧盘出户歌一声，市楼东西人未行。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　　北风吹衣射我饼，不忧衣单忧饼冷。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　　业无高卑志当坚，男儿有求安得闲。 </a:t>
            </a:r>
          </a:p>
        </p:txBody>
      </p:sp>
      <p:sp>
        <p:nvSpPr>
          <p:cNvPr id="41988" name="矩形 126980"/>
          <p:cNvSpPr/>
          <p:nvPr/>
        </p:nvSpPr>
        <p:spPr>
          <a:xfrm>
            <a:off x="0" y="109538"/>
            <a:ext cx="1727200" cy="460375"/>
          </a:xfrm>
          <a:prstGeom prst="rect">
            <a:avLst/>
          </a:prstGeom>
          <a:solidFill>
            <a:srgbClr val="969696"/>
          </a:solidFill>
          <a:ln w="9525" cap="flat" cmpd="sng">
            <a:solidFill>
              <a:srgbClr val="7777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2011</a:t>
            </a:r>
            <a:r>
              <a:rPr lang="zh-CN" altLang="en-US" sz="24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北京卷</a:t>
            </a:r>
          </a:p>
        </p:txBody>
      </p:sp>
      <p:sp>
        <p:nvSpPr>
          <p:cNvPr id="6" name="文本框 122882"/>
          <p:cNvSpPr txBox="1"/>
          <p:nvPr/>
        </p:nvSpPr>
        <p:spPr>
          <a:xfrm>
            <a:off x="119064" y="4118541"/>
            <a:ext cx="11725273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1</a:t>
            </a:r>
            <a: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、下列的理解和赏析，</a:t>
            </a:r>
            <a:r>
              <a:rPr lang="zh-CN" altLang="en-US" sz="2800" b="1" u="sng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不正确</a:t>
            </a:r>
            <a: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的一项是（</a:t>
            </a:r>
            <a:r>
              <a:rPr lang="en-US" altLang="zh-CN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3</a:t>
            </a:r>
            <a: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分）</a:t>
            </a:r>
            <a:b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</a:br>
            <a:r>
              <a:rPr lang="en-US" altLang="zh-CN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A.</a:t>
            </a:r>
            <a: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诗前小序交代了本诗</a:t>
            </a:r>
            <a:r>
              <a:rPr lang="zh-CN" altLang="en-US" sz="2800" b="1">
                <a:solidFill>
                  <a:srgbClr val="FF0000"/>
                </a:solidFill>
                <a:latin typeface="Arial Unicode MS" panose="020b0604020202020204" charset="-122"/>
                <a:ea typeface="宋体" pitchFamily="2" charset="-122"/>
              </a:rPr>
              <a:t>写作的起因和目的</a:t>
            </a:r>
            <a: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，凸显了诗作内容的真实性。</a:t>
            </a:r>
            <a:b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</a:br>
            <a:r>
              <a:rPr lang="en-US" altLang="zh-CN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B.“</a:t>
            </a:r>
            <a:r>
              <a:rPr lang="zh-CN" altLang="en-US" sz="2800" b="1">
                <a:solidFill>
                  <a:srgbClr val="FF0000"/>
                </a:solidFill>
                <a:latin typeface="Arial Unicode MS" panose="020b0604020202020204" charset="-122"/>
                <a:ea typeface="宋体" pitchFamily="2" charset="-122"/>
              </a:rPr>
              <a:t>歌一声</a:t>
            </a:r>
            <a: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”，是说卖饼儿沿街呼卖时有腔有调，生动形象并富于童趣。</a:t>
            </a:r>
            <a:b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</a:br>
            <a:r>
              <a:rPr lang="en-US" altLang="zh-CN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C. </a:t>
            </a:r>
            <a: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卖饼儿</a:t>
            </a:r>
            <a:r>
              <a:rPr lang="zh-CN" altLang="en-US" sz="2800" b="1">
                <a:solidFill>
                  <a:srgbClr val="FF0000"/>
                </a:solidFill>
                <a:latin typeface="Arial Unicode MS" panose="020b0604020202020204" charset="-122"/>
                <a:ea typeface="宋体" pitchFamily="2" charset="-122"/>
              </a:rPr>
              <a:t>衣着单薄</a:t>
            </a:r>
            <a: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，凛冽的寒风吹透了他的衣衫，他却担忧饼冷难卖。</a:t>
            </a:r>
            <a:b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</a:br>
            <a:r>
              <a:rPr lang="en-US" altLang="zh-CN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D. </a:t>
            </a:r>
            <a: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作者在诗的最后，对两个儿子提出了</a:t>
            </a:r>
            <a:r>
              <a:rPr lang="zh-CN" altLang="en-US" sz="2800" b="1">
                <a:solidFill>
                  <a:srgbClr val="FF0000"/>
                </a:solidFill>
                <a:latin typeface="Arial Unicode MS" panose="020b0604020202020204" charset="-122"/>
                <a:ea typeface="宋体" pitchFamily="2" charset="-122"/>
              </a:rPr>
              <a:t>谆谆告诫，点明了本诗的题旨</a:t>
            </a:r>
            <a:r>
              <a:rPr lang="zh-CN" altLang="en-US" sz="2800" b="1">
                <a:solidFill>
                  <a:srgbClr val="411401"/>
                </a:solidFill>
                <a:latin typeface="Arial Unicode MS" panose="020b0604020202020204" charset="-122"/>
                <a:ea typeface="宋体" pitchFamily="2" charset="-122"/>
              </a:rPr>
              <a:t>。</a:t>
            </a:r>
            <a:r>
              <a:rPr lang="zh-CN" altLang="en-US" sz="2800" b="1">
                <a:solidFill>
                  <a:srgbClr val="411401"/>
                </a:solidFill>
                <a:latin typeface="宋体" pitchFamily="2" charset="-122"/>
                <a:ea typeface="宋体" pitchFamily="2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8191502" y="1462522"/>
            <a:ext cx="3536950" cy="181451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B  </a:t>
            </a:r>
            <a:r>
              <a:rPr lang="zh-CN" altLang="en-US" sz="280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应为突出卖饼儿起得早，一声呼喊吆喝，响亮有力并令人警醒。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43126" y="65567"/>
            <a:ext cx="5757862" cy="31023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en-US" altLang="zh-CN" b="1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2013</a:t>
            </a:r>
            <a:r>
              <a:rPr lang="zh-CN" altLang="zh-CN" b="1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•北京</a:t>
            </a:r>
            <a:r>
              <a:rPr lang="zh-CN" altLang="zh-CN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】</a:t>
            </a:r>
            <a:endParaRPr lang="en-US" altLang="zh-CN" b="1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mtClean="0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           </a:t>
            </a:r>
            <a:r>
              <a:rPr lang="zh-CN" altLang="zh-CN" sz="2000" b="1" smtClean="0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古</a:t>
            </a:r>
            <a:r>
              <a:rPr lang="zh-CN" altLang="zh-CN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风（其十）• 李 白</a:t>
            </a:r>
            <a:endParaRPr lang="zh-CN" altLang="zh-CN" sz="2000" b="1">
              <a:solidFill>
                <a:srgbClr val="FF0000"/>
              </a:solidFill>
              <a:latin typeface="仿宋_GB2312" charset="-122"/>
              <a:ea typeface="仿宋_GB2312" charset="-122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齐有倜傥生，鲁连特高妙。</a:t>
            </a:r>
            <a:endParaRPr lang="zh-CN" altLang="zh-CN" sz="2000" b="1">
              <a:solidFill>
                <a:srgbClr val="FF000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明月出海底，一朝开光曜。</a:t>
            </a:r>
            <a:endParaRPr lang="zh-CN" altLang="zh-CN" sz="2000" b="1">
              <a:solidFill>
                <a:srgbClr val="FF000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却秦振英声，后世仰末照。</a:t>
            </a:r>
            <a:endParaRPr lang="zh-CN" altLang="zh-CN" sz="2000" b="1">
              <a:solidFill>
                <a:srgbClr val="FF000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意轻千金</a:t>
            </a:r>
            <a:r>
              <a:rPr lang="zh-CN" altLang="en-US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赠</a:t>
            </a:r>
            <a:r>
              <a:rPr lang="zh-CN" altLang="zh-CN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，顾向平原笑。</a:t>
            </a:r>
            <a:endParaRPr lang="zh-CN" altLang="zh-CN" sz="2000" b="1">
              <a:solidFill>
                <a:srgbClr val="FF000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>
                <a:solidFill>
                  <a:srgbClr val="FF0000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吾亦澹荡人，拂衣可同调。</a:t>
            </a:r>
            <a:endParaRPr lang="zh-CN" altLang="zh-CN" sz="2000" b="1">
              <a:solidFill>
                <a:srgbClr val="FF0000"/>
              </a:solidFill>
              <a:latin typeface="仿宋_GB2312" panose="02010609030101010101" charset="-122"/>
              <a:ea typeface="仿宋_GB2312" panose="02010609030101010101" charset="-122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 b="1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【</a:t>
            </a:r>
            <a:r>
              <a:rPr lang="zh-CN" altLang="zh-CN" sz="1200" b="1">
                <a:solidFill>
                  <a:prstClr val="black"/>
                </a:solidFill>
                <a:latin typeface="仿宋_GB2312" panose="02010609030101010101" charset="-122"/>
                <a:ea typeface="仿宋_GB2312" panose="02010609030101010101" charset="-122"/>
                <a:sym typeface="+mn-ea"/>
              </a:rPr>
              <a:t>注】①鲁连：鲁仲连，战国齐人，他说服魏与赵合力抗秦。②平原：即平原君，赵国重臣。</a:t>
            </a:r>
            <a:endParaRPr lang="zh-CN" altLang="en-US" sz="12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812" y="3063704"/>
            <a:ext cx="11636676" cy="2424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下列对本诗的理解，不正确的一项是（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    </a:t>
            </a:r>
            <a:r>
              <a:rPr lang="zh-CN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  <a:sym typeface="+mn-ea"/>
              </a:rPr>
              <a:t>）</a:t>
            </a:r>
            <a:endParaRPr lang="zh-CN" altLang="zh-CN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A</a:t>
            </a: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三四句与曹植诗句“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大国多良材，譬海出明珠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”都运用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比喻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的方式表达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赞誉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之情。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“后世仰末照”句，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感叹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鲁仲连的功绩如同就要落山的太阳一样将被后人渐渐遗忘。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本诗最后两句，以“澹荡人”与开头的“倜傥生”相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呼应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，意在表明诗人的志趣。</a:t>
            </a: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李白在诗中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盛赞</a:t>
            </a:r>
            <a:r>
              <a:rPr lang="zh-CN" altLang="zh-CN" sz="2400" b="1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了鲁仲连的高风亮节，并把他引为“同调”，内容显豁，感情深挚。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-25700" y="5960284"/>
            <a:ext cx="119271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解析：</a:t>
            </a:r>
            <a:r>
              <a:rPr lang="en-US" altLang="zh-CN" sz="2400" b="1">
                <a:solidFill>
                  <a:srgbClr val="FF0000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solidFill>
                  <a:srgbClr val="FF0000"/>
                </a:solidFill>
                <a:latin typeface="Calibri" panose="020f0502020204030204" pitchFamily="34" charset="0"/>
                <a:ea typeface="宋体" pitchFamily="2" charset="-122"/>
                <a:cs typeface="Times New Roman" panose="02020603050405020304" pitchFamily="18" charset="0"/>
              </a:rPr>
              <a:t>，“后世仰末照”是指其光芒能穿过若干世纪的时空而照耀后人，使之景仰。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3"/>
          <p:cNvSpPr txBox="1"/>
          <p:nvPr/>
        </p:nvSpPr>
        <p:spPr>
          <a:xfrm>
            <a:off x="8339983" y="1653300"/>
            <a:ext cx="31069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句意理解</a:t>
            </a: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有误</a:t>
            </a:r>
            <a:r>
              <a:rPr lang="zh-CN" altLang="zh-CN" sz="400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zh-CN" altLang="en-US" sz="4000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74753"/>
          <p:cNvSpPr txBox="1"/>
          <p:nvPr/>
        </p:nvSpPr>
        <p:spPr>
          <a:xfrm>
            <a:off x="142875" y="0"/>
            <a:ext cx="12049125" cy="7252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err="1">
                <a:solidFill>
                  <a:prstClr val="white"/>
                </a:solidFill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2000" b="1" err="1">
                <a:latin typeface="华文楷体" pitchFamily="2" charset="-122"/>
                <a:ea typeface="华文楷体" pitchFamily="2" charset="-122"/>
              </a:rPr>
              <a:t>奉陪郑驸马韦曲</a:t>
            </a:r>
            <a:r>
              <a:rPr lang="en-US" altLang="zh-CN" sz="2000" b="1" baseline="30000">
                <a:latin typeface="华文楷体" pitchFamily="2" charset="-122"/>
                <a:ea typeface="华文楷体" pitchFamily="2" charset="-122"/>
              </a:rPr>
              <a:t>①       </a:t>
            </a:r>
            <a:endParaRPr lang="en-US" altLang="zh-CN" sz="2000" b="1" baseline="300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mtClean="0">
                <a:latin typeface="华文楷体" pitchFamily="2" charset="-122"/>
                <a:ea typeface="华文楷体" pitchFamily="2" charset="-122"/>
              </a:rPr>
              <a:t>杜</a:t>
            </a: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甫</a:t>
            </a: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韦曲花无赖，家家恼煞人。</a:t>
            </a: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err="1">
                <a:latin typeface="华文楷体" pitchFamily="2" charset="-122"/>
                <a:ea typeface="华文楷体" pitchFamily="2" charset="-122"/>
              </a:rPr>
              <a:t>绿樽须尽日，白发好禁</a:t>
            </a:r>
            <a:r>
              <a:rPr lang="en-US" altLang="zh-CN" sz="2000" b="1" baseline="30000"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春。</a:t>
            </a: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石角钩衣破，藤梢刺眼新。</a:t>
            </a: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何时占丛竹，头戴小乌巾。</a:t>
            </a:r>
            <a:endParaRPr lang="zh-CN" altLang="en-US" sz="2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err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【注】</a:t>
            </a:r>
            <a:r>
              <a:rPr lang="en-US" altLang="zh-CN" sz="11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①</a:t>
            </a:r>
            <a:r>
              <a:rPr lang="zh-CN" altLang="en-US" sz="1100" err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韦曲：唐代长安游览胜地。杜甫作此诗</a:t>
            </a:r>
            <a:br>
              <a:rPr lang="zh-CN" altLang="en-US" sz="1100" err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</a:br>
            <a:r>
              <a:rPr lang="zh-CN" altLang="en-US" sz="1100" err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时，求仕于长安而未果。</a:t>
            </a:r>
            <a:r>
              <a:rPr lang="en-US" altLang="zh-CN" sz="11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②</a:t>
            </a:r>
            <a:r>
              <a:rPr lang="zh-CN" altLang="en-US" sz="11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禁：消受。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下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列对本诗的理解，不正确的一项是（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分）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A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．诗的首句和辛弃疾的“最喜小儿无赖”，两处“无赖”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宋体" pitchFamily="2" charset="-122"/>
              </a:rPr>
              <a:t>都传达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了作者的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宋体" pitchFamily="2" charset="-122"/>
              </a:rPr>
              <a:t>喜爱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之情。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B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．三、四句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宋体" pitchFamily="2" charset="-122"/>
              </a:rPr>
              <a:t>意谓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韦曲的满眼春色，让自感老去的诗人也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宋体" pitchFamily="2" charset="-122"/>
              </a:rPr>
              <a:t>觉得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应借酒释怀，消受春光。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C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．五、六句</a:t>
            </a:r>
            <a:r>
              <a:rPr lang="zh-CN" altLang="en-US" sz="2400" b="1" u="sng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通过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“石角钩衣”“藤梢刺眼”的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宋体" pitchFamily="2" charset="-122"/>
              </a:rPr>
              <a:t>细致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描写，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宋体" pitchFamily="2" charset="-122"/>
              </a:rPr>
              <a:t>状写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韦曲</a:t>
            </a:r>
            <a:r>
              <a:rPr lang="zh-CN" altLang="en-US" sz="2400" b="1" u="sng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春去夏来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的美景。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D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．此诗</a:t>
            </a:r>
            <a:r>
              <a:rPr lang="zh-CN" altLang="en-US" sz="2400" b="1" u="sng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运用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了“</a:t>
            </a: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宋体" pitchFamily="2" charset="-122"/>
              </a:rPr>
              <a:t>反言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”，如“恼煞人”，实际是爱煞人，正话反说，有相反相成之趣</a:t>
            </a:r>
            <a:r>
              <a:rPr lang="zh-CN" altLang="en-US" sz="24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。</a:t>
            </a:r>
            <a:endParaRPr lang="en-US" altLang="zh-CN" sz="2400" b="1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1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）诗家常借“韦曲”寓兴亡之感。下列诗句寓有兴亡之感的两项是（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4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分）</a:t>
            </a:r>
            <a:r>
              <a:rPr lang="en-US" altLang="zh-CN" sz="24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(BE)</a:t>
            </a:r>
            <a:endParaRPr lang="en-US" altLang="zh-CN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A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．杜甫诗中韦曲花，至今无赖尚豪家</a:t>
            </a:r>
            <a:r>
              <a:rPr lang="zh-CN" altLang="en-US" sz="24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。  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(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唐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·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罗隐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寄南城韦逸人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》)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B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．当年燕子知何处？但苔深韦曲，草暗斜川</a:t>
            </a:r>
            <a:r>
              <a:rPr lang="zh-CN" altLang="en-US" sz="24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。  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(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宋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·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张炎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高阳台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》)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C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．莫夸韦曲花无赖，独擅终南雨后青</a:t>
            </a:r>
            <a:r>
              <a:rPr lang="zh-CN" altLang="en-US" sz="24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。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(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元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·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虞集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题南野亭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》)</a:t>
            </a:r>
            <a:b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</a:br>
            <a:r>
              <a:rPr lang="en-US" altLang="zh-CN" sz="24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D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．花气上林春浩渺，酒香韦曲晚氤氲</a:t>
            </a:r>
            <a:r>
              <a:rPr lang="zh-CN" altLang="en-US" sz="24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。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(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明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·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胡应麟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寄朱可大进士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》)</a:t>
            </a:r>
            <a:b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</a:br>
            <a:r>
              <a:rPr lang="en-US" altLang="zh-CN" sz="24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E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．韦曲杜陵文物尽，眼中多少可儿坟</a:t>
            </a:r>
            <a:r>
              <a:rPr lang="zh-CN" altLang="en-US" sz="2400" b="1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。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(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清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·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王象巽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游曲江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》)</a:t>
            </a:r>
            <a:b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</a:br>
          </a:p>
        </p:txBody>
      </p:sp>
      <p:sp>
        <p:nvSpPr>
          <p:cNvPr id="76803" name="文本框 76802"/>
          <p:cNvSpPr txBox="1"/>
          <p:nvPr/>
        </p:nvSpPr>
        <p:spPr>
          <a:xfrm>
            <a:off x="8601075" y="203200"/>
            <a:ext cx="3433761" cy="230832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C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（诗中花正好，藤梢新，是典型的春景；“白发好禁春”是诗人要享受这春意，没有“春去”，更无“夏来”，故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C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项错误。）</a:t>
            </a:r>
          </a:p>
        </p:txBody>
      </p:sp>
      <p:sp>
        <p:nvSpPr>
          <p:cNvPr id="27652" name="矩形 126980"/>
          <p:cNvSpPr/>
          <p:nvPr/>
        </p:nvSpPr>
        <p:spPr>
          <a:xfrm>
            <a:off x="0" y="0"/>
            <a:ext cx="1727200" cy="406400"/>
          </a:xfrm>
          <a:prstGeom prst="rect">
            <a:avLst/>
          </a:prstGeom>
          <a:solidFill>
            <a:srgbClr val="969696"/>
          </a:solidFill>
          <a:ln w="9525" cap="flat" cmpd="sng">
            <a:solidFill>
              <a:srgbClr val="7777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2014</a:t>
            </a:r>
            <a:r>
              <a:rPr lang="zh-CN" altLang="en-US" sz="2000" b="1">
                <a:solidFill>
                  <a:srgbClr val="411401"/>
                </a:solidFill>
                <a:latin typeface="楷体_GB2312" pitchFamily="49" charset="-122"/>
                <a:ea typeface="楷体_GB2312" pitchFamily="49" charset="-122"/>
              </a:rPr>
              <a:t>北京卷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963" y="609601"/>
            <a:ext cx="11870218" cy="3103418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zh-CN" altLang="en-US" sz="4400" smtClean="0"/>
              <a:t>醉</a:t>
            </a:r>
            <a:r>
              <a:rPr lang="zh-CN" altLang="en-US" sz="4400"/>
              <a:t>翁操</a:t>
            </a:r>
            <a:r>
              <a:rPr lang="en-US" altLang="zh-CN" sz="4400"/>
              <a:t>【1】</a:t>
            </a:r>
            <a:r>
              <a:rPr lang="zh-CN" altLang="en-US" sz="4400"/>
              <a:t>苏</a:t>
            </a:r>
            <a:r>
              <a:rPr lang="zh-CN" altLang="en-US" sz="4400" smtClean="0"/>
              <a:t>轼</a:t>
            </a:r>
            <a:endParaRPr lang="en-US" altLang="zh-CN" sz="440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400" smtClean="0"/>
              <a:t>琅</a:t>
            </a:r>
            <a:r>
              <a:rPr lang="zh-CN" altLang="en-US" sz="4400"/>
              <a:t>然，清圆，谁弹？响空山。无言，惟翁醉中知其天。月明</a:t>
            </a:r>
            <a:r>
              <a:rPr lang="zh-CN" altLang="en-US" sz="4400" smtClean="0"/>
              <a:t>风露</a:t>
            </a:r>
            <a:r>
              <a:rPr lang="zh-CN" altLang="en-US" sz="4400"/>
              <a:t>娟娟，人未眠。荷蒉过山前，曰有心也哉此贤</a:t>
            </a:r>
            <a:r>
              <a:rPr lang="en-US" altLang="zh-CN" sz="4400"/>
              <a:t>【2】</a:t>
            </a:r>
            <a:r>
              <a:rPr lang="zh-CN" altLang="en-US" sz="4400"/>
              <a:t>。 醉翁</a:t>
            </a:r>
            <a:r>
              <a:rPr lang="zh-CN" altLang="en-US" sz="4400" smtClean="0"/>
              <a:t>啸咏</a:t>
            </a:r>
            <a:r>
              <a:rPr lang="zh-CN" altLang="en-US" sz="4400"/>
              <a:t>，声和流泉。醉翁去后，空有朝吟夜怨。山有时而童巅</a:t>
            </a:r>
            <a:r>
              <a:rPr lang="en-US" altLang="zh-CN" sz="4400"/>
              <a:t>【3】</a:t>
            </a:r>
            <a:r>
              <a:rPr lang="zh-CN" altLang="en-US" sz="4400"/>
              <a:t>，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400"/>
              <a:t>水有时而回川，思翁无岁年，翁今为飞仙，此意在人间，试听</a:t>
            </a:r>
            <a:r>
              <a:rPr lang="zh-CN" altLang="en-US" sz="4400" smtClean="0"/>
              <a:t>徽外</a:t>
            </a:r>
            <a:r>
              <a:rPr lang="zh-CN" altLang="en-US" sz="4400"/>
              <a:t>三两弦</a:t>
            </a:r>
            <a:r>
              <a:rPr lang="en-US" altLang="zh-CN" sz="4400"/>
              <a:t>【4】</a:t>
            </a:r>
            <a:r>
              <a:rPr lang="zh-CN" altLang="en-US" sz="4400"/>
              <a:t>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3400" smtClean="0"/>
              <a:t>注</a:t>
            </a:r>
            <a:r>
              <a:rPr lang="zh-CN" altLang="en-US" sz="3400"/>
              <a:t>释：</a:t>
            </a:r>
            <a:r>
              <a:rPr lang="en-US" altLang="zh-CN" sz="3400"/>
              <a:t>【1】</a:t>
            </a:r>
            <a:r>
              <a:rPr lang="zh-CN" altLang="en-US" sz="3400"/>
              <a:t>据本词序，欧阳修喜爱琅琊幽谷的山川奇丽、泉鸣空涧，常把酒临听，欣</a:t>
            </a:r>
            <a:r>
              <a:rPr lang="zh-CN" altLang="en-US" sz="3400" smtClean="0"/>
              <a:t>然忘</a:t>
            </a:r>
            <a:r>
              <a:rPr lang="zh-CN" altLang="en-US" sz="3400"/>
              <a:t>归。后沈遵作琴曲</a:t>
            </a:r>
            <a:r>
              <a:rPr lang="en-US" altLang="zh-CN" sz="3400"/>
              <a:t>《</a:t>
            </a:r>
            <a:r>
              <a:rPr lang="zh-CN" altLang="en-US" sz="3400"/>
              <a:t>醉翁操</a:t>
            </a:r>
            <a:r>
              <a:rPr lang="en-US" altLang="zh-CN" sz="3400"/>
              <a:t>》</a:t>
            </a:r>
            <a:r>
              <a:rPr lang="zh-CN" altLang="en-US" sz="3400"/>
              <a:t>，崔闲记谱，请苏轼填词。</a:t>
            </a:r>
            <a:r>
              <a:rPr lang="en-US" altLang="zh-CN" sz="3400"/>
              <a:t>【2】</a:t>
            </a:r>
            <a:r>
              <a:rPr lang="zh-CN" altLang="en-US" sz="3400"/>
              <a:t>蒉：草筐。</a:t>
            </a:r>
            <a:r>
              <a:rPr lang="en-US" altLang="zh-CN" sz="3400"/>
              <a:t>《</a:t>
            </a:r>
            <a:r>
              <a:rPr lang="zh-CN" altLang="en-US" sz="3400"/>
              <a:t>论语</a:t>
            </a:r>
            <a:r>
              <a:rPr lang="en-US" altLang="zh-CN" sz="3400"/>
              <a:t>·</a:t>
            </a:r>
            <a:r>
              <a:rPr lang="zh-CN" altLang="en-US" sz="3400" smtClean="0"/>
              <a:t>宪问</a:t>
            </a:r>
            <a:r>
              <a:rPr lang="en-US" altLang="zh-CN" sz="3400"/>
              <a:t>》</a:t>
            </a:r>
            <a:r>
              <a:rPr lang="zh-CN" altLang="en-US" sz="3400"/>
              <a:t>：“子击磬于卫，有荷蒉而过孔氏之门者，曰：‘有心哉，击磬乎！’”</a:t>
            </a:r>
            <a:r>
              <a:rPr lang="en-US" altLang="zh-CN" sz="3400"/>
              <a:t>【3】</a:t>
            </a:r>
            <a:r>
              <a:rPr lang="zh-CN" altLang="en-US" sz="3400"/>
              <a:t>童巅</a:t>
            </a:r>
            <a:r>
              <a:rPr lang="zh-CN" altLang="en-US" sz="3400" smtClean="0"/>
              <a:t>：山</a:t>
            </a:r>
            <a:r>
              <a:rPr lang="zh-CN" altLang="en-US" sz="3400"/>
              <a:t>顶光秃，山无草木曰童。</a:t>
            </a:r>
            <a:r>
              <a:rPr lang="en-US" altLang="zh-CN" sz="3400"/>
              <a:t>【4】</a:t>
            </a:r>
            <a:r>
              <a:rPr lang="zh-CN" altLang="en-US" sz="3400"/>
              <a:t>徽：琴徽，系弦之绳。此处代指琴。</a:t>
            </a:r>
            <a:endParaRPr lang="zh-CN" altLang="en-US" sz="440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4400"/>
              <a:t>      </a:t>
            </a:r>
          </a:p>
        </p:txBody>
      </p:sp>
      <p:sp>
        <p:nvSpPr>
          <p:cNvPr id="5" name="内容占位符 2"/>
          <p:cNvSpPr txBox="1"/>
          <p:nvPr/>
        </p:nvSpPr>
        <p:spPr>
          <a:xfrm>
            <a:off x="193963" y="3153426"/>
            <a:ext cx="1155469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smtClean="0"/>
              <a:t>16. </a:t>
            </a:r>
            <a:r>
              <a:rPr lang="zh-CN" altLang="en-US" sz="2400" smtClean="0"/>
              <a:t>下列对本词的理解，不正确的一项是（</a:t>
            </a:r>
            <a:r>
              <a:rPr lang="en-US" altLang="zh-CN" sz="2400" smtClean="0"/>
              <a:t>3 </a:t>
            </a:r>
            <a:r>
              <a:rPr lang="zh-CN" altLang="en-US" sz="2400" smtClean="0"/>
              <a:t>分）</a:t>
            </a:r>
          </a:p>
          <a:p>
            <a:pPr marL="0" indent="0">
              <a:buNone/>
            </a:pPr>
            <a:r>
              <a:rPr lang="zh-CN" altLang="en-US" sz="2400" smtClean="0"/>
              <a:t>  </a:t>
            </a:r>
            <a:r>
              <a:rPr lang="en-US" altLang="zh-CN" sz="2400" smtClean="0"/>
              <a:t>A. “</a:t>
            </a:r>
            <a:r>
              <a:rPr lang="zh-CN" altLang="en-US" sz="2400" smtClean="0"/>
              <a:t>响空山”与王维</a:t>
            </a:r>
            <a:r>
              <a:rPr lang="en-US" altLang="zh-CN" sz="2400" smtClean="0"/>
              <a:t>《</a:t>
            </a:r>
            <a:r>
              <a:rPr lang="zh-CN" altLang="en-US" sz="2400" smtClean="0"/>
              <a:t>山居秋暝</a:t>
            </a:r>
            <a:r>
              <a:rPr lang="en-US" altLang="zh-CN" sz="2400" smtClean="0"/>
              <a:t>》“</a:t>
            </a:r>
            <a:r>
              <a:rPr lang="zh-CN" altLang="en-US" sz="2400" smtClean="0"/>
              <a:t>空山新雨后”的“空山”，都写出了山的空寂。</a:t>
            </a:r>
          </a:p>
          <a:p>
            <a:pPr marL="0" indent="0">
              <a:buNone/>
            </a:pPr>
            <a:r>
              <a:rPr lang="zh-CN" altLang="en-US" sz="2400" smtClean="0"/>
              <a:t>  </a:t>
            </a:r>
            <a:r>
              <a:rPr lang="en-US" altLang="zh-CN" sz="2400" smtClean="0"/>
              <a:t>B. “</a:t>
            </a:r>
            <a:r>
              <a:rPr lang="zh-CN" altLang="en-US" sz="2400" smtClean="0"/>
              <a:t>荷蒉”两句以</a:t>
            </a:r>
            <a:r>
              <a:rPr lang="en-US" altLang="zh-CN" sz="2400" smtClean="0"/>
              <a:t>《</a:t>
            </a:r>
            <a:r>
              <a:rPr lang="zh-CN" altLang="en-US" sz="2400" smtClean="0"/>
              <a:t>论语</a:t>
            </a:r>
            <a:r>
              <a:rPr lang="en-US" altLang="zh-CN" sz="2400" smtClean="0"/>
              <a:t>》</a:t>
            </a:r>
            <a:r>
              <a:rPr lang="zh-CN" altLang="en-US" sz="2400" smtClean="0"/>
              <a:t>中</a:t>
            </a:r>
            <a:r>
              <a:rPr lang="zh-CN" altLang="en-US" sz="2400" smtClean="0">
                <a:solidFill>
                  <a:schemeClr val="bg2">
                    <a:lumMod val="50000"/>
                  </a:schemeClr>
                </a:solidFill>
              </a:rPr>
              <a:t>荷蒉者对孔子击磬</a:t>
            </a:r>
            <a:r>
              <a:rPr lang="zh-CN" altLang="en-US" sz="2400" smtClean="0"/>
              <a:t>的评价，</a:t>
            </a:r>
            <a:r>
              <a:rPr lang="zh-CN" altLang="en-US" sz="2400" smtClean="0">
                <a:solidFill>
                  <a:schemeClr val="bg2">
                    <a:lumMod val="50000"/>
                  </a:schemeClr>
                </a:solidFill>
              </a:rPr>
              <a:t>赞赏</a:t>
            </a:r>
            <a:r>
              <a:rPr lang="zh-CN" altLang="en-US" sz="2400" smtClean="0"/>
              <a:t>醉翁懂得鸣泉之妙。</a:t>
            </a:r>
          </a:p>
          <a:p>
            <a:pPr marL="0" indent="0">
              <a:buNone/>
            </a:pPr>
            <a:r>
              <a:rPr lang="zh-CN" altLang="en-US" sz="2400" smtClean="0"/>
              <a:t>  </a:t>
            </a:r>
            <a:r>
              <a:rPr lang="en-US" altLang="zh-CN" sz="2400" smtClean="0"/>
              <a:t>C.“</a:t>
            </a:r>
            <a:r>
              <a:rPr lang="zh-CN" altLang="en-US" sz="2400" smtClean="0"/>
              <a:t>醉翁去后”两句</a:t>
            </a:r>
            <a:r>
              <a:rPr lang="zh-CN" altLang="en-US" sz="2400" smtClean="0">
                <a:solidFill>
                  <a:schemeClr val="bg2">
                    <a:lumMod val="50000"/>
                  </a:schemeClr>
                </a:solidFill>
              </a:rPr>
              <a:t>描写</a:t>
            </a:r>
            <a:r>
              <a:rPr lang="zh-CN" altLang="en-US" sz="2400" smtClean="0"/>
              <a:t>醉翁离开琅琊后，作者空对流泉，以吟诵表达思念之情。</a:t>
            </a:r>
          </a:p>
          <a:p>
            <a:pPr marL="0" indent="0">
              <a:buNone/>
            </a:pPr>
            <a:r>
              <a:rPr lang="zh-CN" altLang="en-US" sz="2400" smtClean="0"/>
              <a:t>  </a:t>
            </a:r>
            <a:r>
              <a:rPr lang="en-US" altLang="zh-CN" sz="2400" smtClean="0"/>
              <a:t>D. </a:t>
            </a:r>
            <a:r>
              <a:rPr lang="zh-CN" altLang="en-US" sz="2400" smtClean="0"/>
              <a:t>词作最后三句是</a:t>
            </a:r>
            <a:r>
              <a:rPr lang="zh-CN" altLang="en-US" sz="2400" smtClean="0">
                <a:solidFill>
                  <a:schemeClr val="bg2">
                    <a:lumMod val="50000"/>
                  </a:schemeClr>
                </a:solidFill>
              </a:rPr>
              <a:t>说</a:t>
            </a:r>
            <a:r>
              <a:rPr lang="zh-CN" altLang="en-US" sz="2400" smtClean="0"/>
              <a:t>醉翁虽已离世，声和流泉的美妙意境却仍然得以留存人间。</a:t>
            </a:r>
            <a:endParaRPr lang="zh-CN" altLang="en-US" sz="2400"/>
          </a:p>
        </p:txBody>
      </p:sp>
      <p:sp>
        <p:nvSpPr>
          <p:cNvPr id="4" name="标题 1"/>
          <p:cNvSpPr txBox="1"/>
          <p:nvPr/>
        </p:nvSpPr>
        <p:spPr>
          <a:xfrm>
            <a:off x="193963" y="609601"/>
            <a:ext cx="2832543" cy="831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en-US" altLang="zh-CN" sz="4000" smtClean="0">
                <a:solidFill>
                  <a:srgbClr val="FF0000"/>
                </a:solidFill>
              </a:rPr>
              <a:t>2015</a:t>
            </a:r>
            <a:r>
              <a:rPr lang="zh-CN" altLang="en-US" sz="4000">
                <a:solidFill>
                  <a:srgbClr val="FF0000"/>
                </a:solidFill>
              </a:rPr>
              <a:t>北京卷</a:t>
            </a:r>
            <a:endParaRPr lang="en-US" altLang="zh-CN" sz="4000">
              <a:solidFill>
                <a:srgbClr val="FF0000"/>
              </a:solidFill>
            </a:endParaRPr>
          </a:p>
          <a:p>
            <a:pPr algn="ctr" eaLnBrk="0" hangingPunct="0">
              <a:lnSpc>
                <a:spcPct val="85000"/>
              </a:lnSpc>
              <a:spcBef>
                <a:spcPct val="30000"/>
              </a:spcBef>
            </a:pPr>
            <a:endParaRPr lang="zh-CN" altLang="en-US" sz="60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362868" y="1441163"/>
            <a:ext cx="5543550" cy="2592387"/>
          </a:xfrm>
          <a:prstGeom prst="wedgeRoundRectCallout">
            <a:avLst>
              <a:gd name="adj1" fmla="val -45046"/>
              <a:gd name="adj2" fmla="val 73333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C “</a:t>
            </a:r>
            <a:r>
              <a:rPr lang="zh-CN" altLang="en-US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醉翁去后，空有朝吟夜怨”，是说醉翁离开滁州，流泉失去知音，只留下自然声响，但此自然声响，朝夕吟咏，似带有怨恨情绪。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文本框 72705"/>
          <p:cNvSpPr txBox="1"/>
          <p:nvPr/>
        </p:nvSpPr>
        <p:spPr>
          <a:xfrm>
            <a:off x="110836" y="19051"/>
            <a:ext cx="12081164" cy="6435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      </a:t>
            </a:r>
            <a:r>
              <a:rPr lang="zh-CN" altLang="en-US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词作开篇几句“琅然，清圆，谁弹？响空山”，运用了以声写声的手法，用玉声形容泉声的清亮圆润。按照要求，完成下列各题。（</a:t>
            </a:r>
            <a:r>
              <a:rPr lang="en-US" altLang="zh-CN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5</a:t>
            </a:r>
            <a:r>
              <a:rPr lang="zh-CN" altLang="en-US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分）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① </a:t>
            </a:r>
            <a:r>
              <a:rPr lang="zh-CN" altLang="en-US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下列诗句，没有运用这种手法的一项是（</a:t>
            </a:r>
            <a:r>
              <a:rPr lang="en-US" altLang="zh-CN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分）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A. 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龙吟虎啸一时发，万籁百泉相与秋。（李颀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听安万善吹觱篥</a:t>
            </a:r>
            <a:r>
              <a:rPr lang="en-US" altLang="zh-CN" sz="3600" b="1" err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bì lì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歌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）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B. 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商声寥亮羽声苦，江天寂历江枫秋。（刘长卿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听笛声留别郑协律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）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C. 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蜂簇野花吟细韵，蝉移高柳迸残声。（韦庄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听赵秀才弹琴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）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D. 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寒敲白玉声偏婉，暖逼黄莺语自娇。（王仁裕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《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荆南席上咏胡琴妓</a:t>
            </a:r>
            <a:r>
              <a:rPr lang="en-US" altLang="zh-CN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》</a:t>
            </a:r>
            <a:r>
              <a:rPr lang="zh-CN" altLang="en-US" sz="36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）</a:t>
            </a:r>
            <a:r>
              <a:rPr lang="zh-CN" altLang="en-US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72707" name="圆角矩形标注 72706"/>
          <p:cNvSpPr/>
          <p:nvPr/>
        </p:nvSpPr>
        <p:spPr>
          <a:xfrm>
            <a:off x="4575753" y="19051"/>
            <a:ext cx="3960812" cy="2232025"/>
          </a:xfrm>
          <a:prstGeom prst="wedgeRoundRectCallout">
            <a:avLst>
              <a:gd name="adj1" fmla="val -43065"/>
              <a:gd name="adj2" fmla="val 93245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B “</a:t>
            </a:r>
            <a:r>
              <a:rPr lang="zh-CN" altLang="en-US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商”和“羽”属于五音</a:t>
            </a:r>
            <a:r>
              <a:rPr lang="en-US" altLang="zh-CN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——</a:t>
            </a:r>
            <a:r>
              <a:rPr lang="zh-CN" altLang="en-US" sz="32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宫、商、角、徵、羽之列，是笛子发出的声音。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37" name="内容占位符 5"/>
          <p:cNvSpPr>
            <a:spLocks noGrp="1"/>
          </p:cNvSpPr>
          <p:nvPr>
            <p:ph idx="4294967295"/>
          </p:nvPr>
        </p:nvSpPr>
        <p:spPr>
          <a:xfrm>
            <a:off x="1703388" y="1484314"/>
            <a:ext cx="8964612" cy="5184775"/>
          </a:xfrm>
        </p:spPr>
        <p:txBody>
          <a:bodyPr/>
          <a:lstStyle/>
          <a:p>
            <a:pPr marL="609600" indent="-609600" algn="ctr">
              <a:buNone/>
            </a:pPr>
            <a:endParaRPr lang="zh-CN" altLang="en-US" sz="4000"/>
          </a:p>
          <a:p>
            <a:pPr marL="609600" indent="-609600" algn="ctr">
              <a:buNone/>
            </a:pPr>
            <a:endParaRPr lang="zh-CN" altLang="en-US" sz="4000"/>
          </a:p>
        </p:txBody>
      </p:sp>
      <p:sp>
        <p:nvSpPr>
          <p:cNvPr id="91138" name="文本框 40963"/>
          <p:cNvSpPr txBox="1">
            <a:spLocks noChangeArrowheads="1"/>
          </p:cNvSpPr>
          <p:nvPr/>
        </p:nvSpPr>
        <p:spPr bwMode="auto">
          <a:xfrm>
            <a:off x="128589" y="173037"/>
            <a:ext cx="70453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（</a:t>
            </a:r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201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6</a:t>
            </a:r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年北京卷）</a:t>
            </a:r>
          </a:p>
        </p:txBody>
      </p:sp>
      <p:sp>
        <p:nvSpPr>
          <p:cNvPr id="91139" name="内容占位符 2"/>
          <p:cNvSpPr>
            <a:spLocks noChangeArrowheads="1"/>
          </p:cNvSpPr>
          <p:nvPr/>
        </p:nvSpPr>
        <p:spPr bwMode="auto">
          <a:xfrm>
            <a:off x="-17463" y="692150"/>
            <a:ext cx="12406313" cy="616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3200">
                <a:solidFill>
                  <a:prstClr val="black"/>
                </a:solidFill>
                <a:latin typeface="Calibri" panose="020f0502020204030204" pitchFamily="34" charset="0"/>
                <a:ea typeface="宋体" pitchFamily="2" charset="-122"/>
              </a:rPr>
              <a:t>　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西村   陆游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乱山深处小桃源，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往岁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求浆忆叩门。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高柳簇桥初转马，数家临水自成村。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茂林风送幽禽语，坏壁苔侵醉墨痕。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一首清诗记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今夕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，细云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新月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耿①黄昏。</a:t>
            </a:r>
          </a:p>
          <a:p>
            <a:pPr marL="342900" indent="-34290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              </a:t>
            </a:r>
            <a:r>
              <a:rPr lang="zh-CN" altLang="en-US" sz="20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注释： </a:t>
            </a:r>
            <a:r>
              <a:rPr lang="zh-CN" altLang="en-US" sz="20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20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耿：微明的样子。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下列对本诗歌的理解，不正确的一项是</a:t>
            </a:r>
            <a:r>
              <a:rPr lang="en-US" altLang="zh-CN" sz="24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(3</a:t>
            </a:r>
            <a:r>
              <a:rPr lang="zh-CN" altLang="en-US" sz="24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</a:t>
            </a:r>
            <a:r>
              <a:rPr lang="en-US" altLang="zh-CN" sz="24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400">
                <a:solidFill>
                  <a:srgbClr val="33333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    ）</a:t>
            </a:r>
            <a:endParaRPr lang="zh-CN" altLang="en-US" sz="1600">
              <a:solidFill>
                <a:srgbClr val="333333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4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A.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作者到西村“叩门求浆”，是在清风吹拂、新月初现的黄昏时。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B.“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初转马”与“小乔初嫁了”中的“初”</a:t>
            </a:r>
            <a:r>
              <a:rPr lang="zh-CN" altLang="en-US" sz="2400">
                <a:solidFill>
                  <a:schemeClr val="bg2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都是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“才”“刚刚”的意思。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4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C.“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茂林风送幽禽语”</a:t>
            </a:r>
            <a:r>
              <a:rPr lang="zh-CN" altLang="en-US" sz="2400">
                <a:solidFill>
                  <a:schemeClr val="bg2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意谓</a:t>
            </a:r>
            <a:r>
              <a:rPr lang="zh-CN" altLang="en-US" sz="240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清风送来茂林深处的鸟鸣，衬出西村的幽静。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D.“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坏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壁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苔侵醉墨痕”</a:t>
            </a:r>
            <a:r>
              <a:rPr lang="zh-CN" altLang="en-US" sz="2400">
                <a:solidFill>
                  <a:schemeClr val="bg2">
                    <a:lumMod val="5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意谓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残壁上青苔侵蚀了昔日醉后留下的字。</a:t>
            </a:r>
            <a:endParaRPr lang="en-US" altLang="zh-CN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96026" y="3435351"/>
            <a:ext cx="6477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文本框 74753"/>
          <p:cNvSpPr txBox="1"/>
          <p:nvPr/>
        </p:nvSpPr>
        <p:spPr>
          <a:xfrm>
            <a:off x="0" y="0"/>
            <a:ext cx="12302836" cy="267765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5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sz="2000" b="1" noProof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满江红</a:t>
            </a:r>
            <a:r>
              <a:rPr sz="2000" b="1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•送李正之提刑入蜀（1）</a:t>
            </a:r>
          </a:p>
          <a:p>
            <a:pPr lvl="5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sz="2000" b="1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              辛弃疾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sz="2000" b="1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    蜀道登天，一杯送绣衣（2）行客。还自叹中年多病，不堪离别。东北看惊诸葛表，西南更草相如檄（3）。把功名收拾付君侯，如椽笔。      儿女泪，君休滴。荆楚路，吾能说。要新诗准备，庐山山色。赤壁矶头千古浪，铜鞮陌（4）上三更月。正梅花万里雪深时，</a:t>
            </a:r>
            <a:r>
              <a:rPr sz="2000" b="1" noProof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须相忆</a:t>
            </a:r>
            <a:r>
              <a:rPr sz="2000" b="1" noProof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</a:t>
            </a:r>
            <a:endParaRPr sz="2000" b="1" noProof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sz="2000" b="1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     </a:t>
            </a:r>
            <a:r>
              <a:rPr b="1" noProof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注释：（1）这首词作于宋孝宗淳熙十一年（1184），当时辛弃疾闲居江西上饶。提刑，官名，主管地方司法、监察等事务。（2）绣衣：官服。（3）相如檄：指司马相如所作《喻巴蜀檄》，主旨是安抚巴蜀百姓。（4）铜鞮dī陌：代指襄阳。</a:t>
            </a:r>
          </a:p>
        </p:txBody>
      </p:sp>
      <p:sp>
        <p:nvSpPr>
          <p:cNvPr id="21507" name="矩形 126980"/>
          <p:cNvSpPr/>
          <p:nvPr/>
        </p:nvSpPr>
        <p:spPr>
          <a:xfrm>
            <a:off x="129310" y="13855"/>
            <a:ext cx="1727200" cy="460375"/>
          </a:xfrm>
          <a:prstGeom prst="rect">
            <a:avLst/>
          </a:prstGeom>
          <a:solidFill>
            <a:srgbClr val="969696"/>
          </a:solidFill>
          <a:ln w="9525" cap="flat" cmpd="sng">
            <a:solidFill>
              <a:srgbClr val="7777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2018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北京卷</a:t>
            </a:r>
          </a:p>
        </p:txBody>
      </p:sp>
      <p:sp>
        <p:nvSpPr>
          <p:cNvPr id="2" name="矩形 1"/>
          <p:cNvSpPr/>
          <p:nvPr/>
        </p:nvSpPr>
        <p:spPr>
          <a:xfrm>
            <a:off x="129311" y="2849869"/>
            <a:ext cx="11924144" cy="3291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下列对本词的理解，不正确的一项是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A．词的开头四句，先写对方行程，再写自己的多病与离愁，暗含蹉跎失志的惆怅。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B．李正之即将远赴蜀地担任要职，作者满含深情地称许友人才华出众，巨笔如椽。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C．作者认为荆楚路上的江山美景都是作诗的好素材，如庐山景、赤壁浪、襄阳月。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D．词的结尾两句，</a:t>
            </a:r>
            <a:r>
              <a:rPr lang="zh-CN" altLang="zh-CN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怀念过去</a:t>
            </a: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与李正之雪中赏梅的情景，表达对友谊的珍惜与赞美</a:t>
            </a:r>
            <a:r>
              <a:rPr lang="zh-CN" altLang="zh-CN" b="1" smtClean="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</a:t>
            </a: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辛弃疾词善于借用典故和化用前人佳句来抒情达意。下列分析，正确的一项是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A．“东北看惊诸葛表”，借用诸葛亮上表出师的典故，勉励友人报国立功。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B．“赤壁矶头千古浪”，借用苏轼游览赤壁的典故，抒发人生短暂的感慨。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C．“蜀道登天”，化用李白“蜀道之难，难于上青天”，表达对友人的担忧，望其早归。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  D．“儿女泪，君休滴”，化用王勃“无为在歧路，儿女共沾巾”，表现宦游漂泊的凄苦。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60189" y="4818100"/>
            <a:ext cx="2831811" cy="132343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A / B.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是写赤壁矶景色的壮丽；</a:t>
            </a: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C.“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望其早归</a:t>
            </a: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”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意，在诗中没有体现；</a:t>
            </a: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D.“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凄苦</a:t>
            </a:r>
            <a:r>
              <a:rPr lang="en-US" altLang="zh-CN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”</a:t>
            </a: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之说有错。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7873" y="212725"/>
            <a:ext cx="10515600" cy="1325563"/>
          </a:xfrm>
        </p:spPr>
        <p:txBody>
          <a:bodyPr>
            <a:norm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</a:pPr>
            <a:r>
              <a:rPr lang="zh-CN" altLang="en-US" sz="60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作</a:t>
            </a:r>
            <a:r>
              <a:rPr lang="zh-CN" altLang="en-US" sz="60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业讲评</a:t>
            </a:r>
            <a:endParaRPr lang="zh-CN" altLang="en-US" sz="60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0" y="240434"/>
            <a:ext cx="607695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淇</a:t>
            </a: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上送赵仙舟</a:t>
            </a:r>
          </a:p>
          <a:p>
            <a:pPr marL="0" indent="0" algn="ctr">
              <a:buNone/>
            </a:pP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王　维</a:t>
            </a:r>
          </a:p>
          <a:p>
            <a:pPr marL="0" indent="0" algn="ctr">
              <a:buNone/>
            </a:pP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相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逢方一</a:t>
            </a: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笑，相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送还成</a:t>
            </a: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泣。</a:t>
            </a:r>
          </a:p>
          <a:p>
            <a:pPr marL="0" indent="0" algn="ctr">
              <a:buNone/>
            </a:pP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祖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帐</a:t>
            </a:r>
            <a:r>
              <a:rPr lang="en-US" altLang="zh-CN" b="1" smtClean="0">
                <a:solidFill>
                  <a:srgbClr val="00B050"/>
                </a:solidFill>
                <a:latin typeface="宋体" pitchFamily="2" charset="-122"/>
              </a:rPr>
              <a:t>\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已</a:t>
            </a:r>
            <a:r>
              <a:rPr lang="en-US" altLang="zh-CN" b="1" smtClean="0">
                <a:solidFill>
                  <a:srgbClr val="00B050"/>
                </a:solidFill>
                <a:latin typeface="宋体" pitchFamily="2" charset="-122"/>
              </a:rPr>
              <a:t>\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伤</a:t>
            </a: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离，荒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城</a:t>
            </a:r>
            <a:r>
              <a:rPr lang="en-US" altLang="zh-CN" b="1" smtClean="0">
                <a:solidFill>
                  <a:srgbClr val="00B050"/>
                </a:solidFill>
                <a:latin typeface="宋体" pitchFamily="2" charset="-122"/>
              </a:rPr>
              <a:t>\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复</a:t>
            </a:r>
            <a:r>
              <a:rPr lang="en-US" altLang="zh-CN" b="1" smtClean="0">
                <a:solidFill>
                  <a:srgbClr val="00B050"/>
                </a:solidFill>
                <a:latin typeface="宋体" pitchFamily="2" charset="-122"/>
              </a:rPr>
              <a:t>\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愁入。</a:t>
            </a:r>
            <a:endParaRPr lang="zh-CN" altLang="en-US" b="1">
              <a:solidFill>
                <a:srgbClr val="00B050"/>
              </a:solidFill>
              <a:latin typeface="宋体" panose="02010600030101010101" pitchFamily="2" charset="-122"/>
            </a:endParaRPr>
          </a:p>
          <a:p>
            <a:pPr marL="0" indent="0" algn="ctr">
              <a:buNone/>
            </a:pP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天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寒</a:t>
            </a:r>
            <a:r>
              <a:rPr lang="en-US" altLang="zh-CN" b="1" smtClean="0">
                <a:solidFill>
                  <a:srgbClr val="00B050"/>
                </a:solidFill>
                <a:latin typeface="宋体" pitchFamily="2" charset="-122"/>
              </a:rPr>
              <a:t>\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远山</a:t>
            </a:r>
            <a:r>
              <a:rPr lang="en-US" altLang="zh-CN" b="1" smtClean="0">
                <a:solidFill>
                  <a:srgbClr val="00B050"/>
                </a:solidFill>
                <a:latin typeface="宋体" pitchFamily="2" charset="-122"/>
              </a:rPr>
              <a:t>\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净</a:t>
            </a: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，日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暮</a:t>
            </a:r>
            <a:r>
              <a:rPr lang="en-US" altLang="zh-CN" b="1" smtClean="0">
                <a:solidFill>
                  <a:srgbClr val="00B050"/>
                </a:solidFill>
                <a:latin typeface="宋体" pitchFamily="2" charset="-122"/>
              </a:rPr>
              <a:t>\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长河</a:t>
            </a:r>
            <a:r>
              <a:rPr lang="en-US" altLang="zh-CN" b="1" smtClean="0">
                <a:solidFill>
                  <a:srgbClr val="00B050"/>
                </a:solidFill>
                <a:latin typeface="宋体" pitchFamily="2" charset="-122"/>
              </a:rPr>
              <a:t>\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急</a:t>
            </a: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。</a:t>
            </a:r>
          </a:p>
          <a:p>
            <a:pPr marL="0" indent="0" algn="ctr">
              <a:buNone/>
            </a:pP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解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缆君已</a:t>
            </a: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遥，望</a:t>
            </a:r>
            <a:r>
              <a:rPr lang="zh-CN" altLang="en-US" b="1" smtClean="0">
                <a:solidFill>
                  <a:srgbClr val="00B050"/>
                </a:solidFill>
                <a:latin typeface="宋体" pitchFamily="2" charset="-122"/>
              </a:rPr>
              <a:t>君空伫</a:t>
            </a:r>
            <a:r>
              <a:rPr lang="zh-CN" altLang="en-US" b="1">
                <a:solidFill>
                  <a:srgbClr val="00B050"/>
                </a:solidFill>
                <a:latin typeface="宋体" pitchFamily="2" charset="-122"/>
              </a:rPr>
              <a:t>立。</a:t>
            </a:r>
            <a:endParaRPr lang="zh-CN" altLang="en-US" b="1">
              <a:solidFill>
                <a:srgbClr val="00B05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4547" y="2797276"/>
            <a:ext cx="6741102" cy="1437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ts val="3500"/>
              </a:lnSpc>
              <a:spcBef>
                <a:spcPct val="0"/>
              </a:spcBef>
            </a:pP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．解读标题</a:t>
            </a:r>
            <a:endParaRPr lang="en-US" altLang="zh-CN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ts val="3500"/>
              </a:lnSpc>
              <a:spcBef>
                <a:spcPct val="0"/>
              </a:spcBef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题目提供信息：点明了地点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淇上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、事件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送赵仙舟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、题材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送别诗</a:t>
            </a: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-71120" y="4298279"/>
            <a:ext cx="12033538" cy="2464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22300">
              <a:lnSpc>
                <a:spcPts val="3500"/>
              </a:lnSpc>
              <a:spcBef>
                <a:spcPts val="1000"/>
              </a:spcBef>
            </a:pP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把诗歌当文言文读</a:t>
            </a:r>
            <a:endParaRPr lang="en-US" altLang="zh-CN" sz="2800" b="1">
              <a:solidFill>
                <a:srgbClr val="000000"/>
              </a:solidFill>
              <a:latin typeface="宋体" pitchFamily="2" charset="-122"/>
              <a:cs typeface="Times New Roman" panose="02020603050405020304" pitchFamily="18" charset="0"/>
            </a:endParaRPr>
          </a:p>
          <a:p>
            <a:pPr indent="622300">
              <a:lnSpc>
                <a:spcPts val="3500"/>
              </a:lnSpc>
              <a:spcBef>
                <a:spcPts val="1000"/>
              </a:spcBef>
            </a:pP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短暂的相逢，未及尽情喜悦，却又离别在即，现在又悲伤起来了。饯别的时候，我已悲伤不已，哪堪别你独自进城呢。天凉了，微微的寒风衬着几丝哀伤，远方的山间，依旧是那般明净清幽。黄昏时节，那急湍的黄河水亦奔腾咆哮着流向远方。解开那紧系的缆绳，转眼间友人已然远去，只在身后留下一线滔滔的江水，而那远去的身影，在诗人的视线中渐渐模糊，却又是那般清晰，恍若依旧伫立在诗人眼前。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0880" y="2579816"/>
            <a:ext cx="11513127" cy="423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注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释：</a:t>
            </a:r>
            <a:r>
              <a:rPr lang="en-US" altLang="zh-CN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【1】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五首绝句题咏同一幅墨梅图。</a:t>
            </a:r>
            <a:r>
              <a:rPr lang="en-US" altLang="zh-CN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【2】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无盐：战国时齐国丑女钟离春。</a:t>
            </a:r>
            <a:r>
              <a:rPr lang="en-US" altLang="zh-CN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【3】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从教：任凭。</a:t>
            </a:r>
            <a:r>
              <a:rPr lang="en-US" altLang="zh-CN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【4】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含章：即含章殿，传说南朝时宋武帝寿阳公主卧于含章殿檐下，梅花落在额头形成美妆。</a:t>
            </a:r>
            <a:r>
              <a:rPr lang="en-US" altLang="zh-CN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【5】</a:t>
            </a:r>
            <a:r>
              <a:rPr lang="zh-CN" altLang="en-US" sz="1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九方皋：春秋时相马名手</a:t>
            </a:r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mtClean="0">
              <a:solidFill>
                <a:srgbClr val="333333"/>
              </a:solidFill>
              <a:latin typeface="微软雅黑" charset="-122"/>
              <a:ea typeface="微软雅黑" charset="-122"/>
            </a:endParaRP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下列对两首诗的理解，不正确的一项是（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分）</a:t>
            </a: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A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第一首前两句认为，不论怎样描画无盐也无法变丑为美，墨梅图却能尽显梅花之美。</a:t>
            </a: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B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第二首前两句认为，墨梅图中的梅花犹如佳人容颜般美妙，展现出堪比造化的画技。</a:t>
            </a: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C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两首诗所题咏的墨梅图，不但描绘了梅花，还描绘了桃花、李花，对比鲜明。</a:t>
            </a: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D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两首诗所题咏的墨梅图，没有描绘含章殿和九方皋，诗人提及二者是在用典。</a:t>
            </a: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题画诗往往包含“画外音”。下列分析，正确的一项是（</a:t>
            </a:r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分）</a:t>
            </a: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A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第一首反映了诗人爱好清姝、不喜浓艳的审美追求。</a:t>
            </a: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B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第一首讽刺了现实生活中颠倒黑白、奴颜婢膝之人。</a:t>
            </a: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C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第二首联想到古代公主的梅花妆，表现梅花的富贵气质。</a:t>
            </a:r>
          </a:p>
          <a:p>
            <a:pPr algn="just"/>
            <a:r>
              <a:rPr lang="en-US" altLang="zh-CN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D</a:t>
            </a:r>
            <a:r>
              <a:rPr lang="zh-CN" altLang="en-US" sz="2400" b="1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第二首比较画梅和相马的相似点，说明艺术来源于生活。</a:t>
            </a:r>
          </a:p>
        </p:txBody>
      </p:sp>
      <p:sp>
        <p:nvSpPr>
          <p:cNvPr id="3" name="矩形 2"/>
          <p:cNvSpPr/>
          <p:nvPr/>
        </p:nvSpPr>
        <p:spPr>
          <a:xfrm>
            <a:off x="5978236" y="871656"/>
            <a:ext cx="6096000" cy="1375633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其四</a:t>
            </a: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mtClean="0">
                <a:latin typeface="华文楷体" pitchFamily="2" charset="-122"/>
                <a:ea typeface="华文楷体" pitchFamily="2" charset="-122"/>
              </a:rPr>
              <a:t>含</a:t>
            </a: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章</a:t>
            </a:r>
            <a:r>
              <a:rPr lang="en-US" altLang="zh-CN" sz="2000" b="1">
                <a:latin typeface="华文楷体" pitchFamily="2" charset="-122"/>
                <a:ea typeface="华文楷体" pitchFamily="2" charset="-122"/>
              </a:rPr>
              <a:t>【4】</a:t>
            </a: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檐下春风面，造化功成秋兔毫。</a:t>
            </a: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意足不求颜色似，前身相马九方皋</a:t>
            </a:r>
            <a:r>
              <a:rPr lang="en-US" altLang="zh-CN" sz="2000" b="1">
                <a:latin typeface="华文楷体" pitchFamily="2" charset="-122"/>
                <a:ea typeface="华文楷体" pitchFamily="2" charset="-122"/>
              </a:rPr>
              <a:t>【5】</a:t>
            </a: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21673" y="705393"/>
            <a:ext cx="60960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和张规臣水墨梅五绝</a:t>
            </a:r>
            <a:r>
              <a:rPr lang="en-US" altLang="zh-CN" sz="2000" b="1">
                <a:latin typeface="华文楷体" pitchFamily="2" charset="-122"/>
                <a:ea typeface="华文楷体" pitchFamily="2" charset="-122"/>
              </a:rPr>
              <a:t>【1】</a:t>
            </a: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陈与义</a:t>
            </a: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其一</a:t>
            </a: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巧画无盐</a:t>
            </a:r>
            <a:r>
              <a:rPr lang="en-US" altLang="zh-CN" sz="2000" b="1">
                <a:latin typeface="华文楷体" pitchFamily="2" charset="-122"/>
                <a:ea typeface="华文楷体" pitchFamily="2" charset="-122"/>
              </a:rPr>
              <a:t>【2】</a:t>
            </a: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丑不除，此花风韵更清姝。</a:t>
            </a:r>
          </a:p>
          <a:p>
            <a:pPr lvl="2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从教</a:t>
            </a:r>
            <a:r>
              <a:rPr lang="en-US" altLang="zh-CN" sz="2000" b="1">
                <a:latin typeface="华文楷体" pitchFamily="2" charset="-122"/>
                <a:ea typeface="华文楷体" pitchFamily="2" charset="-122"/>
              </a:rPr>
              <a:t>【3】</a:t>
            </a:r>
            <a:r>
              <a:rPr lang="zh-CN" altLang="en-US" sz="2000" b="1">
                <a:latin typeface="华文楷体" pitchFamily="2" charset="-122"/>
                <a:ea typeface="华文楷体" pitchFamily="2" charset="-122"/>
              </a:rPr>
              <a:t>变白能为黑，桃李依然是仆奴。</a:t>
            </a:r>
            <a:endParaRPr lang="zh-CN" altLang="en-US"/>
          </a:p>
        </p:txBody>
      </p:sp>
      <p:sp>
        <p:nvSpPr>
          <p:cNvPr id="5" name="文本框 40963"/>
          <p:cNvSpPr txBox="1">
            <a:spLocks noChangeArrowheads="1"/>
          </p:cNvSpPr>
          <p:nvPr/>
        </p:nvSpPr>
        <p:spPr bwMode="auto">
          <a:xfrm>
            <a:off x="100880" y="-48075"/>
            <a:ext cx="70453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课</a:t>
            </a:r>
            <a:r>
              <a:rPr lang="zh-CN" altLang="en-US" sz="280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外练习：读懂诗歌并完成练习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833100" y="10591800"/>
            <a:ext cx="317500" cy="2921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6254" y="3448337"/>
            <a:ext cx="12025746" cy="3409663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buNone/>
            </a:pPr>
            <a:r>
              <a:rPr lang="zh-CN" altLang="en-US" b="1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b="1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）情感发展及具体写法：</a:t>
            </a:r>
            <a:endParaRPr lang="en-US" altLang="zh-CN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ts val="3500"/>
              </a:lnSpc>
              <a:buNone/>
            </a:pPr>
            <a:r>
              <a:rPr lang="zh-CN" altLang="en-US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相</a:t>
            </a:r>
            <a:r>
              <a:rPr lang="zh-CN" altLang="en-US" b="1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逢时的欢愉，离别时的愁苦，分别后的惆怅</a:t>
            </a:r>
            <a:r>
              <a:rPr lang="zh-CN" altLang="en-US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。</a:t>
            </a:r>
            <a:endParaRPr lang="en-US" altLang="zh-CN" b="1">
              <a:solidFill>
                <a:srgbClr val="990033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ts val="3500"/>
              </a:lnSpc>
              <a:buNone/>
            </a:pPr>
            <a:r>
              <a:rPr lang="en-US" altLang="zh-CN" b="1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b="1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借景抒情</a:t>
            </a:r>
            <a:r>
              <a:rPr lang="zh-CN" altLang="en-US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，借</a:t>
            </a:r>
            <a:r>
              <a:rPr lang="zh-CN" altLang="en-US" b="1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荒城、寒天、净山、暮日、长河等凄清景象，传达了诗人的感伤之情</a:t>
            </a:r>
            <a:r>
              <a:rPr lang="zh-CN" altLang="en-US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；</a:t>
            </a:r>
            <a:endParaRPr lang="en-US" altLang="zh-CN" b="1" smtClean="0">
              <a:solidFill>
                <a:srgbClr val="990033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ts val="3500"/>
              </a:lnSpc>
              <a:buNone/>
            </a:pPr>
            <a:r>
              <a:rPr lang="en-US" altLang="zh-CN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b="1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直抒胸臆</a:t>
            </a:r>
            <a:r>
              <a:rPr lang="zh-CN" altLang="en-US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，颔</a:t>
            </a:r>
            <a:r>
              <a:rPr lang="zh-CN" altLang="en-US" b="1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联直接点出“伤离”“愁”的情感</a:t>
            </a:r>
            <a:r>
              <a:rPr lang="zh-CN" altLang="en-US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；</a:t>
            </a:r>
            <a:endParaRPr lang="en-US" altLang="zh-CN" b="1" smtClean="0">
              <a:solidFill>
                <a:srgbClr val="990033"/>
              </a:solidFill>
              <a:latin typeface="宋体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ts val="3500"/>
              </a:lnSpc>
              <a:buNone/>
            </a:pPr>
            <a:r>
              <a:rPr lang="en-US" altLang="zh-CN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③</a:t>
            </a:r>
            <a:r>
              <a:rPr lang="zh-CN" altLang="en-US" b="1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细节描写</a:t>
            </a:r>
            <a:r>
              <a:rPr lang="zh-CN" altLang="en-US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，以</a:t>
            </a:r>
            <a:r>
              <a:rPr lang="zh-CN" altLang="en-US" b="1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伫立河边的细节，表现诗人内心的怅惘以及对友人的不舍</a:t>
            </a:r>
            <a:r>
              <a:rPr lang="zh-CN" altLang="en-US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255" y="955963"/>
            <a:ext cx="12025745" cy="1695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spcBef>
                <a:spcPts val="1000"/>
              </a:spcBef>
            </a:pP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smtClean="0">
                <a:solidFill>
                  <a:srgbClr val="000000"/>
                </a:solidFill>
                <a:latin typeface="宋体" pitchFamily="2" charset="-122"/>
                <a:cs typeface="Times New Roman" panose="02020603050405020304" pitchFamily="18" charset="0"/>
              </a:rPr>
              <a:t>）</a:t>
            </a:r>
            <a:r>
              <a:rPr lang="zh-CN" altLang="en-US" sz="28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  <a:cs typeface="Times New Roman" panose="02020603050405020304" pitchFamily="18" charset="0"/>
              </a:rPr>
              <a:t>读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  <a:cs typeface="Times New Roman" panose="02020603050405020304" pitchFamily="18" charset="0"/>
              </a:rPr>
              <a:t>景情关键词：</a:t>
            </a: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宋体" pitchFamily="2" charset="-122"/>
                <a:cs typeface="Times New Roman" panose="02020603050405020304" pitchFamily="18" charset="0"/>
              </a:rPr>
              <a:t>  </a:t>
            </a:r>
            <a:endParaRPr lang="en-US" altLang="zh-CN" sz="2800" b="1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  <a:spcBef>
                <a:spcPts val="1000"/>
              </a:spcBef>
            </a:pPr>
            <a:r>
              <a:rPr lang="zh-CN" altLang="en-US" sz="2800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景</a:t>
            </a:r>
            <a:r>
              <a:rPr lang="zh-CN" altLang="en-US" sz="2800" b="1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：“荒城”“天寒”“远山”“日暮”“长河”</a:t>
            </a:r>
            <a:r>
              <a:rPr lang="zh-CN" altLang="en-US" sz="2800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。</a:t>
            </a:r>
            <a:endParaRPr lang="en-US" altLang="zh-CN" sz="2800" b="1" smtClean="0">
              <a:solidFill>
                <a:srgbClr val="990033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ts val="3500"/>
              </a:lnSpc>
              <a:spcBef>
                <a:spcPts val="1000"/>
              </a:spcBef>
            </a:pPr>
            <a:r>
              <a:rPr lang="zh-CN" altLang="en-US" sz="2800" b="1" smtClean="0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情</a:t>
            </a:r>
            <a:r>
              <a:rPr lang="zh-CN" altLang="en-US" sz="2800" b="1">
                <a:solidFill>
                  <a:srgbClr val="990033"/>
                </a:solidFill>
                <a:latin typeface="宋体" pitchFamily="2" charset="-122"/>
                <a:cs typeface="Times New Roman" panose="02020603050405020304" pitchFamily="18" charset="0"/>
              </a:rPr>
              <a:t>：“笑”“泣”“伤离”“愁”。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21921" y="2037080"/>
            <a:ext cx="12191999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sz="8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诗歌选择题解题技巧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1" name="内容占位符 2"/>
          <p:cNvSpPr>
            <a:spLocks noGrp="1"/>
          </p:cNvSpPr>
          <p:nvPr>
            <p:ph idx="4294967295"/>
          </p:nvPr>
        </p:nvSpPr>
        <p:spPr>
          <a:xfrm>
            <a:off x="185738" y="0"/>
            <a:ext cx="8015287" cy="6743700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endParaRPr lang="en-US" altLang="zh-CN" b="1" smtClean="0"/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落叶  修睦</a:t>
            </a:r>
            <a:r>
              <a:rPr lang="zh-CN" altLang="en-US" b="1" baseline="3000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endParaRPr lang="zh-CN" altLang="en-US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雨过闲田地，重重落叶红。翻思向春日，肯信有秋风。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几处随流水，河边乱暮空。只应松自立，而不与君同。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2000"/>
              <a:t>                  </a:t>
            </a:r>
            <a:r>
              <a:rPr lang="zh-CN" altLang="en-US" sz="1600"/>
              <a:t>［注］ </a:t>
            </a:r>
            <a:r>
              <a:rPr lang="zh-CN" altLang="en-US" sz="1600" b="1">
                <a:solidFill>
                  <a:srgbClr val="003300"/>
                </a:solidFill>
                <a:latin typeface="宋体" pitchFamily="2" charset="-122"/>
              </a:rPr>
              <a:t>①</a:t>
            </a:r>
            <a:r>
              <a:rPr lang="zh-CN" altLang="en-US" sz="1600"/>
              <a:t>修睦：晚唐诗人。</a:t>
            </a:r>
            <a:endParaRPr lang="zh-CN" altLang="en-US" sz="1600" b="1">
              <a:solidFill>
                <a:srgbClr val="003300"/>
              </a:solidFill>
              <a:latin typeface="宋体" panose="02010600030101010101" pitchFamily="2" charset="-122"/>
            </a:endParaRPr>
          </a:p>
          <a:p>
            <a:pPr marL="0" indent="342900" eaLnBrk="1" hangingPunct="1">
              <a:lnSpc>
                <a:spcPts val="27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）下列对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本诗的赏析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，不恰当的两项是（</a:t>
            </a: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分）（   ）（   ）</a:t>
            </a:r>
          </a:p>
          <a:p>
            <a:pPr marL="0" indent="342900" eaLnBrk="1" hangingPunct="1">
              <a:lnSpc>
                <a:spcPts val="27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、首联的“重重”表示落叶之多，</a:t>
            </a:r>
            <a:r>
              <a:rPr lang="zh-CN" altLang="en-US" sz="2000" b="1" u="sng">
                <a:latin typeface="黑体" panose="02010609060101010101" pitchFamily="2" charset="-122"/>
                <a:ea typeface="黑体" panose="02010609060101010101" pitchFamily="2" charset="-122"/>
              </a:rPr>
              <a:t>不禁让人想到杜诗“无边落木萧萧下”。</a:t>
            </a:r>
          </a:p>
          <a:p>
            <a:pPr marL="0" indent="342900" eaLnBrk="1" hangingPunct="1">
              <a:lnSpc>
                <a:spcPts val="27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、颔联以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比喻的手法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生动地描摹了落叶思绪翻飞和对春日的无比向往。</a:t>
            </a:r>
          </a:p>
          <a:p>
            <a:pPr marL="0" indent="342900" eaLnBrk="1" hangingPunct="1">
              <a:lnSpc>
                <a:spcPts val="27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、颈联的“河边”有版本作“何边”，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与前文“流水”无关，因而是错误的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marL="0" indent="342900" eaLnBrk="1" hangingPunct="1">
              <a:lnSpc>
                <a:spcPts val="27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2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、作者借落叶来寄托总结的情志，表达了对世事变迁的、人生无常的感慨。</a:t>
            </a:r>
          </a:p>
          <a:p>
            <a:pPr marL="0" indent="342900" eaLnBrk="1" hangingPunct="1">
              <a:lnSpc>
                <a:spcPts val="27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en-US" altLang="zh-CN" sz="2000" b="1"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、全诗运用了</a:t>
            </a:r>
            <a:r>
              <a:rPr lang="zh-CN" altLang="en-US" sz="2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虚实相生</a:t>
            </a: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的笔法，既有眼前之景，也有想象之景，相得益彰。</a:t>
            </a:r>
          </a:p>
        </p:txBody>
      </p:sp>
      <p:sp>
        <p:nvSpPr>
          <p:cNvPr id="71682" name="文本框 40963"/>
          <p:cNvSpPr txBox="1">
            <a:spLocks noChangeArrowheads="1"/>
          </p:cNvSpPr>
          <p:nvPr/>
        </p:nvSpPr>
        <p:spPr bwMode="auto">
          <a:xfrm>
            <a:off x="0" y="0"/>
            <a:ext cx="704532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考</a:t>
            </a:r>
            <a:r>
              <a:rPr lang="zh-CN" altLang="en-US" sz="40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试说明示例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8201025" y="2590800"/>
            <a:ext cx="1620957" cy="52322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smtClean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词</a:t>
            </a:r>
            <a:r>
              <a:rPr lang="zh-CN" altLang="en-US" sz="280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语理解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8201025" y="3245429"/>
            <a:ext cx="1620957" cy="52322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表达技</a:t>
            </a:r>
            <a:r>
              <a:rPr lang="zh-CN" altLang="en-US" sz="2800" smtClean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巧</a:t>
            </a:r>
            <a:endParaRPr lang="zh-CN" altLang="en-US" sz="2800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  <a:cs typeface="华文中宋" panose="02010600040101010101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01025" y="4732626"/>
            <a:ext cx="1631355" cy="523875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情感分</a:t>
            </a:r>
            <a:r>
              <a:rPr lang="zh-CN" altLang="en-US" sz="2800" smtClean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析</a:t>
            </a:r>
            <a:endParaRPr lang="zh-CN" altLang="en-US" sz="2800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  <a:cs typeface="华文中宋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211423" y="4036283"/>
            <a:ext cx="1620957" cy="523220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语</a:t>
            </a:r>
            <a:r>
              <a:rPr lang="zh-CN" altLang="en-US" sz="2800" smtClean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言炼</a:t>
            </a:r>
            <a:r>
              <a:rPr lang="zh-CN" altLang="en-US" sz="280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字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166034" y="5377917"/>
            <a:ext cx="1620957" cy="954107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accent2">
                <a:lumMod val="60000"/>
                <a:lumOff val="40000"/>
              </a:schemeClr>
            </a:solidFill>
            <a:miter lim="800000"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概</a:t>
            </a:r>
            <a:r>
              <a:rPr lang="zh-CN" altLang="en-US" sz="2800" smtClean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括内</a:t>
            </a:r>
            <a:r>
              <a:rPr lang="zh-CN" altLang="en-US" sz="280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容</a:t>
            </a:r>
            <a:endParaRPr lang="en-US" altLang="zh-CN" sz="2800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  <a:cs typeface="华文中宋" panose="02010600040101010101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表达技</a:t>
            </a:r>
            <a:r>
              <a:rPr lang="zh-CN" altLang="en-US" sz="2800" smtClean="0">
                <a:solidFill>
                  <a:srgbClr val="CC0066"/>
                </a:solidFill>
                <a:latin typeface="黑体" panose="02010609060101010101" pitchFamily="2" charset="-122"/>
                <a:ea typeface="黑体" panose="02010609060101010101" pitchFamily="2" charset="-122"/>
                <a:cs typeface="华文中宋"/>
              </a:rPr>
              <a:t>巧</a:t>
            </a:r>
            <a:endParaRPr lang="zh-CN" altLang="en-US" sz="2800">
              <a:solidFill>
                <a:srgbClr val="CC0066"/>
              </a:solidFill>
              <a:latin typeface="黑体" panose="02010609060101010101" pitchFamily="2" charset="-122"/>
              <a:ea typeface="黑体" panose="02010609060101010101" pitchFamily="2" charset="-122"/>
              <a:cs typeface="华文中宋"/>
            </a:endParaRPr>
          </a:p>
        </p:txBody>
      </p:sp>
      <p:sp>
        <p:nvSpPr>
          <p:cNvPr id="10" name="AutoShape 20"/>
          <p:cNvSpPr>
            <a:spLocks noChangeArrowheads="1"/>
          </p:cNvSpPr>
          <p:nvPr/>
        </p:nvSpPr>
        <p:spPr bwMode="auto">
          <a:xfrm>
            <a:off x="8166034" y="268340"/>
            <a:ext cx="2593975" cy="576262"/>
          </a:xfrm>
          <a:prstGeom prst="cloudCallout">
            <a:avLst>
              <a:gd name="adj1" fmla="val -19644"/>
              <a:gd name="adj2" fmla="val 138153"/>
            </a:avLst>
          </a:prstGeom>
          <a:solidFill>
            <a:srgbClr val="CCECFF"/>
          </a:solidFill>
          <a:ln w="9525">
            <a:solidFill>
              <a:srgbClr val="0033CC"/>
            </a:solidFill>
            <a:round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设陷点</a:t>
            </a:r>
          </a:p>
        </p:txBody>
      </p:sp>
      <p:sp>
        <p:nvSpPr>
          <p:cNvPr id="11" name="AutoShape 20"/>
          <p:cNvSpPr>
            <a:spLocks noChangeArrowheads="1"/>
          </p:cNvSpPr>
          <p:nvPr/>
        </p:nvSpPr>
        <p:spPr bwMode="auto">
          <a:xfrm>
            <a:off x="4310062" y="5854970"/>
            <a:ext cx="2593975" cy="576262"/>
          </a:xfrm>
          <a:prstGeom prst="cloudCallout">
            <a:avLst>
              <a:gd name="adj1" fmla="val -19644"/>
              <a:gd name="adj2" fmla="val 138153"/>
            </a:avLst>
          </a:prstGeom>
          <a:solidFill>
            <a:srgbClr val="CCECFF"/>
          </a:solidFill>
          <a:ln w="9525">
            <a:solidFill>
              <a:srgbClr val="0033CC"/>
            </a:solidFill>
            <a:round/>
          </a:ln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设陷点</a:t>
            </a: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8976512" y="1130709"/>
            <a:ext cx="2736850" cy="647700"/>
          </a:xfrm>
          <a:prstGeom prst="rect">
            <a:avLst/>
          </a:prstGeom>
          <a:solidFill>
            <a:srgbClr val="FFFFFF"/>
          </a:solidFill>
          <a:ln w="38100" algn="ctr">
            <a:solidFill>
              <a:srgbClr val="0033CC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rgbClr val="FF5050"/>
                </a:solidFill>
                <a:latin typeface="Arial" pitchFamily="34" charset="0"/>
                <a:ea typeface="黑体" panose="02010609060101010101" pitchFamily="2" charset="-122"/>
              </a:rPr>
              <a:t>修辞有误</a:t>
            </a:r>
            <a:endParaRPr lang="zh-CN" altLang="en-US" sz="2800">
              <a:solidFill>
                <a:srgbClr val="FF505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Rectangle 16"/>
          <p:cNvSpPr>
            <a:spLocks noChangeArrowheads="1"/>
          </p:cNvSpPr>
          <p:nvPr/>
        </p:nvSpPr>
        <p:spPr bwMode="auto">
          <a:xfrm>
            <a:off x="1573212" y="6008174"/>
            <a:ext cx="2736850" cy="647700"/>
          </a:xfrm>
          <a:prstGeom prst="rect">
            <a:avLst/>
          </a:prstGeom>
          <a:solidFill>
            <a:srgbClr val="FFFFFF"/>
          </a:solidFill>
          <a:ln w="38100" algn="ctr">
            <a:solidFill>
              <a:srgbClr val="0033CC"/>
            </a:solidFill>
            <a:miter lim="800000"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solidFill>
                  <a:srgbClr val="FF5050"/>
                </a:solidFill>
                <a:latin typeface="Arial" pitchFamily="34" charset="0"/>
                <a:ea typeface="黑体" panose="02010609060101010101" pitchFamily="2" charset="-122"/>
              </a:rPr>
              <a:t>具体阐释有误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>
            <a:off x="2881745" y="966018"/>
            <a:ext cx="5745307" cy="24422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H="1">
            <a:off x="2881744" y="4301500"/>
            <a:ext cx="4653290" cy="1706674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  <p:bldP spid="6" grpId="2"/>
      <p:bldP spid="7" grpId="3"/>
      <p:bldP spid="8" grpId="4"/>
      <p:bldP spid="10" grpId="5"/>
      <p:bldP spid="11" grpId="6"/>
      <p:bldP spid="12" grpId="7"/>
      <p:bldP spid="13" grpId="8"/>
      <p:bldP spid="14" grpId="9"/>
      <p:bldP spid="15" grpId="1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74753"/>
          <p:cNvSpPr txBox="1"/>
          <p:nvPr/>
        </p:nvSpPr>
        <p:spPr>
          <a:xfrm>
            <a:off x="0" y="1"/>
            <a:ext cx="12192000" cy="659257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题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许道宁画</a:t>
            </a:r>
            <a:r>
              <a:rPr lang="zh-CN" altLang="zh-CN" sz="28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陈与义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满眼长江水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苍然何郡山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向来万里意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今在一窗间。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众木俱含晚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孤云遂不还。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此中有佳句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吟断不相关。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1600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6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许道宁</a:t>
            </a:r>
            <a:r>
              <a:rPr lang="en-US" altLang="zh-CN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北宋画家。</a:t>
            </a:r>
            <a:endParaRPr lang="zh-CN" altLang="zh-CN" sz="16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en-US" altLang="zh-CN" sz="2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下列对这首诗的赏析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这首题画诗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写景兼抒情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并未刻意进行雕琢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却能够于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简淡中见新奇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山水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是这幅画的主要元素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特别是江水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占据了画面上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大部分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的篇幅。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诗人透过一扇小窗远距离欣赏这幅画作</a:t>
            </a:r>
            <a:r>
              <a:rPr lang="en-US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领略其表现的辽阔万里之势。</a:t>
            </a:r>
            <a:endParaRPr lang="zh-CN" altLang="zh-CN" sz="2800" u="sng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颈联具体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写到苍茫暮色中的树木与浮云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也蕴含了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欣赏者的主观感受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268" name="矩形 126980"/>
          <p:cNvSpPr/>
          <p:nvPr/>
        </p:nvSpPr>
        <p:spPr>
          <a:xfrm>
            <a:off x="528638" y="1160200"/>
            <a:ext cx="4786313" cy="584775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2019</a:t>
            </a: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全国卷</a:t>
            </a:r>
            <a:r>
              <a:rPr lang="en-US" altLang="zh-CN" sz="32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5" name="矩形 126980"/>
          <p:cNvSpPr/>
          <p:nvPr/>
        </p:nvSpPr>
        <p:spPr>
          <a:xfrm>
            <a:off x="34203" y="121740"/>
            <a:ext cx="4786313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smtClean="0">
                <a:solidFill>
                  <a:srgbClr val="FF00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高考回顾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 flipH="1">
            <a:off x="3057524" y="2112936"/>
            <a:ext cx="3629026" cy="3644926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74753"/>
          <p:cNvSpPr txBox="1"/>
          <p:nvPr/>
        </p:nvSpPr>
        <p:spPr>
          <a:xfrm>
            <a:off x="34203" y="606597"/>
            <a:ext cx="12157797" cy="6370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投长沙裴侍郎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杜荀鹤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此身虽贱道长存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非谒朱门谒孔门。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只望至公将卷读</a:t>
            </a:r>
            <a:r>
              <a:rPr lang="zh-CN" altLang="zh-CN" sz="2400" baseline="300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不求朝士致书论。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垂纶雨结渔乡思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吹木风传雁夜魂。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男子受恩须有地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平生不受等闲恩。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1400">
                <a:solidFill>
                  <a:srgbClr val="000000"/>
                </a:solidFill>
                <a:latin typeface="Arial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注</a:t>
            </a:r>
            <a:r>
              <a:rPr lang="en-US" altLang="zh-CN"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4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至公</a:t>
            </a:r>
            <a:r>
              <a:rPr lang="en-US" altLang="zh-CN"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科举时代对主考官的敬称。</a:t>
            </a:r>
            <a:endParaRPr lang="zh-CN" altLang="zh-CN" sz="1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下列对这首诗的理解和分析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虽然自己的社会地位低下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但对儒家思想的信奉坚定不移。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分别代指世俗的权势与精神的归依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形成鲜明的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自己能凭借真才实学通过正常渠道进身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而不愿去寻找捷径。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诗人表达了自己对待恩惠的态度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不随便接受别人的恩惠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受恩必报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268" name="矩形 126980"/>
          <p:cNvSpPr/>
          <p:nvPr/>
        </p:nvSpPr>
        <p:spPr>
          <a:xfrm>
            <a:off x="2993884" y="722549"/>
            <a:ext cx="1938337" cy="46037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77777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2019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全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国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卷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24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126980"/>
          <p:cNvSpPr/>
          <p:nvPr/>
        </p:nvSpPr>
        <p:spPr>
          <a:xfrm>
            <a:off x="34203" y="121740"/>
            <a:ext cx="4786313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smtClean="0">
                <a:solidFill>
                  <a:srgbClr val="FF00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高考回顾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>
            <a:off x="7406984" y="3664645"/>
            <a:ext cx="2568289" cy="2736155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flipH="1">
            <a:off x="4099429" y="2189017"/>
            <a:ext cx="1622498" cy="2660073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74753"/>
          <p:cNvSpPr txBox="1"/>
          <p:nvPr/>
        </p:nvSpPr>
        <p:spPr>
          <a:xfrm>
            <a:off x="1" y="1"/>
            <a:ext cx="12191998" cy="69865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b="1">
                <a:solidFill>
                  <a:srgbClr val="FF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插田歌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b="1">
                <a:solidFill>
                  <a:srgbClr val="FF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b="1">
              <a:solidFill>
                <a:srgbClr val="FF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刘禹锡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冈头花草齐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燕子东西飞。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田塍望如线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白水光参差。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农妇白纻裙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农父绿蓑衣。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齐唱郢中歌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嘤咛如《竹枝》。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下列对本诗的赏析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诗歌以花鸟发端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简练的笔触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勾勒出一幅意趣盎然的美丽画面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诗人举目眺望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能看到远处田埂在粼粼的波光中蜿蜒起伏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时隐时现。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诗中写到了农父农妇的衣着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白裙绿衣映照绿苗白水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色调分外和谐。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诗的七、八两句通过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听觉描写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表现农民们的</a:t>
            </a:r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劳动场面以及愉悦心情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268" name="矩形 126980"/>
          <p:cNvSpPr/>
          <p:nvPr/>
        </p:nvSpPr>
        <p:spPr>
          <a:xfrm>
            <a:off x="1385453" y="1074897"/>
            <a:ext cx="1938337" cy="46037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2019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全</a:t>
            </a:r>
            <a:r>
              <a:rPr lang="zh-CN" altLang="en-US" sz="24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国</a:t>
            </a:r>
            <a:r>
              <a:rPr lang="zh-CN" altLang="en-US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卷</a:t>
            </a:r>
            <a:r>
              <a:rPr lang="en-US" altLang="zh-CN" sz="2400" b="1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24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矩形 126980"/>
          <p:cNvSpPr/>
          <p:nvPr/>
        </p:nvSpPr>
        <p:spPr>
          <a:xfrm>
            <a:off x="116896" y="0"/>
            <a:ext cx="3028085" cy="830997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smtClean="0">
                <a:solidFill>
                  <a:srgbClr val="FF00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高考回顾</a:t>
            </a:r>
            <a:endParaRPr lang="en-US" altLang="zh-CN" sz="4800">
              <a:solidFill>
                <a:srgbClr val="FF00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Line 15"/>
          <p:cNvSpPr>
            <a:spLocks noChangeShapeType="1"/>
          </p:cNvSpPr>
          <p:nvPr/>
        </p:nvSpPr>
        <p:spPr bwMode="auto">
          <a:xfrm>
            <a:off x="5514108" y="1870365"/>
            <a:ext cx="2521527" cy="284018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Line 15"/>
          <p:cNvSpPr>
            <a:spLocks noChangeShapeType="1"/>
          </p:cNvSpPr>
          <p:nvPr/>
        </p:nvSpPr>
        <p:spPr bwMode="auto">
          <a:xfrm flipH="1">
            <a:off x="4480210" y="2578727"/>
            <a:ext cx="865805" cy="26028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 flipH="1">
            <a:off x="5514108" y="3105200"/>
            <a:ext cx="865805" cy="2602874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  <p:bldP spid="8" grpId="2"/>
    </p:bldLst>
  </p:timing>
</p:sld>
</file>

<file path=ppt/tags/tag1.xml><?xml version="1.0" encoding="utf-8"?>
<p:tagLst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6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10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p="http://schemas.openxmlformats.org/presentationml/2006/main">
  <p:tag name="KSO_WM_ASSEMBLE_CHIP_INDEX" val="17b151c3f3e54eaa88dff6dc58335899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9c16df55387c44e08277ed6f655f95f3"/>
  <p:tag name="KSO_WM_UNIT_DEFAULT_FONT" val="14;20;2"/>
  <p:tag name="KSO_WM_UNIT_DIAGRAM_ISNUMVISUAL" val="0"/>
  <p:tag name="KSO_WM_UNIT_DIAGRAM_ISREFERUNIT" val="0"/>
  <p:tag name="KSO_WM_UNIT_HIGHLIGHT" val="0"/>
  <p:tag name="KSO_WM_UNIT_ID" val="diagram20210162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3.xml><?xml version="1.0" encoding="utf-8"?>
<p:tagLst xmlns:p="http://schemas.openxmlformats.org/presentationml/2006/main">
  <p:tag name="KSO_WM_ASSEMBLE_CHIP_INDEX" val="c7b7bbc417544027b7f7d2295aca3785"/>
  <p:tag name="KSO_WM_BEAUTIFY_FLAG" val="#wm#"/>
  <p:tag name="KSO_WM_CHIP_FILLAREA_FILL_RULE" val="{&quot;fill_align&quot;:&quot;cm&quot;,&quot;fill_mode&quot;:&quot;full&quot;}"/>
  <p:tag name="KSO_WM_CHIP_GROUPID" val="5e7310da9a230a26b9e88a19"/>
  <p:tag name="KSO_WM_CHIP_XID" val="5e7310da9a230a26b9e88a1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COMPATIBLE" val="1"/>
  <p:tag name="KSO_WM_UNIT_DEC_AREA_ID" val="5dc6b3ea56b5411e97415c7eb3b1b5fc"/>
  <p:tag name="KSO_WM_UNIT_DIAGRAM_ISNUMVISUAL" val="0"/>
  <p:tag name="KSO_WM_UNIT_DIAGRAM_ISREFERUNIT" val="0"/>
  <p:tag name="KSO_WM_UNIT_HIGHLIGHT" val="0"/>
  <p:tag name="KSO_WM_UNIT_ID" val="diagram20210162_1*d*1"/>
  <p:tag name="KSO_WM_UNIT_INDEX" val="1"/>
  <p:tag name="KSO_WM_UNIT_LAYERLEVEL" val="1"/>
  <p:tag name="KSO_WM_UNIT_PICTURE_CLIP_FLAG" val="0"/>
  <p:tag name="KSO_WM_UNIT_PLACING_PICTURE" val="c7b7bbc417544027b7f7d2295aca3785"/>
  <p:tag name="KSO_WM_UNIT_TYPE" val="d"/>
  <p:tag name="KSO_WM_UNIT_VALUE" val="1396*2030"/>
</p:tagLst>
</file>

<file path=ppt/tags/tag4.xml><?xml version="1.0" encoding="utf-8"?>
<p:tagLst xmlns:p="http://schemas.openxmlformats.org/presentationml/2006/main">
  <p:tag name="KSO_WM_BEAUTIFY_FLAG" val="#wm#"/>
  <p:tag name="KSO_WM_CHIP_FILLPROP" val="[[{&quot;fill_id&quot;:&quot;576dc001ee534062abfa84077d565965&quot;,&quot;fill_align&quot;:&quot;cm&quot;,&quot;text_align&quot;:&quot;cm&quot;,&quot;text_direction&quot;:&quot;horizontal&quot;,&quot;chip_types&quot;:[&quot;picture&quot;]},{&quot;fill_id&quot;:&quot;9cfa3c7c874e4cdb955fe51b0c9a9e86&quot;,&quot;fill_align&quot;:&quot;cm&quot;,&quot;text_align&quot;:&quot;lm&quot;,&quot;text_direction&quot;:&quot;horizontal&quot;,&quot;chip_types&quot;:[&quot;text&quot;]}]]"/>
  <p:tag name="KSO_WM_CHIP_GROUPID" val="5f22a7a4dda340fd2c9b58ef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016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3&quot;,&quot;maxSize&quot;:{&quot;size1&quot;:47.600000000000001},&quot;minSize&quot;:{&quot;size1&quot;:47.600000000000001},&quot;normalSize&quot;:{&quot;size1&quot;:47.600000000000001},&quot;subLayout&quot;:[{&quot;id&quot;:&quot;2020-08-28T14:23:33&quot;,&quot;margin&quot;:{&quot;bottom&quot;:6.7729997634887695,&quot;left&quot;:4.2329998016357422,&quot;right&quot;:1.2699999809265137,&quot;top&quot;:6.7729997634887695},&quot;type&quot;:0},{&quot;id&quot;:&quot;2020-08-28T14:23:33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COLOR_TYPE" val="1"/>
  <p:tag name="KSO_WM_TEMPLATE_INDEX" val="20210162"/>
  <p:tag name="KSO_WM_TEMPLATE_MASTER_TYPE" val="0"/>
  <p:tag name="KSO_WM_TEMPLATE_SUBCATEGORY" val="21"/>
</p:tagLst>
</file>

<file path=ppt/tags/tag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TEMPLATE_ASSEMBLE_GROUPID" val="5f48a2c2f3f92eac73830e30"/>
  <p:tag name="KSO_WM_TEMPLATE_ASSEMBLE_XID" val="5f48a2c2f3f92eac73830e30"/>
  <p:tag name="KSO_WM_TEMPLATE_CATEGORY" val="diagram"/>
  <p:tag name="KSO_WM_TEMPLATE_INDEX" val="20207779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7779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59"/>
</p:tagLst>
</file>

<file path=ppt/tags/tag6.xml><?xml version="1.0" encoding="utf-8"?>
<p:tagLst xmlns:p="http://schemas.openxmlformats.org/presentationml/2006/main">
  <p:tag name="KSO_WM_ASSEMBLE_CHIP_INDEX" val="2ab3478312464165bd2f6bea78ddf952"/>
  <p:tag name="KSO_WM_BEAUTIFY_FLAG" val="#wm#"/>
  <p:tag name="KSO_WM_CHIP_FILLAREA_FILL_RULE" val="{&quot;fill_align&quot;:&quot;lm&quot;,&quot;fill_mode&quot;:&quot;full&quot;}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30"/>
  <p:tag name="KSO_WM_TEMPLATE_ASSEMBLE_XID" val="5f48a2c2f3f92eac73830e30"/>
  <p:tag name="KSO_WM_TEMPLATE_CATEGORY" val="diagram"/>
  <p:tag name="KSO_WM_TEMPLATE_INDEX" val="20207779"/>
  <p:tag name="KSO_WM_UNIT_BLOCK" val="0"/>
  <p:tag name="KSO_WM_UNIT_COMPATIBLE" val="0"/>
  <p:tag name="KSO_WM_UNIT_DEC_AREA_ID" val="f04999bd660c4a8eaf8bf7ca135721b0"/>
  <p:tag name="KSO_WM_UNIT_DEFAULT_FONT" val="24;44;4"/>
  <p:tag name="KSO_WM_UNIT_DIAGRAM_ISNUMVISUAL" val="0"/>
  <p:tag name="KSO_WM_UNIT_DIAGRAM_ISREFERUNIT" val="0"/>
  <p:tag name="KSO_WM_UNIT_HIGHLIGHT" val="0"/>
  <p:tag name="KSO_WM_UNIT_ID" val="diagram2020777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7.xml><?xml version="1.0" encoding="utf-8"?>
<p:tagLst xmlns:p="http://schemas.openxmlformats.org/presentationml/2006/main">
  <p:tag name="KSO_WM_ASSEMBLE_CHIP_INDEX" val="24586c4fd830425fa8f1972caac41264"/>
  <p:tag name="KSO_WM_BEAUTIFY_FLAG" val="#wm#"/>
  <p:tag name="KSO_WM_CHIP_FILLAREA_FILL_RULE" val="{&quot;fill_align&quot;:&quot;lm&quot;,&quot;fill_mode&quot;:&quot;full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30"/>
  <p:tag name="KSO_WM_TEMPLATE_ASSEMBLE_XID" val="5f48a2c2f3f92eac73830e30"/>
  <p:tag name="KSO_WM_TEMPLATE_CATEGORY" val="diagram"/>
  <p:tag name="KSO_WM_TEMPLATE_INDEX" val="20207779"/>
  <p:tag name="KSO_WM_UNIT_BLOCK" val="0"/>
  <p:tag name="KSO_WM_UNIT_COMPATIBLE" val="0"/>
  <p:tag name="KSO_WM_UNIT_DEC_AREA_ID" val="b0e419a42fe14c8c87abc623783d5793"/>
  <p:tag name="KSO_WM_UNIT_DEFAULT_FONT" val="14;20;2"/>
  <p:tag name="KSO_WM_UNIT_DIAGRAM_ISNUMVISUAL" val="0"/>
  <p:tag name="KSO_WM_UNIT_DIAGRAM_ISREFERUNIT" val="0"/>
  <p:tag name="KSO_WM_UNIT_HIGHLIGHT" val="0"/>
  <p:tag name="KSO_WM_UNIT_ID" val="diagram2020777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8.xml><?xml version="1.0" encoding="utf-8"?>
<p:tagLst xmlns:p="http://schemas.openxmlformats.org/presentationml/2006/main">
  <p:tag name="KSO_WM_ASSEMBLE_CHIP_INDEX" val="c1ca2bcd5a7942eb8115dc336c0dc7aa"/>
  <p:tag name="KSO_WM_BEAUTIFY_FLAG" val="#wm#"/>
  <p:tag name="KSO_WM_CHIP_FILLAREA_FILL_RULE" val="{&quot;fill_align&quot;:&quot;lm&quot;,&quot;fill_mode&quot;:&quot;full&quot;}"/>
  <p:tag name="KSO_WM_CHIP_GROUPID" val="5e6b05596848fb12bee65ac8"/>
  <p:tag name="KSO_WM_CHIP_XID" val="5e6b05596848fb12bee65aca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48a2c2f3f92eac73830e30"/>
  <p:tag name="KSO_WM_TEMPLATE_ASSEMBLE_XID" val="5f48a2c2f3f92eac73830e30"/>
  <p:tag name="KSO_WM_TEMPLATE_CATEGORY" val="diagram"/>
  <p:tag name="KSO_WM_TEMPLATE_INDEX" val="20207779"/>
  <p:tag name="KSO_WM_UNIT_BLOCK" val="0"/>
  <p:tag name="KSO_WM_UNIT_COMPATIBLE" val="0"/>
  <p:tag name="KSO_WM_UNIT_DEC_AREA_ID" val="91a795d350f14d378abc61bf7c2532d6"/>
  <p:tag name="KSO_WM_UNIT_DEFAULT_FONT" val="14;20;2"/>
  <p:tag name="KSO_WM_UNIT_DIAGRAM_ISNUMVISUAL" val="0"/>
  <p:tag name="KSO_WM_UNIT_DIAGRAM_ISREFERUNIT" val="0"/>
  <p:tag name="KSO_WM_UNIT_HIGHLIGHT" val="0"/>
  <p:tag name="KSO_WM_UNIT_ID" val="diagram20207779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0"/>
</p:tagLst>
</file>

<file path=ppt/tags/tag9.xml><?xml version="1.0" encoding="utf-8"?>
<p:tagLst xmlns:p="http://schemas.openxmlformats.org/presentationml/2006/main">
  <p:tag name="KSO_WM_BEAUTIFY_FLAG" val="#wm#"/>
  <p:tag name="KSO_WM_CHIP_FILLPROP" val="[[{&quot;fill_id&quot;:&quot;64fef733638246a6b31168fcca795b6c&quot;,&quot;fill_align&quot;:&quot;lm&quot;,&quot;text_align&quot;:&quot;lm&quot;,&quot;text_direction&quot;:&quot;horizontal&quot;,&quot;chip_types&quot;:[&quot;header&quot;]},{&quot;fill_id&quot;:&quot;e7350a276e1b487dbd111a1392cc20e6&quot;,&quot;fill_align&quot;:&quot;lm&quot;,&quot;text_align&quot;:&quot;lm&quot;,&quot;text_direction&quot;:&quot;horizontal&quot;,&quot;chip_types&quot;:[&quot;text&quot;]},{&quot;fill_id&quot;:&quot;d80f169e8ede4174b58d7a712e746ee0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,[{&quot;fill_id&quot;:&quot;64fef733638246a6b31168fcca795b6c&quot;,&quot;fill_align&quot;:&quot;lm&quot;,&quot;text_align&quot;:&quot;lm&quot;,&quot;text_direction&quot;:&quot;horizontal&quot;,&quot;chip_types&quot;:[&quot;header&quot;]},{&quot;fill_id&quot;:&quot;e7350a276e1b487dbd111a1392cc20e6&quot;,&quot;fill_align&quot;:&quot;lm&quot;,&quot;text_align&quot;:&quot;lm&quot;,&quot;text_direction&quot;:&quot;horizontal&quot;,&quot;chip_types&quot;:[&quot;pictext&quot;,&quot;picture&quot;,&quot;chart&quot;,&quot;table&quot;,&quot;video&quot;],&quot;support_features&quot;:[&quot;collage&quot;,&quot;carousel&quot;,&quot;creativecrop&quot;]},{&quot;fill_id&quot;:&quot;d80f169e8ede4174b58d7a712e746ee0&quot;,&quot;fill_align&quot;:&quot;lm&quot;,&quot;text_align&quot;:&quot;lm&quot;,&quot;text_direction&quot;:&quot;horizontal&quot;,&quot;chip_types&quot;:[&quot;text&quot;]}],[{&quot;fill_id&quot;:&quot;64fef733638246a6b31168fcca795b6c&quot;,&quot;fill_align&quot;:&quot;lm&quot;,&quot;text_align&quot;:&quot;lm&quot;,&quot;text_direction&quot;:&quot;horizontal&quot;,&quot;chip_types&quot;:[&quot;header&quot;]},{&quot;fill_id&quot;:&quot;e7350a276e1b487dbd111a1392cc20e6&quot;,&quot;fill_align&quot;:&quot;lm&quot;,&quot;text_align&quot;:&quot;lm&quot;,&quot;text_direction&quot;:&quot;horizontal&quot;,&quot;chip_types&quot;:[&quot;picture&quot;]},{&quot;fill_id&quot;:&quot;d80f169e8ede4174b58d7a712e746ee0&quot;,&quot;fill_align&quot;:&quot;lm&quot;,&quot;text_align&quot;:&quot;lm&quot;,&quot;text_direction&quot;:&quot;horizontal&quot;,&quot;chip_types&quot;:[&quot;picture&quot;]}]]"/>
  <p:tag name="KSO_WM_CHIP_GROUPID" val="5eedaffaaa51720c6c8f4f95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edaffaaa51720c6c8f4f96"/>
  <p:tag name="KSO_WM_SLIDE_BACKGROUND" val="[&quot;navigation&quot;]"/>
  <p:tag name="KSO_WM_SLIDE_BACKGROUND_TYPE" val="navigation"/>
  <p:tag name="KSO_WM_SLIDE_BK_DARK_LIGHT" val="2"/>
  <p:tag name="KSO_WM_SLIDE_ID" val="diagram20207779_1"/>
  <p:tag name="KSO_WM_SLIDE_INDEX" val="1"/>
  <p:tag name="KSO_WM_SLIDE_ITEM_CNT" val="0"/>
  <p:tag name="KSO_WM_SLIDE_LAYOUT" val="a_f"/>
  <p:tag name="KSO_WM_SLIDE_LAYOUT_CNT" val="1_2"/>
  <p:tag name="KSO_WM_SLIDE_LAYOUT_INFO" val="{&quot;id&quot;:&quot;2020-08-28T14:23:07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3:07&quot;,&quot;margin&quot;:{&quot;bottom&quot;:0.44999998807907104,&quot;left&quot;:1.2699999809265137,&quot;right&quot;:1.2699999809265137,&quot;top&quot;:0.42300000786781311},&quot;type&quot;:0},{&quot;direction&quot;:1,&quot;id&quot;:&quot;2020-08-28T14:23:07&quot;,&quot;maxSize&quot;:{&quot;size1&quot;:52.399999999999999},&quot;minSize&quot;:{&quot;size1&quot;:52.399999999999999},&quot;normalSize&quot;:{&quot;size1&quot;:52.399999999999999},&quot;subLayout&quot;:[{&quot;id&quot;:&quot;2020-08-28T14:23:07&quot;,&quot;margin&quot;:{&quot;bottom&quot;:1.6929999589920044,&quot;left&quot;:1.6929999589920044,&quot;right&quot;:1.6670000553131104,&quot;top&quot;:1.6929999589920044},&quot;type&quot;:0},{&quot;id&quot;:&quot;2020-08-28T14:23:07&quot;,&quot;margin&quot;:{&quot;bottom&quot;:1.6929999589920044,&quot;left&quot;:0.026000002399086952,&quot;right&quot;:1.6929999589920044,&quot;top&quot;:1.6929999589920044},&quot;type&quot;:0}],&quot;type&quot;:0}],&quot;type&quot;:0}"/>
  <p:tag name="KSO_WM_SLIDE_POSITION" val="0*0"/>
  <p:tag name="KSO_WM_SLIDE_RATIO" val="1.777778"/>
  <p:tag name="KSO_WM_SLIDE_SIZE" val="960*420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30"/>
  <p:tag name="KSO_WM_TEMPLATE_ASSEMBLE_XID" val="5f48a2c2f3f92eac73830e30"/>
  <p:tag name="KSO_WM_TEMPLATE_CATEGORY" val="diagram"/>
  <p:tag name="KSO_WM_TEMPLATE_COLOR_TYPE" val="1"/>
  <p:tag name="KSO_WM_TEMPLATE_INDEX" val="20207779"/>
  <p:tag name="KSO_WM_TEMPLATE_MASTER_TYPE" val="0"/>
  <p:tag name="KSO_WM_TEMPLATE_SUBCATEGORY" val="21"/>
</p:tagLst>
</file>

<file path=ppt/theme/_rels/theme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C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C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 panose="02040503050406030204"/>
        <a:ea typeface="Arial"/>
        <a:cs typeface="Arial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Arial"/>
        <a:cs typeface="Arial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343</Paragraphs>
  <Slides>30</Slides>
  <Notes>14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58">
      <vt:lpstr>Arial</vt:lpstr>
      <vt:lpstr>等线 Light</vt:lpstr>
      <vt:lpstr>等线</vt:lpstr>
      <vt:lpstr>宋体</vt:lpstr>
      <vt:lpstr>Calibri</vt:lpstr>
      <vt:lpstr>Cambria</vt:lpstr>
      <vt:lpstr>Wingdings 2</vt:lpstr>
      <vt:lpstr>微软雅黑</vt:lpstr>
      <vt:lpstr>Segoe UI</vt:lpstr>
      <vt:lpstr>Wingdings</vt:lpstr>
      <vt:lpstr>方正粗黑宋简体</vt:lpstr>
      <vt:lpstr>Aa语文老师的字</vt:lpstr>
      <vt:lpstr>义启粗楷体</vt:lpstr>
      <vt:lpstr>Times New Roman</vt:lpstr>
      <vt:lpstr>方正稚艺_GBK</vt:lpstr>
      <vt:lpstr>黑体</vt:lpstr>
      <vt:lpstr>华文中宋</vt:lpstr>
      <vt:lpstr>NEU-BZ-S92</vt:lpstr>
      <vt:lpstr>方正宋黑_GBK</vt:lpstr>
      <vt:lpstr>方正书宋_GBK</vt:lpstr>
      <vt:lpstr>楷体</vt:lpstr>
      <vt:lpstr>楷体_GB2312</vt:lpstr>
      <vt:lpstr>华文楷体</vt:lpstr>
      <vt:lpstr>仿宋_GB2312</vt:lpstr>
      <vt:lpstr>新宋体</vt:lpstr>
      <vt:lpstr>华文宋体</vt:lpstr>
      <vt:lpstr>Arial Unicode MS</vt:lpstr>
      <vt:lpstr>Office 主题​​</vt:lpstr>
      <vt:lpstr>PowerPoint Presentation</vt:lpstr>
      <vt:lpstr>PowerPoint Presentation</vt:lpstr>
      <vt:lpstr>作业讲评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错因归类及答题对策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2020-09-22T17:42:15.603</cp:lastPrinted>
  <dcterms:created xsi:type="dcterms:W3CDTF">2020-09-22T17:42:15Z</dcterms:created>
  <dcterms:modified xsi:type="dcterms:W3CDTF">2020-12-08T09:35:18Z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