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audio2.wav" ContentType="audio/wav"/>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dia/audio10.wav" ContentType="audio/wav"/>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71" r:id="rId2"/>
    <p:sldId id="264" r:id="rId3"/>
    <p:sldId id="257" r:id="rId4"/>
    <p:sldId id="273" r:id="rId5"/>
    <p:sldId id="274" r:id="rId6"/>
    <p:sldId id="356" r:id="rId7"/>
    <p:sldId id="357" r:id="rId8"/>
    <p:sldId id="358" r:id="rId9"/>
    <p:sldId id="359" r:id="rId10"/>
    <p:sldId id="360" r:id="rId11"/>
    <p:sldId id="361" r:id="rId12"/>
    <p:sldId id="362" r:id="rId13"/>
    <p:sldId id="365" r:id="rId14"/>
    <p:sldId id="368" r:id="rId15"/>
    <p:sldId id="371" r:id="rId16"/>
    <p:sldId id="372" r:id="rId17"/>
    <p:sldId id="373" r:id="rId18"/>
    <p:sldId id="374" r:id="rId19"/>
    <p:sldId id="375" r:id="rId20"/>
    <p:sldId id="376" r:id="rId21"/>
    <p:sldId id="269" r:id="rId22"/>
    <p:sldId id="369" r:id="rId23"/>
    <p:sldId id="377" r:id="rId24"/>
    <p:sldId id="379" r:id="rId25"/>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angli" initials="wl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726" y="282"/>
      </p:cViewPr>
      <p:guideLst>
        <p:guide orient="horz" pos="2150"/>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pPr>
              <a:defRPr/>
            </a:pPr>
            <a:endParaRPr lang="zh-CN" altLang="en-US"/>
          </a:p>
        </p:txBody>
      </p:sp>
      <p:sp>
        <p:nvSpPr>
          <p:cNvPr id="2051" name="日期占位符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pPr>
              <a:defRPr/>
            </a:pPr>
            <a:fld id="{A070FC76-312B-4243-9B2A-44A99FC9797B}" type="datetime1">
              <a:rPr lang="zh-CN" altLang="en-US"/>
              <a:pPr>
                <a:defRPr/>
              </a:pPr>
              <a:t>2017/4/24</a:t>
            </a:fld>
            <a:endParaRPr lang="zh-CN" altLang="en-US" sz="1200"/>
          </a:p>
        </p:txBody>
      </p:sp>
      <p:sp>
        <p:nvSpPr>
          <p:cNvPr id="25604" name="幻灯片图像占位符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5605"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spcBef>
                <a:spcPct val="30000"/>
              </a:spcBef>
            </a:pPr>
            <a:r>
              <a:rPr lang="zh-CN" altLang="en-US" sz="1200"/>
              <a:t>单击此处编辑母版文本样式</a:t>
            </a:r>
          </a:p>
          <a:p>
            <a:pPr eaLnBrk="0" hangingPunct="0">
              <a:spcBef>
                <a:spcPct val="30000"/>
              </a:spcBef>
            </a:pPr>
            <a:r>
              <a:rPr lang="zh-CN" altLang="en-US" sz="1200"/>
              <a:t>第二级</a:t>
            </a:r>
          </a:p>
          <a:p>
            <a:pPr eaLnBrk="0" hangingPunct="0">
              <a:spcBef>
                <a:spcPct val="30000"/>
              </a:spcBef>
            </a:pPr>
            <a:r>
              <a:rPr lang="zh-CN" altLang="en-US" sz="1200"/>
              <a:t>第三级</a:t>
            </a:r>
          </a:p>
          <a:p>
            <a:pPr eaLnBrk="0" hangingPunct="0">
              <a:spcBef>
                <a:spcPct val="30000"/>
              </a:spcBef>
            </a:pPr>
            <a:r>
              <a:rPr lang="zh-CN" altLang="en-US" sz="1200"/>
              <a:t>第四级</a:t>
            </a:r>
          </a:p>
          <a:p>
            <a:pPr eaLnBrk="0" hangingPunct="0">
              <a:spcBef>
                <a:spcPct val="30000"/>
              </a:spcBef>
            </a:pPr>
            <a:r>
              <a:rPr lang="zh-CN" altLang="en-US" sz="1200"/>
              <a:t>第五级</a:t>
            </a:r>
          </a:p>
        </p:txBody>
      </p:sp>
      <p:sp>
        <p:nvSpPr>
          <p:cNvPr id="2054" name="页脚占位符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pPr>
              <a:defRPr/>
            </a:pPr>
            <a:endParaRPr lang="zh-CN" altLang="en-US"/>
          </a:p>
        </p:txBody>
      </p:sp>
      <p:sp>
        <p:nvSpPr>
          <p:cNvPr id="2055" name="灯片编号占位符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pPr>
              <a:defRPr/>
            </a:pPr>
            <a:fld id="{5069E018-BBAE-4835-8BD5-EDBAF27A933A}" type="slidenum">
              <a:rPr lang="zh-CN" altLang="en-US"/>
              <a:pPr>
                <a:defRPr/>
              </a:pPr>
              <a:t>‹#›</a:t>
            </a:fld>
            <a:endParaRPr lang="zh-CN" altLang="en-US" sz="1200"/>
          </a:p>
        </p:txBody>
      </p:sp>
    </p:spTree>
    <p:extLst>
      <p:ext uri="{BB962C8B-B14F-4D97-AF65-F5344CB8AC3E}">
        <p14:creationId xmlns:p14="http://schemas.microsoft.com/office/powerpoint/2010/main" val="22325940"/>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069E018-BBAE-4835-8BD5-EDBAF27A933A}" type="slidenum">
              <a:rPr lang="zh-CN" altLang="en-US" smtClean="0"/>
              <a:pPr>
                <a:defRPr/>
              </a:pPr>
              <a:t>14</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直接连接符 3"/>
          <p:cNvSpPr>
            <a:spLocks noChangeShapeType="1"/>
          </p:cNvSpPr>
          <p:nvPr/>
        </p:nvSpPr>
        <p:spPr bwMode="auto">
          <a:xfrm>
            <a:off x="428625" y="714375"/>
            <a:ext cx="8286750" cy="1588"/>
          </a:xfrm>
          <a:prstGeom prst="line">
            <a:avLst/>
          </a:prstGeom>
          <a:noFill/>
          <a:ln w="31750">
            <a:solidFill>
              <a:schemeClr val="accent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8" name="直接连接符 11"/>
          <p:cNvSpPr>
            <a:spLocks noChangeShapeType="1"/>
          </p:cNvSpPr>
          <p:nvPr/>
        </p:nvSpPr>
        <p:spPr bwMode="auto">
          <a:xfrm>
            <a:off x="428625" y="6356350"/>
            <a:ext cx="8286750" cy="1588"/>
          </a:xfrm>
          <a:prstGeom prst="line">
            <a:avLst/>
          </a:prstGeom>
          <a:noFill/>
          <a:ln w="19050">
            <a:solidFill>
              <a:schemeClr val="accent1"/>
            </a:solidFill>
            <a:round/>
          </a:ln>
          <a:extLst>
            <a:ext uri="{909E8E84-426E-40DD-AFC4-6F175D3DCCD1}">
              <a14:hiddenFill xmlns:a14="http://schemas.microsoft.com/office/drawing/2010/main">
                <a:noFill/>
              </a14:hiddenFill>
            </a:ext>
          </a:extLst>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hyperlink" Target="http://www.999999.net.cn/htm/xinlaopy.htm" TargetMode="External"/></Relationships>
</file>

<file path=ppt/slides/_rels/slide1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0.wav"/><Relationship Id="rId5" Type="http://schemas.openxmlformats.org/officeDocument/2006/relationships/image" Target="../media/image4.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qh.xinhua.org/gdx/zfwq.htm"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baidu.com/ir?u=http://www.yndaily.com.cn/zl/daguan/1130/image/bwy02.jpg&amp;f=http://www.yndaily.com.cn/zl/daguan/1130/dg11306.htm&amp;c=baidu" TargetMode="Externa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0.wav"/><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hyperlink" Target="http://cubspace.8u8.com/yaozu3.htm" TargetMode="Externa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hyperlink" Target="http://cubspace.8u8.com/yaozu3.htm" TargetMode="External"/><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0.wav"/><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0.wav"/><Relationship Id="rId5" Type="http://schemas.openxmlformats.org/officeDocument/2006/relationships/image" Target="../media/image6.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B0F0"/>
                </a:solidFill>
                <a:latin typeface="华文楷体" pitchFamily="2" charset="-122"/>
                <a:ea typeface="华文楷体" pitchFamily="2" charset="-122"/>
                <a:sym typeface="华文楷体" pitchFamily="2" charset="-122"/>
              </a:rPr>
              <a:t>课件</a:t>
            </a:r>
            <a:r>
              <a:rPr lang="zh-CN" altLang="en-US"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4099" name="TextBox 1"/>
          <p:cNvSpPr>
            <a:spLocks noChangeArrowheads="1"/>
          </p:cNvSpPr>
          <p:nvPr/>
        </p:nvSpPr>
        <p:spPr bwMode="auto">
          <a:xfrm>
            <a:off x="827740" y="1155700"/>
            <a:ext cx="7704535"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914400" indent="-914400"/>
            <a:r>
              <a:rPr lang="zh-CN" altLang="en-US" sz="4800" dirty="0">
                <a:solidFill>
                  <a:srgbClr val="000000"/>
                </a:solidFill>
                <a:latin typeface="黑体" panose="02010600030101010101" pitchFamily="49" charset="-122"/>
                <a:ea typeface="黑体" panose="02010600030101010101" pitchFamily="49" charset="-122"/>
                <a:sym typeface="黑体" panose="02010600030101010101" pitchFamily="49" charset="-122"/>
              </a:rPr>
              <a:t>     </a:t>
            </a:r>
            <a:r>
              <a:rPr lang="en-US" altLang="zh-CN" sz="4800" b="1" dirty="0" smtClean="0">
                <a:solidFill>
                  <a:srgbClr val="000000"/>
                </a:solidFill>
                <a:latin typeface="黑体" panose="02010600030101010101" pitchFamily="49" charset="-122"/>
                <a:ea typeface="黑体" panose="02010600030101010101" pitchFamily="49" charset="-122"/>
                <a:sym typeface="黑体" panose="02010600030101010101" pitchFamily="49" charset="-122"/>
              </a:rPr>
              <a:t> 14  </a:t>
            </a:r>
            <a:r>
              <a:rPr lang="zh-CN" altLang="en-US" sz="4800" b="1" dirty="0">
                <a:solidFill>
                  <a:srgbClr val="000000"/>
                </a:solidFill>
                <a:latin typeface="黑体" panose="02010600030101010101" pitchFamily="49" charset="-122"/>
                <a:ea typeface="黑体" panose="02010600030101010101" pitchFamily="49" charset="-122"/>
                <a:sym typeface="黑体" panose="02010600030101010101" pitchFamily="49" charset="-122"/>
              </a:rPr>
              <a:t>驿路梨花</a:t>
            </a:r>
          </a:p>
        </p:txBody>
      </p:sp>
      <p:sp>
        <p:nvSpPr>
          <p:cNvPr id="4100" name="直线连接符 21"/>
          <p:cNvSpPr>
            <a:spLocks noChangeShapeType="1"/>
          </p:cNvSpPr>
          <p:nvPr/>
        </p:nvSpPr>
        <p:spPr bwMode="auto">
          <a:xfrm>
            <a:off x="2627866" y="1978660"/>
            <a:ext cx="4295540" cy="10478"/>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pic>
        <p:nvPicPr>
          <p:cNvPr id="39940" name="图片 39939" descr="郑州森林公园的百年梨树有型有款"/>
          <p:cNvPicPr>
            <a:picLocks noChangeAspect="1"/>
          </p:cNvPicPr>
          <p:nvPr/>
        </p:nvPicPr>
        <p:blipFill>
          <a:blip r:embed="rId2" cstate="print"/>
          <a:stretch>
            <a:fillRect/>
          </a:stretch>
        </p:blipFill>
        <p:spPr>
          <a:xfrm>
            <a:off x="650240" y="2740660"/>
            <a:ext cx="2343785" cy="2896235"/>
          </a:xfrm>
          <a:prstGeom prst="rect">
            <a:avLst/>
          </a:prstGeom>
          <a:noFill/>
          <a:ln w="9525">
            <a:noFill/>
          </a:ln>
        </p:spPr>
      </p:pic>
      <p:pic>
        <p:nvPicPr>
          <p:cNvPr id="39951" name="图片 39950" descr="郑州森林公园的百年梨树有型有款"/>
          <p:cNvPicPr>
            <a:picLocks noChangeAspect="1"/>
          </p:cNvPicPr>
          <p:nvPr/>
        </p:nvPicPr>
        <p:blipFill>
          <a:blip r:embed="rId2" cstate="print"/>
          <a:stretch>
            <a:fillRect/>
          </a:stretch>
        </p:blipFill>
        <p:spPr>
          <a:xfrm>
            <a:off x="2994025" y="2740660"/>
            <a:ext cx="2557780" cy="2896235"/>
          </a:xfrm>
          <a:prstGeom prst="rect">
            <a:avLst/>
          </a:prstGeom>
          <a:noFill/>
          <a:ln w="9525">
            <a:noFill/>
          </a:ln>
        </p:spPr>
      </p:pic>
      <p:pic>
        <p:nvPicPr>
          <p:cNvPr id="39952" name="图片 39951" descr="郑州森林公园的百年梨树有型有款"/>
          <p:cNvPicPr>
            <a:picLocks noChangeAspect="1"/>
          </p:cNvPicPr>
          <p:nvPr/>
        </p:nvPicPr>
        <p:blipFill>
          <a:blip r:embed="rId2" cstate="print"/>
          <a:stretch>
            <a:fillRect/>
          </a:stretch>
        </p:blipFill>
        <p:spPr>
          <a:xfrm>
            <a:off x="5551805" y="2740660"/>
            <a:ext cx="2743200" cy="2896235"/>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2" name="图片 58371" descr="ImageLink"/>
          <p:cNvPicPr>
            <a:picLocks noChangeAspect="1"/>
          </p:cNvPicPr>
          <p:nvPr/>
        </p:nvPicPr>
        <p:blipFill>
          <a:blip r:embed="rId3" cstate="print"/>
          <a:stretch>
            <a:fillRect/>
          </a:stretch>
        </p:blipFill>
        <p:spPr>
          <a:xfrm>
            <a:off x="500380" y="2458720"/>
            <a:ext cx="8272780" cy="3797300"/>
          </a:xfrm>
          <a:prstGeom prst="rect">
            <a:avLst/>
          </a:prstGeom>
          <a:noFill/>
          <a:ln w="9525">
            <a:noFill/>
          </a:ln>
        </p:spPr>
      </p:pic>
      <p:sp>
        <p:nvSpPr>
          <p:cNvPr id="58373" name="椭圆 58372"/>
          <p:cNvSpPr/>
          <p:nvPr/>
        </p:nvSpPr>
        <p:spPr>
          <a:xfrm>
            <a:off x="2906395" y="1254760"/>
            <a:ext cx="5391150" cy="1203960"/>
          </a:xfrm>
          <a:prstGeom prst="ellipse">
            <a:avLst/>
          </a:prstGeom>
          <a:solidFill>
            <a:srgbClr val="FF6600"/>
          </a:solidFill>
          <a:ln w="9525" cap="flat" cmpd="sng">
            <a:solidFill>
              <a:schemeClr val="tx1"/>
            </a:solidFill>
            <a:prstDash val="solid"/>
            <a:headEnd type="none" w="med" len="med"/>
            <a:tailEnd type="none" w="med" len="med"/>
          </a:ln>
        </p:spPr>
        <p:txBody>
          <a:bodyPr wrap="none" anchor="ctr"/>
          <a:lstStyle/>
          <a:p>
            <a:pPr lvl="0" algn="ctr"/>
            <a:r>
              <a:rPr lang="zh-CN" altLang="en-US" sz="2800" dirty="0">
                <a:solidFill>
                  <a:schemeClr val="tx1"/>
                </a:solidFill>
                <a:latin typeface="华文新魏" panose="02010800040101010101" pitchFamily="2" charset="-122"/>
                <a:ea typeface="华文新魏" panose="02010800040101010101" pitchFamily="2" charset="-122"/>
              </a:rPr>
              <a:t>错啦！茅屋不是我们修的！</a:t>
            </a:r>
          </a:p>
        </p:txBody>
      </p:sp>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5" name="组合 5"/>
          <p:cNvGrpSpPr/>
          <p:nvPr/>
        </p:nvGrpSpPr>
        <p:grpSpPr bwMode="auto">
          <a:xfrm>
            <a:off x="410580" y="1341438"/>
            <a:ext cx="2073275" cy="4762"/>
            <a:chOff x="0" y="0"/>
            <a:chExt cx="2071702" cy="5754"/>
          </a:xfrm>
        </p:grpSpPr>
        <p:sp>
          <p:nvSpPr>
            <p:cNvPr id="6"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4" name="chimes.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图片 48131" descr="ywmcag">
            <a:hlinkClick r:id="rId4"/>
          </p:cNvPr>
          <p:cNvPicPr>
            <a:picLocks noChangeAspect="1"/>
          </p:cNvPicPr>
          <p:nvPr/>
        </p:nvPicPr>
        <p:blipFill>
          <a:blip r:embed="rId5" cstate="print"/>
          <a:stretch>
            <a:fillRect/>
          </a:stretch>
        </p:blipFill>
        <p:spPr>
          <a:xfrm>
            <a:off x="605155" y="2014220"/>
            <a:ext cx="4446559" cy="4150970"/>
          </a:xfrm>
          <a:prstGeom prst="rect">
            <a:avLst/>
          </a:prstGeom>
          <a:noFill/>
          <a:ln w="9525">
            <a:noFill/>
          </a:ln>
        </p:spPr>
      </p:pic>
      <p:sp>
        <p:nvSpPr>
          <p:cNvPr id="48133" name="圆角矩形 48132"/>
          <p:cNvSpPr/>
          <p:nvPr/>
        </p:nvSpPr>
        <p:spPr>
          <a:xfrm>
            <a:off x="3756025" y="852170"/>
            <a:ext cx="4854575" cy="595630"/>
          </a:xfrm>
          <a:prstGeom prst="roundRect">
            <a:avLst>
              <a:gd name="adj" fmla="val 16667"/>
            </a:avLst>
          </a:prstGeom>
          <a:solidFill>
            <a:srgbClr val="FF6600"/>
          </a:solidFill>
          <a:ln w="9525" cap="flat" cmpd="sng">
            <a:solidFill>
              <a:schemeClr val="tx1"/>
            </a:solidFill>
            <a:prstDash val="solid"/>
            <a:headEnd type="none" w="med" len="med"/>
            <a:tailEnd type="none" w="med" len="med"/>
          </a:ln>
        </p:spPr>
        <p:txBody>
          <a:bodyPr wrap="none" anchor="ctr"/>
          <a:lstStyle/>
          <a:p>
            <a:pPr lvl="0" algn="ctr"/>
            <a:r>
              <a:rPr lang="zh-CN" altLang="en-US" sz="2800" dirty="0">
                <a:solidFill>
                  <a:schemeClr val="tx1"/>
                </a:solidFill>
                <a:latin typeface="华文新魏" panose="02010800040101010101" pitchFamily="2" charset="-122"/>
                <a:ea typeface="华文新魏" panose="02010800040101010101" pitchFamily="2" charset="-122"/>
              </a:rPr>
              <a:t>是他们修的小茅屋呀！</a:t>
            </a:r>
          </a:p>
        </p:txBody>
      </p:sp>
      <p:pic>
        <p:nvPicPr>
          <p:cNvPr id="48135" name="图片 48134" descr="scene_18b"/>
          <p:cNvPicPr>
            <a:picLocks noChangeAspect="1"/>
          </p:cNvPicPr>
          <p:nvPr/>
        </p:nvPicPr>
        <p:blipFill>
          <a:blip r:embed="rId6" cstate="print"/>
          <a:stretch>
            <a:fillRect/>
          </a:stretch>
        </p:blipFill>
        <p:spPr>
          <a:xfrm>
            <a:off x="5486401" y="3068975"/>
            <a:ext cx="2982594" cy="3021170"/>
          </a:xfrm>
          <a:prstGeom prst="rect">
            <a:avLst/>
          </a:prstGeom>
          <a:noFill/>
          <a:ln w="9525">
            <a:noFill/>
          </a:ln>
        </p:spPr>
      </p:pic>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6" name="组合 5"/>
          <p:cNvGrpSpPr/>
          <p:nvPr/>
        </p:nvGrpSpPr>
        <p:grpSpPr bwMode="auto">
          <a:xfrm>
            <a:off x="410580" y="1341438"/>
            <a:ext cx="2073275" cy="4762"/>
            <a:chOff x="0" y="0"/>
            <a:chExt cx="2071702" cy="5754"/>
          </a:xfrm>
        </p:grpSpPr>
        <p:sp>
          <p:nvSpPr>
            <p:cNvPr id="7"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500" fill="hold"/>
                                        <p:tgtEl>
                                          <p:spTgt spid="48132"/>
                                        </p:tgtEl>
                                        <p:attrNameLst>
                                          <p:attrName>ppt_x</p:attrName>
                                        </p:attrNameLst>
                                      </p:cBhvr>
                                      <p:tavLst>
                                        <p:tav tm="0">
                                          <p:val>
                                            <p:strVal val="0-#ppt_w/2"/>
                                          </p:val>
                                        </p:tav>
                                        <p:tav tm="100000">
                                          <p:val>
                                            <p:strVal val="#ppt_x"/>
                                          </p:val>
                                        </p:tav>
                                      </p:tavLst>
                                    </p:anim>
                                    <p:anim calcmode="lin" valueType="num">
                                      <p:cBhvr additive="base">
                                        <p:cTn id="8" dur="500" fill="hold"/>
                                        <p:tgtEl>
                                          <p:spTgt spid="481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3"/>
                                        </p:tgtEl>
                                        <p:attrNameLst>
                                          <p:attrName>style.visibility</p:attrName>
                                        </p:attrNameLst>
                                      </p:cBhvr>
                                      <p:to>
                                        <p:strVal val="visible"/>
                                      </p:to>
                                    </p:set>
                                    <p:anim calcmode="lin" valueType="num">
                                      <p:cBhvr additive="base">
                                        <p:cTn id="13" dur="500" fill="hold"/>
                                        <p:tgtEl>
                                          <p:spTgt spid="48133"/>
                                        </p:tgtEl>
                                        <p:attrNameLst>
                                          <p:attrName>ppt_x</p:attrName>
                                        </p:attrNameLst>
                                      </p:cBhvr>
                                      <p:tavLst>
                                        <p:tav tm="0">
                                          <p:val>
                                            <p:strVal val="0-#ppt_w/2"/>
                                          </p:val>
                                        </p:tav>
                                        <p:tav tm="100000">
                                          <p:val>
                                            <p:strVal val="#ppt_x"/>
                                          </p:val>
                                        </p:tav>
                                      </p:tavLst>
                                    </p:anim>
                                    <p:anim calcmode="lin" valueType="num">
                                      <p:cBhvr additive="base">
                                        <p:cTn id="14" dur="500" fill="hold"/>
                                        <p:tgtEl>
                                          <p:spTgt spid="481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driveb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图片 49155" descr="上图为哈尼女骇"/>
          <p:cNvPicPr>
            <a:picLocks noChangeAspect="1"/>
          </p:cNvPicPr>
          <p:nvPr/>
        </p:nvPicPr>
        <p:blipFill>
          <a:blip r:embed="rId4" cstate="print"/>
          <a:stretch>
            <a:fillRect/>
          </a:stretch>
        </p:blipFill>
        <p:spPr>
          <a:xfrm>
            <a:off x="426720" y="1864360"/>
            <a:ext cx="3867785" cy="4418965"/>
          </a:xfrm>
          <a:prstGeom prst="rect">
            <a:avLst/>
          </a:prstGeom>
          <a:noFill/>
          <a:ln w="9525">
            <a:noFill/>
          </a:ln>
        </p:spPr>
      </p:pic>
      <p:pic>
        <p:nvPicPr>
          <p:cNvPr id="49157" name="图片 49156" descr="scene_18b"/>
          <p:cNvPicPr>
            <a:picLocks noChangeAspect="1"/>
          </p:cNvPicPr>
          <p:nvPr/>
        </p:nvPicPr>
        <p:blipFill>
          <a:blip r:embed="rId5" cstate="print"/>
          <a:stretch>
            <a:fillRect/>
          </a:stretch>
        </p:blipFill>
        <p:spPr>
          <a:xfrm>
            <a:off x="4799330" y="2646998"/>
            <a:ext cx="3657600" cy="3570287"/>
          </a:xfrm>
          <a:prstGeom prst="rect">
            <a:avLst/>
          </a:prstGeom>
          <a:noFill/>
          <a:ln w="9525">
            <a:noFill/>
          </a:ln>
        </p:spPr>
      </p:pic>
      <p:sp>
        <p:nvSpPr>
          <p:cNvPr id="49158" name="椭圆 49157"/>
          <p:cNvSpPr/>
          <p:nvPr/>
        </p:nvSpPr>
        <p:spPr>
          <a:xfrm>
            <a:off x="4500245" y="951865"/>
            <a:ext cx="4495800" cy="1459865"/>
          </a:xfrm>
          <a:prstGeom prst="ellipse">
            <a:avLst/>
          </a:prstGeom>
          <a:solidFill>
            <a:srgbClr val="FF6600"/>
          </a:solidFill>
          <a:ln w="9525" cap="flat" cmpd="sng">
            <a:solidFill>
              <a:schemeClr val="tx1"/>
            </a:solidFill>
            <a:prstDash val="solid"/>
            <a:headEnd type="none" w="med" len="med"/>
            <a:tailEnd type="none" w="med" len="med"/>
          </a:ln>
        </p:spPr>
        <p:txBody>
          <a:bodyPr wrap="none" anchor="ctr"/>
          <a:lstStyle/>
          <a:p>
            <a:pPr lvl="0" algn="ctr"/>
            <a:r>
              <a:rPr lang="zh-CN" altLang="en-US" sz="2800" dirty="0">
                <a:solidFill>
                  <a:schemeClr val="bg1"/>
                </a:solidFill>
                <a:latin typeface="华文新魏" panose="02010800040101010101" pitchFamily="2" charset="-122"/>
                <a:ea typeface="华文新魏" panose="02010800040101010101" pitchFamily="2" charset="-122"/>
              </a:rPr>
              <a:t>这才是梨花！</a:t>
            </a:r>
          </a:p>
          <a:p>
            <a:pPr lvl="0" algn="ctr"/>
            <a:r>
              <a:rPr lang="zh-CN" altLang="en-US" sz="2800" dirty="0">
                <a:solidFill>
                  <a:schemeClr val="bg1"/>
                </a:solidFill>
                <a:latin typeface="华文新魏" panose="02010800040101010101" pitchFamily="2" charset="-122"/>
                <a:ea typeface="华文新魏" panose="02010800040101010101" pitchFamily="2" charset="-122"/>
              </a:rPr>
              <a:t>可你见不着喔！</a:t>
            </a:r>
          </a:p>
          <a:p>
            <a:pPr lvl="0" algn="ctr"/>
            <a:r>
              <a:rPr lang="zh-CN" altLang="en-US" sz="2800" dirty="0">
                <a:solidFill>
                  <a:schemeClr val="bg1"/>
                </a:solidFill>
                <a:latin typeface="华文新魏" panose="02010800040101010101" pitchFamily="2" charset="-122"/>
                <a:ea typeface="华文新魏" panose="02010800040101010101" pitchFamily="2" charset="-122"/>
              </a:rPr>
              <a:t>她出嫁了</a:t>
            </a:r>
            <a:endParaRPr lang="zh-CN" altLang="en-US" sz="2800">
              <a:solidFill>
                <a:schemeClr val="bg1"/>
              </a:solidFill>
              <a:latin typeface="华文新魏" panose="02010800040101010101" pitchFamily="2" charset="-122"/>
              <a:ea typeface="华文新魏" panose="02010800040101010101" pitchFamily="2" charset="-122"/>
            </a:endParaRPr>
          </a:p>
        </p:txBody>
      </p:sp>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6" name="组合 5"/>
          <p:cNvGrpSpPr/>
          <p:nvPr/>
        </p:nvGrpSpPr>
        <p:grpSpPr bwMode="auto">
          <a:xfrm>
            <a:off x="410580" y="1341438"/>
            <a:ext cx="2073275" cy="4762"/>
            <a:chOff x="0" y="0"/>
            <a:chExt cx="2071702" cy="5754"/>
          </a:xfrm>
        </p:grpSpPr>
        <p:sp>
          <p:nvSpPr>
            <p:cNvPr id="7"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9156"/>
                                        </p:tgtEl>
                                        <p:attrNameLst>
                                          <p:attrName>style.visibility</p:attrName>
                                        </p:attrNameLst>
                                      </p:cBhvr>
                                      <p:to>
                                        <p:strVal val="visible"/>
                                      </p:to>
                                    </p:set>
                                    <p:anim calcmode="lin" valueType="num">
                                      <p:cBhvr additive="base">
                                        <p:cTn id="7" dur="500" fill="hold"/>
                                        <p:tgtEl>
                                          <p:spTgt spid="49156"/>
                                        </p:tgtEl>
                                        <p:attrNameLst>
                                          <p:attrName>ppt_x</p:attrName>
                                        </p:attrNameLst>
                                      </p:cBhvr>
                                      <p:tavLst>
                                        <p:tav tm="0">
                                          <p:val>
                                            <p:strVal val="0-#ppt_w/2"/>
                                          </p:val>
                                        </p:tav>
                                        <p:tav tm="100000">
                                          <p:val>
                                            <p:strVal val="#ppt_x"/>
                                          </p:val>
                                        </p:tav>
                                      </p:tavLst>
                                    </p:anim>
                                    <p:anim calcmode="lin" valueType="num">
                                      <p:cBhvr additive="base">
                                        <p:cTn id="8" dur="500" fill="hold"/>
                                        <p:tgtEl>
                                          <p:spTgt spid="4915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158"/>
                                        </p:tgtEl>
                                        <p:attrNameLst>
                                          <p:attrName>style.visibility</p:attrName>
                                        </p:attrNameLst>
                                      </p:cBhvr>
                                      <p:to>
                                        <p:strVal val="visible"/>
                                      </p:to>
                                    </p:set>
                                    <p:anim calcmode="lin" valueType="num">
                                      <p:cBhvr additive="base">
                                        <p:cTn id="13" dur="500" fill="hold"/>
                                        <p:tgtEl>
                                          <p:spTgt spid="49158"/>
                                        </p:tgtEl>
                                        <p:attrNameLst>
                                          <p:attrName>ppt_x</p:attrName>
                                        </p:attrNameLst>
                                      </p:cBhvr>
                                      <p:tavLst>
                                        <p:tav tm="0">
                                          <p:val>
                                            <p:strVal val="0-#ppt_w/2"/>
                                          </p:val>
                                        </p:tav>
                                        <p:tav tm="100000">
                                          <p:val>
                                            <p:strVal val="#ppt_x"/>
                                          </p:val>
                                        </p:tav>
                                      </p:tavLst>
                                    </p:anim>
                                    <p:anim calcmode="lin" valueType="num">
                                      <p:cBhvr additive="base">
                                        <p:cTn id="14" dur="500" fill="hold"/>
                                        <p:tgtEl>
                                          <p:spTgt spid="491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driveb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95" name="表格 13394"/>
          <p:cNvGraphicFramePr/>
          <p:nvPr/>
        </p:nvGraphicFramePr>
        <p:xfrm>
          <a:off x="362095" y="1844889"/>
          <a:ext cx="8477105" cy="4564872"/>
        </p:xfrm>
        <a:graphic>
          <a:graphicData uri="http://schemas.openxmlformats.org/drawingml/2006/table">
            <a:tbl>
              <a:tblPr/>
              <a:tblGrid>
                <a:gridCol w="1849549"/>
                <a:gridCol w="1155969"/>
                <a:gridCol w="3236714"/>
                <a:gridCol w="2234873"/>
              </a:tblGrid>
              <a:tr h="144188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2800" b="1" dirty="0">
                          <a:solidFill>
                            <a:schemeClr val="tx1"/>
                          </a:solidFill>
                          <a:latin typeface="华文新魏" panose="02010800040101010101" pitchFamily="2" charset="-122"/>
                          <a:ea typeface="华文新魏" panose="02010800040101010101" pitchFamily="2" charset="-122"/>
                        </a:rPr>
                        <a:t>      </a:t>
                      </a:r>
                      <a:r>
                        <a:rPr lang="zh-CN" altLang="en-US" sz="2800" b="1" dirty="0" smtClean="0">
                          <a:solidFill>
                            <a:schemeClr val="tx1"/>
                          </a:solidFill>
                          <a:latin typeface="华文新魏" panose="02010800040101010101" pitchFamily="2" charset="-122"/>
                          <a:ea typeface="华文新魏" panose="02010800040101010101" pitchFamily="2" charset="-122"/>
                        </a:rPr>
                        <a:t>人物</a:t>
                      </a:r>
                      <a:endParaRPr lang="zh-CN" altLang="en-US" sz="2800" b="1" dirty="0">
                        <a:solidFill>
                          <a:schemeClr val="tx1"/>
                        </a:solidFill>
                        <a:latin typeface="华文新魏" panose="02010800040101010101" pitchFamily="2" charset="-122"/>
                        <a:ea typeface="华文新魏" panose="02010800040101010101" pitchFamily="2" charset="-122"/>
                      </a:endParaRPr>
                    </a:p>
                  </a:txBody>
                  <a:tcPr>
                    <a:lnL w="76200" cap="flat" cmpd="sng">
                      <a:solidFill>
                        <a:srgbClr val="FFFF00"/>
                      </a:solidFill>
                      <a:prstDash val="solid"/>
                      <a:headEnd type="none" w="med" len="med"/>
                      <a:tailEnd type="none" w="med" len="med"/>
                    </a:lnL>
                    <a:lnR w="57150" cap="flat" cmpd="sng">
                      <a:solidFill>
                        <a:schemeClr val="bg1"/>
                      </a:solidFill>
                      <a:prstDash val="solid"/>
                      <a:headEnd type="none" w="med" len="med"/>
                      <a:tailEnd type="none" w="med" len="med"/>
                    </a:lnR>
                    <a:lnT w="76200" cap="flat" cmpd="sng">
                      <a:solidFill>
                        <a:srgbClr val="FFFF00"/>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b="1"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76200" cap="flat" cmpd="sng">
                      <a:solidFill>
                        <a:srgbClr val="FFFF00"/>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800" b="1" dirty="0">
                          <a:solidFill>
                            <a:schemeClr val="tx1"/>
                          </a:solidFill>
                          <a:latin typeface="华文新魏" panose="02010800040101010101" pitchFamily="2" charset="-122"/>
                          <a:ea typeface="华文新魏" panose="02010800040101010101" pitchFamily="2" charset="-122"/>
                        </a:rPr>
                        <a:t>      </a:t>
                      </a:r>
                      <a:r>
                        <a:rPr lang="zh-CN" altLang="en-US" sz="2800" b="1" dirty="0" smtClean="0">
                          <a:solidFill>
                            <a:schemeClr val="tx1"/>
                          </a:solidFill>
                          <a:latin typeface="华文新魏" panose="02010800040101010101" pitchFamily="2" charset="-122"/>
                          <a:ea typeface="华文新魏" panose="02010800040101010101" pitchFamily="2" charset="-122"/>
                        </a:rPr>
                        <a:t>所做好事</a:t>
                      </a:r>
                    </a:p>
                    <a:p>
                      <a:pPr marL="0" lvl="0" indent="0">
                        <a:buNone/>
                      </a:pPr>
                      <a:endParaRPr lang="zh-CN" altLang="en-US" sz="2800" b="1" dirty="0">
                        <a:solidFill>
                          <a:schemeClr val="tx1"/>
                        </a:solidFill>
                        <a:latin typeface="华文新魏" panose="02010800040101010101" pitchFamily="2" charset="-122"/>
                        <a:ea typeface="华文新魏" panose="02010800040101010101" pitchFamily="2" charset="-122"/>
                      </a:endParaRPr>
                    </a:p>
                    <a:p>
                      <a:pPr marL="0" lvl="0" indent="0">
                        <a:buNone/>
                      </a:pPr>
                      <a:r>
                        <a:rPr lang="zh-CN" altLang="en-US" sz="2800" b="1" dirty="0">
                          <a:solidFill>
                            <a:schemeClr val="tx1"/>
                          </a:solidFill>
                          <a:latin typeface="华文新魏" panose="02010800040101010101" pitchFamily="2" charset="-122"/>
                          <a:ea typeface="华文新魏" panose="02010800040101010101" pitchFamily="2" charset="-122"/>
                        </a:rPr>
                        <a:t>   </a:t>
                      </a: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76200" cap="flat" cmpd="sng">
                      <a:solidFill>
                        <a:srgbClr val="FFFF00"/>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800" b="1" dirty="0">
                          <a:solidFill>
                            <a:schemeClr val="tx1"/>
                          </a:solidFill>
                          <a:latin typeface="华文新魏" panose="02010800040101010101" pitchFamily="2" charset="-122"/>
                          <a:ea typeface="华文新魏" panose="02010800040101010101" pitchFamily="2" charset="-122"/>
                        </a:rPr>
                        <a:t>做好事时间</a:t>
                      </a:r>
                    </a:p>
                  </a:txBody>
                  <a:tcPr>
                    <a:lnL w="57150" cap="flat" cmpd="sng">
                      <a:solidFill>
                        <a:schemeClr val="bg1"/>
                      </a:solidFill>
                      <a:prstDash val="solid"/>
                      <a:headEnd type="none" w="med" len="med"/>
                      <a:tailEnd type="none" w="med" len="med"/>
                    </a:lnL>
                    <a:lnR w="76200" cap="flat" cmpd="sng">
                      <a:solidFill>
                        <a:srgbClr val="FFFF00"/>
                      </a:solidFill>
                      <a:prstDash val="solid"/>
                      <a:headEnd type="none" w="med" len="med"/>
                      <a:tailEnd type="none" w="med" len="med"/>
                    </a:lnR>
                    <a:lnT w="76200" cap="flat" cmpd="sng">
                      <a:solidFill>
                        <a:srgbClr val="FFFF00"/>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r>
              <a:tr h="60561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76200" cap="flat" cmpd="sng">
                      <a:solidFill>
                        <a:srgbClr val="FFFF00"/>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76200" cap="flat" cmpd="sng">
                      <a:solidFill>
                        <a:srgbClr val="FFFF00"/>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r>
              <a:tr h="60350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76200" cap="flat" cmpd="sng">
                      <a:solidFill>
                        <a:srgbClr val="FFFF00"/>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76200" cap="flat" cmpd="sng">
                      <a:solidFill>
                        <a:srgbClr val="FFFF00"/>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r>
              <a:tr h="60434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76200" cap="flat" cmpd="sng">
                      <a:solidFill>
                        <a:srgbClr val="FFFF00"/>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76200" cap="flat" cmpd="sng">
                      <a:solidFill>
                        <a:srgbClr val="FFFF00"/>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r>
              <a:tr h="60477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76200" cap="flat" cmpd="sng">
                      <a:solidFill>
                        <a:srgbClr val="FFFF00"/>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76200" cap="flat" cmpd="sng">
                      <a:solidFill>
                        <a:srgbClr val="FFFF00"/>
                      </a:solidFill>
                      <a:prstDash val="solid"/>
                      <a:headEnd type="none" w="med" len="med"/>
                      <a:tailEnd type="none" w="med" len="med"/>
                    </a:lnR>
                    <a:lnT w="57150" cap="flat" cmpd="sng">
                      <a:solidFill>
                        <a:schemeClr val="bg1"/>
                      </a:solidFill>
                      <a:prstDash val="solid"/>
                      <a:headEnd type="none" w="med" len="med"/>
                      <a:tailEnd type="none" w="med" len="med"/>
                    </a:lnT>
                    <a:lnB w="57150" cap="flat" cmpd="sng">
                      <a:solidFill>
                        <a:schemeClr val="bg1"/>
                      </a:solidFill>
                      <a:prstDash val="solid"/>
                      <a:headEnd type="none" w="med" len="med"/>
                      <a:tailEnd type="none" w="med" len="med"/>
                    </a:lnB>
                    <a:lnTlToBr>
                      <a:noFill/>
                    </a:lnTlToBr>
                    <a:lnBlToTr>
                      <a:noFill/>
                    </a:lnBlToTr>
                    <a:noFill/>
                  </a:tcPr>
                </a:tc>
              </a:tr>
              <a:tr h="60434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76200" cap="flat" cmpd="sng">
                      <a:solidFill>
                        <a:srgbClr val="FFFF00"/>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76200" cap="flat" cmpd="sng">
                      <a:solidFill>
                        <a:srgbClr val="FFFF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76200" cap="flat" cmpd="sng">
                      <a:solidFill>
                        <a:srgbClr val="FFFF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57150" cap="flat" cmpd="sng">
                      <a:solidFill>
                        <a:schemeClr val="bg1"/>
                      </a:solidFill>
                      <a:prstDash val="solid"/>
                      <a:headEnd type="none" w="med" len="med"/>
                      <a:tailEnd type="none" w="med" len="med"/>
                    </a:lnR>
                    <a:lnT w="57150" cap="flat" cmpd="sng">
                      <a:solidFill>
                        <a:schemeClr val="bg1"/>
                      </a:solidFill>
                      <a:prstDash val="solid"/>
                      <a:headEnd type="none" w="med" len="med"/>
                      <a:tailEnd type="none" w="med" len="med"/>
                    </a:lnT>
                    <a:lnB w="76200" cap="flat" cmpd="sng">
                      <a:solidFill>
                        <a:srgbClr val="FFFF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dirty="0">
                        <a:solidFill>
                          <a:schemeClr val="tx1"/>
                        </a:solidFill>
                        <a:latin typeface="华文新魏" panose="02010800040101010101" pitchFamily="2" charset="-122"/>
                        <a:ea typeface="华文新魏" panose="02010800040101010101" pitchFamily="2" charset="-122"/>
                      </a:endParaRPr>
                    </a:p>
                  </a:txBody>
                  <a:tcPr>
                    <a:lnL w="57150" cap="flat" cmpd="sng">
                      <a:solidFill>
                        <a:schemeClr val="bg1"/>
                      </a:solidFill>
                      <a:prstDash val="solid"/>
                      <a:headEnd type="none" w="med" len="med"/>
                      <a:tailEnd type="none" w="med" len="med"/>
                    </a:lnL>
                    <a:lnR w="76200" cap="flat" cmpd="sng">
                      <a:solidFill>
                        <a:srgbClr val="FFFF00"/>
                      </a:solidFill>
                      <a:prstDash val="solid"/>
                      <a:headEnd type="none" w="med" len="med"/>
                      <a:tailEnd type="none" w="med" len="med"/>
                    </a:lnR>
                    <a:lnT w="57150" cap="flat" cmpd="sng">
                      <a:solidFill>
                        <a:schemeClr val="bg1"/>
                      </a:solidFill>
                      <a:prstDash val="solid"/>
                      <a:headEnd type="none" w="med" len="med"/>
                      <a:tailEnd type="none" w="med" len="med"/>
                    </a:lnT>
                    <a:lnB w="76200" cap="flat" cmpd="sng">
                      <a:solidFill>
                        <a:srgbClr val="FFFF00"/>
                      </a:solidFill>
                      <a:prstDash val="solid"/>
                      <a:headEnd type="none" w="med" len="med"/>
                      <a:tailEnd type="none" w="med" len="med"/>
                    </a:lnB>
                    <a:lnTlToBr>
                      <a:noFill/>
                    </a:lnTlToBr>
                    <a:lnBlToTr>
                      <a:noFill/>
                    </a:lnBlToTr>
                    <a:noFill/>
                  </a:tcPr>
                </a:tc>
              </a:tr>
            </a:tbl>
          </a:graphicData>
        </a:graphic>
      </p:graphicFrame>
      <p:sp>
        <p:nvSpPr>
          <p:cNvPr id="13359" name="文本框 13358"/>
          <p:cNvSpPr txBox="1"/>
          <p:nvPr/>
        </p:nvSpPr>
        <p:spPr>
          <a:xfrm>
            <a:off x="6629400" y="2412115"/>
            <a:ext cx="2209800" cy="944880"/>
          </a:xfrm>
          <a:prstGeom prst="rect">
            <a:avLst/>
          </a:prstGeom>
          <a:noFill/>
          <a:ln w="9525">
            <a:noFill/>
          </a:ln>
        </p:spPr>
        <p:txBody>
          <a:bodyPr>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十年后的一天早晨</a:t>
            </a:r>
          </a:p>
        </p:txBody>
      </p:sp>
      <p:sp>
        <p:nvSpPr>
          <p:cNvPr id="13361" name="文本框 13360"/>
          <p:cNvSpPr txBox="1"/>
          <p:nvPr/>
        </p:nvSpPr>
        <p:spPr>
          <a:xfrm>
            <a:off x="533400" y="2412115"/>
            <a:ext cx="1463675" cy="944880"/>
          </a:xfrm>
          <a:prstGeom prst="rect">
            <a:avLst/>
          </a:prstGeom>
          <a:noFill/>
          <a:ln w="9525">
            <a:noFill/>
          </a:ln>
        </p:spPr>
        <p:txBody>
          <a:bodyPr>
            <a:spAutoFit/>
          </a:bodyPr>
          <a:lstStyle/>
          <a:p>
            <a:pPr lvl="0"/>
            <a:r>
              <a:rPr lang="en-US" altLang="zh-CN" sz="2800" dirty="0">
                <a:solidFill>
                  <a:schemeClr val="tx1"/>
                </a:solidFill>
                <a:latin typeface="华文新魏" panose="02010800040101010101" pitchFamily="2" charset="-122"/>
                <a:ea typeface="华文新魏" panose="02010800040101010101" pitchFamily="2" charset="-122"/>
              </a:rPr>
              <a:t>“</a:t>
            </a:r>
            <a:r>
              <a:rPr lang="zh-CN" altLang="en-US" sz="2800" dirty="0">
                <a:solidFill>
                  <a:schemeClr val="tx1"/>
                </a:solidFill>
                <a:latin typeface="华文新魏" panose="02010800040101010101" pitchFamily="2" charset="-122"/>
                <a:ea typeface="华文新魏" panose="02010800040101010101" pitchFamily="2" charset="-122"/>
              </a:rPr>
              <a:t>我”和老余</a:t>
            </a:r>
          </a:p>
        </p:txBody>
      </p:sp>
      <p:sp>
        <p:nvSpPr>
          <p:cNvPr id="13364" name="文本框 13363"/>
          <p:cNvSpPr txBox="1"/>
          <p:nvPr/>
        </p:nvSpPr>
        <p:spPr>
          <a:xfrm>
            <a:off x="2603385" y="2708950"/>
            <a:ext cx="3840745" cy="523220"/>
          </a:xfrm>
          <a:prstGeom prst="rect">
            <a:avLst/>
          </a:prstGeom>
          <a:noFill/>
          <a:ln w="9525">
            <a:noFill/>
          </a:ln>
        </p:spPr>
        <p:txBody>
          <a:bodyPr wrap="square">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给房顶加草，挖排水沟</a:t>
            </a:r>
          </a:p>
        </p:txBody>
      </p:sp>
      <p:sp>
        <p:nvSpPr>
          <p:cNvPr id="13366" name="文本框 13365"/>
          <p:cNvSpPr txBox="1"/>
          <p:nvPr/>
        </p:nvSpPr>
        <p:spPr>
          <a:xfrm>
            <a:off x="8077200" y="3886200"/>
            <a:ext cx="2819400" cy="2287588"/>
          </a:xfrm>
          <a:prstGeom prst="rect">
            <a:avLst/>
          </a:prstGeom>
          <a:noFill/>
          <a:ln w="9525">
            <a:noFill/>
          </a:ln>
        </p:spPr>
        <p:txBody>
          <a:bodyPr>
            <a:spAutoFit/>
          </a:bodyPr>
          <a:lstStyle/>
          <a:p>
            <a:pPr lvl="0"/>
            <a:r>
              <a:rPr lang="en-US" altLang="zh-CN" sz="2800" b="1" dirty="0">
                <a:solidFill>
                  <a:schemeClr val="bg1"/>
                </a:solidFill>
                <a:latin typeface="Times New Roman" panose="02020603050405020304" pitchFamily="18" charset="0"/>
                <a:ea typeface="楷体_GB2312" panose="02010609030101010101" pitchFamily="49" charset="-122"/>
              </a:rPr>
              <a:t> </a:t>
            </a:r>
            <a:r>
              <a:rPr lang="en-US" altLang="zh-CN" sz="4800" b="1" dirty="0">
                <a:solidFill>
                  <a:schemeClr val="bg1"/>
                </a:solidFill>
                <a:latin typeface="Times New Roman" panose="02020603050405020304" pitchFamily="18" charset="0"/>
                <a:ea typeface="楷体_GB2312" panose="02010609030101010101" pitchFamily="49" charset="-122"/>
              </a:rPr>
              <a:t> </a:t>
            </a:r>
            <a:br>
              <a:rPr lang="en-US" altLang="zh-CN" sz="4800" b="1" dirty="0">
                <a:solidFill>
                  <a:schemeClr val="bg1"/>
                </a:solidFill>
                <a:latin typeface="Times New Roman" panose="02020603050405020304" pitchFamily="18" charset="0"/>
                <a:ea typeface="楷体_GB2312" panose="02010609030101010101" pitchFamily="49" charset="-122"/>
              </a:rPr>
            </a:br>
            <a:endParaRPr lang="en-US" altLang="zh-CN" sz="4800" b="1" dirty="0">
              <a:solidFill>
                <a:schemeClr val="bg1"/>
              </a:solidFill>
              <a:latin typeface="Times New Roman" panose="02020603050405020304" pitchFamily="18" charset="0"/>
              <a:ea typeface="楷体_GB2312" panose="02010609030101010101" pitchFamily="49" charset="-122"/>
            </a:endParaRPr>
          </a:p>
          <a:p>
            <a:pPr lvl="0"/>
            <a:endParaRPr lang="en-US" altLang="zh-CN" sz="4800" b="1">
              <a:solidFill>
                <a:schemeClr val="bg1"/>
              </a:solidFill>
              <a:latin typeface="Times New Roman" panose="02020603050405020304" pitchFamily="18" charset="0"/>
              <a:ea typeface="楷体_GB2312" panose="02010609030101010101" pitchFamily="49" charset="-122"/>
            </a:endParaRPr>
          </a:p>
        </p:txBody>
      </p:sp>
      <p:sp>
        <p:nvSpPr>
          <p:cNvPr id="13367" name="文本框 13366"/>
          <p:cNvSpPr txBox="1"/>
          <p:nvPr/>
        </p:nvSpPr>
        <p:spPr>
          <a:xfrm>
            <a:off x="304800" y="3558885"/>
            <a:ext cx="1920875" cy="518160"/>
          </a:xfrm>
          <a:prstGeom prst="rect">
            <a:avLst/>
          </a:prstGeom>
          <a:noFill/>
          <a:ln w="9525">
            <a:noFill/>
          </a:ln>
        </p:spPr>
        <p:txBody>
          <a:bodyPr>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瑶族老人</a:t>
            </a:r>
          </a:p>
        </p:txBody>
      </p:sp>
      <p:sp>
        <p:nvSpPr>
          <p:cNvPr id="13369" name="文本框 13368"/>
          <p:cNvSpPr txBox="1"/>
          <p:nvPr/>
        </p:nvSpPr>
        <p:spPr>
          <a:xfrm>
            <a:off x="3581400" y="3558885"/>
            <a:ext cx="19608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专门运粮食</a:t>
            </a:r>
          </a:p>
        </p:txBody>
      </p:sp>
      <p:sp>
        <p:nvSpPr>
          <p:cNvPr id="13371" name="文本框 13370"/>
          <p:cNvSpPr txBox="1"/>
          <p:nvPr/>
        </p:nvSpPr>
        <p:spPr>
          <a:xfrm>
            <a:off x="6629400" y="3452070"/>
            <a:ext cx="2057400" cy="768985"/>
          </a:xfrm>
          <a:prstGeom prst="rect">
            <a:avLst/>
          </a:prstGeom>
          <a:noFill/>
          <a:ln w="9525">
            <a:noFill/>
          </a:ln>
        </p:spPr>
        <p:txBody>
          <a:bodyPr>
            <a:spAutoFit/>
          </a:bodyPr>
          <a:lstStyle/>
          <a:p>
            <a:pPr lvl="0">
              <a:lnSpc>
                <a:spcPct val="70000"/>
              </a:lnSpc>
            </a:pPr>
            <a:r>
              <a:rPr lang="zh-CN" altLang="en-US" sz="2800" dirty="0">
                <a:solidFill>
                  <a:schemeClr val="tx1"/>
                </a:solidFill>
                <a:latin typeface="华文新魏" panose="02010800040101010101" pitchFamily="2" charset="-122"/>
                <a:ea typeface="华文新魏" panose="02010800040101010101" pitchFamily="2" charset="-122"/>
              </a:rPr>
              <a:t>同上、前天晚上</a:t>
            </a:r>
            <a:r>
              <a:rPr lang="en-US" altLang="zh-CN" sz="2800" dirty="0">
                <a:solidFill>
                  <a:schemeClr val="tx1"/>
                </a:solidFill>
                <a:latin typeface="华文新魏" panose="02010800040101010101" pitchFamily="2" charset="-122"/>
                <a:ea typeface="华文新魏" panose="02010800040101010101" pitchFamily="2" charset="-122"/>
              </a:rPr>
              <a:t> </a:t>
            </a:r>
          </a:p>
        </p:txBody>
      </p:sp>
      <p:sp>
        <p:nvSpPr>
          <p:cNvPr id="13372" name="文本框 13371"/>
          <p:cNvSpPr txBox="1"/>
          <p:nvPr/>
        </p:nvSpPr>
        <p:spPr>
          <a:xfrm>
            <a:off x="5997390" y="4221055"/>
            <a:ext cx="2765610" cy="954107"/>
          </a:xfrm>
          <a:prstGeom prst="rect">
            <a:avLst/>
          </a:prstGeom>
          <a:noFill/>
          <a:ln w="9525">
            <a:noFill/>
          </a:ln>
        </p:spPr>
        <p:txBody>
          <a:bodyPr wrap="square">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前几天，姐姐出嫁后</a:t>
            </a:r>
            <a:r>
              <a:rPr lang="en-US" altLang="zh-CN" sz="2800" dirty="0">
                <a:solidFill>
                  <a:schemeClr val="tx1"/>
                </a:solidFill>
                <a:latin typeface="华文新魏" panose="02010800040101010101" pitchFamily="2" charset="-122"/>
                <a:ea typeface="华文新魏" panose="02010800040101010101" pitchFamily="2" charset="-122"/>
              </a:rPr>
              <a:t>  </a:t>
            </a:r>
          </a:p>
        </p:txBody>
      </p:sp>
      <p:sp>
        <p:nvSpPr>
          <p:cNvPr id="13373" name="文本框 13372"/>
          <p:cNvSpPr txBox="1"/>
          <p:nvPr/>
        </p:nvSpPr>
        <p:spPr>
          <a:xfrm>
            <a:off x="381000" y="4422945"/>
            <a:ext cx="1768475" cy="518160"/>
          </a:xfrm>
          <a:prstGeom prst="rect">
            <a:avLst/>
          </a:prstGeom>
          <a:noFill/>
          <a:ln w="9525">
            <a:noFill/>
          </a:ln>
        </p:spPr>
        <p:txBody>
          <a:bodyPr>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一群姑娘</a:t>
            </a:r>
          </a:p>
        </p:txBody>
      </p:sp>
      <p:sp>
        <p:nvSpPr>
          <p:cNvPr id="13375" name="文本框 13374"/>
          <p:cNvSpPr txBox="1"/>
          <p:nvPr/>
        </p:nvSpPr>
        <p:spPr>
          <a:xfrm>
            <a:off x="3733800" y="4422945"/>
            <a:ext cx="16052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照管小屋</a:t>
            </a:r>
          </a:p>
        </p:txBody>
      </p:sp>
      <p:sp>
        <p:nvSpPr>
          <p:cNvPr id="13378" name="文本框 13377"/>
          <p:cNvSpPr txBox="1"/>
          <p:nvPr/>
        </p:nvSpPr>
        <p:spPr>
          <a:xfrm>
            <a:off x="370115" y="5215000"/>
            <a:ext cx="12496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解放军</a:t>
            </a:r>
          </a:p>
        </p:txBody>
      </p:sp>
      <p:sp>
        <p:nvSpPr>
          <p:cNvPr id="13380" name="文本框 13379"/>
          <p:cNvSpPr txBox="1"/>
          <p:nvPr/>
        </p:nvSpPr>
        <p:spPr>
          <a:xfrm>
            <a:off x="3090641" y="5157120"/>
            <a:ext cx="2906750" cy="518160"/>
          </a:xfrm>
          <a:prstGeom prst="rect">
            <a:avLst/>
          </a:prstGeom>
          <a:noFill/>
          <a:ln w="9525">
            <a:noFill/>
          </a:ln>
        </p:spPr>
        <p:txBody>
          <a:bodyPr wrap="square">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砍树割草盖小屋</a:t>
            </a:r>
          </a:p>
        </p:txBody>
      </p:sp>
      <p:sp>
        <p:nvSpPr>
          <p:cNvPr id="13382" name="文本框 13381"/>
          <p:cNvSpPr txBox="1"/>
          <p:nvPr/>
        </p:nvSpPr>
        <p:spPr>
          <a:xfrm>
            <a:off x="5868090" y="5137935"/>
            <a:ext cx="2910785" cy="523220"/>
          </a:xfrm>
          <a:prstGeom prst="rect">
            <a:avLst/>
          </a:prstGeom>
          <a:noFill/>
          <a:ln w="9525">
            <a:noFill/>
          </a:ln>
        </p:spPr>
        <p:txBody>
          <a:bodyPr wrap="square">
            <a:spAutoFit/>
          </a:bodyPr>
          <a:lstStyle/>
          <a:p>
            <a:pPr lvl="0"/>
            <a:r>
              <a:rPr lang="en-US" altLang="zh-CN" sz="2400" b="1" dirty="0">
                <a:solidFill>
                  <a:schemeClr val="bg1"/>
                </a:solidFill>
                <a:latin typeface="Times New Roman" panose="02020603050405020304" pitchFamily="18" charset="0"/>
                <a:ea typeface="楷体_GB2312" panose="02010609030101010101" pitchFamily="49" charset="-122"/>
              </a:rPr>
              <a:t> </a:t>
            </a:r>
            <a:r>
              <a:rPr lang="zh-CN" altLang="en-US" sz="2800" dirty="0">
                <a:solidFill>
                  <a:schemeClr val="tx1"/>
                </a:solidFill>
                <a:latin typeface="华文新魏" panose="02010800040101010101" pitchFamily="2" charset="-122"/>
                <a:ea typeface="华文新魏" panose="02010800040101010101" pitchFamily="2" charset="-122"/>
              </a:rPr>
              <a:t>十多年前路过时</a:t>
            </a:r>
          </a:p>
        </p:txBody>
      </p:sp>
      <p:sp>
        <p:nvSpPr>
          <p:cNvPr id="13384" name="文本框 13383"/>
          <p:cNvSpPr txBox="1"/>
          <p:nvPr/>
        </p:nvSpPr>
        <p:spPr>
          <a:xfrm>
            <a:off x="457200" y="5863045"/>
            <a:ext cx="8940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梨花</a:t>
            </a:r>
          </a:p>
        </p:txBody>
      </p:sp>
      <p:sp>
        <p:nvSpPr>
          <p:cNvPr id="13386" name="文本框 13385"/>
          <p:cNvSpPr txBox="1"/>
          <p:nvPr/>
        </p:nvSpPr>
        <p:spPr>
          <a:xfrm>
            <a:off x="3733800" y="5863045"/>
            <a:ext cx="16052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照料小屋</a:t>
            </a:r>
          </a:p>
        </p:txBody>
      </p:sp>
      <p:sp>
        <p:nvSpPr>
          <p:cNvPr id="13388" name="文本框 13387"/>
          <p:cNvSpPr txBox="1"/>
          <p:nvPr/>
        </p:nvSpPr>
        <p:spPr>
          <a:xfrm>
            <a:off x="5997390" y="5805165"/>
            <a:ext cx="2822905" cy="609398"/>
          </a:xfrm>
          <a:prstGeom prst="rect">
            <a:avLst/>
          </a:prstGeom>
          <a:noFill/>
          <a:ln w="9525">
            <a:noFill/>
          </a:ln>
        </p:spPr>
        <p:txBody>
          <a:bodyPr wrap="square">
            <a:spAutoFit/>
          </a:bodyPr>
          <a:lstStyle/>
          <a:p>
            <a:pPr lvl="0">
              <a:lnSpc>
                <a:spcPct val="60000"/>
              </a:lnSpc>
            </a:pPr>
            <a:r>
              <a:rPr lang="zh-CN" altLang="en-US" sz="2800" dirty="0">
                <a:solidFill>
                  <a:schemeClr val="tx1"/>
                </a:solidFill>
                <a:latin typeface="华文新魏" panose="02010800040101010101" pitchFamily="2" charset="-122"/>
                <a:ea typeface="华文新魏" panose="02010800040101010101" pitchFamily="2" charset="-122"/>
              </a:rPr>
              <a:t>解放军盖小屋后，她出嫁前</a:t>
            </a:r>
            <a:r>
              <a:rPr lang="en-US" altLang="zh-CN" sz="2800" dirty="0">
                <a:solidFill>
                  <a:schemeClr val="tx1"/>
                </a:solidFill>
                <a:latin typeface="华文新魏" panose="02010800040101010101" pitchFamily="2" charset="-122"/>
                <a:ea typeface="华文新魏" panose="02010800040101010101" pitchFamily="2" charset="-122"/>
              </a:rPr>
              <a:t>  </a:t>
            </a:r>
          </a:p>
        </p:txBody>
      </p:sp>
      <p:sp>
        <p:nvSpPr>
          <p:cNvPr id="24"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25" name="组合 24"/>
          <p:cNvGrpSpPr/>
          <p:nvPr/>
        </p:nvGrpSpPr>
        <p:grpSpPr bwMode="auto">
          <a:xfrm>
            <a:off x="410580" y="1341438"/>
            <a:ext cx="2073275" cy="4762"/>
            <a:chOff x="0" y="0"/>
            <a:chExt cx="2071702" cy="5754"/>
          </a:xfrm>
        </p:grpSpPr>
        <p:sp>
          <p:nvSpPr>
            <p:cNvPr id="26"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61"/>
                                        </p:tgtEl>
                                        <p:attrNameLst>
                                          <p:attrName>style.visibility</p:attrName>
                                        </p:attrNameLst>
                                      </p:cBhvr>
                                      <p:to>
                                        <p:strVal val="visible"/>
                                      </p:to>
                                    </p:set>
                                    <p:anim calcmode="lin" valueType="num">
                                      <p:cBhvr additive="base">
                                        <p:cTn id="7" dur="500" fill="hold"/>
                                        <p:tgtEl>
                                          <p:spTgt spid="13361"/>
                                        </p:tgtEl>
                                        <p:attrNameLst>
                                          <p:attrName>ppt_x</p:attrName>
                                        </p:attrNameLst>
                                      </p:cBhvr>
                                      <p:tavLst>
                                        <p:tav tm="0">
                                          <p:val>
                                            <p:strVal val="0-#ppt_w/2"/>
                                          </p:val>
                                        </p:tav>
                                        <p:tav tm="100000">
                                          <p:val>
                                            <p:strVal val="#ppt_x"/>
                                          </p:val>
                                        </p:tav>
                                      </p:tavLst>
                                    </p:anim>
                                    <p:anim calcmode="lin" valueType="num">
                                      <p:cBhvr additive="base">
                                        <p:cTn id="8" dur="500" fill="hold"/>
                                        <p:tgtEl>
                                          <p:spTgt spid="133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64"/>
                                        </p:tgtEl>
                                        <p:attrNameLst>
                                          <p:attrName>style.visibility</p:attrName>
                                        </p:attrNameLst>
                                      </p:cBhvr>
                                      <p:to>
                                        <p:strVal val="visible"/>
                                      </p:to>
                                    </p:set>
                                    <p:anim calcmode="lin" valueType="num">
                                      <p:cBhvr additive="base">
                                        <p:cTn id="13" dur="500" fill="hold"/>
                                        <p:tgtEl>
                                          <p:spTgt spid="13364"/>
                                        </p:tgtEl>
                                        <p:attrNameLst>
                                          <p:attrName>ppt_x</p:attrName>
                                        </p:attrNameLst>
                                      </p:cBhvr>
                                      <p:tavLst>
                                        <p:tav tm="0">
                                          <p:val>
                                            <p:strVal val="0-#ppt_w/2"/>
                                          </p:val>
                                        </p:tav>
                                        <p:tav tm="100000">
                                          <p:val>
                                            <p:strVal val="#ppt_x"/>
                                          </p:val>
                                        </p:tav>
                                      </p:tavLst>
                                    </p:anim>
                                    <p:anim calcmode="lin" valueType="num">
                                      <p:cBhvr additive="base">
                                        <p:cTn id="14" dur="500" fill="hold"/>
                                        <p:tgtEl>
                                          <p:spTgt spid="133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359"/>
                                        </p:tgtEl>
                                        <p:attrNameLst>
                                          <p:attrName>style.visibility</p:attrName>
                                        </p:attrNameLst>
                                      </p:cBhvr>
                                      <p:to>
                                        <p:strVal val="visible"/>
                                      </p:to>
                                    </p:set>
                                    <p:anim calcmode="lin" valueType="num">
                                      <p:cBhvr additive="base">
                                        <p:cTn id="19" dur="500" fill="hold"/>
                                        <p:tgtEl>
                                          <p:spTgt spid="13359"/>
                                        </p:tgtEl>
                                        <p:attrNameLst>
                                          <p:attrName>ppt_x</p:attrName>
                                        </p:attrNameLst>
                                      </p:cBhvr>
                                      <p:tavLst>
                                        <p:tav tm="0">
                                          <p:val>
                                            <p:strVal val="0-#ppt_w/2"/>
                                          </p:val>
                                        </p:tav>
                                        <p:tav tm="100000">
                                          <p:val>
                                            <p:strVal val="#ppt_x"/>
                                          </p:val>
                                        </p:tav>
                                      </p:tavLst>
                                    </p:anim>
                                    <p:anim calcmode="lin" valueType="num">
                                      <p:cBhvr additive="base">
                                        <p:cTn id="20" dur="500" fill="hold"/>
                                        <p:tgtEl>
                                          <p:spTgt spid="1335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367"/>
                                        </p:tgtEl>
                                        <p:attrNameLst>
                                          <p:attrName>style.visibility</p:attrName>
                                        </p:attrNameLst>
                                      </p:cBhvr>
                                      <p:to>
                                        <p:strVal val="visible"/>
                                      </p:to>
                                    </p:set>
                                    <p:anim calcmode="lin" valueType="num">
                                      <p:cBhvr additive="base">
                                        <p:cTn id="25" dur="500" fill="hold"/>
                                        <p:tgtEl>
                                          <p:spTgt spid="13367"/>
                                        </p:tgtEl>
                                        <p:attrNameLst>
                                          <p:attrName>ppt_x</p:attrName>
                                        </p:attrNameLst>
                                      </p:cBhvr>
                                      <p:tavLst>
                                        <p:tav tm="0">
                                          <p:val>
                                            <p:strVal val="0-#ppt_w/2"/>
                                          </p:val>
                                        </p:tav>
                                        <p:tav tm="100000">
                                          <p:val>
                                            <p:strVal val="#ppt_x"/>
                                          </p:val>
                                        </p:tav>
                                      </p:tavLst>
                                    </p:anim>
                                    <p:anim calcmode="lin" valueType="num">
                                      <p:cBhvr additive="base">
                                        <p:cTn id="26" dur="500" fill="hold"/>
                                        <p:tgtEl>
                                          <p:spTgt spid="1336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369"/>
                                        </p:tgtEl>
                                        <p:attrNameLst>
                                          <p:attrName>style.visibility</p:attrName>
                                        </p:attrNameLst>
                                      </p:cBhvr>
                                      <p:to>
                                        <p:strVal val="visible"/>
                                      </p:to>
                                    </p:set>
                                    <p:anim calcmode="lin" valueType="num">
                                      <p:cBhvr additive="base">
                                        <p:cTn id="31" dur="500" fill="hold"/>
                                        <p:tgtEl>
                                          <p:spTgt spid="13369"/>
                                        </p:tgtEl>
                                        <p:attrNameLst>
                                          <p:attrName>ppt_x</p:attrName>
                                        </p:attrNameLst>
                                      </p:cBhvr>
                                      <p:tavLst>
                                        <p:tav tm="0">
                                          <p:val>
                                            <p:strVal val="0-#ppt_w/2"/>
                                          </p:val>
                                        </p:tav>
                                        <p:tav tm="100000">
                                          <p:val>
                                            <p:strVal val="#ppt_x"/>
                                          </p:val>
                                        </p:tav>
                                      </p:tavLst>
                                    </p:anim>
                                    <p:anim calcmode="lin" valueType="num">
                                      <p:cBhvr additive="base">
                                        <p:cTn id="32" dur="500" fill="hold"/>
                                        <p:tgtEl>
                                          <p:spTgt spid="1336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371"/>
                                        </p:tgtEl>
                                        <p:attrNameLst>
                                          <p:attrName>style.visibility</p:attrName>
                                        </p:attrNameLst>
                                      </p:cBhvr>
                                      <p:to>
                                        <p:strVal val="visible"/>
                                      </p:to>
                                    </p:set>
                                    <p:anim calcmode="lin" valueType="num">
                                      <p:cBhvr additive="base">
                                        <p:cTn id="37" dur="500" fill="hold"/>
                                        <p:tgtEl>
                                          <p:spTgt spid="13371"/>
                                        </p:tgtEl>
                                        <p:attrNameLst>
                                          <p:attrName>ppt_x</p:attrName>
                                        </p:attrNameLst>
                                      </p:cBhvr>
                                      <p:tavLst>
                                        <p:tav tm="0">
                                          <p:val>
                                            <p:strVal val="0-#ppt_w/2"/>
                                          </p:val>
                                        </p:tav>
                                        <p:tav tm="100000">
                                          <p:val>
                                            <p:strVal val="#ppt_x"/>
                                          </p:val>
                                        </p:tav>
                                      </p:tavLst>
                                    </p:anim>
                                    <p:anim calcmode="lin" valueType="num">
                                      <p:cBhvr additive="base">
                                        <p:cTn id="38" dur="500" fill="hold"/>
                                        <p:tgtEl>
                                          <p:spTgt spid="1337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3373"/>
                                        </p:tgtEl>
                                        <p:attrNameLst>
                                          <p:attrName>style.visibility</p:attrName>
                                        </p:attrNameLst>
                                      </p:cBhvr>
                                      <p:to>
                                        <p:strVal val="visible"/>
                                      </p:to>
                                    </p:set>
                                    <p:anim calcmode="lin" valueType="num">
                                      <p:cBhvr additive="base">
                                        <p:cTn id="43" dur="500" fill="hold"/>
                                        <p:tgtEl>
                                          <p:spTgt spid="13373"/>
                                        </p:tgtEl>
                                        <p:attrNameLst>
                                          <p:attrName>ppt_x</p:attrName>
                                        </p:attrNameLst>
                                      </p:cBhvr>
                                      <p:tavLst>
                                        <p:tav tm="0">
                                          <p:val>
                                            <p:strVal val="0-#ppt_w/2"/>
                                          </p:val>
                                        </p:tav>
                                        <p:tav tm="100000">
                                          <p:val>
                                            <p:strVal val="#ppt_x"/>
                                          </p:val>
                                        </p:tav>
                                      </p:tavLst>
                                    </p:anim>
                                    <p:anim calcmode="lin" valueType="num">
                                      <p:cBhvr additive="base">
                                        <p:cTn id="44" dur="500" fill="hold"/>
                                        <p:tgtEl>
                                          <p:spTgt spid="1337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3375"/>
                                        </p:tgtEl>
                                        <p:attrNameLst>
                                          <p:attrName>style.visibility</p:attrName>
                                        </p:attrNameLst>
                                      </p:cBhvr>
                                      <p:to>
                                        <p:strVal val="visible"/>
                                      </p:to>
                                    </p:set>
                                    <p:anim calcmode="lin" valueType="num">
                                      <p:cBhvr additive="base">
                                        <p:cTn id="49" dur="500" fill="hold"/>
                                        <p:tgtEl>
                                          <p:spTgt spid="13375"/>
                                        </p:tgtEl>
                                        <p:attrNameLst>
                                          <p:attrName>ppt_x</p:attrName>
                                        </p:attrNameLst>
                                      </p:cBhvr>
                                      <p:tavLst>
                                        <p:tav tm="0">
                                          <p:val>
                                            <p:strVal val="0-#ppt_w/2"/>
                                          </p:val>
                                        </p:tav>
                                        <p:tav tm="100000">
                                          <p:val>
                                            <p:strVal val="#ppt_x"/>
                                          </p:val>
                                        </p:tav>
                                      </p:tavLst>
                                    </p:anim>
                                    <p:anim calcmode="lin" valueType="num">
                                      <p:cBhvr additive="base">
                                        <p:cTn id="50" dur="500" fill="hold"/>
                                        <p:tgtEl>
                                          <p:spTgt spid="1337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3372"/>
                                        </p:tgtEl>
                                        <p:attrNameLst>
                                          <p:attrName>style.visibility</p:attrName>
                                        </p:attrNameLst>
                                      </p:cBhvr>
                                      <p:to>
                                        <p:strVal val="visible"/>
                                      </p:to>
                                    </p:set>
                                    <p:anim calcmode="lin" valueType="num">
                                      <p:cBhvr additive="base">
                                        <p:cTn id="55" dur="500" fill="hold"/>
                                        <p:tgtEl>
                                          <p:spTgt spid="13372"/>
                                        </p:tgtEl>
                                        <p:attrNameLst>
                                          <p:attrName>ppt_x</p:attrName>
                                        </p:attrNameLst>
                                      </p:cBhvr>
                                      <p:tavLst>
                                        <p:tav tm="0">
                                          <p:val>
                                            <p:strVal val="0-#ppt_w/2"/>
                                          </p:val>
                                        </p:tav>
                                        <p:tav tm="100000">
                                          <p:val>
                                            <p:strVal val="#ppt_x"/>
                                          </p:val>
                                        </p:tav>
                                      </p:tavLst>
                                    </p:anim>
                                    <p:anim calcmode="lin" valueType="num">
                                      <p:cBhvr additive="base">
                                        <p:cTn id="56" dur="500" fill="hold"/>
                                        <p:tgtEl>
                                          <p:spTgt spid="1337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378"/>
                                        </p:tgtEl>
                                        <p:attrNameLst>
                                          <p:attrName>style.visibility</p:attrName>
                                        </p:attrNameLst>
                                      </p:cBhvr>
                                      <p:to>
                                        <p:strVal val="visible"/>
                                      </p:to>
                                    </p:set>
                                    <p:anim calcmode="lin" valueType="num">
                                      <p:cBhvr additive="base">
                                        <p:cTn id="61" dur="500" fill="hold"/>
                                        <p:tgtEl>
                                          <p:spTgt spid="13378"/>
                                        </p:tgtEl>
                                        <p:attrNameLst>
                                          <p:attrName>ppt_x</p:attrName>
                                        </p:attrNameLst>
                                      </p:cBhvr>
                                      <p:tavLst>
                                        <p:tav tm="0">
                                          <p:val>
                                            <p:strVal val="0-#ppt_w/2"/>
                                          </p:val>
                                        </p:tav>
                                        <p:tav tm="100000">
                                          <p:val>
                                            <p:strVal val="#ppt_x"/>
                                          </p:val>
                                        </p:tav>
                                      </p:tavLst>
                                    </p:anim>
                                    <p:anim calcmode="lin" valueType="num">
                                      <p:cBhvr additive="base">
                                        <p:cTn id="62" dur="500" fill="hold"/>
                                        <p:tgtEl>
                                          <p:spTgt spid="1337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3380"/>
                                        </p:tgtEl>
                                        <p:attrNameLst>
                                          <p:attrName>style.visibility</p:attrName>
                                        </p:attrNameLst>
                                      </p:cBhvr>
                                      <p:to>
                                        <p:strVal val="visible"/>
                                      </p:to>
                                    </p:set>
                                    <p:anim calcmode="lin" valueType="num">
                                      <p:cBhvr additive="base">
                                        <p:cTn id="67" dur="500" fill="hold"/>
                                        <p:tgtEl>
                                          <p:spTgt spid="13380"/>
                                        </p:tgtEl>
                                        <p:attrNameLst>
                                          <p:attrName>ppt_x</p:attrName>
                                        </p:attrNameLst>
                                      </p:cBhvr>
                                      <p:tavLst>
                                        <p:tav tm="0">
                                          <p:val>
                                            <p:strVal val="0-#ppt_w/2"/>
                                          </p:val>
                                        </p:tav>
                                        <p:tav tm="100000">
                                          <p:val>
                                            <p:strVal val="#ppt_x"/>
                                          </p:val>
                                        </p:tav>
                                      </p:tavLst>
                                    </p:anim>
                                    <p:anim calcmode="lin" valueType="num">
                                      <p:cBhvr additive="base">
                                        <p:cTn id="68" dur="500" fill="hold"/>
                                        <p:tgtEl>
                                          <p:spTgt spid="1338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3382"/>
                                        </p:tgtEl>
                                        <p:attrNameLst>
                                          <p:attrName>style.visibility</p:attrName>
                                        </p:attrNameLst>
                                      </p:cBhvr>
                                      <p:to>
                                        <p:strVal val="visible"/>
                                      </p:to>
                                    </p:set>
                                    <p:anim calcmode="lin" valueType="num">
                                      <p:cBhvr additive="base">
                                        <p:cTn id="73" dur="500" fill="hold"/>
                                        <p:tgtEl>
                                          <p:spTgt spid="13382"/>
                                        </p:tgtEl>
                                        <p:attrNameLst>
                                          <p:attrName>ppt_x</p:attrName>
                                        </p:attrNameLst>
                                      </p:cBhvr>
                                      <p:tavLst>
                                        <p:tav tm="0">
                                          <p:val>
                                            <p:strVal val="0-#ppt_w/2"/>
                                          </p:val>
                                        </p:tav>
                                        <p:tav tm="100000">
                                          <p:val>
                                            <p:strVal val="#ppt_x"/>
                                          </p:val>
                                        </p:tav>
                                      </p:tavLst>
                                    </p:anim>
                                    <p:anim calcmode="lin" valueType="num">
                                      <p:cBhvr additive="base">
                                        <p:cTn id="74" dur="500" fill="hold"/>
                                        <p:tgtEl>
                                          <p:spTgt spid="13382"/>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3384"/>
                                        </p:tgtEl>
                                        <p:attrNameLst>
                                          <p:attrName>style.visibility</p:attrName>
                                        </p:attrNameLst>
                                      </p:cBhvr>
                                      <p:to>
                                        <p:strVal val="visible"/>
                                      </p:to>
                                    </p:set>
                                    <p:anim calcmode="lin" valueType="num">
                                      <p:cBhvr additive="base">
                                        <p:cTn id="79" dur="500" fill="hold"/>
                                        <p:tgtEl>
                                          <p:spTgt spid="13384"/>
                                        </p:tgtEl>
                                        <p:attrNameLst>
                                          <p:attrName>ppt_x</p:attrName>
                                        </p:attrNameLst>
                                      </p:cBhvr>
                                      <p:tavLst>
                                        <p:tav tm="0">
                                          <p:val>
                                            <p:strVal val="0-#ppt_w/2"/>
                                          </p:val>
                                        </p:tav>
                                        <p:tav tm="100000">
                                          <p:val>
                                            <p:strVal val="#ppt_x"/>
                                          </p:val>
                                        </p:tav>
                                      </p:tavLst>
                                    </p:anim>
                                    <p:anim calcmode="lin" valueType="num">
                                      <p:cBhvr additive="base">
                                        <p:cTn id="80" dur="500" fill="hold"/>
                                        <p:tgtEl>
                                          <p:spTgt spid="1338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3386"/>
                                        </p:tgtEl>
                                        <p:attrNameLst>
                                          <p:attrName>style.visibility</p:attrName>
                                        </p:attrNameLst>
                                      </p:cBhvr>
                                      <p:to>
                                        <p:strVal val="visible"/>
                                      </p:to>
                                    </p:set>
                                    <p:anim calcmode="lin" valueType="num">
                                      <p:cBhvr additive="base">
                                        <p:cTn id="85" dur="500" fill="hold"/>
                                        <p:tgtEl>
                                          <p:spTgt spid="13386"/>
                                        </p:tgtEl>
                                        <p:attrNameLst>
                                          <p:attrName>ppt_x</p:attrName>
                                        </p:attrNameLst>
                                      </p:cBhvr>
                                      <p:tavLst>
                                        <p:tav tm="0">
                                          <p:val>
                                            <p:strVal val="0-#ppt_w/2"/>
                                          </p:val>
                                        </p:tav>
                                        <p:tav tm="100000">
                                          <p:val>
                                            <p:strVal val="#ppt_x"/>
                                          </p:val>
                                        </p:tav>
                                      </p:tavLst>
                                    </p:anim>
                                    <p:anim calcmode="lin" valueType="num">
                                      <p:cBhvr additive="base">
                                        <p:cTn id="86" dur="500" fill="hold"/>
                                        <p:tgtEl>
                                          <p:spTgt spid="1338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3388"/>
                                        </p:tgtEl>
                                        <p:attrNameLst>
                                          <p:attrName>style.visibility</p:attrName>
                                        </p:attrNameLst>
                                      </p:cBhvr>
                                      <p:to>
                                        <p:strVal val="visible"/>
                                      </p:to>
                                    </p:set>
                                    <p:anim calcmode="lin" valueType="num">
                                      <p:cBhvr additive="base">
                                        <p:cTn id="91" dur="500" fill="hold"/>
                                        <p:tgtEl>
                                          <p:spTgt spid="13388"/>
                                        </p:tgtEl>
                                        <p:attrNameLst>
                                          <p:attrName>ppt_x</p:attrName>
                                        </p:attrNameLst>
                                      </p:cBhvr>
                                      <p:tavLst>
                                        <p:tav tm="0">
                                          <p:val>
                                            <p:strVal val="0-#ppt_w/2"/>
                                          </p:val>
                                        </p:tav>
                                        <p:tav tm="100000">
                                          <p:val>
                                            <p:strVal val="#ppt_x"/>
                                          </p:val>
                                        </p:tav>
                                      </p:tavLst>
                                    </p:anim>
                                    <p:anim calcmode="lin" valueType="num">
                                      <p:cBhvr additive="base">
                                        <p:cTn id="92" dur="500" fill="hold"/>
                                        <p:tgtEl>
                                          <p:spTgt spid="133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59" grpId="0"/>
      <p:bldP spid="13361" grpId="0"/>
      <p:bldP spid="13364" grpId="0"/>
      <p:bldP spid="13367" grpId="0"/>
      <p:bldP spid="13369" grpId="0"/>
      <p:bldP spid="13371" grpId="0"/>
      <p:bldP spid="13372" grpId="0"/>
      <p:bldP spid="13373" grpId="0"/>
      <p:bldP spid="13375" grpId="0"/>
      <p:bldP spid="13378" grpId="0"/>
      <p:bldP spid="13380" grpId="0"/>
      <p:bldP spid="13382" grpId="0"/>
      <p:bldP spid="13384" grpId="0"/>
      <p:bldP spid="13386" grpId="0"/>
      <p:bldP spid="133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图片 56323" descr="scene_18b"/>
          <p:cNvPicPr>
            <a:picLocks noChangeAspect="1"/>
          </p:cNvPicPr>
          <p:nvPr/>
        </p:nvPicPr>
        <p:blipFill>
          <a:blip r:embed="rId4" cstate="print"/>
          <a:stretch>
            <a:fillRect/>
          </a:stretch>
        </p:blipFill>
        <p:spPr>
          <a:xfrm>
            <a:off x="5257800" y="2780955"/>
            <a:ext cx="3505200" cy="3421063"/>
          </a:xfrm>
          <a:prstGeom prst="rect">
            <a:avLst/>
          </a:prstGeom>
          <a:noFill/>
          <a:ln w="9525">
            <a:noFill/>
          </a:ln>
        </p:spPr>
      </p:pic>
      <p:sp>
        <p:nvSpPr>
          <p:cNvPr id="56325" name="矩形 56324"/>
          <p:cNvSpPr/>
          <p:nvPr/>
        </p:nvSpPr>
        <p:spPr>
          <a:xfrm>
            <a:off x="533400" y="1885315"/>
            <a:ext cx="4262755" cy="74803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lstStyle/>
          <a:p>
            <a:pPr lvl="0" algn="ctr"/>
            <a:r>
              <a:rPr lang="zh-CN" altLang="en-US" sz="2800" b="1" dirty="0">
                <a:solidFill>
                  <a:srgbClr val="FF0000"/>
                </a:solidFill>
                <a:latin typeface="华文新魏" panose="02010800040101010101" pitchFamily="2" charset="-122"/>
                <a:ea typeface="华文新魏" panose="02010800040101010101" pitchFamily="2" charset="-122"/>
              </a:rPr>
              <a:t>小茅屋的真正主人是谁？</a:t>
            </a:r>
          </a:p>
        </p:txBody>
      </p:sp>
      <p:sp>
        <p:nvSpPr>
          <p:cNvPr id="56327" name="折角形 56326"/>
          <p:cNvSpPr/>
          <p:nvPr/>
        </p:nvSpPr>
        <p:spPr>
          <a:xfrm>
            <a:off x="533400" y="3700780"/>
            <a:ext cx="3886200" cy="685800"/>
          </a:xfrm>
          <a:prstGeom prst="foldedCorner">
            <a:avLst>
              <a:gd name="adj" fmla="val 12500"/>
            </a:avLst>
          </a:prstGeom>
          <a:solidFill>
            <a:srgbClr val="FFFF00"/>
          </a:solidFill>
          <a:ln w="9525" cap="flat" cmpd="sng">
            <a:solidFill>
              <a:schemeClr val="tx1"/>
            </a:solidFill>
            <a:prstDash val="solid"/>
            <a:headEnd type="none" w="med" len="med"/>
            <a:tailEnd type="none" w="med" len="med"/>
          </a:ln>
        </p:spPr>
        <p:txBody>
          <a:bodyPr wrap="none" anchor="ctr"/>
          <a:lstStyle/>
          <a:p>
            <a:pPr lvl="0" algn="ctr"/>
            <a:r>
              <a:rPr lang="zh-CN" altLang="en-US" sz="2800" b="1" dirty="0">
                <a:solidFill>
                  <a:srgbClr val="FF0000"/>
                </a:solidFill>
                <a:latin typeface="华文新魏" panose="02010800040101010101" pitchFamily="2" charset="-122"/>
                <a:ea typeface="华文新魏" panose="02010800040101010101" pitchFamily="2" charset="-122"/>
              </a:rPr>
              <a:t>梨花吗？</a:t>
            </a:r>
          </a:p>
        </p:txBody>
      </p:sp>
      <p:sp>
        <p:nvSpPr>
          <p:cNvPr id="56329" name="折角形 56328"/>
          <p:cNvSpPr/>
          <p:nvPr/>
        </p:nvSpPr>
        <p:spPr>
          <a:xfrm>
            <a:off x="533400" y="4568190"/>
            <a:ext cx="3886200" cy="685800"/>
          </a:xfrm>
          <a:prstGeom prst="foldedCorner">
            <a:avLst>
              <a:gd name="adj" fmla="val 12500"/>
            </a:avLst>
          </a:prstGeom>
          <a:solidFill>
            <a:srgbClr val="FFFF00"/>
          </a:solidFill>
          <a:ln w="9525" cap="flat" cmpd="sng">
            <a:solidFill>
              <a:schemeClr val="tx1"/>
            </a:solidFill>
            <a:prstDash val="solid"/>
            <a:headEnd type="none" w="med" len="med"/>
            <a:tailEnd type="none" w="med" len="med"/>
          </a:ln>
        </p:spPr>
        <p:txBody>
          <a:bodyPr wrap="none" anchor="ctr"/>
          <a:lstStyle/>
          <a:p>
            <a:pPr lvl="0" algn="ctr"/>
            <a:r>
              <a:rPr lang="zh-CN" altLang="en-US" sz="2800" b="1" dirty="0">
                <a:solidFill>
                  <a:srgbClr val="FF0000"/>
                </a:solidFill>
                <a:latin typeface="华文新魏" panose="02010800040101010101" pitchFamily="2" charset="-122"/>
                <a:ea typeface="华文新魏" panose="02010800040101010101" pitchFamily="2" charset="-122"/>
              </a:rPr>
              <a:t>梨花的妹妹吗？</a:t>
            </a:r>
          </a:p>
        </p:txBody>
      </p:sp>
      <p:sp>
        <p:nvSpPr>
          <p:cNvPr id="56330" name="折角形 56329"/>
          <p:cNvSpPr/>
          <p:nvPr/>
        </p:nvSpPr>
        <p:spPr>
          <a:xfrm>
            <a:off x="533400" y="2834005"/>
            <a:ext cx="3886200" cy="685800"/>
          </a:xfrm>
          <a:prstGeom prst="foldedCorner">
            <a:avLst>
              <a:gd name="adj" fmla="val 12500"/>
            </a:avLst>
          </a:prstGeom>
          <a:solidFill>
            <a:srgbClr val="FFFF00"/>
          </a:solidFill>
          <a:ln w="9525" cap="flat" cmpd="sng">
            <a:solidFill>
              <a:schemeClr val="tx1"/>
            </a:solidFill>
            <a:prstDash val="solid"/>
            <a:headEnd type="none" w="med" len="med"/>
            <a:tailEnd type="none" w="med" len="med"/>
          </a:ln>
        </p:spPr>
        <p:txBody>
          <a:bodyPr wrap="none" anchor="ctr"/>
          <a:lstStyle/>
          <a:p>
            <a:pPr lvl="0" algn="ctr"/>
            <a:r>
              <a:rPr lang="zh-CN" altLang="en-US" sz="2800" b="1" dirty="0">
                <a:solidFill>
                  <a:srgbClr val="FF0000"/>
                </a:solidFill>
                <a:latin typeface="华文新魏" panose="02010800040101010101" pitchFamily="2" charset="-122"/>
                <a:ea typeface="华文新魏" panose="02010800040101010101" pitchFamily="2" charset="-122"/>
              </a:rPr>
              <a:t>瑶族老人吗？</a:t>
            </a:r>
          </a:p>
        </p:txBody>
      </p:sp>
      <p:sp>
        <p:nvSpPr>
          <p:cNvPr id="56331" name="折角形 56330"/>
          <p:cNvSpPr/>
          <p:nvPr/>
        </p:nvSpPr>
        <p:spPr>
          <a:xfrm>
            <a:off x="533400" y="5384800"/>
            <a:ext cx="3886200" cy="685800"/>
          </a:xfrm>
          <a:prstGeom prst="foldedCorner">
            <a:avLst>
              <a:gd name="adj" fmla="val 12500"/>
            </a:avLst>
          </a:prstGeom>
          <a:solidFill>
            <a:srgbClr val="FFFF00"/>
          </a:solidFill>
          <a:ln w="9525" cap="flat" cmpd="sng">
            <a:solidFill>
              <a:schemeClr val="tx1"/>
            </a:solidFill>
            <a:prstDash val="solid"/>
            <a:headEnd type="none" w="med" len="med"/>
            <a:tailEnd type="none" w="med" len="med"/>
          </a:ln>
        </p:spPr>
        <p:txBody>
          <a:bodyPr wrap="none" anchor="ctr"/>
          <a:lstStyle/>
          <a:p>
            <a:pPr lvl="0" algn="ctr"/>
            <a:r>
              <a:rPr lang="zh-CN" altLang="en-US" sz="2800" b="1" dirty="0">
                <a:solidFill>
                  <a:srgbClr val="FF0000"/>
                </a:solidFill>
                <a:latin typeface="华文新魏" panose="02010800040101010101" pitchFamily="2" charset="-122"/>
                <a:ea typeface="华文新魏" panose="02010800040101010101" pitchFamily="2" charset="-122"/>
              </a:rPr>
              <a:t>解放军叔叔吗？</a:t>
            </a:r>
          </a:p>
        </p:txBody>
      </p:sp>
      <p:sp>
        <p:nvSpPr>
          <p:cNvPr id="56333" name="椭圆 56332"/>
          <p:cNvSpPr/>
          <p:nvPr/>
        </p:nvSpPr>
        <p:spPr>
          <a:xfrm>
            <a:off x="5076035" y="908825"/>
            <a:ext cx="3662045" cy="1600200"/>
          </a:xfrm>
          <a:prstGeom prst="ellipse">
            <a:avLst/>
          </a:prstGeom>
          <a:solidFill>
            <a:srgbClr val="808000"/>
          </a:solidFill>
          <a:ln w="9525" cap="flat" cmpd="sng">
            <a:solidFill>
              <a:schemeClr val="tx1"/>
            </a:solidFill>
            <a:prstDash val="solid"/>
            <a:headEnd type="none" w="med" len="med"/>
            <a:tailEnd type="none" w="med" len="med"/>
          </a:ln>
        </p:spPr>
        <p:txBody>
          <a:bodyPr wrap="none" anchor="ctr"/>
          <a:lstStyle/>
          <a:p>
            <a:pPr lvl="0" algn="ctr"/>
            <a:r>
              <a:rPr lang="zh-CN" altLang="en-US" sz="2800" dirty="0">
                <a:solidFill>
                  <a:schemeClr val="tx1"/>
                </a:solidFill>
                <a:latin typeface="华文新魏" panose="02010800040101010101" pitchFamily="2" charset="-122"/>
                <a:ea typeface="华文新魏" panose="02010800040101010101" pitchFamily="2" charset="-122"/>
              </a:rPr>
              <a:t>茅屋的建造者、</a:t>
            </a:r>
          </a:p>
          <a:p>
            <a:pPr lvl="0" algn="ctr"/>
            <a:r>
              <a:rPr lang="zh-CN" altLang="en-US" sz="2800" dirty="0">
                <a:solidFill>
                  <a:schemeClr val="tx1"/>
                </a:solidFill>
                <a:latin typeface="华文新魏" panose="02010800040101010101" pitchFamily="2" charset="-122"/>
                <a:ea typeface="华文新魏" panose="02010800040101010101" pitchFamily="2" charset="-122"/>
              </a:rPr>
              <a:t>照管者都是主人</a:t>
            </a:r>
          </a:p>
        </p:txBody>
      </p:sp>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grpSp>
        <p:nvGrpSpPr>
          <p:cNvPr id="10" name="组合 9"/>
          <p:cNvGrpSpPr/>
          <p:nvPr/>
        </p:nvGrpSpPr>
        <p:grpSpPr bwMode="auto">
          <a:xfrm>
            <a:off x="410580" y="1341438"/>
            <a:ext cx="2073275" cy="4762"/>
            <a:chOff x="0" y="0"/>
            <a:chExt cx="2071702" cy="5754"/>
          </a:xfrm>
        </p:grpSpPr>
        <p:sp>
          <p:nvSpPr>
            <p:cNvPr id="11"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3" name="chimes.wav"/>
          </p:stSnd>
        </p:sndAc>
      </p:transition>
    </mc:Choice>
    <mc:Fallback xmlns="">
      <p:transition>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6330"/>
                                        </p:tgtEl>
                                        <p:attrNameLst>
                                          <p:attrName>style.visibility</p:attrName>
                                        </p:attrNameLst>
                                      </p:cBhvr>
                                      <p:to>
                                        <p:strVal val="visible"/>
                                      </p:to>
                                    </p:set>
                                    <p:anim calcmode="lin" valueType="num">
                                      <p:cBhvr additive="base">
                                        <p:cTn id="7" dur="5000" fill="hold"/>
                                        <p:tgtEl>
                                          <p:spTgt spid="56330"/>
                                        </p:tgtEl>
                                        <p:attrNameLst>
                                          <p:attrName>ppt_x</p:attrName>
                                        </p:attrNameLst>
                                      </p:cBhvr>
                                      <p:tavLst>
                                        <p:tav tm="0">
                                          <p:val>
                                            <p:strVal val="#ppt_x"/>
                                          </p:val>
                                        </p:tav>
                                        <p:tav tm="100000">
                                          <p:val>
                                            <p:strVal val="#ppt_x"/>
                                          </p:val>
                                        </p:tav>
                                      </p:tavLst>
                                    </p:anim>
                                    <p:anim calcmode="lin" valueType="num">
                                      <p:cBhvr additive="base">
                                        <p:cTn id="8" dur="5000" fill="hold"/>
                                        <p:tgtEl>
                                          <p:spTgt spid="563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56327"/>
                                        </p:tgtEl>
                                        <p:attrNameLst>
                                          <p:attrName>style.visibility</p:attrName>
                                        </p:attrNameLst>
                                      </p:cBhvr>
                                      <p:to>
                                        <p:strVal val="visible"/>
                                      </p:to>
                                    </p:set>
                                    <p:anim calcmode="lin" valueType="num">
                                      <p:cBhvr additive="base">
                                        <p:cTn id="13" dur="5000" fill="hold"/>
                                        <p:tgtEl>
                                          <p:spTgt spid="56327"/>
                                        </p:tgtEl>
                                        <p:attrNameLst>
                                          <p:attrName>ppt_x</p:attrName>
                                        </p:attrNameLst>
                                      </p:cBhvr>
                                      <p:tavLst>
                                        <p:tav tm="0">
                                          <p:val>
                                            <p:strVal val="#ppt_x"/>
                                          </p:val>
                                        </p:tav>
                                        <p:tav tm="100000">
                                          <p:val>
                                            <p:strVal val="#ppt_x"/>
                                          </p:val>
                                        </p:tav>
                                      </p:tavLst>
                                    </p:anim>
                                    <p:anim calcmode="lin" valueType="num">
                                      <p:cBhvr additive="base">
                                        <p:cTn id="14" dur="5000" fill="hold"/>
                                        <p:tgtEl>
                                          <p:spTgt spid="563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56329"/>
                                        </p:tgtEl>
                                        <p:attrNameLst>
                                          <p:attrName>style.visibility</p:attrName>
                                        </p:attrNameLst>
                                      </p:cBhvr>
                                      <p:to>
                                        <p:strVal val="visible"/>
                                      </p:to>
                                    </p:set>
                                    <p:anim calcmode="lin" valueType="num">
                                      <p:cBhvr additive="base">
                                        <p:cTn id="19" dur="5000" fill="hold"/>
                                        <p:tgtEl>
                                          <p:spTgt spid="56329"/>
                                        </p:tgtEl>
                                        <p:attrNameLst>
                                          <p:attrName>ppt_x</p:attrName>
                                        </p:attrNameLst>
                                      </p:cBhvr>
                                      <p:tavLst>
                                        <p:tav tm="0">
                                          <p:val>
                                            <p:strVal val="#ppt_x"/>
                                          </p:val>
                                        </p:tav>
                                        <p:tav tm="100000">
                                          <p:val>
                                            <p:strVal val="#ppt_x"/>
                                          </p:val>
                                        </p:tav>
                                      </p:tavLst>
                                    </p:anim>
                                    <p:anim calcmode="lin" valueType="num">
                                      <p:cBhvr additive="base">
                                        <p:cTn id="20" dur="5000" fill="hold"/>
                                        <p:tgtEl>
                                          <p:spTgt spid="563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56331"/>
                                        </p:tgtEl>
                                        <p:attrNameLst>
                                          <p:attrName>style.visibility</p:attrName>
                                        </p:attrNameLst>
                                      </p:cBhvr>
                                      <p:to>
                                        <p:strVal val="visible"/>
                                      </p:to>
                                    </p:set>
                                    <p:anim calcmode="lin" valueType="num">
                                      <p:cBhvr additive="base">
                                        <p:cTn id="25" dur="5000" fill="hold"/>
                                        <p:tgtEl>
                                          <p:spTgt spid="56331"/>
                                        </p:tgtEl>
                                        <p:attrNameLst>
                                          <p:attrName>ppt_x</p:attrName>
                                        </p:attrNameLst>
                                      </p:cBhvr>
                                      <p:tavLst>
                                        <p:tav tm="0">
                                          <p:val>
                                            <p:strVal val="#ppt_x"/>
                                          </p:val>
                                        </p:tav>
                                        <p:tav tm="100000">
                                          <p:val>
                                            <p:strVal val="#ppt_x"/>
                                          </p:val>
                                        </p:tav>
                                      </p:tavLst>
                                    </p:anim>
                                    <p:anim calcmode="lin" valueType="num">
                                      <p:cBhvr additive="base">
                                        <p:cTn id="26" dur="5000" fill="hold"/>
                                        <p:tgtEl>
                                          <p:spTgt spid="563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56333"/>
                                        </p:tgtEl>
                                        <p:attrNameLst>
                                          <p:attrName>style.visibility</p:attrName>
                                        </p:attrNameLst>
                                      </p:cBhvr>
                                      <p:to>
                                        <p:strVal val="visible"/>
                                      </p:to>
                                    </p:set>
                                    <p:animEffect transition="in" filter="checkerboard(across)">
                                      <p:cBhvr>
                                        <p:cTn id="31" dur="500"/>
                                        <p:tgtEl>
                                          <p:spTgt spid="56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bldLvl="0" animBg="1"/>
      <p:bldP spid="56329" grpId="0" bldLvl="0" animBg="1"/>
      <p:bldP spid="56330" grpId="0" bldLvl="0" animBg="1"/>
      <p:bldP spid="56331" grpId="0" bldLvl="0" animBg="1"/>
      <p:bldP spid="5633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539721" y="2060905"/>
            <a:ext cx="7910860" cy="1798320"/>
          </a:xfrm>
          <a:prstGeom prst="rect">
            <a:avLst/>
          </a:prstGeom>
          <a:noFill/>
          <a:ln w="28575">
            <a:solidFill>
              <a:srgbClr val="92D050"/>
            </a:solidFill>
          </a:ln>
        </p:spPr>
        <p:txBody>
          <a:bodyPr wrap="square" rtlCol="0" anchor="t">
            <a:spAutoFit/>
          </a:bodyPr>
          <a:lstStyle/>
          <a:p>
            <a:pPr lvl="0">
              <a:spcBef>
                <a:spcPct val="50000"/>
              </a:spcBef>
            </a:pPr>
            <a:r>
              <a:rPr lang="zh-CN" altLang="en-US" sz="2800" b="1" dirty="0" smtClean="0">
                <a:solidFill>
                  <a:srgbClr val="FF0000"/>
                </a:solidFill>
                <a:latin typeface="华文新魏" panose="02010800040101010101" pitchFamily="2" charset="-122"/>
                <a:ea typeface="华文新魏" panose="02010800040101010101" pitchFamily="2" charset="-122"/>
                <a:sym typeface="+mn-ea"/>
              </a:rPr>
              <a:t> </a:t>
            </a:r>
            <a:r>
              <a:rPr lang="en-US" altLang="zh-CN" sz="2800" b="1" dirty="0" smtClean="0">
                <a:solidFill>
                  <a:srgbClr val="FF0000"/>
                </a:solidFill>
                <a:latin typeface="华文新魏" panose="02010800040101010101" pitchFamily="2" charset="-122"/>
                <a:ea typeface="华文新魏" panose="02010800040101010101" pitchFamily="2" charset="-122"/>
                <a:sym typeface="+mn-ea"/>
              </a:rPr>
              <a:t>1.</a:t>
            </a:r>
            <a:r>
              <a:rPr lang="zh-CN" altLang="en-US" sz="2800" b="1" dirty="0" smtClean="0">
                <a:solidFill>
                  <a:srgbClr val="FF0000"/>
                </a:solidFill>
                <a:latin typeface="华文新魏" panose="02010800040101010101" pitchFamily="2" charset="-122"/>
                <a:ea typeface="华文新魏" panose="02010800040101010101" pitchFamily="2" charset="-122"/>
                <a:sym typeface="+mn-ea"/>
              </a:rPr>
              <a:t>本文题目叫</a:t>
            </a:r>
            <a:r>
              <a:rPr lang="en-US" altLang="zh-CN" sz="2800" b="1" dirty="0">
                <a:solidFill>
                  <a:srgbClr val="FF0000"/>
                </a:solidFill>
                <a:latin typeface="华文新魏" panose="02010800040101010101" pitchFamily="2" charset="-122"/>
                <a:ea typeface="华文新魏" panose="02010800040101010101" pitchFamily="2" charset="-122"/>
                <a:sym typeface="+mn-ea"/>
              </a:rPr>
              <a:t>《</a:t>
            </a:r>
            <a:r>
              <a:rPr lang="zh-CN" altLang="en-US" sz="2800" b="1" dirty="0" smtClean="0">
                <a:solidFill>
                  <a:srgbClr val="FF0000"/>
                </a:solidFill>
                <a:latin typeface="华文新魏" panose="02010800040101010101" pitchFamily="2" charset="-122"/>
                <a:ea typeface="华文新魏" panose="02010800040101010101" pitchFamily="2" charset="-122"/>
                <a:sym typeface="+mn-ea"/>
              </a:rPr>
              <a:t>驿路梨花</a:t>
            </a:r>
            <a:r>
              <a:rPr lang="en-US" altLang="zh-CN" sz="2800" b="1" dirty="0" smtClean="0">
                <a:solidFill>
                  <a:srgbClr val="FF0000"/>
                </a:solidFill>
                <a:latin typeface="华文新魏" panose="02010800040101010101" pitchFamily="2" charset="-122"/>
                <a:ea typeface="华文新魏" panose="02010800040101010101" pitchFamily="2" charset="-122"/>
                <a:sym typeface="+mn-ea"/>
              </a:rPr>
              <a:t>》</a:t>
            </a:r>
            <a:r>
              <a:rPr lang="zh-CN" altLang="en-US" sz="2800" b="1" smtClean="0">
                <a:solidFill>
                  <a:srgbClr val="FF0000"/>
                </a:solidFill>
                <a:latin typeface="华文新魏" panose="02010800040101010101" pitchFamily="2" charset="-122"/>
                <a:ea typeface="华文新魏" panose="02010800040101010101" pitchFamily="2" charset="-122"/>
                <a:sym typeface="+mn-ea"/>
              </a:rPr>
              <a:t>，</a:t>
            </a:r>
            <a:r>
              <a:rPr lang="zh-CN" altLang="en-US" sz="2800" b="1" dirty="0">
                <a:solidFill>
                  <a:srgbClr val="FF0000"/>
                </a:solidFill>
                <a:latin typeface="华文新魏" panose="02010800040101010101" pitchFamily="2" charset="-122"/>
                <a:ea typeface="华文新魏" panose="02010800040101010101" pitchFamily="2" charset="-122"/>
                <a:sym typeface="+mn-ea"/>
              </a:rPr>
              <a:t>也就是说课文要以梨花作为线索，找找看，文中关于梨花的景物描写到底有几处？各在文章的哪一部分？分别起着什么作用？ </a:t>
            </a: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539721" y="2064385"/>
            <a:ext cx="8136564" cy="3323987"/>
          </a:xfrm>
          <a:prstGeom prst="rect">
            <a:avLst/>
          </a:prstGeom>
          <a:noFill/>
          <a:ln w="28575">
            <a:solidFill>
              <a:srgbClr val="92D050"/>
            </a:solidFill>
          </a:ln>
        </p:spPr>
        <p:txBody>
          <a:bodyPr wrap="square" rtlCol="0" anchor="t">
            <a:spAutoFit/>
          </a:bodyPr>
          <a:lstStyle/>
          <a:p>
            <a:pPr lvl="0">
              <a:spcBef>
                <a:spcPct val="50000"/>
              </a:spcBef>
            </a:pPr>
            <a:r>
              <a:rPr lang="en-US" altLang="zh-CN" sz="2800" dirty="0">
                <a:latin typeface="Times New Roman" panose="02020603050405020304" pitchFamily="18" charset="0"/>
                <a:sym typeface="+mn-ea"/>
              </a:rPr>
              <a:t> </a:t>
            </a:r>
            <a:r>
              <a:rPr lang="zh-CN" altLang="en-US" sz="2800" dirty="0">
                <a:latin typeface="华文新魏" panose="02010800040101010101" pitchFamily="2" charset="-122"/>
                <a:ea typeface="华文新魏" panose="02010800040101010101" pitchFamily="2" charset="-122"/>
                <a:sym typeface="+mn-ea"/>
              </a:rPr>
              <a:t>一写梨花（在文章开头。我和老余走着，他突然指着前面叫了起来，“看，梨花！”白色梨花开满了枝头，多么美丽的一片梨树林啊！借助淡淡的月光，梨花的白色花瓣轻轻飘落在我们的身上。）</a:t>
            </a:r>
          </a:p>
          <a:p>
            <a:pPr lvl="0">
              <a:spcBef>
                <a:spcPct val="50000"/>
              </a:spcBef>
            </a:pPr>
            <a:r>
              <a:rPr lang="zh-CN" altLang="en-US" sz="2800" dirty="0">
                <a:latin typeface="华文新魏" panose="02010800040101010101" pitchFamily="2" charset="-122"/>
                <a:ea typeface="华文新魏" panose="02010800040101010101" pitchFamily="2" charset="-122"/>
                <a:sym typeface="+mn-ea"/>
              </a:rPr>
              <a:t>实写，梨花当人们需要帮助的时候出现，给人以希望和安慰，也把读者引入诗一般美的境界之中。写梨树林的美景衬托了小屋主人的心灵美。 </a:t>
            </a:r>
            <a:endParaRPr lang="zh-CN" altLang="en-US" sz="2800" b="1" dirty="0">
              <a:solidFill>
                <a:srgbClr val="FF0000"/>
              </a:solidFill>
              <a:latin typeface="华文新魏" panose="02010800040101010101" pitchFamily="2" charset="-122"/>
              <a:ea typeface="华文新魏" panose="02010800040101010101" pitchFamily="2" charset="-122"/>
              <a:sym typeface="+mn-ea"/>
            </a:endParaRP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395711" y="2315210"/>
            <a:ext cx="8054870" cy="2031325"/>
          </a:xfrm>
          <a:prstGeom prst="rect">
            <a:avLst/>
          </a:prstGeom>
          <a:noFill/>
          <a:ln w="28575">
            <a:solidFill>
              <a:srgbClr val="92D050"/>
            </a:solidFill>
          </a:ln>
        </p:spPr>
        <p:txBody>
          <a:bodyPr wrap="square" rtlCol="0" anchor="t">
            <a:spAutoFit/>
          </a:bodyPr>
          <a:lstStyle/>
          <a:p>
            <a:pPr lvl="0">
              <a:spcBef>
                <a:spcPct val="50000"/>
              </a:spcBef>
            </a:pPr>
            <a:r>
              <a:rPr lang="zh-CN" altLang="en-US" sz="2800" dirty="0">
                <a:latin typeface="华文新魏" panose="02010800040101010101" pitchFamily="2" charset="-122"/>
                <a:ea typeface="华文新魏" panose="02010800040101010101" pitchFamily="2" charset="-122"/>
                <a:sym typeface="+mn-ea"/>
              </a:rPr>
              <a:t>二写梨花（在文章中间第二十七段。我梦见了哈尼</a:t>
            </a:r>
            <a:r>
              <a:rPr lang="zh-CN" altLang="en-US" sz="2800" dirty="0" smtClean="0">
                <a:latin typeface="华文新魏" panose="02010800040101010101" pitchFamily="2" charset="-122"/>
                <a:ea typeface="华文新魏" panose="02010800040101010101" pitchFamily="2" charset="-122"/>
                <a:sym typeface="+mn-ea"/>
              </a:rPr>
              <a:t>小姑娘</a:t>
            </a:r>
            <a:r>
              <a:rPr lang="en-US" altLang="zh-CN" sz="2800" dirty="0" smtClean="0">
                <a:latin typeface="华文新魏" panose="02010800040101010101" pitchFamily="2" charset="-122"/>
                <a:ea typeface="华文新魏" panose="02010800040101010101" pitchFamily="2" charset="-122"/>
                <a:sym typeface="+mn-ea"/>
              </a:rPr>
              <a:t>——</a:t>
            </a:r>
            <a:r>
              <a:rPr lang="zh-CN" altLang="en-US" sz="2800" dirty="0" smtClean="0">
                <a:latin typeface="华文新魏" panose="02010800040101010101" pitchFamily="2" charset="-122"/>
                <a:ea typeface="华文新魏" panose="02010800040101010101" pitchFamily="2" charset="-122"/>
                <a:sym typeface="+mn-ea"/>
              </a:rPr>
              <a:t>梨花</a:t>
            </a:r>
            <a:r>
              <a:rPr lang="zh-CN" altLang="en-US" sz="2800" dirty="0">
                <a:latin typeface="华文新魏" panose="02010800040101010101" pitchFamily="2" charset="-122"/>
                <a:ea typeface="华文新魏" panose="02010800040101010101" pitchFamily="2" charset="-122"/>
                <a:sym typeface="+mn-ea"/>
              </a:rPr>
              <a:t>在清香四溢的梨花丛中歌唱。）</a:t>
            </a:r>
          </a:p>
          <a:p>
            <a:pPr lvl="0">
              <a:spcBef>
                <a:spcPct val="50000"/>
              </a:spcBef>
            </a:pPr>
            <a:r>
              <a:rPr lang="zh-CN" altLang="en-US" sz="2800" dirty="0">
                <a:latin typeface="华文新魏" panose="02010800040101010101" pitchFamily="2" charset="-122"/>
                <a:ea typeface="华文新魏" panose="02010800040101010101" pitchFamily="2" charset="-122"/>
                <a:sym typeface="+mn-ea"/>
              </a:rPr>
              <a:t> 虚写，着意以自然美衬托人物美，使自然界的梨花和</a:t>
            </a:r>
            <a:r>
              <a:rPr lang="zh-CN" altLang="en-US" sz="2800" dirty="0" smtClean="0">
                <a:latin typeface="华文新魏" panose="02010800040101010101" pitchFamily="2" charset="-122"/>
                <a:ea typeface="华文新魏" panose="02010800040101010101" pitchFamily="2" charset="-122"/>
                <a:sym typeface="+mn-ea"/>
              </a:rPr>
              <a:t>人物</a:t>
            </a:r>
            <a:r>
              <a:rPr lang="en-US" altLang="zh-CN" sz="2800" dirty="0">
                <a:latin typeface="华文新魏" panose="02010800040101010101" pitchFamily="2" charset="-122"/>
                <a:ea typeface="华文新魏" panose="02010800040101010101" pitchFamily="2" charset="-122"/>
                <a:sym typeface="+mn-ea"/>
              </a:rPr>
              <a:t>——</a:t>
            </a:r>
            <a:r>
              <a:rPr lang="zh-CN" altLang="en-US" sz="2800" dirty="0" smtClean="0">
                <a:latin typeface="华文新魏" panose="02010800040101010101" pitchFamily="2" charset="-122"/>
                <a:ea typeface="华文新魏" panose="02010800040101010101" pitchFamily="2" charset="-122"/>
                <a:sym typeface="+mn-ea"/>
              </a:rPr>
              <a:t>梨花</a:t>
            </a:r>
            <a:r>
              <a:rPr lang="zh-CN" altLang="en-US" sz="2800" dirty="0">
                <a:latin typeface="华文新魏" panose="02010800040101010101" pitchFamily="2" charset="-122"/>
                <a:ea typeface="华文新魏" panose="02010800040101010101" pitchFamily="2" charset="-122"/>
                <a:sym typeface="+mn-ea"/>
              </a:rPr>
              <a:t>相映生辉。 </a:t>
            </a:r>
            <a:endParaRPr lang="zh-CN" altLang="en-US" sz="2800" dirty="0">
              <a:latin typeface="华文新魏" panose="02010800040101010101" pitchFamily="2" charset="-122"/>
              <a:ea typeface="华文新魏" panose="02010800040101010101" pitchFamily="2" charset="-122"/>
            </a:endParaRP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539721" y="1916895"/>
            <a:ext cx="7910860" cy="2865120"/>
          </a:xfrm>
          <a:prstGeom prst="rect">
            <a:avLst/>
          </a:prstGeom>
          <a:noFill/>
          <a:ln w="28575">
            <a:solidFill>
              <a:srgbClr val="92D050"/>
            </a:solidFill>
          </a:ln>
        </p:spPr>
        <p:txBody>
          <a:bodyPr wrap="square" rtlCol="0" anchor="t">
            <a:spAutoFit/>
          </a:bodyPr>
          <a:lstStyle/>
          <a:p>
            <a:pPr lvl="0">
              <a:spcBef>
                <a:spcPct val="50000"/>
              </a:spcBef>
            </a:pPr>
            <a:r>
              <a:rPr lang="zh-CN" altLang="en-US" sz="2800" dirty="0">
                <a:latin typeface="华文新魏" panose="02010800040101010101" pitchFamily="2" charset="-122"/>
                <a:ea typeface="华文新魏" panose="02010800040101010101" pitchFamily="2" charset="-122"/>
                <a:sym typeface="+mn-ea"/>
              </a:rPr>
              <a:t>三写梨花（在文章结尾。我望着这群充满朝气的哈尼小姑娘和那洁白的梨花，不由得起了一句诗：“驿路梨花处处开”。）</a:t>
            </a:r>
            <a:endParaRPr lang="zh-CN" altLang="en-US" sz="2800" dirty="0">
              <a:latin typeface="华文新魏" panose="02010800040101010101" pitchFamily="2" charset="-122"/>
              <a:ea typeface="华文新魏" panose="02010800040101010101" pitchFamily="2" charset="-122"/>
            </a:endParaRPr>
          </a:p>
          <a:p>
            <a:pPr lvl="0">
              <a:spcBef>
                <a:spcPct val="50000"/>
              </a:spcBef>
            </a:pPr>
            <a:r>
              <a:rPr lang="zh-CN" altLang="en-US" sz="2800" dirty="0">
                <a:latin typeface="华文新魏" panose="02010800040101010101" pitchFamily="2" charset="-122"/>
                <a:ea typeface="华文新魏" panose="02010800040101010101" pitchFamily="2" charset="-122"/>
                <a:sym typeface="+mn-ea"/>
              </a:rPr>
              <a:t>实写，起到点题点人的作用，引用陆游诗句，结构上照应了题目，内容上深化了主题，人花相映，完成了主题的升华。</a:t>
            </a:r>
            <a:endParaRPr lang="zh-CN" altLang="en-US" sz="2800" b="1" dirty="0">
              <a:solidFill>
                <a:srgbClr val="FF0000"/>
              </a:solidFill>
              <a:latin typeface="华文新魏" panose="02010800040101010101" pitchFamily="2" charset="-122"/>
              <a:ea typeface="华文新魏" panose="02010800040101010101" pitchFamily="2" charset="-122"/>
              <a:sym typeface="+mn-ea"/>
            </a:endParaRPr>
          </a:p>
        </p:txBody>
      </p:sp>
      <p:grpSp>
        <p:nvGrpSpPr>
          <p:cNvPr id="4" name="组合 3"/>
          <p:cNvGrpSpPr/>
          <p:nvPr/>
        </p:nvGrpSpPr>
        <p:grpSpPr bwMode="auto">
          <a:xfrm>
            <a:off x="410580" y="1341438"/>
            <a:ext cx="2073275" cy="4762"/>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精研细读</a:t>
            </a:r>
          </a:p>
        </p:txBody>
      </p:sp>
      <p:sp>
        <p:nvSpPr>
          <p:cNvPr id="2" name="文本框 1"/>
          <p:cNvSpPr txBox="1"/>
          <p:nvPr/>
        </p:nvSpPr>
        <p:spPr>
          <a:xfrm>
            <a:off x="618490" y="1962150"/>
            <a:ext cx="7757795" cy="944880"/>
          </a:xfrm>
          <a:prstGeom prst="rect">
            <a:avLst/>
          </a:prstGeom>
          <a:noFill/>
          <a:ln w="28575">
            <a:solidFill>
              <a:srgbClr val="92D050"/>
            </a:solidFill>
          </a:ln>
        </p:spPr>
        <p:txBody>
          <a:bodyPr wrap="square" rtlCol="0" anchor="t">
            <a:spAutoFit/>
          </a:bodyPr>
          <a:lstStyle/>
          <a:p>
            <a:pPr lvl="0">
              <a:spcBef>
                <a:spcPct val="50000"/>
              </a:spcBef>
            </a:pPr>
            <a:r>
              <a:rPr lang="en-US" altLang="zh-CN" sz="2800" b="1" dirty="0" smtClean="0">
                <a:solidFill>
                  <a:srgbClr val="FF0000"/>
                </a:solidFill>
                <a:latin typeface="华文新魏" panose="02010800040101010101" pitchFamily="2" charset="-122"/>
                <a:ea typeface="华文新魏" panose="02010800040101010101" pitchFamily="2" charset="-122"/>
                <a:sym typeface="+mn-ea"/>
              </a:rPr>
              <a:t>2.</a:t>
            </a:r>
            <a:r>
              <a:rPr lang="zh-CN" altLang="en-US" sz="2800" b="1" dirty="0" smtClean="0">
                <a:solidFill>
                  <a:srgbClr val="FF0000"/>
                </a:solidFill>
                <a:latin typeface="华文新魏" panose="02010800040101010101" pitchFamily="2" charset="-122"/>
                <a:ea typeface="华文新魏" panose="02010800040101010101" pitchFamily="2" charset="-122"/>
                <a:sym typeface="+mn-ea"/>
              </a:rPr>
              <a:t>题目</a:t>
            </a:r>
            <a:r>
              <a:rPr lang="zh-CN" altLang="en-US" sz="2800" b="1" dirty="0">
                <a:solidFill>
                  <a:srgbClr val="FF0000"/>
                </a:solidFill>
                <a:latin typeface="华文新魏" panose="02010800040101010101" pitchFamily="2" charset="-122"/>
                <a:ea typeface="华文新魏" panose="02010800040101010101" pitchFamily="2" charset="-122"/>
                <a:sym typeface="+mn-ea"/>
              </a:rPr>
              <a:t>“驿路梨花”中的“梨花”除了指自然界的梨花外，还指什么？</a:t>
            </a:r>
          </a:p>
        </p:txBody>
      </p:sp>
      <p:sp>
        <p:nvSpPr>
          <p:cNvPr id="3" name="文本框 2"/>
          <p:cNvSpPr txBox="1"/>
          <p:nvPr/>
        </p:nvSpPr>
        <p:spPr>
          <a:xfrm>
            <a:off x="618490" y="3053715"/>
            <a:ext cx="7757795" cy="4616648"/>
          </a:xfrm>
          <a:prstGeom prst="rect">
            <a:avLst/>
          </a:prstGeom>
          <a:noFill/>
          <a:ln w="28575">
            <a:solidFill>
              <a:srgbClr val="92D050"/>
            </a:solidFill>
          </a:ln>
        </p:spPr>
        <p:txBody>
          <a:bodyPr wrap="square" rtlCol="0" anchor="t">
            <a:spAutoFit/>
          </a:bodyPr>
          <a:lstStyle/>
          <a:p>
            <a:pPr>
              <a:spcBef>
                <a:spcPct val="50000"/>
              </a:spcBef>
            </a:pPr>
            <a:r>
              <a:rPr lang="zh-CN" altLang="en-US" sz="2800" dirty="0" smtClean="0">
                <a:latin typeface="华文新魏" panose="02010800040101010101" pitchFamily="2" charset="-122"/>
                <a:ea typeface="华文新魏" panose="02010800040101010101" pitchFamily="2" charset="-122"/>
                <a:sym typeface="+mn-ea"/>
              </a:rPr>
              <a:t>字面上</a:t>
            </a:r>
            <a:r>
              <a:rPr lang="zh-CN" altLang="en-US" sz="2800" dirty="0">
                <a:latin typeface="华文新魏" panose="02010800040101010101" pitchFamily="2" charset="-122"/>
                <a:ea typeface="华文新魏" panose="02010800040101010101" pitchFamily="2" charset="-122"/>
                <a:sym typeface="+mn-ea"/>
              </a:rPr>
              <a:t>指驿路上的梨花，实指梨花其</a:t>
            </a:r>
            <a:r>
              <a:rPr lang="zh-CN" altLang="en-US" sz="2800" dirty="0" smtClean="0">
                <a:latin typeface="华文新魏" panose="02010800040101010101" pitchFamily="2" charset="-122"/>
                <a:ea typeface="华文新魏" panose="02010800040101010101" pitchFamily="2" charset="-122"/>
                <a:sym typeface="+mn-ea"/>
              </a:rPr>
              <a:t>人</a:t>
            </a:r>
            <a:r>
              <a:rPr lang="zh-CN" altLang="en-US" sz="2800" dirty="0">
                <a:latin typeface="华文新魏" panose="02010800040101010101" pitchFamily="2" charset="-122"/>
                <a:ea typeface="华文新魏" panose="02010800040101010101" pitchFamily="2" charset="-122"/>
                <a:sym typeface="+mn-ea"/>
              </a:rPr>
              <a:t>、</a:t>
            </a:r>
            <a:r>
              <a:rPr lang="zh-CN" altLang="en-US" sz="2800" dirty="0" smtClean="0">
                <a:latin typeface="华文新魏" panose="02010800040101010101" pitchFamily="2" charset="-122"/>
                <a:ea typeface="华文新魏" panose="02010800040101010101" pitchFamily="2" charset="-122"/>
                <a:sym typeface="+mn-ea"/>
              </a:rPr>
              <a:t>梨花精神（即</a:t>
            </a:r>
            <a:r>
              <a:rPr lang="zh-CN" altLang="en-US" sz="2800" dirty="0">
                <a:latin typeface="华文新魏" panose="02010800040101010101" pitchFamily="2" charset="-122"/>
                <a:ea typeface="华文新魏" panose="02010800040101010101" pitchFamily="2" charset="-122"/>
                <a:sym typeface="+mn-ea"/>
              </a:rPr>
              <a:t>雷锋精神）。这是以物喻人，使自然界梨花同小茅屋的主人相互辉映。在内容上点出了雷锋精神之花像梨花一样处处开放，从而深化了主题</a:t>
            </a:r>
            <a:r>
              <a:rPr lang="zh-CN" altLang="en-US" sz="2800" dirty="0" smtClean="0">
                <a:latin typeface="华文新魏" panose="02010800040101010101" pitchFamily="2" charset="-122"/>
                <a:ea typeface="华文新魏" panose="02010800040101010101" pitchFamily="2" charset="-122"/>
                <a:sym typeface="+mn-ea"/>
              </a:rPr>
              <a:t>。</a:t>
            </a:r>
            <a:r>
              <a:rPr lang="zh-CN" altLang="en-US" sz="2800" dirty="0">
                <a:latin typeface="华文新魏" panose="02010800040101010101" pitchFamily="2" charset="-122"/>
                <a:ea typeface="华文新魏" panose="02010800040101010101" pitchFamily="2" charset="-122"/>
                <a:cs typeface="宋体" panose="02010600030101010101" pitchFamily="2" charset="-122"/>
              </a:rPr>
              <a:t>标题“驿路梨花” </a:t>
            </a:r>
            <a:r>
              <a:rPr lang="zh-CN" altLang="en-US" sz="2800" dirty="0" smtClean="0">
                <a:latin typeface="华文新魏" panose="02010800040101010101" pitchFamily="2" charset="-122"/>
                <a:ea typeface="华文新魏" panose="02010800040101010101" pitchFamily="2" charset="-122"/>
                <a:cs typeface="宋体" panose="02010600030101010101" pitchFamily="2" charset="-122"/>
              </a:rPr>
              <a:t>一语双关；</a:t>
            </a:r>
            <a:r>
              <a:rPr lang="zh-CN" altLang="en-US" sz="2800" dirty="0">
                <a:latin typeface="华文新魏" panose="02010800040101010101" pitchFamily="2" charset="-122"/>
                <a:ea typeface="华文新魏" panose="02010800040101010101" pitchFamily="2" charset="-122"/>
                <a:cs typeface="宋体" panose="02010600030101010101" pitchFamily="2" charset="-122"/>
              </a:rPr>
              <a:t>譬喻恰切，以洁白美丽的梨花喻写出梨花姑娘的鲜明形象、纯美心灵；具有深刻的象征意义，以自然界梨花的美化环境象征出梨花姑娘的帮助</a:t>
            </a:r>
            <a:r>
              <a:rPr lang="zh-CN" altLang="en-US" sz="2800" dirty="0" smtClean="0">
                <a:latin typeface="华文新魏" panose="02010800040101010101" pitchFamily="2" charset="-122"/>
                <a:ea typeface="华文新魏" panose="02010800040101010101" pitchFamily="2" charset="-122"/>
                <a:cs typeface="宋体" panose="02010600030101010101" pitchFamily="2" charset="-122"/>
              </a:rPr>
              <a:t>路人，从而彰显作者对雷锋精神的赞美。</a:t>
            </a:r>
            <a:endParaRPr lang="zh-CN" altLang="en-US" sz="2800" dirty="0">
              <a:latin typeface="华文新魏" panose="02010800040101010101" pitchFamily="2" charset="-122"/>
              <a:ea typeface="华文新魏" panose="02010800040101010101" pitchFamily="2" charset="-122"/>
            </a:endParaRPr>
          </a:p>
          <a:p>
            <a:pPr lvl="0">
              <a:spcBef>
                <a:spcPct val="50000"/>
              </a:spcBef>
            </a:pPr>
            <a:r>
              <a:rPr lang="zh-CN" altLang="en-US" sz="2800" dirty="0" smtClean="0">
                <a:latin typeface="华文新魏" panose="02010800040101010101" pitchFamily="2" charset="-122"/>
                <a:ea typeface="华文新魏" panose="02010800040101010101" pitchFamily="2" charset="-122"/>
                <a:sym typeface="+mn-ea"/>
              </a:rPr>
              <a:t> </a:t>
            </a:r>
            <a:endParaRPr lang="zh-CN" altLang="en-US" sz="2800" b="1" dirty="0">
              <a:solidFill>
                <a:srgbClr val="FF0000"/>
              </a:solidFill>
              <a:latin typeface="华文新魏" panose="02010800040101010101" pitchFamily="2" charset="-122"/>
              <a:ea typeface="华文新魏" panose="02010800040101010101" pitchFamily="2" charset="-122"/>
              <a:sym typeface="+mn-ea"/>
            </a:endParaRPr>
          </a:p>
        </p:txBody>
      </p:sp>
      <p:grpSp>
        <p:nvGrpSpPr>
          <p:cNvPr id="5" name="组合 4"/>
          <p:cNvGrpSpPr/>
          <p:nvPr/>
        </p:nvGrpSpPr>
        <p:grpSpPr bwMode="auto">
          <a:xfrm>
            <a:off x="410580" y="1341438"/>
            <a:ext cx="2073275" cy="4762"/>
            <a:chOff x="0" y="0"/>
            <a:chExt cx="2071702" cy="5754"/>
          </a:xfrm>
        </p:grpSpPr>
        <p:sp>
          <p:nvSpPr>
            <p:cNvPr id="6"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B0F0"/>
                </a:solidFill>
                <a:latin typeface="华文楷体" pitchFamily="2" charset="-122"/>
                <a:ea typeface="华文楷体" pitchFamily="2" charset="-122"/>
                <a:sym typeface="华文楷体" pitchFamily="2" charset="-122"/>
              </a:rPr>
              <a:t>课件</a:t>
            </a:r>
            <a:r>
              <a:rPr lang="zh-CN" altLang="en-US" sz="2000">
                <a:solidFill>
                  <a:srgbClr val="00B0F0"/>
                </a:solidFill>
                <a:latin typeface="Candara" panose="020E0502030303020204" pitchFamily="34" charset="0"/>
                <a:ea typeface="华文楷体" pitchFamily="2" charset="-122"/>
                <a:sym typeface="Candara" panose="020E0502030303020204" pitchFamily="34" charset="0"/>
              </a:rPr>
              <a:t>PPT</a:t>
            </a:r>
          </a:p>
        </p:txBody>
      </p:sp>
      <p:cxnSp>
        <p:nvCxnSpPr>
          <p:cNvPr id="5126" name="直线连接符 21"/>
          <p:cNvCxnSpPr>
            <a:cxnSpLocks noChangeShapeType="1"/>
          </p:cNvCxnSpPr>
          <p:nvPr/>
        </p:nvCxnSpPr>
        <p:spPr bwMode="auto">
          <a:xfrm flipV="1">
            <a:off x="268288" y="1329348"/>
            <a:ext cx="2255837" cy="5743"/>
          </a:xfrm>
          <a:prstGeom prst="line">
            <a:avLst/>
          </a:prstGeom>
          <a:noFill/>
          <a:ln w="38100">
            <a:solidFill>
              <a:srgbClr val="95B3D7"/>
            </a:solidFill>
            <a:prstDash val="dash"/>
            <a:round/>
          </a:ln>
          <a:extLst>
            <a:ext uri="{909E8E84-426E-40DD-AFC4-6F175D3DCCD1}">
              <a14:hiddenFill xmlns:a14="http://schemas.microsoft.com/office/drawing/2010/main">
                <a:noFill/>
              </a14:hiddenFill>
            </a:ext>
          </a:extLst>
        </p:spPr>
      </p:cxnSp>
      <p:sp>
        <p:nvSpPr>
          <p:cNvPr id="5125" name="同侧圆角矩形 4"/>
          <p:cNvSpPr>
            <a:spLocks noChangeArrowheads="1"/>
          </p:cNvSpPr>
          <p:nvPr/>
        </p:nvSpPr>
        <p:spPr bwMode="auto">
          <a:xfrm>
            <a:off x="396081" y="757238"/>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情境导入</a:t>
            </a:r>
          </a:p>
        </p:txBody>
      </p:sp>
      <p:sp>
        <p:nvSpPr>
          <p:cNvPr id="100" name="文本框 99"/>
          <p:cNvSpPr txBox="1"/>
          <p:nvPr/>
        </p:nvSpPr>
        <p:spPr>
          <a:xfrm>
            <a:off x="639445" y="1866265"/>
            <a:ext cx="7677785" cy="954107"/>
          </a:xfrm>
          <a:prstGeom prst="rect">
            <a:avLst/>
          </a:prstGeom>
          <a:noFill/>
          <a:ln w="28575">
            <a:solidFill>
              <a:srgbClr val="92D050"/>
            </a:solidFill>
          </a:ln>
        </p:spPr>
        <p:txBody>
          <a:bodyPr wrap="square">
            <a:spAutoFit/>
          </a:bodyPr>
          <a:lstStyle/>
          <a:p>
            <a:pPr marL="0" indent="267335" algn="l"/>
            <a:r>
              <a:rPr lang="zh-CN" altLang="en-US" sz="2800" b="0" u="none" dirty="0" smtClean="0">
                <a:latin typeface="华文新魏" panose="02010800040101010101" pitchFamily="2" charset="-122"/>
                <a:ea typeface="华文新魏" panose="02010800040101010101" pitchFamily="2" charset="-122"/>
                <a:cs typeface="宋体" panose="02010600030101010101" pitchFamily="2" charset="-122"/>
              </a:rPr>
              <a:t>同学们，你们知道哪些与梨花有关的诗句呢？在你们心目中梨花是怎样的呢？</a:t>
            </a:r>
            <a:endParaRPr lang="zh-CN" altLang="en-US" sz="2800" dirty="0">
              <a:latin typeface="华文新魏" panose="02010800040101010101" pitchFamily="2" charset="-122"/>
              <a:ea typeface="华文新魏" panose="02010800040101010101" pitchFamily="2" charset="-122"/>
            </a:endParaRPr>
          </a:p>
        </p:txBody>
      </p:sp>
      <p:sp>
        <p:nvSpPr>
          <p:cNvPr id="2" name="TextBox 1"/>
          <p:cNvSpPr txBox="1"/>
          <p:nvPr/>
        </p:nvSpPr>
        <p:spPr>
          <a:xfrm>
            <a:off x="613240" y="2996970"/>
            <a:ext cx="3744260" cy="2308324"/>
          </a:xfrm>
          <a:prstGeom prst="rect">
            <a:avLst/>
          </a:prstGeom>
          <a:solidFill>
            <a:srgbClr val="FFFF00"/>
          </a:solidFill>
        </p:spPr>
        <p:txBody>
          <a:bodyPr wrap="square" rtlCol="0">
            <a:spAutoFit/>
          </a:bodyPr>
          <a:lstStyle/>
          <a:p>
            <a:r>
              <a:rPr lang="zh-CN" altLang="en-US" sz="2400" dirty="0" smtClean="0"/>
              <a:t>燕子来时新社，梨花落后清明</a:t>
            </a:r>
            <a:endParaRPr lang="en-US" altLang="zh-CN" sz="2400" dirty="0" smtClean="0"/>
          </a:p>
          <a:p>
            <a:r>
              <a:rPr lang="zh-CN" altLang="en-US" sz="2400" dirty="0"/>
              <a:t>忽如一</a:t>
            </a:r>
            <a:r>
              <a:rPr lang="zh-CN" altLang="en-US" sz="2400" dirty="0" smtClean="0"/>
              <a:t>夜春风来，千树万树梨花开</a:t>
            </a:r>
            <a:endParaRPr lang="en-US" altLang="zh-CN" sz="2400" dirty="0" smtClean="0"/>
          </a:p>
          <a:p>
            <a:r>
              <a:rPr lang="zh-CN" altLang="en-US" sz="2400" dirty="0" smtClean="0"/>
              <a:t>悬知寒食朝陵使，驿路梨花处处开</a:t>
            </a:r>
            <a:endParaRPr lang="zh-CN" altLang="en-US" sz="2400" dirty="0"/>
          </a:p>
        </p:txBody>
      </p:sp>
      <p:sp>
        <p:nvSpPr>
          <p:cNvPr id="3" name="TextBox 2"/>
          <p:cNvSpPr txBox="1"/>
          <p:nvPr/>
        </p:nvSpPr>
        <p:spPr>
          <a:xfrm>
            <a:off x="5004030" y="3068975"/>
            <a:ext cx="3456240" cy="830997"/>
          </a:xfrm>
          <a:prstGeom prst="rect">
            <a:avLst/>
          </a:prstGeom>
          <a:solidFill>
            <a:srgbClr val="7030A0"/>
          </a:solidFill>
        </p:spPr>
        <p:txBody>
          <a:bodyPr wrap="square" rtlCol="0">
            <a:spAutoFit/>
          </a:bodyPr>
          <a:lstStyle/>
          <a:p>
            <a:r>
              <a:rPr lang="zh-CN" altLang="en-US" sz="2400" dirty="0" smtClean="0"/>
              <a:t>一簇一簇的，</a:t>
            </a:r>
            <a:endParaRPr lang="en-US" altLang="zh-CN" sz="2400" dirty="0" smtClean="0"/>
          </a:p>
          <a:p>
            <a:r>
              <a:rPr lang="zh-CN" altLang="en-US" sz="2400" dirty="0" smtClean="0"/>
              <a:t>洁白无瑕</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同侧圆角矩形 7"/>
          <p:cNvSpPr>
            <a:spLocks noChangeArrowheads="1"/>
          </p:cNvSpPr>
          <p:nvPr/>
        </p:nvSpPr>
        <p:spPr bwMode="auto">
          <a:xfrm>
            <a:off x="411600"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拓展延伸</a:t>
            </a:r>
          </a:p>
        </p:txBody>
      </p:sp>
      <p:sp>
        <p:nvSpPr>
          <p:cNvPr id="2" name="文本框 1"/>
          <p:cNvSpPr txBox="1"/>
          <p:nvPr/>
        </p:nvSpPr>
        <p:spPr>
          <a:xfrm>
            <a:off x="611725" y="2315210"/>
            <a:ext cx="7838855" cy="2225040"/>
          </a:xfrm>
          <a:prstGeom prst="rect">
            <a:avLst/>
          </a:prstGeom>
          <a:noFill/>
          <a:ln w="28575">
            <a:solidFill>
              <a:srgbClr val="92D050"/>
            </a:solidFill>
          </a:ln>
        </p:spPr>
        <p:txBody>
          <a:bodyPr wrap="square" rtlCol="0" anchor="t">
            <a:spAutoFit/>
          </a:bodyPr>
          <a:lstStyle/>
          <a:p>
            <a:pPr lvl="0">
              <a:spcBef>
                <a:spcPct val="50000"/>
              </a:spcBef>
            </a:pPr>
            <a:r>
              <a:rPr lang="zh-CN" altLang="en-US" sz="2800" dirty="0">
                <a:latin typeface="华文新魏" panose="02010800040101010101" pitchFamily="2" charset="-122"/>
                <a:ea typeface="华文新魏" panose="02010800040101010101" pitchFamily="2" charset="-122"/>
                <a:sym typeface="+mn-ea"/>
              </a:rPr>
              <a:t>根据文章的中心思想，请你试着给“驿路梨花处处开”对个下联？</a:t>
            </a:r>
          </a:p>
          <a:p>
            <a:pPr lvl="0">
              <a:spcBef>
                <a:spcPct val="50000"/>
              </a:spcBef>
            </a:pPr>
            <a:r>
              <a:rPr lang="zh-CN" altLang="en-US" sz="2800" dirty="0">
                <a:latin typeface="华文新魏" panose="02010800040101010101" pitchFamily="2" charset="-122"/>
                <a:ea typeface="华文新魏" panose="02010800040101010101" pitchFamily="2" charset="-122"/>
                <a:sym typeface="+mn-ea"/>
              </a:rPr>
              <a:t>上联：驿路梨花处处开</a:t>
            </a:r>
          </a:p>
          <a:p>
            <a:pPr lvl="0">
              <a:spcBef>
                <a:spcPct val="50000"/>
              </a:spcBef>
            </a:pPr>
            <a:r>
              <a:rPr lang="zh-CN" altLang="en-US" sz="2800" dirty="0">
                <a:latin typeface="华文新魏" panose="02010800040101010101" pitchFamily="2" charset="-122"/>
                <a:ea typeface="华文新魏" panose="02010800040101010101" pitchFamily="2" charset="-122"/>
                <a:sym typeface="+mn-ea"/>
              </a:rPr>
              <a:t>下联：</a:t>
            </a:r>
          </a:p>
        </p:txBody>
      </p:sp>
      <p:sp>
        <p:nvSpPr>
          <p:cNvPr id="3" name="文本框 2"/>
          <p:cNvSpPr txBox="1"/>
          <p:nvPr/>
        </p:nvSpPr>
        <p:spPr>
          <a:xfrm>
            <a:off x="1691800" y="4055110"/>
            <a:ext cx="3049905" cy="518160"/>
          </a:xfrm>
          <a:prstGeom prst="rect">
            <a:avLst/>
          </a:prstGeom>
          <a:noFill/>
        </p:spPr>
        <p:txBody>
          <a:bodyPr wrap="square" rtlCol="0">
            <a:spAutoFit/>
          </a:bodyPr>
          <a:lstStyle/>
          <a:p>
            <a:r>
              <a:rPr lang="zh-CN" altLang="en-US" sz="2800" dirty="0">
                <a:latin typeface="华文新魏" panose="02010800040101010101" pitchFamily="2" charset="-122"/>
                <a:ea typeface="华文新魏" panose="02010800040101010101" pitchFamily="2" charset="-122"/>
              </a:rPr>
              <a:t>雷锋精神代代传</a:t>
            </a:r>
          </a:p>
        </p:txBody>
      </p:sp>
      <p:grpSp>
        <p:nvGrpSpPr>
          <p:cNvPr id="5" name="组合 4"/>
          <p:cNvGrpSpPr/>
          <p:nvPr/>
        </p:nvGrpSpPr>
        <p:grpSpPr bwMode="auto">
          <a:xfrm>
            <a:off x="410580" y="1341438"/>
            <a:ext cx="2073275" cy="4762"/>
            <a:chOff x="0" y="0"/>
            <a:chExt cx="2071702" cy="5754"/>
          </a:xfrm>
        </p:grpSpPr>
        <p:sp>
          <p:nvSpPr>
            <p:cNvPr id="6"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B0F0"/>
                </a:solidFill>
                <a:latin typeface="华文楷体" pitchFamily="2" charset="-122"/>
                <a:ea typeface="华文楷体" pitchFamily="2" charset="-122"/>
                <a:sym typeface="华文楷体" pitchFamily="2" charset="-122"/>
              </a:rPr>
              <a:t>课件</a:t>
            </a:r>
            <a:r>
              <a:rPr lang="zh-CN" altLang="en-US"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22531" name="组合 5"/>
          <p:cNvGrpSpPr/>
          <p:nvPr/>
        </p:nvGrpSpPr>
        <p:grpSpPr bwMode="auto">
          <a:xfrm>
            <a:off x="467715" y="1340855"/>
            <a:ext cx="2073275" cy="6350"/>
            <a:chOff x="0" y="0"/>
            <a:chExt cx="2071702" cy="5754"/>
          </a:xfrm>
        </p:grpSpPr>
        <p:sp>
          <p:nvSpPr>
            <p:cNvPr id="22533"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
        <p:nvSpPr>
          <p:cNvPr id="22532" name="同侧圆角矩形 6"/>
          <p:cNvSpPr>
            <a:spLocks noChangeArrowheads="1"/>
          </p:cNvSpPr>
          <p:nvPr/>
        </p:nvSpPr>
        <p:spPr bwMode="auto">
          <a:xfrm>
            <a:off x="467715" y="75132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主题概括</a:t>
            </a:r>
            <a:endParaRPr lang="en-US" sz="3000" b="1" dirty="0">
              <a:solidFill>
                <a:srgbClr val="000000"/>
              </a:solidFill>
              <a:latin typeface="华文新魏" panose="02010800040101010101" pitchFamily="2" charset="-122"/>
              <a:ea typeface="华文新魏" panose="02010800040101010101" pitchFamily="2" charset="-122"/>
            </a:endParaRPr>
          </a:p>
        </p:txBody>
      </p:sp>
      <p:sp>
        <p:nvSpPr>
          <p:cNvPr id="2" name="文本框 1"/>
          <p:cNvSpPr txBox="1"/>
          <p:nvPr/>
        </p:nvSpPr>
        <p:spPr>
          <a:xfrm>
            <a:off x="599440" y="2019935"/>
            <a:ext cx="7945120" cy="1798320"/>
          </a:xfrm>
          <a:prstGeom prst="rect">
            <a:avLst/>
          </a:prstGeom>
          <a:noFill/>
          <a:ln w="28575">
            <a:solidFill>
              <a:srgbClr val="92D050"/>
            </a:solidFill>
          </a:ln>
        </p:spPr>
        <p:txBody>
          <a:bodyPr wrap="square" rtlCol="0" anchor="t">
            <a:spAutoFit/>
          </a:bodyPr>
          <a:lstStyle/>
          <a:p>
            <a:r>
              <a:rPr lang="zh-CN" altLang="en-US" sz="2800" dirty="0" smtClean="0">
                <a:solidFill>
                  <a:schemeClr val="tx1"/>
                </a:solidFill>
                <a:latin typeface="华文新魏" panose="02010800040101010101" pitchFamily="2" charset="-122"/>
                <a:ea typeface="华文新魏" panose="02010800040101010101" pitchFamily="2" charset="-122"/>
                <a:sym typeface="+mn-ea"/>
              </a:rPr>
              <a:t>      本文</a:t>
            </a:r>
            <a:r>
              <a:rPr lang="zh-CN" altLang="en-US" sz="2800" dirty="0">
                <a:solidFill>
                  <a:schemeClr val="tx1"/>
                </a:solidFill>
                <a:latin typeface="华文新魏" panose="02010800040101010101" pitchFamily="2" charset="-122"/>
                <a:ea typeface="华文新魏" panose="02010800040101010101" pitchFamily="2" charset="-122"/>
                <a:sym typeface="+mn-ea"/>
              </a:rPr>
              <a:t>通过云南边疆哀牢山中路边一间小茅屋的故事，生动地表现了雷锋精神在少数民族地区生根开花不断传递的动人情景，热情地歌颂了人民群众助人为乐的高尚品德。</a:t>
            </a:r>
          </a:p>
        </p:txBody>
      </p:sp>
      <p:pic>
        <p:nvPicPr>
          <p:cNvPr id="35842" name="图片 35841" descr="gd_21">
            <a:hlinkClick r:id="rId2"/>
          </p:cNvPr>
          <p:cNvPicPr>
            <a:picLocks noChangeAspect="1"/>
          </p:cNvPicPr>
          <p:nvPr/>
        </p:nvPicPr>
        <p:blipFill>
          <a:blip r:embed="rId3" cstate="print"/>
          <a:stretch>
            <a:fillRect/>
          </a:stretch>
        </p:blipFill>
        <p:spPr>
          <a:xfrm>
            <a:off x="840105" y="4121785"/>
            <a:ext cx="7155180" cy="2020570"/>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文本框 35843"/>
          <p:cNvSpPr txBox="1"/>
          <p:nvPr/>
        </p:nvSpPr>
        <p:spPr>
          <a:xfrm>
            <a:off x="539115" y="1772285"/>
            <a:ext cx="7927975" cy="2246769"/>
          </a:xfrm>
          <a:prstGeom prst="rect">
            <a:avLst/>
          </a:prstGeom>
          <a:noFill/>
          <a:ln w="28575">
            <a:solidFill>
              <a:srgbClr val="92D050"/>
            </a:solidFill>
          </a:ln>
        </p:spPr>
        <p:txBody>
          <a:bodyPr wrap="square" rtlCol="0" anchor="t">
            <a:spAutoFit/>
          </a:bodyPr>
          <a:lstStyle>
            <a:defPPr>
              <a:defRPr lang="zh-CN"/>
            </a:defPPr>
            <a:lvl1pPr>
              <a:defRPr sz="2800">
                <a:latin typeface="华文新魏" panose="02010800040101010101" pitchFamily="2" charset="-122"/>
                <a:ea typeface="华文新魏" panose="02010800040101010101" pitchFamily="2" charset="-122"/>
              </a:defRPr>
            </a:lvl1pPr>
          </a:lstStyle>
          <a:p>
            <a:r>
              <a:rPr lang="zh-CN" altLang="en-US" dirty="0"/>
              <a:t>        本文从学习雷锋这一主题中翻出新意，展现出雷锋精神经久不衰的生机和世代相传的生命力，悬念的设置、巧妙的穿插，使文章曲折有致，构思颇具匠心；运用梨花双关，笔墨饱含深情，具有较强的感染力。</a:t>
            </a:r>
          </a:p>
        </p:txBody>
      </p:sp>
      <p:sp>
        <p:nvSpPr>
          <p:cNvPr id="23556" name="同侧圆角矩形 11"/>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课堂小结</a:t>
            </a:r>
            <a:endParaRPr lang="en-US" sz="3000" b="1" dirty="0">
              <a:solidFill>
                <a:srgbClr val="000000"/>
              </a:solidFill>
              <a:latin typeface="华文新魏" panose="02010800040101010101" pitchFamily="2" charset="-122"/>
              <a:ea typeface="华文新魏" panose="02010800040101010101" pitchFamily="2" charset="-122"/>
            </a:endParaRPr>
          </a:p>
        </p:txBody>
      </p:sp>
      <p:grpSp>
        <p:nvGrpSpPr>
          <p:cNvPr id="4" name="组合 5"/>
          <p:cNvGrpSpPr/>
          <p:nvPr/>
        </p:nvGrpSpPr>
        <p:grpSpPr bwMode="auto">
          <a:xfrm>
            <a:off x="467715" y="1340855"/>
            <a:ext cx="2073275" cy="6350"/>
            <a:chOff x="0" y="0"/>
            <a:chExt cx="2071702" cy="5754"/>
          </a:xfrm>
        </p:grpSpPr>
        <p:sp>
          <p:nvSpPr>
            <p:cNvPr id="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27649"/>
          <p:cNvSpPr txBox="1"/>
          <p:nvPr/>
        </p:nvSpPr>
        <p:spPr>
          <a:xfrm>
            <a:off x="527685" y="1554480"/>
            <a:ext cx="8220605" cy="4401205"/>
          </a:xfrm>
          <a:prstGeom prst="rect">
            <a:avLst/>
          </a:prstGeom>
          <a:noFill/>
          <a:ln w="28575">
            <a:noFill/>
          </a:ln>
        </p:spPr>
        <p:txBody>
          <a:bodyPr wrap="square">
            <a:spAutoFit/>
          </a:bodyPr>
          <a:lstStyle/>
          <a:p>
            <a:pPr lvl="0">
              <a:spcBef>
                <a:spcPct val="50000"/>
              </a:spcBef>
            </a:pPr>
            <a:r>
              <a:rPr lang="en-US" altLang="zh-CN" sz="2800" dirty="0" smtClean="0">
                <a:solidFill>
                  <a:srgbClr val="FF0000"/>
                </a:solidFill>
                <a:latin typeface="华文新魏" panose="02010800040101010101" pitchFamily="2" charset="-122"/>
                <a:ea typeface="华文新魏" panose="02010800040101010101" pitchFamily="2" charset="-122"/>
              </a:rPr>
              <a:t>1.</a:t>
            </a:r>
            <a:r>
              <a:rPr lang="zh-CN" altLang="en-US" sz="2800" dirty="0" smtClean="0">
                <a:solidFill>
                  <a:srgbClr val="FF0000"/>
                </a:solidFill>
                <a:latin typeface="华文新魏" panose="02010800040101010101" pitchFamily="2" charset="-122"/>
                <a:ea typeface="华文新魏" panose="02010800040101010101" pitchFamily="2" charset="-122"/>
              </a:rPr>
              <a:t>根据拼音写汉字。</a:t>
            </a:r>
            <a:endParaRPr lang="en-US" altLang="zh-CN" sz="2800" dirty="0" smtClean="0">
              <a:solidFill>
                <a:srgbClr val="FF0000"/>
              </a:solidFill>
              <a:latin typeface="华文新魏" panose="02010800040101010101" pitchFamily="2" charset="-122"/>
              <a:ea typeface="华文新魏" panose="02010800040101010101" pitchFamily="2" charset="-122"/>
            </a:endParaRPr>
          </a:p>
          <a:p>
            <a:pPr lvl="0">
              <a:spcBef>
                <a:spcPct val="50000"/>
              </a:spcBef>
            </a:pPr>
            <a:r>
              <a:rPr lang="zh-CN" altLang="en-US" sz="2800" dirty="0" smtClean="0">
                <a:latin typeface="华文新魏" panose="02010800040101010101" pitchFamily="2" charset="-122"/>
                <a:ea typeface="华文新魏" panose="02010800040101010101" pitchFamily="2" charset="-122"/>
              </a:rPr>
              <a:t>竹</a:t>
            </a:r>
            <a:r>
              <a:rPr lang="en-US" altLang="zh-CN" sz="2800" dirty="0" err="1">
                <a:latin typeface="华文新魏" panose="02010800040101010101" pitchFamily="2" charset="-122"/>
                <a:ea typeface="华文新魏" panose="02010800040101010101" pitchFamily="2" charset="-122"/>
              </a:rPr>
              <a:t>miè</a:t>
            </a:r>
            <a:r>
              <a:rPr lang="zh-CN" altLang="en-US" sz="2800" dirty="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     </a:t>
            </a:r>
            <a:r>
              <a:rPr lang="zh-CN" altLang="en-US" sz="2800" dirty="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              </a:t>
            </a:r>
            <a:r>
              <a:rPr lang="en-US" altLang="zh-CN" sz="2800" dirty="0" err="1" smtClean="0">
                <a:latin typeface="华文新魏" panose="02010800040101010101" pitchFamily="2" charset="-122"/>
                <a:ea typeface="华文新魏" panose="02010800040101010101" pitchFamily="2" charset="-122"/>
              </a:rPr>
              <a:t>niǎn</a:t>
            </a:r>
            <a:r>
              <a:rPr lang="zh-CN" altLang="en-US" sz="2800" dirty="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      ）</a:t>
            </a:r>
            <a:r>
              <a:rPr lang="zh-CN" altLang="en-US" sz="2800" dirty="0">
                <a:latin typeface="华文新魏" panose="02010800040101010101" pitchFamily="2" charset="-122"/>
                <a:ea typeface="华文新魏" panose="02010800040101010101" pitchFamily="2" charset="-122"/>
              </a:rPr>
              <a:t>走    </a:t>
            </a:r>
            <a:endParaRPr lang="en-US" altLang="zh-CN" sz="2800" dirty="0" smtClean="0">
              <a:latin typeface="华文新魏" panose="02010800040101010101" pitchFamily="2" charset="-122"/>
              <a:ea typeface="华文新魏" panose="02010800040101010101" pitchFamily="2" charset="-122"/>
            </a:endParaRPr>
          </a:p>
          <a:p>
            <a:pPr lvl="0">
              <a:spcBef>
                <a:spcPct val="50000"/>
              </a:spcBef>
            </a:pPr>
            <a:r>
              <a:rPr lang="en-US" altLang="zh-CN" sz="2800" dirty="0" err="1" smtClean="0">
                <a:latin typeface="华文新魏" panose="02010800040101010101" pitchFamily="2" charset="-122"/>
                <a:ea typeface="华文新魏" panose="02010800040101010101" pitchFamily="2" charset="-122"/>
              </a:rPr>
              <a:t>huǎnghu</a:t>
            </a:r>
            <a:r>
              <a:rPr lang="zh-CN" altLang="en-US" sz="2800" dirty="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         ）      </a:t>
            </a:r>
            <a:r>
              <a:rPr lang="en-US" altLang="zh-CN" sz="2800" dirty="0" err="1" smtClean="0">
                <a:latin typeface="华文新魏" panose="02010800040101010101" pitchFamily="2" charset="-122"/>
                <a:ea typeface="华文新魏" panose="02010800040101010101" pitchFamily="2" charset="-122"/>
              </a:rPr>
              <a:t>jǐ</a:t>
            </a:r>
            <a:r>
              <a:rPr lang="zh-CN" altLang="en-US" sz="2800" dirty="0">
                <a:latin typeface="华文新魏" panose="02010800040101010101" pitchFamily="2" charset="-122"/>
                <a:ea typeface="华文新魏" panose="02010800040101010101" pitchFamily="2" charset="-122"/>
              </a:rPr>
              <a:t>（   ）子  </a:t>
            </a:r>
            <a:endParaRPr lang="en-US" altLang="zh-CN" sz="2800" dirty="0" smtClean="0">
              <a:latin typeface="华文新魏" panose="02010800040101010101" pitchFamily="2" charset="-122"/>
              <a:ea typeface="华文新魏" panose="02010800040101010101" pitchFamily="2" charset="-122"/>
            </a:endParaRPr>
          </a:p>
          <a:p>
            <a:pPr lvl="0">
              <a:spcBef>
                <a:spcPct val="50000"/>
              </a:spcBef>
            </a:pPr>
            <a:r>
              <a:rPr lang="zh-CN" altLang="en-US" sz="2800" dirty="0" smtClean="0">
                <a:latin typeface="华文新魏" panose="02010800040101010101" pitchFamily="2" charset="-122"/>
                <a:ea typeface="华文新魏" panose="02010800040101010101" pitchFamily="2" charset="-122"/>
              </a:rPr>
              <a:t>花</a:t>
            </a:r>
            <a:r>
              <a:rPr lang="en-US" altLang="zh-CN" sz="2800" dirty="0" err="1">
                <a:latin typeface="华文新魏" panose="02010800040101010101" pitchFamily="2" charset="-122"/>
                <a:ea typeface="华文新魏" panose="02010800040101010101" pitchFamily="2" charset="-122"/>
              </a:rPr>
              <a:t>bàn</a:t>
            </a:r>
            <a:r>
              <a:rPr lang="zh-CN" altLang="en-US" sz="2800" dirty="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   ）                修</a:t>
            </a:r>
            <a:r>
              <a:rPr lang="en-US" altLang="zh-CN" sz="2800" dirty="0" err="1">
                <a:latin typeface="华文新魏" panose="02010800040101010101" pitchFamily="2" charset="-122"/>
                <a:ea typeface="华文新魏" panose="02010800040101010101" pitchFamily="2" charset="-122"/>
              </a:rPr>
              <a:t>qì</a:t>
            </a:r>
            <a:r>
              <a:rPr lang="zh-CN" altLang="en-US" sz="2800" dirty="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a:t>
            </a:r>
            <a:endParaRPr lang="en-US" altLang="zh-CN" sz="2800" dirty="0" smtClean="0">
              <a:latin typeface="华文新魏" panose="02010800040101010101" pitchFamily="2" charset="-122"/>
              <a:ea typeface="华文新魏" panose="02010800040101010101" pitchFamily="2" charset="-122"/>
            </a:endParaRPr>
          </a:p>
          <a:p>
            <a:pPr lvl="0">
              <a:spcBef>
                <a:spcPct val="50000"/>
              </a:spcBef>
            </a:pPr>
            <a:r>
              <a:rPr lang="en-US" altLang="zh-CN" sz="2800" dirty="0" smtClean="0">
                <a:solidFill>
                  <a:srgbClr val="FF0000"/>
                </a:solidFill>
                <a:latin typeface="华文新魏" panose="02010800040101010101" pitchFamily="2" charset="-122"/>
                <a:ea typeface="华文新魏" panose="02010800040101010101" pitchFamily="2" charset="-122"/>
              </a:rPr>
              <a:t>2.</a:t>
            </a:r>
            <a:r>
              <a:rPr lang="zh-CN" altLang="en-US" sz="2800" dirty="0" smtClean="0">
                <a:solidFill>
                  <a:srgbClr val="FF0000"/>
                </a:solidFill>
                <a:latin typeface="华文新魏" panose="02010800040101010101" pitchFamily="2" charset="-122"/>
                <a:ea typeface="华文新魏" panose="02010800040101010101" pitchFamily="2" charset="-122"/>
              </a:rPr>
              <a:t>根据课文内容填空。</a:t>
            </a:r>
            <a:endParaRPr lang="en-US" altLang="zh-CN" sz="2800" dirty="0" smtClean="0">
              <a:solidFill>
                <a:srgbClr val="FF0000"/>
              </a:solidFill>
              <a:latin typeface="华文新魏" panose="02010800040101010101" pitchFamily="2" charset="-122"/>
              <a:ea typeface="华文新魏" panose="02010800040101010101" pitchFamily="2" charset="-122"/>
            </a:endParaRPr>
          </a:p>
          <a:p>
            <a:pPr lvl="0">
              <a:spcBef>
                <a:spcPct val="50000"/>
              </a:spcBef>
            </a:pPr>
            <a:r>
              <a:rPr lang="zh-CN" altLang="en-US" sz="2800" dirty="0" smtClean="0">
                <a:latin typeface="华文新魏" panose="02010800040101010101" pitchFamily="2" charset="-122"/>
                <a:ea typeface="华文新魏" panose="02010800040101010101" pitchFamily="2" charset="-122"/>
              </a:rPr>
              <a:t>（</a:t>
            </a:r>
            <a:r>
              <a:rPr lang="en-US" altLang="zh-CN" sz="2800" dirty="0" smtClean="0">
                <a:latin typeface="华文新魏" panose="02010800040101010101" pitchFamily="2" charset="-122"/>
                <a:ea typeface="华文新魏" panose="02010800040101010101" pitchFamily="2" charset="-122"/>
              </a:rPr>
              <a:t>1</a:t>
            </a:r>
            <a:r>
              <a:rPr lang="zh-CN" altLang="en-US" sz="2800" dirty="0" smtClean="0">
                <a:latin typeface="华文新魏" panose="02010800040101010101" pitchFamily="2" charset="-122"/>
                <a:ea typeface="华文新魏" panose="02010800040101010101" pitchFamily="2" charset="-122"/>
              </a:rPr>
              <a:t>）贯穿</a:t>
            </a:r>
            <a:r>
              <a:rPr lang="zh-CN" altLang="en-US" sz="2800" dirty="0">
                <a:latin typeface="华文新魏" panose="02010800040101010101" pitchFamily="2" charset="-122"/>
                <a:ea typeface="华文新魏" panose="02010800040101010101" pitchFamily="2" charset="-122"/>
              </a:rPr>
              <a:t>全文的是 </a:t>
            </a:r>
            <a:r>
              <a:rPr lang="zh-CN" altLang="en-US" sz="2800" u="sng" dirty="0">
                <a:latin typeface="华文新魏" panose="02010800040101010101" pitchFamily="2" charset="-122"/>
                <a:ea typeface="华文新魏" panose="02010800040101010101" pitchFamily="2" charset="-122"/>
              </a:rPr>
              <a:t>                             </a:t>
            </a:r>
            <a:r>
              <a:rPr lang="zh-CN" altLang="en-US" sz="2800" dirty="0">
                <a:latin typeface="华文新魏" panose="02010800040101010101" pitchFamily="2" charset="-122"/>
                <a:ea typeface="华文新魏" panose="02010800040101010101" pitchFamily="2" charset="-122"/>
              </a:rPr>
              <a:t> 。</a:t>
            </a:r>
          </a:p>
          <a:p>
            <a:pPr lvl="0">
              <a:spcBef>
                <a:spcPct val="50000"/>
              </a:spcBef>
            </a:pPr>
            <a:endParaRPr lang="zh-CN" altLang="en-US" sz="2800" dirty="0">
              <a:latin typeface="华文新魏" panose="02010800040101010101" pitchFamily="2" charset="-122"/>
              <a:ea typeface="华文新魏" panose="02010800040101010101" pitchFamily="2" charset="-122"/>
            </a:endParaRPr>
          </a:p>
        </p:txBody>
      </p:sp>
      <p:sp>
        <p:nvSpPr>
          <p:cNvPr id="27652" name="文本框 27651"/>
          <p:cNvSpPr txBox="1"/>
          <p:nvPr/>
        </p:nvSpPr>
        <p:spPr>
          <a:xfrm>
            <a:off x="4556125" y="1035050"/>
            <a:ext cx="184150" cy="519113"/>
          </a:xfrm>
          <a:prstGeom prst="rect">
            <a:avLst/>
          </a:prstGeom>
          <a:noFill/>
          <a:ln w="9525">
            <a:noFill/>
          </a:ln>
        </p:spPr>
        <p:txBody>
          <a:bodyPr wrap="none" anchor="t">
            <a:spAutoFit/>
          </a:bodyPr>
          <a:lstStyle/>
          <a:p>
            <a:pPr lvl="0"/>
            <a:endParaRPr sz="2800" dirty="0">
              <a:latin typeface="Times New Roman" panose="02020603050405020304" pitchFamily="18" charset="0"/>
              <a:ea typeface="宋体" panose="02010600030101010101" pitchFamily="2" charset="-122"/>
            </a:endParaRPr>
          </a:p>
        </p:txBody>
      </p:sp>
      <p:sp>
        <p:nvSpPr>
          <p:cNvPr id="24580" name="同侧圆角矩形 8"/>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随堂测试</a:t>
            </a:r>
            <a:endParaRPr lang="en-US" sz="3000" b="1" dirty="0">
              <a:solidFill>
                <a:srgbClr val="000000"/>
              </a:solidFill>
              <a:latin typeface="华文新魏" panose="02010800040101010101" pitchFamily="2" charset="-122"/>
              <a:ea typeface="华文新魏" panose="02010800040101010101" pitchFamily="2" charset="-122"/>
            </a:endParaRPr>
          </a:p>
        </p:txBody>
      </p:sp>
      <p:grpSp>
        <p:nvGrpSpPr>
          <p:cNvPr id="11" name="组合 5"/>
          <p:cNvGrpSpPr/>
          <p:nvPr/>
        </p:nvGrpSpPr>
        <p:grpSpPr bwMode="auto">
          <a:xfrm>
            <a:off x="467715" y="1340855"/>
            <a:ext cx="2073275" cy="6350"/>
            <a:chOff x="0" y="0"/>
            <a:chExt cx="2071702" cy="5754"/>
          </a:xfrm>
        </p:grpSpPr>
        <p:sp>
          <p:nvSpPr>
            <p:cNvPr id="12"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27649"/>
          <p:cNvSpPr txBox="1"/>
          <p:nvPr/>
        </p:nvSpPr>
        <p:spPr>
          <a:xfrm>
            <a:off x="527685" y="1554480"/>
            <a:ext cx="8220605" cy="1815882"/>
          </a:xfrm>
          <a:prstGeom prst="rect">
            <a:avLst/>
          </a:prstGeom>
          <a:noFill/>
          <a:ln w="28575">
            <a:noFill/>
          </a:ln>
        </p:spPr>
        <p:txBody>
          <a:bodyPr wrap="square">
            <a:spAutoFit/>
          </a:bodyPr>
          <a:lstStyle/>
          <a:p>
            <a:pPr lvl="0">
              <a:spcBef>
                <a:spcPct val="50000"/>
              </a:spcBef>
            </a:pPr>
            <a:r>
              <a:rPr lang="en-US" altLang="zh-CN" sz="2800" dirty="0" smtClean="0">
                <a:latin typeface="华文新魏" panose="02010800040101010101" pitchFamily="2" charset="-122"/>
                <a:ea typeface="华文新魏" panose="02010800040101010101" pitchFamily="2" charset="-122"/>
              </a:rPr>
              <a:t>3.</a:t>
            </a:r>
            <a:r>
              <a:rPr lang="zh-CN" altLang="en-US" sz="2800" dirty="0" smtClean="0">
                <a:latin typeface="华文新魏" panose="02010800040101010101" pitchFamily="2" charset="-122"/>
                <a:ea typeface="华文新魏" panose="02010800040101010101" pitchFamily="2" charset="-122"/>
              </a:rPr>
              <a:t>文</a:t>
            </a:r>
            <a:r>
              <a:rPr lang="zh-CN" altLang="en-US" sz="2800" dirty="0">
                <a:latin typeface="华文新魏" panose="02010800040101010101" pitchFamily="2" charset="-122"/>
                <a:ea typeface="华文新魏" panose="02010800040101010101" pitchFamily="2" charset="-122"/>
              </a:rPr>
              <a:t>中的“梨花”一语双关，既</a:t>
            </a:r>
            <a:r>
              <a:rPr lang="zh-CN" altLang="en-US" sz="2800" dirty="0" smtClean="0">
                <a:latin typeface="华文新魏" panose="02010800040101010101" pitchFamily="2" charset="-122"/>
                <a:ea typeface="华文新魏" panose="02010800040101010101" pitchFamily="2" charset="-122"/>
              </a:rPr>
              <a:t>指</a:t>
            </a:r>
            <a:r>
              <a:rPr lang="zh-CN" altLang="en-US" sz="2800" u="sng" dirty="0" smtClean="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，又</a:t>
            </a:r>
            <a:r>
              <a:rPr lang="zh-CN" altLang="en-US" sz="2800" dirty="0">
                <a:latin typeface="华文新魏" panose="02010800040101010101" pitchFamily="2" charset="-122"/>
                <a:ea typeface="华文新魏" panose="02010800040101010101" pitchFamily="2" charset="-122"/>
              </a:rPr>
              <a:t>指</a:t>
            </a:r>
            <a:r>
              <a:rPr lang="zh-CN" altLang="en-US" sz="2800" u="sng" dirty="0">
                <a:latin typeface="华文新魏" panose="02010800040101010101" pitchFamily="2" charset="-122"/>
                <a:ea typeface="华文新魏" panose="02010800040101010101" pitchFamily="2" charset="-122"/>
              </a:rPr>
              <a:t>                                            </a:t>
            </a:r>
            <a:r>
              <a:rPr lang="zh-CN" altLang="en-US" sz="2800" dirty="0">
                <a:latin typeface="华文新魏" panose="02010800040101010101" pitchFamily="2" charset="-122"/>
                <a:ea typeface="华文新魏" panose="02010800040101010101" pitchFamily="2" charset="-122"/>
              </a:rPr>
              <a:t>。课文最后引用了陆游的一句诗</a:t>
            </a:r>
            <a:r>
              <a:rPr lang="zh-CN" altLang="en-US" sz="2800" dirty="0" smtClean="0">
                <a:latin typeface="华文新魏" panose="02010800040101010101" pitchFamily="2" charset="-122"/>
                <a:ea typeface="华文新魏" panose="02010800040101010101" pitchFamily="2" charset="-122"/>
              </a:rPr>
              <a:t>“ </a:t>
            </a:r>
            <a:r>
              <a:rPr lang="zh-CN" altLang="en-US" sz="2800" u="sng" dirty="0" smtClean="0">
                <a:latin typeface="华文新魏" panose="02010800040101010101" pitchFamily="2" charset="-122"/>
                <a:ea typeface="华文新魏" panose="02010800040101010101" pitchFamily="2" charset="-122"/>
              </a:rPr>
              <a:t>                                      </a:t>
            </a:r>
            <a:r>
              <a:rPr lang="zh-CN" altLang="en-US" sz="2800" dirty="0" smtClean="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，照应了题目，也点明了主题。   </a:t>
            </a:r>
            <a:endParaRPr lang="zh-CN" altLang="en-US" sz="2800" dirty="0">
              <a:latin typeface="Times New Roman" panose="02020603050405020304" pitchFamily="18" charset="0"/>
              <a:ea typeface="宋体" panose="02010600030101010101" pitchFamily="2" charset="-122"/>
            </a:endParaRPr>
          </a:p>
        </p:txBody>
      </p:sp>
      <p:sp>
        <p:nvSpPr>
          <p:cNvPr id="27652" name="文本框 27651"/>
          <p:cNvSpPr txBox="1"/>
          <p:nvPr/>
        </p:nvSpPr>
        <p:spPr>
          <a:xfrm>
            <a:off x="4556125" y="1035050"/>
            <a:ext cx="184150" cy="519113"/>
          </a:xfrm>
          <a:prstGeom prst="rect">
            <a:avLst/>
          </a:prstGeom>
          <a:noFill/>
          <a:ln w="9525">
            <a:noFill/>
          </a:ln>
        </p:spPr>
        <p:txBody>
          <a:bodyPr wrap="none" anchor="t">
            <a:spAutoFit/>
          </a:bodyPr>
          <a:lstStyle/>
          <a:p>
            <a:pPr lvl="0"/>
            <a:endParaRPr sz="2800" dirty="0">
              <a:latin typeface="Times New Roman" panose="02020603050405020304" pitchFamily="18" charset="0"/>
              <a:ea typeface="宋体" panose="02010600030101010101" pitchFamily="2" charset="-122"/>
            </a:endParaRPr>
          </a:p>
        </p:txBody>
      </p:sp>
      <p:sp>
        <p:nvSpPr>
          <p:cNvPr id="24580" name="同侧圆角矩形 8"/>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随堂测试</a:t>
            </a:r>
            <a:endParaRPr lang="en-US" sz="3000" b="1" dirty="0">
              <a:solidFill>
                <a:srgbClr val="000000"/>
              </a:solidFill>
              <a:latin typeface="华文新魏" panose="02010800040101010101" pitchFamily="2" charset="-122"/>
              <a:ea typeface="华文新魏" panose="02010800040101010101" pitchFamily="2" charset="-122"/>
            </a:endParaRPr>
          </a:p>
        </p:txBody>
      </p:sp>
      <p:grpSp>
        <p:nvGrpSpPr>
          <p:cNvPr id="11" name="组合 5"/>
          <p:cNvGrpSpPr/>
          <p:nvPr/>
        </p:nvGrpSpPr>
        <p:grpSpPr bwMode="auto">
          <a:xfrm>
            <a:off x="467715" y="1340855"/>
            <a:ext cx="2073275" cy="6350"/>
            <a:chOff x="0" y="0"/>
            <a:chExt cx="2071702" cy="5754"/>
          </a:xfrm>
        </p:grpSpPr>
        <p:sp>
          <p:nvSpPr>
            <p:cNvPr id="12"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B0F0"/>
                </a:solidFill>
                <a:latin typeface="华文楷体" pitchFamily="2" charset="-122"/>
                <a:ea typeface="华文楷体" pitchFamily="2" charset="-122"/>
                <a:sym typeface="华文楷体" pitchFamily="2" charset="-122"/>
              </a:rPr>
              <a:t>课件</a:t>
            </a:r>
            <a:r>
              <a:rPr lang="zh-CN" altLang="en-US"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7171" name="组合 5"/>
          <p:cNvGrpSpPr/>
          <p:nvPr/>
        </p:nvGrpSpPr>
        <p:grpSpPr bwMode="auto">
          <a:xfrm>
            <a:off x="466725" y="1341438"/>
            <a:ext cx="2073275" cy="4762"/>
            <a:chOff x="0" y="0"/>
            <a:chExt cx="2071702" cy="5754"/>
          </a:xfrm>
        </p:grpSpPr>
        <p:sp>
          <p:nvSpPr>
            <p:cNvPr id="7173"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
        <p:nvSpPr>
          <p:cNvPr id="7172" name="同侧圆角矩形 5"/>
          <p:cNvSpPr>
            <a:spLocks noChangeArrowheads="1"/>
          </p:cNvSpPr>
          <p:nvPr/>
        </p:nvSpPr>
        <p:spPr bwMode="auto">
          <a:xfrm>
            <a:off x="452438" y="765175"/>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a:solidFill>
                  <a:srgbClr val="000000"/>
                </a:solidFill>
                <a:latin typeface="华文新魏" panose="02010800040101010101" pitchFamily="2" charset="-122"/>
                <a:ea typeface="华文新魏" panose="02010800040101010101" pitchFamily="2" charset="-122"/>
              </a:rPr>
              <a:t>作者档案</a:t>
            </a:r>
          </a:p>
        </p:txBody>
      </p:sp>
      <p:sp>
        <p:nvSpPr>
          <p:cNvPr id="101" name="文本框 100"/>
          <p:cNvSpPr txBox="1"/>
          <p:nvPr/>
        </p:nvSpPr>
        <p:spPr>
          <a:xfrm>
            <a:off x="1698625" y="1606550"/>
            <a:ext cx="6814820" cy="3505200"/>
          </a:xfrm>
          <a:prstGeom prst="rect">
            <a:avLst/>
          </a:prstGeom>
          <a:noFill/>
          <a:ln w="9525">
            <a:noFill/>
          </a:ln>
        </p:spPr>
        <p:txBody>
          <a:bodyPr wrap="square">
            <a:spAutoFit/>
          </a:bodyPr>
          <a:lstStyle/>
          <a:p>
            <a:pPr marL="0" indent="304800" algn="l"/>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彭荆风，当代作家。他只读过两年初中，</a:t>
            </a:r>
            <a:r>
              <a:rPr lang="en-US" altLang="zh-CN" sz="2800" b="0" u="none" dirty="0">
                <a:latin typeface="华文新魏" panose="02010800040101010101" pitchFamily="2" charset="-122"/>
                <a:ea typeface="华文新魏" panose="02010800040101010101" pitchFamily="2" charset="-122"/>
                <a:cs typeface="Arial" panose="020B0604020202020204" pitchFamily="34" charset="0"/>
              </a:rPr>
              <a:t>1949 </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年参加中国人民解放军，</a:t>
            </a:r>
            <a:r>
              <a:rPr lang="en-US" altLang="zh-CN" sz="2800" b="0" u="none" dirty="0">
                <a:latin typeface="华文新魏" panose="02010800040101010101" pitchFamily="2" charset="-122"/>
                <a:ea typeface="华文新魏" panose="02010800040101010101" pitchFamily="2" charset="-122"/>
                <a:cs typeface="Arial" panose="020B0604020202020204" pitchFamily="34" charset="0"/>
              </a:rPr>
              <a:t>1952</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年开始在报刊上发表作品。</a:t>
            </a:r>
            <a:r>
              <a:rPr lang="zh-CN" altLang="en-US" sz="2800" b="0"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文化革命</a:t>
            </a:r>
            <a:r>
              <a:rPr lang="zh-CN" altLang="en-US" sz="2800" b="0"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中，受到林彪、江青反革命集团迫害，坐了七年监 狱。打例</a:t>
            </a:r>
            <a:r>
              <a:rPr lang="zh-CN" altLang="en-US" sz="2800" b="0"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四人帮</a:t>
            </a:r>
            <a:r>
              <a:rPr lang="zh-CN" altLang="en-US" sz="2800" b="0" u="none" dirty="0">
                <a:latin typeface="华文新魏" panose="02010800040101010101" pitchFamily="2" charset="-122"/>
                <a:ea typeface="华文新魏" panose="02010800040101010101" pitchFamily="2" charset="-122"/>
                <a:cs typeface="Arial" panose="020B0604020202020204" pitchFamily="34" charset="0"/>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后重新提笔写作，</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驿路梨花</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是重新提笔后的第一篇。著有长篇小说</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鹿衔草</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断肠草</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师长在向士兵敬礼</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绿月亮</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等。</a:t>
            </a:r>
            <a:endParaRPr lang="zh-CN" altLang="en-US" sz="2800" dirty="0">
              <a:latin typeface="华文新魏" panose="02010800040101010101" pitchFamily="2" charset="-122"/>
              <a:ea typeface="华文新魏" panose="02010800040101010101" pitchFamily="2" charset="-122"/>
            </a:endParaRPr>
          </a:p>
        </p:txBody>
      </p:sp>
      <p:pic>
        <p:nvPicPr>
          <p:cNvPr id="1026" name="Picture 2" descr="https://ss1.baidu.com/6ONXsjip0QIZ8tyhnq/it/u=3228137095,3796263204&amp;fm=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6100" y="2692399"/>
            <a:ext cx="1152525" cy="13335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diamond(in)">
                                      <p:cBhvr>
                                        <p:cTn id="7" dur="2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00B0F0"/>
                </a:solidFill>
                <a:latin typeface="华文楷体" pitchFamily="2" charset="-122"/>
                <a:ea typeface="华文楷体" pitchFamily="2" charset="-122"/>
                <a:sym typeface="华文楷体" pitchFamily="2" charset="-122"/>
              </a:rPr>
              <a:t>课件</a:t>
            </a:r>
            <a:r>
              <a:rPr lang="zh-CN" altLang="en-US"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9219" name="组合 5"/>
          <p:cNvGrpSpPr/>
          <p:nvPr/>
        </p:nvGrpSpPr>
        <p:grpSpPr bwMode="auto">
          <a:xfrm>
            <a:off x="466725" y="1341438"/>
            <a:ext cx="2073275" cy="4762"/>
            <a:chOff x="0" y="0"/>
            <a:chExt cx="2071702" cy="5754"/>
          </a:xfrm>
        </p:grpSpPr>
        <p:sp>
          <p:nvSpPr>
            <p:cNvPr id="9221"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
        <p:nvSpPr>
          <p:cNvPr id="9220" name="同侧圆角矩形 5"/>
          <p:cNvSpPr>
            <a:spLocks noChangeArrowheads="1"/>
          </p:cNvSpPr>
          <p:nvPr/>
        </p:nvSpPr>
        <p:spPr bwMode="auto">
          <a:xfrm>
            <a:off x="452438" y="765175"/>
            <a:ext cx="2000250" cy="515938"/>
          </a:xfrm>
          <a:custGeom>
            <a:avLst/>
            <a:gdLst>
              <a:gd name="T0" fmla="*/ 86012 w 2000609"/>
              <a:gd name="T1" fmla="*/ 0 h 516419"/>
              <a:gd name="T2" fmla="*/ 1913164 w 2000609"/>
              <a:gd name="T3" fmla="*/ 0 h 516419"/>
              <a:gd name="T4" fmla="*/ 1999173 w 2000609"/>
              <a:gd name="T5" fmla="*/ 85752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85752 h 516419"/>
              <a:gd name="T16" fmla="*/ 86012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86072" y="0"/>
                </a:moveTo>
                <a:lnTo>
                  <a:pt x="1914537" y="0"/>
                </a:lnTo>
                <a:cubicBezTo>
                  <a:pt x="1962073" y="0"/>
                  <a:pt x="2000609" y="38536"/>
                  <a:pt x="2000609" y="86072"/>
                </a:cubicBezTo>
                <a:lnTo>
                  <a:pt x="2000609" y="516419"/>
                </a:lnTo>
                <a:lnTo>
                  <a:pt x="0" y="516419"/>
                </a:lnTo>
                <a:lnTo>
                  <a:pt x="0" y="86072"/>
                </a:lnTo>
                <a:cubicBezTo>
                  <a:pt x="0" y="38536"/>
                  <a:pt x="38536" y="0"/>
                  <a:pt x="86072"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a:solidFill>
                  <a:srgbClr val="000000"/>
                </a:solidFill>
                <a:latin typeface="华文新魏" panose="02010800040101010101" pitchFamily="2" charset="-122"/>
                <a:ea typeface="华文新魏" panose="02010800040101010101" pitchFamily="2" charset="-122"/>
              </a:rPr>
              <a:t>写作背景</a:t>
            </a:r>
          </a:p>
        </p:txBody>
      </p:sp>
      <p:sp>
        <p:nvSpPr>
          <p:cNvPr id="101" name="文本框 100"/>
          <p:cNvSpPr txBox="1"/>
          <p:nvPr/>
        </p:nvSpPr>
        <p:spPr>
          <a:xfrm>
            <a:off x="452437" y="1623060"/>
            <a:ext cx="8295853" cy="4401205"/>
          </a:xfrm>
          <a:prstGeom prst="rect">
            <a:avLst/>
          </a:prstGeom>
          <a:noFill/>
          <a:ln w="28575">
            <a:solidFill>
              <a:srgbClr val="92D050"/>
            </a:solidFill>
          </a:ln>
        </p:spPr>
        <p:txBody>
          <a:bodyPr wrap="square">
            <a:spAutoFit/>
          </a:bodyPr>
          <a:lstStyle/>
          <a:p>
            <a:pPr marL="0" indent="266700" algn="l"/>
            <a:r>
              <a:rPr lang="en-US" altLang="zh-CN" sz="2800" b="0" u="none" dirty="0" smtClean="0">
                <a:latin typeface="华文新魏" panose="02010800040101010101" pitchFamily="2" charset="-122"/>
                <a:ea typeface="华文新魏" panose="02010800040101010101" pitchFamily="2" charset="-122"/>
                <a:cs typeface="宋体" panose="02010600030101010101" pitchFamily="2" charset="-122"/>
              </a:rPr>
              <a:t>    《</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驿路梨花</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写于</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1977</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年</a:t>
            </a:r>
            <a:r>
              <a:rPr lang="en-US" altLang="zh-CN" sz="2800" b="0" u="none" dirty="0">
                <a:latin typeface="华文新魏" panose="02010800040101010101" pitchFamily="2" charset="-122"/>
                <a:ea typeface="华文新魏" panose="02010800040101010101" pitchFamily="2" charset="-122"/>
                <a:cs typeface="Calibri" panose="020F0502020204030204" pitchFamily="34" charset="0"/>
              </a:rPr>
              <a:t>5</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月。当时，我经历了“文革”</a:t>
            </a:r>
            <a:r>
              <a:rPr lang="en-US" altLang="zh-CN" sz="2800" b="0" u="none" dirty="0">
                <a:latin typeface="华文新魏" panose="02010800040101010101" pitchFamily="2" charset="-122"/>
                <a:ea typeface="华文新魏" panose="02010800040101010101" pitchFamily="2" charset="-122"/>
                <a:cs typeface="Calibri" panose="020F0502020204030204" pitchFamily="34" charset="0"/>
              </a:rPr>
              <a:t>7</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年牢狱之灾后，出狱已近两年。那是</a:t>
            </a:r>
            <a:r>
              <a:rPr lang="en-US" altLang="zh-CN" sz="2800" b="0" u="none" dirty="0">
                <a:latin typeface="华文新魏" panose="02010800040101010101" pitchFamily="2" charset="-122"/>
                <a:ea typeface="华文新魏" panose="02010800040101010101" pitchFamily="2" charset="-122"/>
                <a:cs typeface="Calibri" panose="020F0502020204030204" pitchFamily="34" charset="0"/>
              </a:rPr>
              <a:t>5</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月间的一个下午，我午睡刚醒，慵倦地躺在床上读</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宋诗选</a:t>
            </a:r>
            <a:r>
              <a:rPr lang="en-US" altLang="zh-CN" sz="2800" b="0" u="none" dirty="0">
                <a:latin typeface="华文新魏" panose="02010800040101010101" pitchFamily="2" charset="-122"/>
                <a:ea typeface="华文新魏" panose="02010800040101010101" pitchFamily="2" charset="-122"/>
                <a:cs typeface="宋体" panose="02010600030101010101" pitchFamily="2" charset="-122"/>
              </a:rPr>
              <a:t>》</a:t>
            </a:r>
            <a:r>
              <a:rPr lang="zh-CN" altLang="en-US" sz="2800" b="0" u="none" dirty="0">
                <a:latin typeface="华文新魏" panose="02010800040101010101" pitchFamily="2" charset="-122"/>
                <a:ea typeface="华文新魏" panose="02010800040101010101" pitchFamily="2" charset="-122"/>
                <a:cs typeface="宋体" panose="02010600030101010101" pitchFamily="2" charset="-122"/>
              </a:rPr>
              <a:t>，当读到陆游“悬知寒食朝陵使，驿路梨花处处开”的诗句时，那美丽的意境使我联想起了过去在滇西南边地大山深处见过的大片梨花林，以及与梨花有关的许多特异人事，那都是我长久难以忘怀的美好生活。这时候，一种想用文笔描述那和谐过去的创作愿望也油然而生，我忙披衣起床抓过纸笔来写作。</a:t>
            </a:r>
            <a:endParaRPr lang="zh-CN" altLang="en-US" sz="2800"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rgbClr val="00B0F0"/>
                </a:solidFill>
                <a:latin typeface="华文楷体" pitchFamily="2" charset="-122"/>
                <a:ea typeface="华文楷体" pitchFamily="2" charset="-122"/>
                <a:sym typeface="华文楷体" pitchFamily="2" charset="-122"/>
              </a:rPr>
              <a:t>课件</a:t>
            </a:r>
            <a:r>
              <a:rPr lang="zh-CN" altLang="en-US" sz="2000" dirty="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10243" name="组合 5"/>
          <p:cNvGrpSpPr/>
          <p:nvPr/>
        </p:nvGrpSpPr>
        <p:grpSpPr bwMode="auto">
          <a:xfrm>
            <a:off x="410580" y="1341438"/>
            <a:ext cx="2073275" cy="4762"/>
            <a:chOff x="0" y="0"/>
            <a:chExt cx="2071702" cy="5754"/>
          </a:xfrm>
        </p:grpSpPr>
        <p:sp>
          <p:nvSpPr>
            <p:cNvPr id="10245"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
        <p:nvSpPr>
          <p:cNvPr id="10244" name="同侧圆角矩形 6"/>
          <p:cNvSpPr>
            <a:spLocks noChangeArrowheads="1"/>
          </p:cNvSpPr>
          <p:nvPr/>
        </p:nvSpPr>
        <p:spPr bwMode="auto">
          <a:xfrm>
            <a:off x="411600" y="765175"/>
            <a:ext cx="2000250" cy="515938"/>
          </a:xfrm>
          <a:custGeom>
            <a:avLst/>
            <a:gdLst>
              <a:gd name="T0" fmla="*/ 52169 w 2000609"/>
              <a:gd name="T1" fmla="*/ 0 h 516419"/>
              <a:gd name="T2" fmla="*/ 1947005 w 2000609"/>
              <a:gd name="T3" fmla="*/ 0 h 516419"/>
              <a:gd name="T4" fmla="*/ 1999173 w 2000609"/>
              <a:gd name="T5" fmla="*/ 52010 h 516419"/>
              <a:gd name="T6" fmla="*/ 1999173 w 2000609"/>
              <a:gd name="T7" fmla="*/ 514497 h 516419"/>
              <a:gd name="T8" fmla="*/ 1999173 w 2000609"/>
              <a:gd name="T9" fmla="*/ 514497 h 516419"/>
              <a:gd name="T10" fmla="*/ 0 w 2000609"/>
              <a:gd name="T11" fmla="*/ 514497 h 516419"/>
              <a:gd name="T12" fmla="*/ 0 w 2000609"/>
              <a:gd name="T13" fmla="*/ 514497 h 516419"/>
              <a:gd name="T14" fmla="*/ 0 w 2000609"/>
              <a:gd name="T15" fmla="*/ 52010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3000" b="1" dirty="0">
                <a:solidFill>
                  <a:srgbClr val="000000"/>
                </a:solidFill>
                <a:latin typeface="华文新魏" panose="02010800040101010101" pitchFamily="2" charset="-122"/>
                <a:ea typeface="华文新魏" panose="02010800040101010101" pitchFamily="2" charset="-122"/>
              </a:rPr>
              <a:t>生难字词</a:t>
            </a:r>
          </a:p>
        </p:txBody>
      </p:sp>
      <p:sp>
        <p:nvSpPr>
          <p:cNvPr id="2" name="文本框 1"/>
          <p:cNvSpPr txBox="1"/>
          <p:nvPr/>
        </p:nvSpPr>
        <p:spPr>
          <a:xfrm>
            <a:off x="564515" y="1505585"/>
            <a:ext cx="7569200" cy="4572000"/>
          </a:xfrm>
          <a:prstGeom prst="rect">
            <a:avLst/>
          </a:prstGeom>
          <a:solidFill>
            <a:srgbClr val="92D050"/>
          </a:solidFill>
        </p:spPr>
        <p:txBody>
          <a:bodyPr wrap="square" rtlCol="0" anchor="t">
            <a:spAutoFit/>
          </a:bodyPr>
          <a:lstStyle/>
          <a:p>
            <a:pPr lvl="0">
              <a:spcBef>
                <a:spcPct val="50000"/>
              </a:spcBef>
            </a:pPr>
            <a:r>
              <a:rPr lang="zh-CN" altLang="en-US" sz="2800" dirty="0">
                <a:latin typeface="华文新魏" panose="02010800040101010101" pitchFamily="2" charset="-122"/>
                <a:ea typeface="华文新魏" panose="02010800040101010101" pitchFamily="2" charset="-122"/>
                <a:sym typeface="+mn-ea"/>
              </a:rPr>
              <a:t>撵（  </a:t>
            </a:r>
            <a:r>
              <a:rPr lang="en-US" altLang="zh-CN" sz="2800" dirty="0" err="1">
                <a:latin typeface="华文新魏" panose="02010800040101010101" pitchFamily="2" charset="-122"/>
                <a:ea typeface="华文新魏" panose="02010800040101010101" pitchFamily="2" charset="-122"/>
                <a:sym typeface="+mn-ea"/>
              </a:rPr>
              <a:t>nǐan</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   驿（    </a:t>
            </a:r>
            <a:r>
              <a:rPr lang="en-US" altLang="zh-CN" sz="2800" dirty="0" err="1">
                <a:latin typeface="华文新魏" panose="02010800040101010101" pitchFamily="2" charset="-122"/>
                <a:ea typeface="华文新魏" panose="02010800040101010101" pitchFamily="2" charset="-122"/>
                <a:sym typeface="+mn-ea"/>
              </a:rPr>
              <a:t>yì</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）陡（      </a:t>
            </a:r>
            <a:r>
              <a:rPr lang="en-US" altLang="zh-CN" sz="2800" dirty="0" err="1">
                <a:latin typeface="华文新魏" panose="02010800040101010101" pitchFamily="2" charset="-122"/>
                <a:ea typeface="华文新魏" panose="02010800040101010101" pitchFamily="2" charset="-122"/>
                <a:sym typeface="+mn-ea"/>
              </a:rPr>
              <a:t>dǒu</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    </a:t>
            </a:r>
            <a:endParaRPr lang="zh-CN" altLang="en-US" sz="2800" dirty="0">
              <a:latin typeface="华文新魏" panose="02010800040101010101" pitchFamily="2" charset="-122"/>
              <a:ea typeface="华文新魏" panose="02010800040101010101" pitchFamily="2" charset="-122"/>
            </a:endParaRPr>
          </a:p>
          <a:p>
            <a:pPr lvl="0">
              <a:spcBef>
                <a:spcPct val="50000"/>
              </a:spcBef>
            </a:pPr>
            <a:r>
              <a:rPr lang="zh-CN" altLang="en-US" sz="2800" dirty="0">
                <a:latin typeface="华文新魏" panose="02010800040101010101" pitchFamily="2" charset="-122"/>
                <a:ea typeface="华文新魏" panose="02010800040101010101" pitchFamily="2" charset="-122"/>
                <a:sym typeface="+mn-ea"/>
              </a:rPr>
              <a:t>篾（     </a:t>
            </a:r>
            <a:r>
              <a:rPr lang="en-US" altLang="zh-CN" sz="2800" dirty="0" err="1">
                <a:latin typeface="华文新魏" panose="02010800040101010101" pitchFamily="2" charset="-122"/>
                <a:ea typeface="华文新魏" panose="02010800040101010101" pitchFamily="2" charset="-122"/>
                <a:sym typeface="+mn-ea"/>
              </a:rPr>
              <a:t>miè</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）陋（     </a:t>
            </a:r>
            <a:r>
              <a:rPr lang="en-US" altLang="zh-CN" sz="2800" dirty="0" err="1">
                <a:latin typeface="华文新魏" panose="02010800040101010101" pitchFamily="2" charset="-122"/>
                <a:ea typeface="华文新魏" panose="02010800040101010101" pitchFamily="2" charset="-122"/>
                <a:sym typeface="+mn-ea"/>
              </a:rPr>
              <a:t>lòu</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    修葺（   </a:t>
            </a:r>
            <a:r>
              <a:rPr lang="en-US" altLang="zh-CN" sz="2800" dirty="0" err="1">
                <a:latin typeface="华文新魏" panose="02010800040101010101" pitchFamily="2" charset="-122"/>
                <a:ea typeface="华文新魏" panose="02010800040101010101" pitchFamily="2" charset="-122"/>
                <a:sym typeface="+mn-ea"/>
              </a:rPr>
              <a:t>qì</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a:t>
            </a:r>
            <a:endParaRPr lang="zh-CN" altLang="en-US" sz="2800" dirty="0">
              <a:latin typeface="华文新魏" panose="02010800040101010101" pitchFamily="2" charset="-122"/>
              <a:ea typeface="华文新魏" panose="02010800040101010101" pitchFamily="2" charset="-122"/>
            </a:endParaRPr>
          </a:p>
          <a:p>
            <a:pPr lvl="0">
              <a:spcBef>
                <a:spcPct val="50000"/>
              </a:spcBef>
            </a:pPr>
            <a:r>
              <a:rPr lang="zh-CN" altLang="en-US" sz="2800" dirty="0">
                <a:latin typeface="华文新魏" panose="02010800040101010101" pitchFamily="2" charset="-122"/>
                <a:ea typeface="华文新魏" panose="02010800040101010101" pitchFamily="2" charset="-122"/>
                <a:sym typeface="+mn-ea"/>
              </a:rPr>
              <a:t>恍惚（  </a:t>
            </a:r>
            <a:r>
              <a:rPr lang="en-US" altLang="zh-CN" sz="2800" dirty="0" err="1">
                <a:latin typeface="华文新魏" panose="02010800040101010101" pitchFamily="2" charset="-122"/>
                <a:ea typeface="华文新魏" panose="02010800040101010101" pitchFamily="2" charset="-122"/>
                <a:sym typeface="+mn-ea"/>
              </a:rPr>
              <a:t>huǎng</a:t>
            </a:r>
            <a:r>
              <a:rPr lang="en-US" altLang="zh-CN" sz="2800" dirty="0">
                <a:latin typeface="华文新魏" panose="02010800040101010101" pitchFamily="2" charset="-122"/>
                <a:ea typeface="华文新魏" panose="02010800040101010101" pitchFamily="2" charset="-122"/>
                <a:sym typeface="+mn-ea"/>
              </a:rPr>
              <a:t>   </a:t>
            </a:r>
            <a:r>
              <a:rPr lang="en-US" altLang="zh-CN" sz="2800" dirty="0" err="1">
                <a:latin typeface="华文新魏" panose="02010800040101010101" pitchFamily="2" charset="-122"/>
                <a:ea typeface="华文新魏" panose="02010800040101010101" pitchFamily="2" charset="-122"/>
                <a:sym typeface="+mn-ea"/>
              </a:rPr>
              <a:t>hū</a:t>
            </a:r>
            <a:r>
              <a:rPr lang="en-US" altLang="zh-CN" sz="2800" dirty="0">
                <a:latin typeface="华文新魏" panose="02010800040101010101" pitchFamily="2" charset="-122"/>
                <a:ea typeface="华文新魏" panose="02010800040101010101" pitchFamily="2" charset="-122"/>
                <a:sym typeface="+mn-ea"/>
              </a:rPr>
              <a:t>  </a:t>
            </a:r>
            <a:r>
              <a:rPr lang="zh-CN" altLang="en-US" sz="2800" dirty="0">
                <a:latin typeface="华文新魏" panose="02010800040101010101" pitchFamily="2" charset="-122"/>
                <a:ea typeface="华文新魏" panose="02010800040101010101" pitchFamily="2" charset="-122"/>
                <a:sym typeface="+mn-ea"/>
              </a:rPr>
              <a:t>）  麂（   </a:t>
            </a:r>
            <a:r>
              <a:rPr lang="en-US" altLang="zh-CN" sz="2800" dirty="0" err="1">
                <a:latin typeface="华文新魏" panose="02010800040101010101" pitchFamily="2" charset="-122"/>
                <a:ea typeface="华文新魏" panose="02010800040101010101" pitchFamily="2" charset="-122"/>
                <a:sym typeface="+mn-ea"/>
              </a:rPr>
              <a:t>jǐ</a:t>
            </a:r>
            <a:r>
              <a:rPr lang="en-US" altLang="zh-CN" sz="2800" dirty="0">
                <a:latin typeface="华文新魏" panose="02010800040101010101" pitchFamily="2" charset="-122"/>
                <a:ea typeface="华文新魏" panose="02010800040101010101" pitchFamily="2" charset="-122"/>
                <a:sym typeface="+mn-ea"/>
              </a:rPr>
              <a:t> </a:t>
            </a:r>
            <a:r>
              <a:rPr lang="zh-CN" altLang="en-US" sz="2800" dirty="0" smtClean="0">
                <a:latin typeface="华文新魏" panose="02010800040101010101" pitchFamily="2" charset="-122"/>
                <a:ea typeface="华文新魏" panose="02010800040101010101" pitchFamily="2" charset="-122"/>
                <a:sym typeface="+mn-ea"/>
              </a:rPr>
              <a:t>）菌</a:t>
            </a:r>
            <a:r>
              <a:rPr lang="en-US" altLang="zh-CN" sz="2800" dirty="0" smtClean="0">
                <a:latin typeface="华文新魏" panose="02010800040101010101" pitchFamily="2" charset="-122"/>
                <a:ea typeface="华文新魏" panose="02010800040101010101" pitchFamily="2" charset="-122"/>
                <a:sym typeface="+mn-ea"/>
              </a:rPr>
              <a:t>(</a:t>
            </a:r>
            <a:r>
              <a:rPr lang="en-US" altLang="zh-CN" sz="2800" dirty="0" err="1" smtClean="0">
                <a:latin typeface="华文新魏" panose="02010800040101010101" pitchFamily="2" charset="-122"/>
                <a:ea typeface="华文新魏" panose="02010800040101010101" pitchFamily="2" charset="-122"/>
                <a:sym typeface="+mn-ea"/>
              </a:rPr>
              <a:t>jun</a:t>
            </a:r>
            <a:r>
              <a:rPr lang="en-US" altLang="zh-CN" sz="2800" dirty="0" smtClean="0">
                <a:latin typeface="华文新魏" panose="02010800040101010101" pitchFamily="2" charset="-122"/>
                <a:ea typeface="华文新魏" panose="02010800040101010101" pitchFamily="2" charset="-122"/>
                <a:sym typeface="+mn-ea"/>
              </a:rPr>
              <a:t>)</a:t>
            </a:r>
            <a:r>
              <a:rPr lang="zh-CN" altLang="en-US" sz="2800" dirty="0" smtClean="0">
                <a:latin typeface="华文新魏" panose="02010800040101010101" pitchFamily="2" charset="-122"/>
                <a:ea typeface="华文新魏" panose="02010800040101010101" pitchFamily="2" charset="-122"/>
                <a:sym typeface="+mn-ea"/>
              </a:rPr>
              <a:t>子</a:t>
            </a:r>
            <a:endParaRPr lang="zh-CN" altLang="en-US" sz="2800" dirty="0">
              <a:latin typeface="华文新魏" panose="02010800040101010101" pitchFamily="2" charset="-122"/>
              <a:ea typeface="华文新魏" panose="02010800040101010101" pitchFamily="2" charset="-122"/>
              <a:sym typeface="+mn-ea"/>
            </a:endParaRPr>
          </a:p>
          <a:p>
            <a:pPr lvl="0">
              <a:spcBef>
                <a:spcPct val="50000"/>
              </a:spcBef>
            </a:pPr>
            <a:r>
              <a:rPr lang="zh-CN" altLang="en-US" sz="2800" dirty="0">
                <a:latin typeface="华文新魏" panose="02010800040101010101" pitchFamily="2" charset="-122"/>
                <a:ea typeface="华文新魏" panose="02010800040101010101" pitchFamily="2" charset="-122"/>
                <a:sym typeface="+mn-ea"/>
              </a:rPr>
              <a:t>陡峭：形容山势直上直下。 </a:t>
            </a:r>
            <a:br>
              <a:rPr lang="zh-CN" altLang="en-US" sz="2800" dirty="0">
                <a:latin typeface="华文新魏" panose="02010800040101010101" pitchFamily="2" charset="-122"/>
                <a:ea typeface="华文新魏" panose="02010800040101010101" pitchFamily="2" charset="-122"/>
                <a:sym typeface="+mn-ea"/>
              </a:rPr>
            </a:br>
            <a:r>
              <a:rPr lang="zh-CN" altLang="en-US" sz="2800" dirty="0">
                <a:latin typeface="华文新魏" panose="02010800040101010101" pitchFamily="2" charset="-122"/>
                <a:ea typeface="华文新魏" panose="02010800040101010101" pitchFamily="2" charset="-122"/>
                <a:sym typeface="+mn-ea"/>
              </a:rPr>
              <a:t>修葺：修理房子。 </a:t>
            </a:r>
            <a:br>
              <a:rPr lang="zh-CN" altLang="en-US" sz="2800" dirty="0">
                <a:latin typeface="华文新魏" panose="02010800040101010101" pitchFamily="2" charset="-122"/>
                <a:ea typeface="华文新魏" panose="02010800040101010101" pitchFamily="2" charset="-122"/>
                <a:sym typeface="+mn-ea"/>
              </a:rPr>
            </a:br>
            <a:r>
              <a:rPr lang="zh-CN" altLang="en-US" sz="2800" dirty="0">
                <a:latin typeface="华文新魏" panose="02010800040101010101" pitchFamily="2" charset="-122"/>
                <a:ea typeface="华文新魏" panose="02010800040101010101" pitchFamily="2" charset="-122"/>
                <a:sym typeface="+mn-ea"/>
              </a:rPr>
              <a:t>恍惚：看得不清楚，不真切。 </a:t>
            </a:r>
            <a:br>
              <a:rPr lang="zh-CN" altLang="en-US" sz="2800" dirty="0">
                <a:latin typeface="华文新魏" panose="02010800040101010101" pitchFamily="2" charset="-122"/>
                <a:ea typeface="华文新魏" panose="02010800040101010101" pitchFamily="2" charset="-122"/>
                <a:sym typeface="+mn-ea"/>
              </a:rPr>
            </a:br>
            <a:r>
              <a:rPr lang="zh-CN" altLang="en-US" sz="2800" dirty="0">
                <a:latin typeface="华文新魏" panose="02010800040101010101" pitchFamily="2" charset="-122"/>
                <a:ea typeface="华文新魏" panose="02010800040101010101" pitchFamily="2" charset="-122"/>
                <a:sym typeface="+mn-ea"/>
              </a:rPr>
              <a:t>修长：长。 </a:t>
            </a:r>
            <a:br>
              <a:rPr lang="zh-CN" altLang="en-US" sz="2800" dirty="0">
                <a:latin typeface="华文新魏" panose="02010800040101010101" pitchFamily="2" charset="-122"/>
                <a:ea typeface="华文新魏" panose="02010800040101010101" pitchFamily="2" charset="-122"/>
                <a:sym typeface="+mn-ea"/>
              </a:rPr>
            </a:br>
            <a:r>
              <a:rPr lang="zh-CN" altLang="en-US" sz="2800" dirty="0">
                <a:latin typeface="华文新魏" panose="02010800040101010101" pitchFamily="2" charset="-122"/>
                <a:ea typeface="华文新魏" panose="02010800040101010101" pitchFamily="2" charset="-122"/>
                <a:sym typeface="+mn-ea"/>
              </a:rPr>
              <a:t>折损：因过分尊敬使人承受不起。 </a:t>
            </a:r>
            <a:br>
              <a:rPr lang="zh-CN" altLang="en-US" sz="2800" dirty="0">
                <a:latin typeface="华文新魏" panose="02010800040101010101" pitchFamily="2" charset="-122"/>
                <a:ea typeface="华文新魏" panose="02010800040101010101" pitchFamily="2" charset="-122"/>
                <a:sym typeface="+mn-ea"/>
              </a:rPr>
            </a:br>
            <a:r>
              <a:rPr lang="zh-CN" altLang="en-US" sz="2800" dirty="0">
                <a:latin typeface="华文新魏" panose="02010800040101010101" pitchFamily="2" charset="-122"/>
                <a:ea typeface="华文新魏" panose="02010800040101010101" pitchFamily="2" charset="-122"/>
                <a:sym typeface="+mn-ea"/>
              </a:rPr>
              <a:t>悠闲：闲适自得。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图片 3076" descr="bwy02">
            <a:hlinkClick r:id="rId3"/>
          </p:cNvPr>
          <p:cNvPicPr>
            <a:picLocks noChangeAspect="1"/>
          </p:cNvPicPr>
          <p:nvPr/>
        </p:nvPicPr>
        <p:blipFill>
          <a:blip r:embed="rId4" cstate="print"/>
          <a:stretch>
            <a:fillRect/>
          </a:stretch>
        </p:blipFill>
        <p:spPr>
          <a:xfrm>
            <a:off x="249575" y="4236085"/>
            <a:ext cx="3962400" cy="1972945"/>
          </a:xfrm>
          <a:prstGeom prst="rect">
            <a:avLst/>
          </a:prstGeom>
          <a:noFill/>
          <a:ln w="9525">
            <a:noFill/>
          </a:ln>
        </p:spPr>
      </p:pic>
      <p:pic>
        <p:nvPicPr>
          <p:cNvPr id="3078" name="图片 3077" descr="scene_18b"/>
          <p:cNvPicPr>
            <a:picLocks noChangeAspect="1"/>
          </p:cNvPicPr>
          <p:nvPr/>
        </p:nvPicPr>
        <p:blipFill>
          <a:blip r:embed="rId5" cstate="print"/>
          <a:stretch>
            <a:fillRect/>
          </a:stretch>
        </p:blipFill>
        <p:spPr>
          <a:xfrm>
            <a:off x="5257800" y="3200400"/>
            <a:ext cx="3245485" cy="2762885"/>
          </a:xfrm>
          <a:prstGeom prst="rect">
            <a:avLst/>
          </a:prstGeom>
          <a:noFill/>
          <a:ln w="9525">
            <a:noFill/>
          </a:ln>
        </p:spPr>
      </p:pic>
      <p:sp>
        <p:nvSpPr>
          <p:cNvPr id="3080" name="文本框 3079"/>
          <p:cNvSpPr txBox="1"/>
          <p:nvPr/>
        </p:nvSpPr>
        <p:spPr>
          <a:xfrm>
            <a:off x="3491865" y="1158558"/>
            <a:ext cx="4591685" cy="518160"/>
          </a:xfrm>
          <a:prstGeom prst="rect">
            <a:avLst/>
          </a:prstGeom>
          <a:noFill/>
          <a:ln w="9525">
            <a:noFill/>
          </a:ln>
        </p:spPr>
        <p:txBody>
          <a:bodyPr wrap="none" anchor="t">
            <a:spAutoFit/>
          </a:bodyPr>
          <a:lstStyle/>
          <a:p>
            <a:pPr lvl="0"/>
            <a:r>
              <a:rPr lang="en-US" altLang="zh-CN" sz="2800" dirty="0">
                <a:solidFill>
                  <a:schemeClr val="tx1"/>
                </a:solidFill>
                <a:latin typeface="华文新魏" panose="02010800040101010101" pitchFamily="2" charset="-122"/>
                <a:ea typeface="华文新魏" panose="02010800040101010101" pitchFamily="2" charset="-122"/>
              </a:rPr>
              <a:t>1</a:t>
            </a:r>
            <a:r>
              <a:rPr lang="zh-CN" altLang="en-US" sz="2800" dirty="0">
                <a:solidFill>
                  <a:schemeClr val="tx1"/>
                </a:solidFill>
                <a:latin typeface="华文新魏" panose="02010800040101010101" pitchFamily="2" charset="-122"/>
                <a:ea typeface="华文新魏" panose="02010800040101010101" pitchFamily="2" charset="-122"/>
              </a:rPr>
              <a:t>、我、老余，见到小茅屋。</a:t>
            </a:r>
            <a:endParaRPr lang="zh-CN" altLang="en-US" sz="2800">
              <a:solidFill>
                <a:schemeClr val="tx1"/>
              </a:solidFill>
              <a:latin typeface="华文新魏" panose="02010800040101010101" pitchFamily="2" charset="-122"/>
              <a:ea typeface="华文新魏" panose="02010800040101010101" pitchFamily="2" charset="-122"/>
            </a:endParaRPr>
          </a:p>
        </p:txBody>
      </p:sp>
      <p:sp>
        <p:nvSpPr>
          <p:cNvPr id="3082" name="椭圆形标注 3081"/>
          <p:cNvSpPr/>
          <p:nvPr/>
        </p:nvSpPr>
        <p:spPr>
          <a:xfrm>
            <a:off x="228600" y="1776095"/>
            <a:ext cx="3962400" cy="1271905"/>
          </a:xfrm>
          <a:prstGeom prst="wedgeEllipseCallout">
            <a:avLst>
              <a:gd name="adj1" fmla="val 11417"/>
              <a:gd name="adj2" fmla="val 170176"/>
            </a:avLst>
          </a:prstGeom>
          <a:solidFill>
            <a:srgbClr val="FF6600"/>
          </a:solidFill>
          <a:ln w="9525" cap="flat" cmpd="sng">
            <a:solidFill>
              <a:schemeClr val="tx1"/>
            </a:solidFill>
            <a:prstDash val="solid"/>
            <a:miter/>
            <a:headEnd type="none" w="med" len="med"/>
            <a:tailEnd type="none" w="med" len="med"/>
          </a:ln>
        </p:spPr>
        <p:txBody>
          <a:bodyPr/>
          <a:lstStyle/>
          <a:p>
            <a:pPr lvl="0" algn="ctr"/>
            <a:endParaRPr sz="3600" b="1" dirty="0">
              <a:solidFill>
                <a:schemeClr val="bg1"/>
              </a:solidFill>
              <a:latin typeface="Times New Roman" panose="02020603050405020304" pitchFamily="18" charset="0"/>
              <a:ea typeface="楷体_GB2312" panose="02010609030101010101" pitchFamily="49" charset="-122"/>
            </a:endParaRPr>
          </a:p>
        </p:txBody>
      </p:sp>
      <p:sp>
        <p:nvSpPr>
          <p:cNvPr id="3083" name="文本框 3082"/>
          <p:cNvSpPr txBox="1"/>
          <p:nvPr/>
        </p:nvSpPr>
        <p:spPr>
          <a:xfrm>
            <a:off x="762000" y="1898650"/>
            <a:ext cx="2946400" cy="640080"/>
          </a:xfrm>
          <a:prstGeom prst="rect">
            <a:avLst/>
          </a:prstGeom>
          <a:noFill/>
          <a:ln w="9525">
            <a:noFill/>
          </a:ln>
        </p:spPr>
        <p:txBody>
          <a:bodyPr wrap="square" anchor="t">
            <a:spAutoFit/>
          </a:bodyPr>
          <a:lstStyle/>
          <a:p>
            <a:pPr lvl="0"/>
            <a:r>
              <a:rPr lang="zh-CN" altLang="en-US" sz="3600" b="1" dirty="0">
                <a:solidFill>
                  <a:schemeClr val="bg1"/>
                </a:solidFill>
                <a:latin typeface="华文新魏" panose="02010800040101010101" pitchFamily="2" charset="-122"/>
                <a:ea typeface="华文新魏" panose="02010800040101010101" pitchFamily="2" charset="-122"/>
              </a:rPr>
              <a:t>茅屋主人是谁</a:t>
            </a:r>
            <a:endParaRPr lang="zh-CN" altLang="en-US" sz="11700" b="1" dirty="0">
              <a:solidFill>
                <a:schemeClr val="bg1"/>
              </a:solidFill>
              <a:latin typeface="华文新魏" panose="02010800040101010101" pitchFamily="2" charset="-122"/>
              <a:ea typeface="华文新魏" panose="02010800040101010101" pitchFamily="2" charset="-122"/>
            </a:endParaRPr>
          </a:p>
        </p:txBody>
      </p:sp>
      <p:sp>
        <p:nvSpPr>
          <p:cNvPr id="3084" name="文本框 3083"/>
          <p:cNvSpPr txBox="1"/>
          <p:nvPr/>
        </p:nvSpPr>
        <p:spPr>
          <a:xfrm>
            <a:off x="3962400" y="1765935"/>
            <a:ext cx="2181225" cy="2470150"/>
          </a:xfrm>
          <a:prstGeom prst="rect">
            <a:avLst/>
          </a:prstGeom>
          <a:noFill/>
          <a:ln w="9525">
            <a:noFill/>
          </a:ln>
        </p:spPr>
        <p:txBody>
          <a:bodyPr wrap="none" anchor="t">
            <a:spAutoFit/>
          </a:bodyPr>
          <a:lstStyle/>
          <a:p>
            <a:pPr lvl="0"/>
            <a:r>
              <a:rPr lang="zh-CN" altLang="en-US" sz="15600" b="1" dirty="0">
                <a:solidFill>
                  <a:schemeClr val="tx1"/>
                </a:solidFill>
                <a:latin typeface="Times New Roman" panose="02020603050405020304" pitchFamily="18" charset="0"/>
                <a:ea typeface="楷体_GB2312" panose="02010609030101010101" pitchFamily="49" charset="-122"/>
              </a:rPr>
              <a:t>？</a:t>
            </a:r>
          </a:p>
        </p:txBody>
      </p:sp>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9" name="组合 5"/>
          <p:cNvGrpSpPr/>
          <p:nvPr/>
        </p:nvGrpSpPr>
        <p:grpSpPr bwMode="auto">
          <a:xfrm>
            <a:off x="410580" y="1341438"/>
            <a:ext cx="2073275" cy="4762"/>
            <a:chOff x="0" y="0"/>
            <a:chExt cx="2071702" cy="5754"/>
          </a:xfrm>
        </p:grpSpPr>
        <p:sp>
          <p:nvSpPr>
            <p:cNvPr id="10"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additive="base">
                                        <p:cTn id="7" dur="500" fill="hold"/>
                                        <p:tgtEl>
                                          <p:spTgt spid="3077"/>
                                        </p:tgtEl>
                                        <p:attrNameLst>
                                          <p:attrName>ppt_x</p:attrName>
                                        </p:attrNameLst>
                                      </p:cBhvr>
                                      <p:tavLst>
                                        <p:tav tm="0">
                                          <p:val>
                                            <p:strVal val="0-#ppt_w/2"/>
                                          </p:val>
                                        </p:tav>
                                        <p:tav tm="100000">
                                          <p:val>
                                            <p:strVal val="#ppt_x"/>
                                          </p:val>
                                        </p:tav>
                                      </p:tavLst>
                                    </p:anim>
                                    <p:anim calcmode="lin" valueType="num">
                                      <p:cBhvr additive="base">
                                        <p:cTn id="8"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78"/>
                                        </p:tgtEl>
                                        <p:attrNameLst>
                                          <p:attrName>style.visibility</p:attrName>
                                        </p:attrNameLst>
                                      </p:cBhvr>
                                      <p:to>
                                        <p:strVal val="visible"/>
                                      </p:to>
                                    </p:set>
                                    <p:anim calcmode="lin" valueType="num">
                                      <p:cBhvr additive="base">
                                        <p:cTn id="13" dur="500" fill="hold"/>
                                        <p:tgtEl>
                                          <p:spTgt spid="3078"/>
                                        </p:tgtEl>
                                        <p:attrNameLst>
                                          <p:attrName>ppt_x</p:attrName>
                                        </p:attrNameLst>
                                      </p:cBhvr>
                                      <p:tavLst>
                                        <p:tav tm="0">
                                          <p:val>
                                            <p:strVal val="0-#ppt_w/2"/>
                                          </p:val>
                                        </p:tav>
                                        <p:tav tm="100000">
                                          <p:val>
                                            <p:strVal val="#ppt_x"/>
                                          </p:val>
                                        </p:tav>
                                      </p:tavLst>
                                    </p:anim>
                                    <p:anim calcmode="lin" valueType="num">
                                      <p:cBhvr additive="base">
                                        <p:cTn id="14"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80"/>
                                        </p:tgtEl>
                                        <p:attrNameLst>
                                          <p:attrName>style.visibility</p:attrName>
                                        </p:attrNameLst>
                                      </p:cBhvr>
                                      <p:to>
                                        <p:strVal val="visible"/>
                                      </p:to>
                                    </p:set>
                                    <p:anim calcmode="lin" valueType="num">
                                      <p:cBhvr additive="base">
                                        <p:cTn id="19" dur="500" fill="hold"/>
                                        <p:tgtEl>
                                          <p:spTgt spid="3080"/>
                                        </p:tgtEl>
                                        <p:attrNameLst>
                                          <p:attrName>ppt_x</p:attrName>
                                        </p:attrNameLst>
                                      </p:cBhvr>
                                      <p:tavLst>
                                        <p:tav tm="0">
                                          <p:val>
                                            <p:strVal val="0-#ppt_w/2"/>
                                          </p:val>
                                        </p:tav>
                                        <p:tav tm="100000">
                                          <p:val>
                                            <p:strVal val="#ppt_x"/>
                                          </p:val>
                                        </p:tav>
                                      </p:tavLst>
                                    </p:anim>
                                    <p:anim calcmode="lin" valueType="num">
                                      <p:cBhvr additive="base">
                                        <p:cTn id="20"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82"/>
                                        </p:tgtEl>
                                        <p:attrNameLst>
                                          <p:attrName>style.visibility</p:attrName>
                                        </p:attrNameLst>
                                      </p:cBhvr>
                                      <p:to>
                                        <p:strVal val="visible"/>
                                      </p:to>
                                    </p:set>
                                    <p:anim calcmode="lin" valueType="num">
                                      <p:cBhvr additive="base">
                                        <p:cTn id="25" dur="500" fill="hold"/>
                                        <p:tgtEl>
                                          <p:spTgt spid="3082"/>
                                        </p:tgtEl>
                                        <p:attrNameLst>
                                          <p:attrName>ppt_x</p:attrName>
                                        </p:attrNameLst>
                                      </p:cBhvr>
                                      <p:tavLst>
                                        <p:tav tm="0">
                                          <p:val>
                                            <p:strVal val="0-#ppt_w/2"/>
                                          </p:val>
                                        </p:tav>
                                        <p:tav tm="100000">
                                          <p:val>
                                            <p:strVal val="#ppt_x"/>
                                          </p:val>
                                        </p:tav>
                                      </p:tavLst>
                                    </p:anim>
                                    <p:anim calcmode="lin" valueType="num">
                                      <p:cBhvr additive="base">
                                        <p:cTn id="26"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83"/>
                                        </p:tgtEl>
                                        <p:attrNameLst>
                                          <p:attrName>style.visibility</p:attrName>
                                        </p:attrNameLst>
                                      </p:cBhvr>
                                      <p:to>
                                        <p:strVal val="visible"/>
                                      </p:to>
                                    </p:set>
                                    <p:anim calcmode="lin" valueType="num">
                                      <p:cBhvr additive="base">
                                        <p:cTn id="31" dur="500" fill="hold"/>
                                        <p:tgtEl>
                                          <p:spTgt spid="3083"/>
                                        </p:tgtEl>
                                        <p:attrNameLst>
                                          <p:attrName>ppt_x</p:attrName>
                                        </p:attrNameLst>
                                      </p:cBhvr>
                                      <p:tavLst>
                                        <p:tav tm="0">
                                          <p:val>
                                            <p:strVal val="0-#ppt_w/2"/>
                                          </p:val>
                                        </p:tav>
                                        <p:tav tm="100000">
                                          <p:val>
                                            <p:strVal val="#ppt_x"/>
                                          </p:val>
                                        </p:tav>
                                      </p:tavLst>
                                    </p:anim>
                                    <p:anim calcmode="lin" valueType="num">
                                      <p:cBhvr additive="base">
                                        <p:cTn id="3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084"/>
                                        </p:tgtEl>
                                        <p:attrNameLst>
                                          <p:attrName>style.visibility</p:attrName>
                                        </p:attrNameLst>
                                      </p:cBhvr>
                                      <p:to>
                                        <p:strVal val="visible"/>
                                      </p:to>
                                    </p:set>
                                    <p:anim calcmode="lin" valueType="num">
                                      <p:cBhvr additive="base">
                                        <p:cTn id="37" dur="500" fill="hold"/>
                                        <p:tgtEl>
                                          <p:spTgt spid="3084"/>
                                        </p:tgtEl>
                                        <p:attrNameLst>
                                          <p:attrName>ppt_x</p:attrName>
                                        </p:attrNameLst>
                                      </p:cBhvr>
                                      <p:tavLst>
                                        <p:tav tm="0">
                                          <p:val>
                                            <p:strVal val="0-#ppt_w/2"/>
                                          </p:val>
                                        </p:tav>
                                        <p:tav tm="100000">
                                          <p:val>
                                            <p:strVal val="#ppt_x"/>
                                          </p:val>
                                        </p:tav>
                                      </p:tavLst>
                                    </p:anim>
                                    <p:anim calcmode="lin" valueType="num">
                                      <p:cBhvr additive="base">
                                        <p:cTn id="38"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p:bldP spid="3082" grpId="0" bldLvl="0" animBg="1"/>
      <p:bldP spid="3083" grpId="0"/>
      <p:bldP spid="30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图片 46084" descr="scene_18b"/>
          <p:cNvPicPr>
            <a:picLocks noChangeAspect="1"/>
          </p:cNvPicPr>
          <p:nvPr/>
        </p:nvPicPr>
        <p:blipFill>
          <a:blip r:embed="rId4" cstate="print"/>
          <a:stretch>
            <a:fillRect/>
          </a:stretch>
        </p:blipFill>
        <p:spPr>
          <a:xfrm>
            <a:off x="5257800" y="3200400"/>
            <a:ext cx="3505200" cy="2990215"/>
          </a:xfrm>
          <a:prstGeom prst="rect">
            <a:avLst/>
          </a:prstGeom>
          <a:noFill/>
          <a:ln w="9525">
            <a:noFill/>
          </a:ln>
        </p:spPr>
      </p:pic>
      <p:sp>
        <p:nvSpPr>
          <p:cNvPr id="46086" name="文本框 46085"/>
          <p:cNvSpPr txBox="1"/>
          <p:nvPr/>
        </p:nvSpPr>
        <p:spPr>
          <a:xfrm>
            <a:off x="2747010" y="1334770"/>
            <a:ext cx="58724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不是他。瑶族老人是专门运粮食的。</a:t>
            </a:r>
          </a:p>
        </p:txBody>
      </p:sp>
      <p:pic>
        <p:nvPicPr>
          <p:cNvPr id="46087" name="图片 46086" descr="y21">
            <a:hlinkClick r:id="rId5"/>
          </p:cNvPr>
          <p:cNvPicPr>
            <a:picLocks noChangeAspect="1"/>
          </p:cNvPicPr>
          <p:nvPr/>
        </p:nvPicPr>
        <p:blipFill>
          <a:blip r:embed="rId6" cstate="print"/>
          <a:stretch>
            <a:fillRect/>
          </a:stretch>
        </p:blipFill>
        <p:spPr>
          <a:xfrm>
            <a:off x="604520" y="2417445"/>
            <a:ext cx="3786505" cy="3773170"/>
          </a:xfrm>
          <a:prstGeom prst="rect">
            <a:avLst/>
          </a:prstGeom>
          <a:noFill/>
          <a:ln w="9525">
            <a:noFill/>
          </a:ln>
        </p:spPr>
      </p:pic>
      <p:sp>
        <p:nvSpPr>
          <p:cNvPr id="46088" name="椭圆 46087"/>
          <p:cNvSpPr/>
          <p:nvPr/>
        </p:nvSpPr>
        <p:spPr>
          <a:xfrm>
            <a:off x="4572000" y="2133600"/>
            <a:ext cx="4267200" cy="914400"/>
          </a:xfrm>
          <a:prstGeom prst="ellipse">
            <a:avLst/>
          </a:prstGeom>
          <a:solidFill>
            <a:srgbClr val="FF6600"/>
          </a:solidFill>
          <a:ln w="9525" cap="flat" cmpd="sng">
            <a:solidFill>
              <a:schemeClr val="tx1"/>
            </a:solidFill>
            <a:prstDash val="solid"/>
            <a:headEnd type="none" w="med" len="med"/>
            <a:tailEnd type="none" w="med" len="med"/>
          </a:ln>
        </p:spPr>
        <p:txBody>
          <a:bodyPr wrap="none" anchor="ctr"/>
          <a:lstStyle/>
          <a:p>
            <a:pPr lvl="0" algn="ctr"/>
            <a:r>
              <a:rPr lang="zh-CN" altLang="en-US" sz="2800" dirty="0">
                <a:solidFill>
                  <a:schemeClr val="bg1"/>
                </a:solidFill>
                <a:latin typeface="华文新魏" panose="02010800040101010101" pitchFamily="2" charset="-122"/>
                <a:ea typeface="华文新魏" panose="02010800040101010101" pitchFamily="2" charset="-122"/>
              </a:rPr>
              <a:t>主人是他？？</a:t>
            </a:r>
          </a:p>
        </p:txBody>
      </p:sp>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7" name="组合 5"/>
          <p:cNvGrpSpPr/>
          <p:nvPr/>
        </p:nvGrpSpPr>
        <p:grpSpPr bwMode="auto">
          <a:xfrm>
            <a:off x="410580" y="1341438"/>
            <a:ext cx="2073275" cy="4762"/>
            <a:chOff x="0" y="0"/>
            <a:chExt cx="2071702" cy="5754"/>
          </a:xfrm>
        </p:grpSpPr>
        <p:sp>
          <p:nvSpPr>
            <p:cNvPr id="8"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087"/>
                                        </p:tgtEl>
                                        <p:attrNameLst>
                                          <p:attrName>style.visibility</p:attrName>
                                        </p:attrNameLst>
                                      </p:cBhvr>
                                      <p:to>
                                        <p:strVal val="visible"/>
                                      </p:to>
                                    </p:set>
                                    <p:anim calcmode="lin" valueType="num">
                                      <p:cBhvr additive="base">
                                        <p:cTn id="7" dur="500" fill="hold"/>
                                        <p:tgtEl>
                                          <p:spTgt spid="46087"/>
                                        </p:tgtEl>
                                        <p:attrNameLst>
                                          <p:attrName>ppt_x</p:attrName>
                                        </p:attrNameLst>
                                      </p:cBhvr>
                                      <p:tavLst>
                                        <p:tav tm="0">
                                          <p:val>
                                            <p:strVal val="0-#ppt_w/2"/>
                                          </p:val>
                                        </p:tav>
                                        <p:tav tm="100000">
                                          <p:val>
                                            <p:strVal val="#ppt_x"/>
                                          </p:val>
                                        </p:tav>
                                      </p:tavLst>
                                    </p:anim>
                                    <p:anim calcmode="lin" valueType="num">
                                      <p:cBhvr additive="base">
                                        <p:cTn id="8" dur="500" fill="hold"/>
                                        <p:tgtEl>
                                          <p:spTgt spid="460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8"/>
                                        </p:tgtEl>
                                        <p:attrNameLst>
                                          <p:attrName>style.visibility</p:attrName>
                                        </p:attrNameLst>
                                      </p:cBhvr>
                                      <p:to>
                                        <p:strVal val="visible"/>
                                      </p:to>
                                    </p:set>
                                    <p:anim calcmode="lin" valueType="num">
                                      <p:cBhvr additive="base">
                                        <p:cTn id="13" dur="500" fill="hold"/>
                                        <p:tgtEl>
                                          <p:spTgt spid="46088"/>
                                        </p:tgtEl>
                                        <p:attrNameLst>
                                          <p:attrName>ppt_x</p:attrName>
                                        </p:attrNameLst>
                                      </p:cBhvr>
                                      <p:tavLst>
                                        <p:tav tm="0">
                                          <p:val>
                                            <p:strVal val="0-#ppt_w/2"/>
                                          </p:val>
                                        </p:tav>
                                        <p:tav tm="100000">
                                          <p:val>
                                            <p:strVal val="#ppt_x"/>
                                          </p:val>
                                        </p:tav>
                                      </p:tavLst>
                                    </p:anim>
                                    <p:anim calcmode="lin" valueType="num">
                                      <p:cBhvr additive="base">
                                        <p:cTn id="14" dur="500" fill="hold"/>
                                        <p:tgtEl>
                                          <p:spTgt spid="4608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driveby.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6086"/>
                                        </p:tgtEl>
                                        <p:attrNameLst>
                                          <p:attrName>style.visibility</p:attrName>
                                        </p:attrNameLst>
                                      </p:cBhvr>
                                      <p:to>
                                        <p:strVal val="visible"/>
                                      </p:to>
                                    </p:set>
                                    <p:anim calcmode="lin" valueType="num">
                                      <p:cBhvr additive="base">
                                        <p:cTn id="19" dur="500" fill="hold"/>
                                        <p:tgtEl>
                                          <p:spTgt spid="46086"/>
                                        </p:tgtEl>
                                        <p:attrNameLst>
                                          <p:attrName>ppt_x</p:attrName>
                                        </p:attrNameLst>
                                      </p:cBhvr>
                                      <p:tavLst>
                                        <p:tav tm="0">
                                          <p:val>
                                            <p:strVal val="0-#ppt_w/2"/>
                                          </p:val>
                                        </p:tav>
                                        <p:tav tm="100000">
                                          <p:val>
                                            <p:strVal val="#ppt_x"/>
                                          </p:val>
                                        </p:tav>
                                      </p:tavLst>
                                    </p:anim>
                                    <p:anim calcmode="lin" valueType="num">
                                      <p:cBhvr additive="base">
                                        <p:cTn id="20" dur="500" fill="hold"/>
                                        <p:tgtEl>
                                          <p:spTgt spid="460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P spid="4608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9" name="图片 57348" descr="y21">
            <a:hlinkClick r:id="rId3"/>
          </p:cNvPr>
          <p:cNvPicPr>
            <a:picLocks noChangeAspect="1"/>
          </p:cNvPicPr>
          <p:nvPr/>
        </p:nvPicPr>
        <p:blipFill>
          <a:blip r:embed="rId4" cstate="print"/>
          <a:stretch>
            <a:fillRect/>
          </a:stretch>
        </p:blipFill>
        <p:spPr>
          <a:xfrm>
            <a:off x="372110" y="2324735"/>
            <a:ext cx="4018915" cy="3985260"/>
          </a:xfrm>
          <a:prstGeom prst="rect">
            <a:avLst/>
          </a:prstGeom>
          <a:noFill/>
          <a:ln w="9525">
            <a:noFill/>
          </a:ln>
        </p:spPr>
      </p:pic>
      <p:sp>
        <p:nvSpPr>
          <p:cNvPr id="57350" name="圆角矩形标注 57349"/>
          <p:cNvSpPr/>
          <p:nvPr/>
        </p:nvSpPr>
        <p:spPr>
          <a:xfrm>
            <a:off x="5257800" y="663575"/>
            <a:ext cx="3886200" cy="2308225"/>
          </a:xfrm>
          <a:prstGeom prst="wedgeRoundRectCallout">
            <a:avLst>
              <a:gd name="adj1" fmla="val -113889"/>
              <a:gd name="adj2" fmla="val 56944"/>
              <a:gd name="adj3" fmla="val 16667"/>
            </a:avLst>
          </a:prstGeom>
          <a:solidFill>
            <a:srgbClr val="FF6600"/>
          </a:solidFill>
          <a:ln w="9525" cap="flat" cmpd="sng">
            <a:solidFill>
              <a:schemeClr val="tx1"/>
            </a:solidFill>
            <a:prstDash val="solid"/>
            <a:miter/>
            <a:headEnd type="none" w="med" len="med"/>
            <a:tailEnd type="none" w="med" len="med"/>
          </a:ln>
        </p:spPr>
        <p:txBody>
          <a:bodyPr/>
          <a:lstStyle/>
          <a:p>
            <a:pPr lvl="0" algn="ctr"/>
            <a:endParaRPr sz="3600" b="1" dirty="0">
              <a:solidFill>
                <a:schemeClr val="bg1"/>
              </a:solidFill>
              <a:latin typeface="Times New Roman" panose="02020603050405020304" pitchFamily="18" charset="0"/>
              <a:ea typeface="楷体_GB2312" panose="02010609030101010101" pitchFamily="49" charset="-122"/>
            </a:endParaRPr>
          </a:p>
        </p:txBody>
      </p:sp>
      <p:sp>
        <p:nvSpPr>
          <p:cNvPr id="57351" name="文本框 57350"/>
          <p:cNvSpPr txBox="1"/>
          <p:nvPr/>
        </p:nvSpPr>
        <p:spPr>
          <a:xfrm>
            <a:off x="5600700" y="1132205"/>
            <a:ext cx="3200400" cy="1371600"/>
          </a:xfrm>
          <a:prstGeom prst="rect">
            <a:avLst/>
          </a:prstGeom>
          <a:noFill/>
          <a:ln w="9525">
            <a:noFill/>
          </a:ln>
        </p:spPr>
        <p:txBody>
          <a:bodyPr>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对门山头上有个叫梨花的小姑娘，茅屋可能是她的！</a:t>
            </a:r>
          </a:p>
        </p:txBody>
      </p:sp>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6" name="组合 5"/>
          <p:cNvGrpSpPr/>
          <p:nvPr/>
        </p:nvGrpSpPr>
        <p:grpSpPr bwMode="auto">
          <a:xfrm>
            <a:off x="410580" y="1341438"/>
            <a:ext cx="2073275" cy="4762"/>
            <a:chOff x="0" y="0"/>
            <a:chExt cx="2071702" cy="5754"/>
          </a:xfrm>
        </p:grpSpPr>
        <p:sp>
          <p:nvSpPr>
            <p:cNvPr id="7"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7349"/>
                                        </p:tgtEl>
                                        <p:attrNameLst>
                                          <p:attrName>style.visibility</p:attrName>
                                        </p:attrNameLst>
                                      </p:cBhvr>
                                      <p:to>
                                        <p:strVal val="visible"/>
                                      </p:to>
                                    </p:set>
                                    <p:anim calcmode="lin" valueType="num">
                                      <p:cBhvr additive="base">
                                        <p:cTn id="7" dur="500" fill="hold"/>
                                        <p:tgtEl>
                                          <p:spTgt spid="57349"/>
                                        </p:tgtEl>
                                        <p:attrNameLst>
                                          <p:attrName>ppt_x</p:attrName>
                                        </p:attrNameLst>
                                      </p:cBhvr>
                                      <p:tavLst>
                                        <p:tav tm="0">
                                          <p:val>
                                            <p:strVal val="0-#ppt_w/2"/>
                                          </p:val>
                                        </p:tav>
                                        <p:tav tm="100000">
                                          <p:val>
                                            <p:strVal val="#ppt_x"/>
                                          </p:val>
                                        </p:tav>
                                      </p:tavLst>
                                    </p:anim>
                                    <p:anim calcmode="lin" valueType="num">
                                      <p:cBhvr additive="base">
                                        <p:cTn id="8" dur="500" fill="hold"/>
                                        <p:tgtEl>
                                          <p:spTgt spid="573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7350"/>
                                        </p:tgtEl>
                                        <p:attrNameLst>
                                          <p:attrName>style.visibility</p:attrName>
                                        </p:attrNameLst>
                                      </p:cBhvr>
                                      <p:to>
                                        <p:strVal val="visible"/>
                                      </p:to>
                                    </p:set>
                                    <p:animEffect transition="in" filter="dissolve">
                                      <p:cBhvr>
                                        <p:cTn id="13" dur="500"/>
                                        <p:tgtEl>
                                          <p:spTgt spid="57350"/>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7351"/>
                                        </p:tgtEl>
                                        <p:attrNameLst>
                                          <p:attrName>style.visibility</p:attrName>
                                        </p:attrNameLst>
                                      </p:cBhvr>
                                      <p:to>
                                        <p:strVal val="visible"/>
                                      </p:to>
                                    </p:set>
                                    <p:animEffect transition="in" filter="dissolve">
                                      <p:cBhvr>
                                        <p:cTn id="18" dur="500"/>
                                        <p:tgtEl>
                                          <p:spTgt spid="57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bldLvl="0" animBg="1"/>
      <p:bldP spid="573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9" name="图片 47108" descr="scene_18b"/>
          <p:cNvPicPr>
            <a:picLocks noChangeAspect="1"/>
          </p:cNvPicPr>
          <p:nvPr/>
        </p:nvPicPr>
        <p:blipFill>
          <a:blip r:embed="rId4" cstate="print"/>
          <a:stretch>
            <a:fillRect/>
          </a:stretch>
        </p:blipFill>
        <p:spPr>
          <a:xfrm>
            <a:off x="5767070" y="3437255"/>
            <a:ext cx="3125470" cy="2808605"/>
          </a:xfrm>
          <a:prstGeom prst="rect">
            <a:avLst/>
          </a:prstGeom>
          <a:noFill/>
          <a:ln w="9525">
            <a:noFill/>
          </a:ln>
        </p:spPr>
      </p:pic>
      <p:pic>
        <p:nvPicPr>
          <p:cNvPr id="47108" name="图片 47107" descr="ImageLink"/>
          <p:cNvPicPr>
            <a:picLocks noChangeAspect="1"/>
          </p:cNvPicPr>
          <p:nvPr/>
        </p:nvPicPr>
        <p:blipFill>
          <a:blip r:embed="rId5" cstate="print"/>
          <a:stretch>
            <a:fillRect/>
          </a:stretch>
        </p:blipFill>
        <p:spPr>
          <a:xfrm>
            <a:off x="604520" y="2266315"/>
            <a:ext cx="5162550" cy="3980180"/>
          </a:xfrm>
          <a:prstGeom prst="rect">
            <a:avLst/>
          </a:prstGeom>
          <a:noFill/>
          <a:ln w="9525">
            <a:noFill/>
          </a:ln>
        </p:spPr>
      </p:pic>
      <p:sp>
        <p:nvSpPr>
          <p:cNvPr id="47110" name="文本框 47109"/>
          <p:cNvSpPr txBox="1"/>
          <p:nvPr/>
        </p:nvSpPr>
        <p:spPr>
          <a:xfrm>
            <a:off x="4067175" y="892175"/>
            <a:ext cx="3738880" cy="518160"/>
          </a:xfrm>
          <a:prstGeom prst="rect">
            <a:avLst/>
          </a:prstGeom>
          <a:noFill/>
          <a:ln w="9525">
            <a:noFill/>
          </a:ln>
        </p:spPr>
        <p:txBody>
          <a:bodyPr wrap="none" anchor="t">
            <a:spAutoFit/>
          </a:bodyPr>
          <a:lstStyle/>
          <a:p>
            <a:pPr lvl="0"/>
            <a:r>
              <a:rPr lang="zh-CN" altLang="en-US" sz="2800" dirty="0">
                <a:solidFill>
                  <a:schemeClr val="tx1"/>
                </a:solidFill>
                <a:latin typeface="华文新魏" panose="02010800040101010101" pitchFamily="2" charset="-122"/>
                <a:ea typeface="华文新魏" panose="02010800040101010101" pitchFamily="2" charset="-122"/>
              </a:rPr>
              <a:t>喂！你们谁是梨花啊？</a:t>
            </a:r>
          </a:p>
        </p:txBody>
      </p:sp>
      <p:sp>
        <p:nvSpPr>
          <p:cNvPr id="47111" name="椭圆 47110"/>
          <p:cNvSpPr/>
          <p:nvPr/>
        </p:nvSpPr>
        <p:spPr>
          <a:xfrm>
            <a:off x="4343400" y="1524000"/>
            <a:ext cx="4800600" cy="990600"/>
          </a:xfrm>
          <a:prstGeom prst="ellipse">
            <a:avLst/>
          </a:prstGeom>
          <a:solidFill>
            <a:srgbClr val="FF6600"/>
          </a:solidFill>
          <a:ln w="9525" cap="flat" cmpd="sng">
            <a:solidFill>
              <a:schemeClr val="tx1"/>
            </a:solidFill>
            <a:prstDash val="solid"/>
            <a:headEnd type="none" w="med" len="med"/>
            <a:tailEnd type="none" w="med" len="med"/>
          </a:ln>
        </p:spPr>
        <p:txBody>
          <a:bodyPr wrap="none" anchor="ctr"/>
          <a:lstStyle/>
          <a:p>
            <a:pPr lvl="0" algn="ctr"/>
            <a:r>
              <a:rPr lang="zh-CN" altLang="en-US" sz="2800" dirty="0">
                <a:solidFill>
                  <a:schemeClr val="tx1"/>
                </a:solidFill>
                <a:latin typeface="华文新魏" panose="02010800040101010101" pitchFamily="2" charset="-122"/>
                <a:ea typeface="华文新魏" panose="02010800040101010101" pitchFamily="2" charset="-122"/>
              </a:rPr>
              <a:t>茅屋定是你们的啦？</a:t>
            </a:r>
          </a:p>
        </p:txBody>
      </p:sp>
      <p:sp>
        <p:nvSpPr>
          <p:cNvPr id="12291" name="同侧圆角矩形 5"/>
          <p:cNvSpPr>
            <a:spLocks noChangeArrowheads="1"/>
          </p:cNvSpPr>
          <p:nvPr/>
        </p:nvSpPr>
        <p:spPr bwMode="auto">
          <a:xfrm>
            <a:off x="467715" y="764815"/>
            <a:ext cx="2000250" cy="517525"/>
          </a:xfrm>
          <a:custGeom>
            <a:avLst/>
            <a:gdLst>
              <a:gd name="T0" fmla="*/ 52169 w 2000609"/>
              <a:gd name="T1" fmla="*/ 0 h 516419"/>
              <a:gd name="T2" fmla="*/ 1947005 w 2000609"/>
              <a:gd name="T3" fmla="*/ 0 h 516419"/>
              <a:gd name="T4" fmla="*/ 1999173 w 2000609"/>
              <a:gd name="T5" fmla="*/ 52654 h 516419"/>
              <a:gd name="T6" fmla="*/ 1999173 w 2000609"/>
              <a:gd name="T7" fmla="*/ 520857 h 516419"/>
              <a:gd name="T8" fmla="*/ 1999173 w 2000609"/>
              <a:gd name="T9" fmla="*/ 520857 h 516419"/>
              <a:gd name="T10" fmla="*/ 0 w 2000609"/>
              <a:gd name="T11" fmla="*/ 520857 h 516419"/>
              <a:gd name="T12" fmla="*/ 0 w 2000609"/>
              <a:gd name="T13" fmla="*/ 520857 h 516419"/>
              <a:gd name="T14" fmla="*/ 0 w 2000609"/>
              <a:gd name="T15" fmla="*/ 52654 h 516419"/>
              <a:gd name="T16" fmla="*/ 52169 w 2000609"/>
              <a:gd name="T17" fmla="*/ 0 h 516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0609"/>
              <a:gd name="T28" fmla="*/ 0 h 516419"/>
              <a:gd name="T29" fmla="*/ 2000609 w 2000609"/>
              <a:gd name="T30" fmla="*/ 516419 h 516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0609" h="516419">
                <a:moveTo>
                  <a:pt x="52205" y="0"/>
                </a:moveTo>
                <a:lnTo>
                  <a:pt x="1948404" y="0"/>
                </a:lnTo>
                <a:cubicBezTo>
                  <a:pt x="1977236" y="0"/>
                  <a:pt x="2000609" y="23373"/>
                  <a:pt x="2000609" y="52205"/>
                </a:cubicBezTo>
                <a:lnTo>
                  <a:pt x="2000609" y="516419"/>
                </a:lnTo>
                <a:lnTo>
                  <a:pt x="0" y="516419"/>
                </a:lnTo>
                <a:lnTo>
                  <a:pt x="0" y="52205"/>
                </a:lnTo>
                <a:cubicBezTo>
                  <a:pt x="0" y="23373"/>
                  <a:pt x="23373" y="0"/>
                  <a:pt x="52205" y="0"/>
                </a:cubicBezTo>
                <a:close/>
              </a:path>
            </a:pathLst>
          </a:custGeom>
          <a:gradFill rotWithShape="1">
            <a:gsLst>
              <a:gs pos="0">
                <a:srgbClr val="CCDEFF"/>
              </a:gs>
              <a:gs pos="35001">
                <a:srgbClr val="DAE7FF"/>
              </a:gs>
              <a:gs pos="100000">
                <a:srgbClr val="F0F5FF"/>
              </a:gs>
            </a:gsLst>
            <a:lin ang="5400000" scaled="1"/>
          </a:gradFill>
          <a:ln>
            <a:noFill/>
          </a:ln>
          <a:effectLst>
            <a:outerShdw dist="20000" dir="5400000" algn="ctr" rotWithShape="0">
              <a:srgbClr val="000000">
                <a:alpha val="37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ltLang="zh-CN"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课文解析</a:t>
            </a:r>
            <a:endParaRPr lang="en-US" sz="3000" b="1" dirty="0">
              <a:solidFill>
                <a:srgbClr val="000000"/>
              </a:solidFill>
              <a:latin typeface="华文新魏" panose="02010800040101010101" pitchFamily="2" charset="-122"/>
              <a:ea typeface="华文新魏" panose="02010800040101010101" pitchFamily="2" charset="-122"/>
            </a:endParaRPr>
          </a:p>
          <a:p>
            <a:pPr algn="ctr"/>
            <a:r>
              <a:rPr lang="zh-CN" altLang="en-US" sz="3000" b="1" dirty="0">
                <a:solidFill>
                  <a:srgbClr val="000000"/>
                </a:solidFill>
                <a:latin typeface="华文新魏" panose="02010800040101010101" pitchFamily="2" charset="-122"/>
                <a:ea typeface="华文新魏" panose="02010800040101010101" pitchFamily="2" charset="-122"/>
              </a:rPr>
              <a:t>整体感知</a:t>
            </a:r>
          </a:p>
        </p:txBody>
      </p:sp>
      <p:grpSp>
        <p:nvGrpSpPr>
          <p:cNvPr id="7" name="组合 5"/>
          <p:cNvGrpSpPr/>
          <p:nvPr/>
        </p:nvGrpSpPr>
        <p:grpSpPr bwMode="auto">
          <a:xfrm>
            <a:off x="410580" y="1341438"/>
            <a:ext cx="2073275" cy="4762"/>
            <a:chOff x="0" y="0"/>
            <a:chExt cx="2071702" cy="5754"/>
          </a:xfrm>
        </p:grpSpPr>
        <p:sp>
          <p:nvSpPr>
            <p:cNvPr id="8" name="直线连接符 21"/>
            <p:cNvSpPr>
              <a:spLocks noChangeShapeType="1"/>
            </p:cNvSpPr>
            <p:nvPr/>
          </p:nvSpPr>
          <p:spPr bwMode="auto">
            <a:xfrm flipV="1">
              <a:off x="0" y="0"/>
              <a:ext cx="2071702" cy="5754"/>
            </a:xfrm>
            <a:prstGeom prst="line">
              <a:avLst/>
            </a:prstGeom>
            <a:noFill/>
            <a:ln w="38100">
              <a:solidFill>
                <a:srgbClr val="93B3D7"/>
              </a:solidFill>
              <a:prstDash val="dash"/>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additive="base">
                                        <p:cTn id="7" dur="500" fill="hold"/>
                                        <p:tgtEl>
                                          <p:spTgt spid="47108"/>
                                        </p:tgtEl>
                                        <p:attrNameLst>
                                          <p:attrName>ppt_x</p:attrName>
                                        </p:attrNameLst>
                                      </p:cBhvr>
                                      <p:tavLst>
                                        <p:tav tm="0">
                                          <p:val>
                                            <p:strVal val="0-#ppt_w/2"/>
                                          </p:val>
                                        </p:tav>
                                        <p:tav tm="100000">
                                          <p:val>
                                            <p:strVal val="#ppt_x"/>
                                          </p:val>
                                        </p:tav>
                                      </p:tavLst>
                                    </p:anim>
                                    <p:anim calcmode="lin" valueType="num">
                                      <p:cBhvr additive="base">
                                        <p:cTn id="8" dur="500" fill="hold"/>
                                        <p:tgtEl>
                                          <p:spTgt spid="471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110"/>
                                        </p:tgtEl>
                                        <p:attrNameLst>
                                          <p:attrName>style.visibility</p:attrName>
                                        </p:attrNameLst>
                                      </p:cBhvr>
                                      <p:to>
                                        <p:strVal val="visible"/>
                                      </p:to>
                                    </p:set>
                                    <p:anim calcmode="lin" valueType="num">
                                      <p:cBhvr additive="base">
                                        <p:cTn id="13" dur="500" fill="hold"/>
                                        <p:tgtEl>
                                          <p:spTgt spid="47110"/>
                                        </p:tgtEl>
                                        <p:attrNameLst>
                                          <p:attrName>ppt_x</p:attrName>
                                        </p:attrNameLst>
                                      </p:cBhvr>
                                      <p:tavLst>
                                        <p:tav tm="0">
                                          <p:val>
                                            <p:strVal val="0-#ppt_w/2"/>
                                          </p:val>
                                        </p:tav>
                                        <p:tav tm="100000">
                                          <p:val>
                                            <p:strVal val="#ppt_x"/>
                                          </p:val>
                                        </p:tav>
                                      </p:tavLst>
                                    </p:anim>
                                    <p:anim calcmode="lin" valueType="num">
                                      <p:cBhvr additive="base">
                                        <p:cTn id="14" dur="500" fill="hold"/>
                                        <p:tgtEl>
                                          <p:spTgt spid="471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7111"/>
                                        </p:tgtEl>
                                        <p:attrNameLst>
                                          <p:attrName>style.visibility</p:attrName>
                                        </p:attrNameLst>
                                      </p:cBhvr>
                                      <p:to>
                                        <p:strVal val="visible"/>
                                      </p:to>
                                    </p:set>
                                    <p:anim calcmode="lin" valueType="num">
                                      <p:cBhvr additive="base">
                                        <p:cTn id="19" dur="500" fill="hold"/>
                                        <p:tgtEl>
                                          <p:spTgt spid="47111"/>
                                        </p:tgtEl>
                                        <p:attrNameLst>
                                          <p:attrName>ppt_x</p:attrName>
                                        </p:attrNameLst>
                                      </p:cBhvr>
                                      <p:tavLst>
                                        <p:tav tm="0">
                                          <p:val>
                                            <p:strVal val="0-#ppt_w/2"/>
                                          </p:val>
                                        </p:tav>
                                        <p:tav tm="100000">
                                          <p:val>
                                            <p:strVal val="#ppt_x"/>
                                          </p:val>
                                        </p:tav>
                                      </p:tavLst>
                                    </p:anim>
                                    <p:anim calcmode="lin" valueType="num">
                                      <p:cBhvr additive="base">
                                        <p:cTn id="20" dur="500" fill="hold"/>
                                        <p:tgtEl>
                                          <p:spTgt spid="471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driveb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P spid="47111" grpId="0" bldLvl="0" animBg="1"/>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1240</Words>
  <Application>Microsoft Office PowerPoint</Application>
  <PresentationFormat>全屏显示(4:3)</PresentationFormat>
  <Paragraphs>137</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gaozhou</dc:creator>
  <cp:lastModifiedBy>asus</cp:lastModifiedBy>
  <cp:revision>161</cp:revision>
  <dcterms:created xsi:type="dcterms:W3CDTF">2015-06-24T13:23:00Z</dcterms:created>
  <dcterms:modified xsi:type="dcterms:W3CDTF">2017-04-24T01:38:33Z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