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12192000" cy="6858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08" y="17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tags" Target="tags/tag1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slide" Target="slides/slide2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62702" y="1733440"/>
            <a:ext cx="10466594" cy="1781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chemeClr val="bg1"/>
                </a:solidFill>
                <a:latin typeface="SimSun"/>
                <a:cs typeface="SimSu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71202" y="4074466"/>
            <a:ext cx="9849595" cy="11963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2/3/2021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rgbClr val="FFC000"/>
                </a:solidFill>
                <a:latin typeface="SimSun"/>
                <a:cs typeface="SimSu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bg1"/>
                </a:solidFill>
                <a:latin typeface="SimSun"/>
                <a:cs typeface="SimSu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2/3/2021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rgbClr val="FFC000"/>
                </a:solidFill>
                <a:latin typeface="SimSun"/>
                <a:cs typeface="SimSu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2/3/2021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bk object 17"/>
          <p:cNvSpPr/>
          <p:nvPr/>
        </p:nvSpPr>
        <p:spPr>
          <a:xfrm>
            <a:off x="6446519" y="3797045"/>
            <a:ext cx="630935" cy="883919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rgbClr val="FFC000"/>
                </a:solidFill>
                <a:latin typeface="SimSun"/>
                <a:cs typeface="SimSu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2/3/2021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2/3/2021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539708" y="1102568"/>
            <a:ext cx="9112582" cy="5130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rgbClr val="FFC000"/>
                </a:solidFill>
                <a:latin typeface="SimSun"/>
                <a:cs typeface="SimSu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01260" y="2413941"/>
            <a:ext cx="10360025" cy="1925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chemeClr val="bg1"/>
                </a:solidFill>
                <a:latin typeface="SimSun"/>
                <a:cs typeface="SimSu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2/3/2021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9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0.png" /><Relationship Id="rId3" Type="http://schemas.openxmlformats.org/officeDocument/2006/relationships/image" Target="../media/image11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png" /><Relationship Id="rId3" Type="http://schemas.openxmlformats.org/officeDocument/2006/relationships/image" Target="../media/image13.png" /><Relationship Id="rId4" Type="http://schemas.openxmlformats.org/officeDocument/2006/relationships/image" Target="../media/image14.png" /><Relationship Id="rId5" Type="http://schemas.openxmlformats.org/officeDocument/2006/relationships/image" Target="../media/image15.png" /><Relationship Id="rId6" Type="http://schemas.openxmlformats.org/officeDocument/2006/relationships/image" Target="../media/image16.png" /><Relationship Id="rId7" Type="http://schemas.openxmlformats.org/officeDocument/2006/relationships/image" Target="../media/image17.png" /><Relationship Id="rId8" Type="http://schemas.openxmlformats.org/officeDocument/2006/relationships/image" Target="../media/image18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png" /><Relationship Id="rId3" Type="http://schemas.openxmlformats.org/officeDocument/2006/relationships/image" Target="../media/image20.png" /><Relationship Id="rId4" Type="http://schemas.openxmlformats.org/officeDocument/2006/relationships/image" Target="../media/image21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2.png" /><Relationship Id="rId3" Type="http://schemas.openxmlformats.org/officeDocument/2006/relationships/image" Target="../media/image23.png" /><Relationship Id="rId4" Type="http://schemas.openxmlformats.org/officeDocument/2006/relationships/image" Target="../media/image1.png" /><Relationship Id="rId5" Type="http://schemas.openxmlformats.org/officeDocument/2006/relationships/image" Target="../media/image24.png" /><Relationship Id="rId6" Type="http://schemas.openxmlformats.org/officeDocument/2006/relationships/image" Target="../media/image25.png" /><Relationship Id="rId7" Type="http://schemas.openxmlformats.org/officeDocument/2006/relationships/image" Target="../media/image26.png" /><Relationship Id="rId8" Type="http://schemas.openxmlformats.org/officeDocument/2006/relationships/image" Target="../media/image27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35.png" /><Relationship Id="rId11" Type="http://schemas.openxmlformats.org/officeDocument/2006/relationships/image" Target="../media/image36.png" /><Relationship Id="rId2" Type="http://schemas.openxmlformats.org/officeDocument/2006/relationships/image" Target="../media/image28.png" /><Relationship Id="rId3" Type="http://schemas.openxmlformats.org/officeDocument/2006/relationships/image" Target="../media/image1.png" /><Relationship Id="rId4" Type="http://schemas.openxmlformats.org/officeDocument/2006/relationships/image" Target="../media/image29.png" /><Relationship Id="rId5" Type="http://schemas.openxmlformats.org/officeDocument/2006/relationships/image" Target="../media/image30.png" /><Relationship Id="rId6" Type="http://schemas.openxmlformats.org/officeDocument/2006/relationships/image" Target="../media/image31.png" /><Relationship Id="rId7" Type="http://schemas.openxmlformats.org/officeDocument/2006/relationships/image" Target="../media/image32.png" /><Relationship Id="rId8" Type="http://schemas.openxmlformats.org/officeDocument/2006/relationships/image" Target="../media/image33.png" /><Relationship Id="rId9" Type="http://schemas.openxmlformats.org/officeDocument/2006/relationships/image" Target="../media/image34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7.png" /><Relationship Id="rId3" Type="http://schemas.openxmlformats.org/officeDocument/2006/relationships/image" Target="../media/image38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9.png" /><Relationship Id="rId3" Type="http://schemas.openxmlformats.org/officeDocument/2006/relationships/image" Target="../media/image14.png" /><Relationship Id="rId4" Type="http://schemas.openxmlformats.org/officeDocument/2006/relationships/image" Target="../media/image40.png" /><Relationship Id="rId5" Type="http://schemas.openxmlformats.org/officeDocument/2006/relationships/image" Target="../media/image41.png" /><Relationship Id="rId6" Type="http://schemas.openxmlformats.org/officeDocument/2006/relationships/image" Target="../media/image42.png" /><Relationship Id="rId7" Type="http://schemas.openxmlformats.org/officeDocument/2006/relationships/image" Target="../media/image43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4.png" /><Relationship Id="rId3" Type="http://schemas.openxmlformats.org/officeDocument/2006/relationships/image" Target="../media/image45.png" /><Relationship Id="rId4" Type="http://schemas.openxmlformats.org/officeDocument/2006/relationships/image" Target="../media/image46.png" /><Relationship Id="rId5" Type="http://schemas.openxmlformats.org/officeDocument/2006/relationships/image" Target="../media/image47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8.png" /><Relationship Id="rId3" Type="http://schemas.openxmlformats.org/officeDocument/2006/relationships/image" Target="../media/image49.png" /><Relationship Id="rId4" Type="http://schemas.openxmlformats.org/officeDocument/2006/relationships/image" Target="../media/image50.png" /><Relationship Id="rId5" Type="http://schemas.openxmlformats.org/officeDocument/2006/relationships/image" Target="../media/image51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2.png" /><Relationship Id="rId3" Type="http://schemas.openxmlformats.org/officeDocument/2006/relationships/image" Target="../media/image53.png" /><Relationship Id="rId4" Type="http://schemas.openxmlformats.org/officeDocument/2006/relationships/image" Target="../media/image54.png" /><Relationship Id="rId5" Type="http://schemas.openxmlformats.org/officeDocument/2006/relationships/image" Target="../media/image55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6.png" /><Relationship Id="rId3" Type="http://schemas.openxmlformats.org/officeDocument/2006/relationships/image" Target="../media/image57.png" /><Relationship Id="rId4" Type="http://schemas.openxmlformats.org/officeDocument/2006/relationships/image" Target="../media/image58.png" /><Relationship Id="rId5" Type="http://schemas.openxmlformats.org/officeDocument/2006/relationships/image" Target="../media/image59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4.png" /><Relationship Id="rId3" Type="http://schemas.openxmlformats.org/officeDocument/2006/relationships/image" Target="../media/image60.png" /><Relationship Id="rId4" Type="http://schemas.openxmlformats.org/officeDocument/2006/relationships/image" Target="../media/image61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9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6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image" Target="../media/image6.png" /><Relationship Id="rId6" Type="http://schemas.openxmlformats.org/officeDocument/2006/relationships/image" Target="../media/image7.png" /><Relationship Id="rId7" Type="http://schemas.openxmlformats.org/officeDocument/2006/relationships/image" Target="../media/image8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85849" y="1188465"/>
            <a:ext cx="505269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spc="-5">
                <a:solidFill>
                  <a:srgbClr val="FFFF00"/>
                </a:solidFill>
              </a:rPr>
              <a:t>齐桓晋文之事（一）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3504671" y="2238501"/>
            <a:ext cx="5615305" cy="162865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4000">
                <a:solidFill>
                  <a:srgbClr val="FFFF00"/>
                </a:solidFill>
                <a:latin typeface="SimSun"/>
                <a:cs typeface="SimSun"/>
              </a:rPr>
              <a:t>统编版</a:t>
            </a:r>
            <a:r>
              <a:rPr sz="4000" spc="-45">
                <a:solidFill>
                  <a:srgbClr val="FFFF00"/>
                </a:solidFill>
                <a:latin typeface="SimSun"/>
                <a:cs typeface="SimSun"/>
              </a:rPr>
              <a:t> </a:t>
            </a:r>
            <a:r>
              <a:rPr sz="4000">
                <a:solidFill>
                  <a:srgbClr val="FFFF00"/>
                </a:solidFill>
                <a:latin typeface="SimSun"/>
                <a:cs typeface="SimSun"/>
              </a:rPr>
              <a:t>必修下</a:t>
            </a:r>
            <a:r>
              <a:rPr sz="4000" spc="-45">
                <a:solidFill>
                  <a:srgbClr val="FFFF00"/>
                </a:solidFill>
                <a:latin typeface="SimSun"/>
                <a:cs typeface="SimSun"/>
              </a:rPr>
              <a:t> </a:t>
            </a:r>
            <a:r>
              <a:rPr sz="4000">
                <a:solidFill>
                  <a:srgbClr val="FFFF00"/>
                </a:solidFill>
                <a:latin typeface="SimSun"/>
                <a:cs typeface="SimSun"/>
              </a:rPr>
              <a:t>第一单元</a:t>
            </a:r>
            <a:endParaRPr sz="4000">
              <a:latin typeface="SimSun"/>
              <a:cs typeface="SimSun"/>
            </a:endParaRPr>
          </a:p>
          <a:p>
            <a:pPr algn="ctr">
              <a:lnSpc>
                <a:spcPct val="100000"/>
              </a:lnSpc>
              <a:spcBef>
                <a:spcPts val="3000"/>
              </a:spcBef>
            </a:pPr>
            <a:r>
              <a:rPr sz="4000">
                <a:solidFill>
                  <a:srgbClr val="FFFF00"/>
                </a:solidFill>
                <a:latin typeface="SimSun"/>
                <a:cs typeface="SimSun"/>
              </a:rPr>
              <a:t>高一年级</a:t>
            </a:r>
            <a:r>
              <a:rPr sz="4000" spc="-25">
                <a:solidFill>
                  <a:srgbClr val="FFFF00"/>
                </a:solidFill>
                <a:latin typeface="SimSun"/>
                <a:cs typeface="SimSun"/>
              </a:rPr>
              <a:t> </a:t>
            </a:r>
            <a:r>
              <a:rPr sz="4000" smtClean="0">
                <a:solidFill>
                  <a:srgbClr val="FFFF00"/>
                </a:solidFill>
                <a:latin typeface="SimSun"/>
                <a:cs typeface="SimSun"/>
              </a:rPr>
              <a:t>语文</a:t>
            </a:r>
            <a:endParaRPr sz="4000">
              <a:latin typeface="SimSun"/>
              <a:cs typeface="SimSun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1925573" y="1734311"/>
            <a:ext cx="474725" cy="66446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1297717" y="1200279"/>
          <a:ext cx="10188575" cy="458142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25600"/>
                <a:gridCol w="2305050"/>
                <a:gridCol w="3429000"/>
                <a:gridCol w="2828925"/>
              </a:tblGrid>
              <a:tr h="2020333">
                <a:tc>
                  <a:txBody>
                    <a:bodyPr vert="horz" wrap="square"/>
                    <a:lstStyle/>
                    <a:p>
                      <a:pPr marL="67945">
                        <a:lnSpc>
                          <a:spcPts val="3229"/>
                        </a:lnSpc>
                      </a:pPr>
                      <a:r>
                        <a:rPr sz="280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课</a:t>
                      </a:r>
                      <a:r>
                        <a:rPr sz="2800" spc="-1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文</a:t>
                      </a:r>
                      <a:r>
                        <a:rPr sz="280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内容</a:t>
                      </a:r>
                      <a:endParaRPr sz="2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12700">
                      <a:solidFill>
                        <a:srgbClr val="85837E"/>
                      </a:solidFill>
                      <a:prstDash val="solid"/>
                    </a:lnL>
                    <a:lnR w="12700">
                      <a:solidFill>
                        <a:srgbClr val="85837E"/>
                      </a:solidFill>
                      <a:prstDash val="solid"/>
                    </a:lnR>
                    <a:lnT w="12700">
                      <a:solidFill>
                        <a:srgbClr val="85837E"/>
                      </a:solidFill>
                      <a:prstDash val="solid"/>
                    </a:lnT>
                    <a:lnB w="12700">
                      <a:solidFill>
                        <a:srgbClr val="85837E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68580" marR="53975">
                        <a:lnSpc>
                          <a:spcPts val="3140"/>
                        </a:lnSpc>
                        <a:spcBef>
                          <a:spcPts val="375"/>
                        </a:spcBef>
                      </a:pPr>
                      <a:r>
                        <a:rPr sz="2800" spc="5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二</a:t>
                      </a:r>
                      <a:r>
                        <a:rPr sz="2800" spc="45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人</a:t>
                      </a:r>
                      <a:r>
                        <a:rPr sz="2800" spc="5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讨</a:t>
                      </a:r>
                      <a:r>
                        <a:rPr sz="2800" spc="45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论</a:t>
                      </a:r>
                      <a:r>
                        <a:rPr sz="2800" spc="5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的主 </a:t>
                      </a:r>
                      <a:r>
                        <a:rPr sz="2800" spc="4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要内容是什么</a:t>
                      </a:r>
                      <a:endParaRPr sz="2800">
                        <a:latin typeface="SimSun"/>
                        <a:cs typeface="SimSun"/>
                      </a:endParaRPr>
                    </a:p>
                  </a:txBody>
                  <a:tcPr marL="0" marR="0" marT="47625" marB="0">
                    <a:lnL w="12700">
                      <a:solidFill>
                        <a:srgbClr val="85837E"/>
                      </a:solidFill>
                      <a:prstDash val="solid"/>
                    </a:lnL>
                    <a:lnR w="12700">
                      <a:solidFill>
                        <a:srgbClr val="85837E"/>
                      </a:solidFill>
                      <a:prstDash val="solid"/>
                    </a:lnR>
                    <a:lnT w="12700">
                      <a:solidFill>
                        <a:srgbClr val="85837E"/>
                      </a:solidFill>
                      <a:prstDash val="solid"/>
                    </a:lnT>
                    <a:lnB w="12700">
                      <a:solidFill>
                        <a:srgbClr val="85837E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67945">
                        <a:lnSpc>
                          <a:spcPts val="3315"/>
                        </a:lnSpc>
                      </a:pPr>
                      <a:r>
                        <a:rPr sz="280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孟</a:t>
                      </a:r>
                      <a:r>
                        <a:rPr sz="2800" spc="-1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子</a:t>
                      </a:r>
                      <a:r>
                        <a:rPr sz="280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的</a:t>
                      </a:r>
                      <a:r>
                        <a:rPr sz="2800" spc="-1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观</a:t>
                      </a:r>
                      <a:r>
                        <a:rPr sz="280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点</a:t>
                      </a:r>
                      <a:r>
                        <a:rPr sz="2800" spc="-1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是</a:t>
                      </a:r>
                      <a:r>
                        <a:rPr sz="280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什</a:t>
                      </a:r>
                      <a:r>
                        <a:rPr sz="2800" spc="-1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么</a:t>
                      </a:r>
                      <a:r>
                        <a:rPr sz="280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？</a:t>
                      </a:r>
                      <a:endParaRPr sz="2800">
                        <a:latin typeface="SimSun"/>
                        <a:cs typeface="SimSun"/>
                      </a:endParaRPr>
                    </a:p>
                    <a:p>
                      <a:pPr marL="67945" marR="50165">
                        <a:lnSpc>
                          <a:spcPts val="3140"/>
                        </a:lnSpc>
                        <a:spcBef>
                          <a:spcPts val="420"/>
                        </a:spcBef>
                      </a:pPr>
                      <a:r>
                        <a:rPr sz="2800" spc="85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孟</a:t>
                      </a:r>
                      <a:r>
                        <a:rPr sz="2800" spc="8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子</a:t>
                      </a:r>
                      <a:r>
                        <a:rPr sz="2800" spc="85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表</a:t>
                      </a:r>
                      <a:r>
                        <a:rPr sz="2800" spc="8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达</a:t>
                      </a:r>
                      <a:r>
                        <a:rPr sz="2800" spc="85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观</a:t>
                      </a:r>
                      <a:r>
                        <a:rPr sz="2800" spc="8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点</a:t>
                      </a:r>
                      <a:r>
                        <a:rPr sz="2800" spc="85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的</a:t>
                      </a:r>
                      <a:r>
                        <a:rPr sz="2800" spc="8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方式 </a:t>
                      </a:r>
                      <a:r>
                        <a:rPr sz="280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是</a:t>
                      </a:r>
                      <a:r>
                        <a:rPr sz="2800" spc="-1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什</a:t>
                      </a:r>
                      <a:r>
                        <a:rPr sz="280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么？</a:t>
                      </a:r>
                      <a:endParaRPr sz="2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12700">
                      <a:solidFill>
                        <a:srgbClr val="85837E"/>
                      </a:solidFill>
                      <a:prstDash val="solid"/>
                    </a:lnL>
                    <a:lnR w="12700">
                      <a:solidFill>
                        <a:srgbClr val="85837E"/>
                      </a:solidFill>
                      <a:prstDash val="solid"/>
                    </a:lnR>
                    <a:lnT w="12700">
                      <a:solidFill>
                        <a:srgbClr val="85837E"/>
                      </a:solidFill>
                      <a:prstDash val="solid"/>
                    </a:lnT>
                    <a:lnB w="12700">
                      <a:solidFill>
                        <a:srgbClr val="85837E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sz="280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齐</a:t>
                      </a:r>
                      <a:r>
                        <a:rPr sz="2800" spc="-545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80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宣</a:t>
                      </a:r>
                      <a:r>
                        <a:rPr sz="2800" spc="-54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80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王</a:t>
                      </a:r>
                      <a:r>
                        <a:rPr sz="2800" spc="-54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80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的</a:t>
                      </a:r>
                      <a:r>
                        <a:rPr sz="2800" spc="-54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80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态</a:t>
                      </a:r>
                      <a:r>
                        <a:rPr sz="2800" spc="-54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80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度</a:t>
                      </a:r>
                      <a:endParaRPr sz="2800">
                        <a:latin typeface="SimSun"/>
                        <a:cs typeface="SimSun"/>
                      </a:endParaRPr>
                    </a:p>
                    <a:p>
                      <a:pPr marL="67945" marR="26670">
                        <a:lnSpc>
                          <a:spcPts val="3140"/>
                        </a:lnSpc>
                        <a:spcBef>
                          <a:spcPts val="290"/>
                        </a:spcBef>
                      </a:pPr>
                      <a:r>
                        <a:rPr sz="280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（</a:t>
                      </a:r>
                      <a:r>
                        <a:rPr sz="2800" spc="-118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800" spc="26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变化</a:t>
                      </a:r>
                      <a:r>
                        <a:rPr sz="280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）</a:t>
                      </a:r>
                      <a:r>
                        <a:rPr sz="2800" spc="-1175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800" spc="26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是怎样 </a:t>
                      </a:r>
                      <a:r>
                        <a:rPr sz="280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的？</a:t>
                      </a:r>
                      <a:endParaRPr sz="2800">
                        <a:latin typeface="SimSun"/>
                        <a:cs typeface="SimSun"/>
                      </a:endParaRPr>
                    </a:p>
                  </a:txBody>
                  <a:tcPr marL="0" marR="0" marT="10795" marB="0">
                    <a:lnL w="12700">
                      <a:solidFill>
                        <a:srgbClr val="85837E"/>
                      </a:solidFill>
                      <a:prstDash val="solid"/>
                    </a:lnL>
                    <a:lnR w="12700">
                      <a:solidFill>
                        <a:srgbClr val="85837E"/>
                      </a:solidFill>
                      <a:prstDash val="solid"/>
                    </a:lnR>
                    <a:lnT w="12700">
                      <a:solidFill>
                        <a:srgbClr val="85837E"/>
                      </a:solidFill>
                      <a:prstDash val="solid"/>
                    </a:lnT>
                    <a:lnB w="12700">
                      <a:solidFill>
                        <a:srgbClr val="85837E"/>
                      </a:solidFill>
                      <a:prstDash val="solid"/>
                    </a:lnB>
                  </a:tcPr>
                </a:tc>
              </a:tr>
              <a:tr h="2561093">
                <a:tc>
                  <a:txBody>
                    <a:bodyPr vert="horz" wrap="square"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sz="28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第</a:t>
                      </a:r>
                      <a:r>
                        <a:rPr sz="2800" spc="-1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一</a:t>
                      </a:r>
                      <a:r>
                        <a:rPr sz="28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部分</a:t>
                      </a:r>
                      <a:endParaRPr sz="2800">
                        <a:latin typeface="SimSun"/>
                        <a:cs typeface="SimSun"/>
                      </a:endParaRPr>
                    </a:p>
                  </a:txBody>
                  <a:tcPr marL="0" marR="0" marT="10795" marB="0">
                    <a:lnL w="12700">
                      <a:solidFill>
                        <a:srgbClr val="85837E"/>
                      </a:solidFill>
                      <a:prstDash val="solid"/>
                    </a:lnL>
                    <a:lnR w="12700">
                      <a:solidFill>
                        <a:srgbClr val="85837E"/>
                      </a:solidFill>
                      <a:prstDash val="solid"/>
                    </a:lnR>
                    <a:lnT w="12700">
                      <a:solidFill>
                        <a:srgbClr val="85837E"/>
                      </a:solidFill>
                      <a:prstDash val="solid"/>
                    </a:lnT>
                    <a:lnB w="12700">
                      <a:solidFill>
                        <a:srgbClr val="85837E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68580" marR="53975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sz="2800" spc="5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霸</a:t>
                      </a:r>
                      <a:r>
                        <a:rPr sz="2800" spc="45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道</a:t>
                      </a:r>
                      <a:r>
                        <a:rPr sz="2800" spc="5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而</a:t>
                      </a:r>
                      <a:r>
                        <a:rPr sz="2800" spc="45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王</a:t>
                      </a:r>
                      <a:r>
                        <a:rPr sz="2800" spc="5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还是 </a:t>
                      </a:r>
                      <a:r>
                        <a:rPr sz="28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保</a:t>
                      </a:r>
                      <a:r>
                        <a:rPr sz="2800" spc="-1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民</a:t>
                      </a:r>
                      <a:r>
                        <a:rPr sz="28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而</a:t>
                      </a:r>
                      <a:r>
                        <a:rPr sz="2800" spc="-1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王</a:t>
                      </a:r>
                      <a:r>
                        <a:rPr sz="28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？</a:t>
                      </a:r>
                      <a:endParaRPr sz="2800">
                        <a:latin typeface="SimSun"/>
                        <a:cs typeface="SimSun"/>
                      </a:endParaRPr>
                    </a:p>
                  </a:txBody>
                  <a:tcPr marL="0" marR="0" marT="10795" marB="0">
                    <a:lnL w="12700">
                      <a:solidFill>
                        <a:srgbClr val="85837E"/>
                      </a:solidFill>
                      <a:prstDash val="solid"/>
                    </a:lnL>
                    <a:lnR w="12700">
                      <a:solidFill>
                        <a:srgbClr val="85837E"/>
                      </a:solidFill>
                      <a:prstDash val="solid"/>
                    </a:lnR>
                    <a:lnT w="12700">
                      <a:solidFill>
                        <a:srgbClr val="85837E"/>
                      </a:solidFill>
                      <a:prstDash val="solid"/>
                    </a:lnT>
                    <a:lnB w="12700">
                      <a:solidFill>
                        <a:srgbClr val="85837E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sz="28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观</a:t>
                      </a:r>
                      <a:r>
                        <a:rPr sz="2800" spc="-1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点</a:t>
                      </a:r>
                      <a:r>
                        <a:rPr sz="2800" spc="-5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：“</a:t>
                      </a:r>
                      <a:r>
                        <a:rPr sz="28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保</a:t>
                      </a:r>
                      <a:r>
                        <a:rPr sz="2800" spc="-1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民</a:t>
                      </a:r>
                      <a:r>
                        <a:rPr sz="28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而</a:t>
                      </a:r>
                      <a:r>
                        <a:rPr sz="2800" spc="-1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王</a:t>
                      </a:r>
                      <a:r>
                        <a:rPr sz="28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”</a:t>
                      </a:r>
                      <a:endParaRPr sz="2800">
                        <a:latin typeface="SimSun"/>
                        <a:cs typeface="SimSu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290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28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方</a:t>
                      </a:r>
                      <a:r>
                        <a:rPr sz="2800" spc="-1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式</a:t>
                      </a:r>
                      <a:r>
                        <a:rPr sz="28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：</a:t>
                      </a:r>
                      <a:r>
                        <a:rPr sz="2800" spc="-35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8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开</a:t>
                      </a:r>
                      <a:r>
                        <a:rPr sz="2800" spc="-1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门</a:t>
                      </a:r>
                      <a:r>
                        <a:rPr sz="28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见</a:t>
                      </a:r>
                      <a:r>
                        <a:rPr sz="2800" spc="-1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山</a:t>
                      </a:r>
                      <a:r>
                        <a:rPr sz="28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。</a:t>
                      </a:r>
                      <a:endParaRPr sz="2800">
                        <a:latin typeface="SimSun"/>
                        <a:cs typeface="SimSun"/>
                      </a:endParaRPr>
                    </a:p>
                  </a:txBody>
                  <a:tcPr marL="0" marR="0" marT="10795" marB="0">
                    <a:lnL w="12700">
                      <a:solidFill>
                        <a:srgbClr val="85837E"/>
                      </a:solidFill>
                      <a:prstDash val="solid"/>
                    </a:lnL>
                    <a:lnR w="12700">
                      <a:solidFill>
                        <a:srgbClr val="85837E"/>
                      </a:solidFill>
                      <a:prstDash val="solid"/>
                    </a:lnR>
                    <a:lnT w="12700">
                      <a:solidFill>
                        <a:srgbClr val="85837E"/>
                      </a:solidFill>
                      <a:prstDash val="solid"/>
                    </a:lnT>
                    <a:lnB w="12700">
                      <a:solidFill>
                        <a:srgbClr val="85837E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68580" marR="26670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sz="2800" spc="26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有兴致</a:t>
                      </a:r>
                      <a:r>
                        <a:rPr sz="2800" spc="13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——</a:t>
                      </a:r>
                      <a:r>
                        <a:rPr sz="2800" spc="-1215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800" spc="26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不耐 </a:t>
                      </a:r>
                      <a:r>
                        <a:rPr sz="28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烦。</a:t>
                      </a:r>
                      <a:endParaRPr sz="2800">
                        <a:latin typeface="SimSun"/>
                        <a:cs typeface="SimSun"/>
                      </a:endParaRPr>
                    </a:p>
                  </a:txBody>
                  <a:tcPr marL="0" marR="0" marT="10795" marB="0">
                    <a:lnL w="12700">
                      <a:solidFill>
                        <a:srgbClr val="85837E"/>
                      </a:solidFill>
                      <a:prstDash val="solid"/>
                    </a:lnL>
                    <a:lnR w="12700">
                      <a:solidFill>
                        <a:srgbClr val="85837E"/>
                      </a:solidFill>
                      <a:prstDash val="solid"/>
                    </a:lnR>
                    <a:lnT w="12700">
                      <a:solidFill>
                        <a:srgbClr val="85837E"/>
                      </a:solidFill>
                      <a:prstDash val="solid"/>
                    </a:lnT>
                    <a:lnB w="12700">
                      <a:solidFill>
                        <a:srgbClr val="85837E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3393650" y="1621406"/>
            <a:ext cx="886117" cy="862926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667787" y="4399752"/>
            <a:ext cx="1611985" cy="836841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983940" y="1474514"/>
            <a:ext cx="6523990" cy="3682365"/>
          </a:xfrm>
          <a:prstGeom prst="rect">
            <a:avLst/>
          </a:prstGeom>
        </p:spPr>
        <p:txBody>
          <a:bodyPr vert="horz" wrap="square" lIns="0" tIns="224790" rIns="0" bIns="0" rtlCol="0">
            <a:spAutoFit/>
          </a:bodyPr>
          <a:lstStyle/>
          <a:p>
            <a:pPr marL="1649095">
              <a:lnSpc>
                <a:spcPct val="100000"/>
              </a:lnSpc>
              <a:spcBef>
                <a:spcPts val="1770"/>
              </a:spcBef>
            </a:pPr>
            <a:r>
              <a:rPr sz="3200" spc="-5">
                <a:solidFill>
                  <a:srgbClr val="FFFF00"/>
                </a:solidFill>
                <a:latin typeface="SimSun"/>
                <a:cs typeface="SimSun"/>
              </a:rPr>
              <a:t>像</a:t>
            </a:r>
            <a:endParaRPr sz="3200">
              <a:latin typeface="SimSun"/>
              <a:cs typeface="SimSun"/>
            </a:endParaRPr>
          </a:p>
          <a:p>
            <a:pPr marL="12700" marR="5080" indent="-635">
              <a:lnSpc>
                <a:spcPts val="5760"/>
              </a:lnSpc>
              <a:spcBef>
                <a:spcPts val="265"/>
              </a:spcBef>
            </a:pP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曰：“</a:t>
            </a:r>
            <a:r>
              <a:rPr sz="3200" u="heavy" spc="-5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imSun"/>
                <a:cs typeface="SimSun"/>
              </a:rPr>
              <a:t>若</a:t>
            </a: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寡人者，可以保民乎哉？” 曰：“可。”</a:t>
            </a:r>
            <a:endParaRPr sz="32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1410"/>
              </a:spcBef>
            </a:pP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曰：“</a:t>
            </a:r>
            <a:r>
              <a:rPr sz="3200" u="heavy" spc="-5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imSun"/>
                <a:cs typeface="SimSun"/>
              </a:rPr>
              <a:t>何由</a:t>
            </a: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知吾可也？”</a:t>
            </a:r>
            <a:endParaRPr sz="3200">
              <a:latin typeface="SimSun"/>
              <a:cs typeface="SimSun"/>
            </a:endParaRPr>
          </a:p>
          <a:p>
            <a:pPr marL="880110">
              <a:lnSpc>
                <a:spcPct val="100000"/>
              </a:lnSpc>
              <a:spcBef>
                <a:spcPts val="2410"/>
              </a:spcBef>
            </a:pPr>
            <a:r>
              <a:rPr sz="3200" spc="-5">
                <a:solidFill>
                  <a:srgbClr val="FFFF00"/>
                </a:solidFill>
                <a:latin typeface="SimSun"/>
                <a:cs typeface="SimSun"/>
              </a:rPr>
              <a:t>从哪里</a:t>
            </a:r>
            <a:endParaRPr sz="3200">
              <a:latin typeface="SimSun"/>
              <a:cs typeface="SimSun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595884" y="5283720"/>
            <a:ext cx="1144523" cy="77570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284732" y="5263146"/>
            <a:ext cx="2947415" cy="77570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776471" y="5263146"/>
            <a:ext cx="633983" cy="775702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522042" y="1034229"/>
            <a:ext cx="962406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>
                <a:solidFill>
                  <a:srgbClr val="FFFFFF"/>
                </a:solidFill>
              </a:rPr>
              <a:t>曰</a:t>
            </a:r>
            <a:r>
              <a:rPr sz="2800" spc="-5">
                <a:solidFill>
                  <a:srgbClr val="FFFFFF"/>
                </a:solidFill>
              </a:rPr>
              <a:t>：“</a:t>
            </a:r>
            <a:r>
              <a:rPr sz="2800" spc="-10">
                <a:solidFill>
                  <a:srgbClr val="FFFFFF"/>
                </a:solidFill>
              </a:rPr>
              <a:t>臣</a:t>
            </a:r>
            <a:r>
              <a:rPr sz="2800">
                <a:solidFill>
                  <a:srgbClr val="FFFFFF"/>
                </a:solidFill>
              </a:rPr>
              <a:t>闻</a:t>
            </a:r>
            <a:r>
              <a:rPr sz="2800" spc="-10">
                <a:solidFill>
                  <a:srgbClr val="FFFFFF"/>
                </a:solidFill>
              </a:rPr>
              <a:t>之</a:t>
            </a:r>
            <a:r>
              <a:rPr sz="2800">
                <a:solidFill>
                  <a:srgbClr val="FFFFFF"/>
                </a:solidFill>
              </a:rPr>
              <a:t>胡</a:t>
            </a:r>
            <a:r>
              <a:rPr sz="2800" spc="-10">
                <a:solidFill>
                  <a:srgbClr val="FFFFFF"/>
                </a:solidFill>
              </a:rPr>
              <a:t>龁</a:t>
            </a:r>
            <a:r>
              <a:rPr sz="2800">
                <a:solidFill>
                  <a:srgbClr val="FFFFFF"/>
                </a:solidFill>
              </a:rPr>
              <a:t>曰</a:t>
            </a:r>
            <a:r>
              <a:rPr sz="2800" spc="-10">
                <a:solidFill>
                  <a:srgbClr val="FFFFFF"/>
                </a:solidFill>
              </a:rPr>
              <a:t>：</a:t>
            </a:r>
            <a:r>
              <a:rPr sz="2800">
                <a:solidFill>
                  <a:srgbClr val="FFFFFF"/>
                </a:solidFill>
              </a:rPr>
              <a:t>王</a:t>
            </a:r>
            <a:r>
              <a:rPr sz="2800" spc="-10">
                <a:solidFill>
                  <a:srgbClr val="FFFFFF"/>
                </a:solidFill>
              </a:rPr>
              <a:t>坐</a:t>
            </a:r>
            <a:r>
              <a:rPr sz="2800">
                <a:solidFill>
                  <a:srgbClr val="FFFFFF"/>
                </a:solidFill>
              </a:rPr>
              <a:t>于</a:t>
            </a:r>
            <a:r>
              <a:rPr sz="2800" spc="-10">
                <a:solidFill>
                  <a:srgbClr val="FFFFFF"/>
                </a:solidFill>
              </a:rPr>
              <a:t>堂</a:t>
            </a:r>
            <a:r>
              <a:rPr sz="2800">
                <a:solidFill>
                  <a:srgbClr val="FFFFFF"/>
                </a:solidFill>
              </a:rPr>
              <a:t>上</a:t>
            </a:r>
            <a:r>
              <a:rPr sz="2800" spc="-10">
                <a:solidFill>
                  <a:srgbClr val="FFFFFF"/>
                </a:solidFill>
              </a:rPr>
              <a:t>，</a:t>
            </a:r>
            <a:r>
              <a:rPr sz="2800" spc="-5">
                <a:solidFill>
                  <a:srgbClr val="FFFFFF"/>
                </a:solidFill>
              </a:rPr>
              <a:t>有</a:t>
            </a:r>
            <a:r>
              <a:rPr sz="2800" spc="-10">
                <a:solidFill>
                  <a:srgbClr val="FFFFFF"/>
                </a:solidFill>
              </a:rPr>
              <a:t>牵</a:t>
            </a:r>
            <a:r>
              <a:rPr sz="2800">
                <a:solidFill>
                  <a:srgbClr val="FFFFFF"/>
                </a:solidFill>
              </a:rPr>
              <a:t>牛</a:t>
            </a:r>
            <a:r>
              <a:rPr sz="2800" spc="-10">
                <a:solidFill>
                  <a:srgbClr val="FFFFFF"/>
                </a:solidFill>
              </a:rPr>
              <a:t>而</a:t>
            </a:r>
            <a:r>
              <a:rPr sz="2800">
                <a:solidFill>
                  <a:srgbClr val="FFFFFF"/>
                </a:solidFill>
              </a:rPr>
              <a:t>过</a:t>
            </a:r>
            <a:r>
              <a:rPr sz="2800" spc="-10">
                <a:solidFill>
                  <a:srgbClr val="FFFFFF"/>
                </a:solidFill>
              </a:rPr>
              <a:t>堂</a:t>
            </a:r>
            <a:r>
              <a:rPr sz="2800">
                <a:solidFill>
                  <a:srgbClr val="FFFFFF"/>
                </a:solidFill>
              </a:rPr>
              <a:t>下</a:t>
            </a:r>
            <a:r>
              <a:rPr sz="2800" spc="-10">
                <a:solidFill>
                  <a:srgbClr val="FFFFFF"/>
                </a:solidFill>
              </a:rPr>
              <a:t>者</a:t>
            </a:r>
            <a:r>
              <a:rPr sz="2800">
                <a:solidFill>
                  <a:srgbClr val="FFFFFF"/>
                </a:solidFill>
              </a:rPr>
              <a:t>，</a:t>
            </a:r>
            <a:r>
              <a:rPr sz="2800" spc="-10">
                <a:solidFill>
                  <a:srgbClr val="FFFFFF"/>
                </a:solidFill>
              </a:rPr>
              <a:t>王见</a:t>
            </a:r>
            <a:endParaRPr sz="2800"/>
          </a:p>
        </p:txBody>
      </p:sp>
      <p:sp>
        <p:nvSpPr>
          <p:cNvPr id="6" name="object 6"/>
          <p:cNvSpPr txBox="1"/>
          <p:nvPr/>
        </p:nvSpPr>
        <p:spPr>
          <a:xfrm>
            <a:off x="1500030" y="5389058"/>
            <a:ext cx="251714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5">
                <a:solidFill>
                  <a:srgbClr val="FFFFFF"/>
                </a:solidFill>
                <a:latin typeface="SimSun"/>
                <a:cs typeface="SimSun"/>
              </a:rPr>
              <a:t>曰：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“有之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。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”</a:t>
            </a:r>
            <a:endParaRPr sz="2800">
              <a:latin typeface="SimSun"/>
              <a:cs typeface="SimSu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772996" y="2636441"/>
            <a:ext cx="5420410" cy="662762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648119" y="3802782"/>
            <a:ext cx="3446526" cy="679411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811046" y="2177232"/>
            <a:ext cx="10690225" cy="2738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之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，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曰</a:t>
            </a:r>
            <a:r>
              <a:rPr sz="2800" spc="-5">
                <a:solidFill>
                  <a:srgbClr val="FFFFFF"/>
                </a:solidFill>
                <a:latin typeface="SimSun"/>
                <a:cs typeface="SimSun"/>
              </a:rPr>
              <a:t>：‘</a:t>
            </a:r>
            <a:r>
              <a:rPr sz="2800" spc="-20">
                <a:solidFill>
                  <a:srgbClr val="FFFFFF"/>
                </a:solidFill>
                <a:latin typeface="SimSun"/>
                <a:cs typeface="SimSun"/>
              </a:rPr>
              <a:t> 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牛</a:t>
            </a:r>
            <a:r>
              <a:rPr sz="2800" u="heavy" spc="-1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imSun"/>
                <a:cs typeface="SimSun"/>
              </a:rPr>
              <a:t>何</a:t>
            </a:r>
            <a:r>
              <a:rPr sz="2800" u="heavy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imSun"/>
                <a:cs typeface="SimSun"/>
              </a:rPr>
              <a:t>之</a:t>
            </a:r>
            <a:r>
              <a:rPr sz="2800" spc="-5">
                <a:solidFill>
                  <a:srgbClr val="FFFFFF"/>
                </a:solidFill>
                <a:latin typeface="SimSun"/>
                <a:cs typeface="SimSun"/>
              </a:rPr>
              <a:t>？’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对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曰</a:t>
            </a:r>
            <a:r>
              <a:rPr sz="2800" spc="-5">
                <a:solidFill>
                  <a:srgbClr val="FFFFFF"/>
                </a:solidFill>
                <a:latin typeface="SimSun"/>
                <a:cs typeface="SimSun"/>
              </a:rPr>
              <a:t>：‘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将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以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衅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钟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。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’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王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曰</a:t>
            </a:r>
            <a:r>
              <a:rPr sz="2800" spc="-5">
                <a:solidFill>
                  <a:srgbClr val="FFFFFF"/>
                </a:solidFill>
                <a:latin typeface="SimSun"/>
                <a:cs typeface="SimSun"/>
              </a:rPr>
              <a:t>：‘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舍</a:t>
            </a:r>
            <a:r>
              <a:rPr sz="2800" spc="-5">
                <a:solidFill>
                  <a:srgbClr val="FFFFFF"/>
                </a:solidFill>
                <a:latin typeface="SimSun"/>
                <a:cs typeface="SimSun"/>
              </a:rPr>
              <a:t>之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！吾</a:t>
            </a:r>
            <a:endParaRPr sz="2800">
              <a:latin typeface="SimSun"/>
              <a:cs typeface="SimSun"/>
            </a:endParaRPr>
          </a:p>
          <a:p>
            <a:pPr marL="233045">
              <a:lnSpc>
                <a:spcPct val="100000"/>
              </a:lnSpc>
              <a:spcBef>
                <a:spcPts val="1835"/>
              </a:spcBef>
            </a:pPr>
            <a:r>
              <a:rPr sz="2400">
                <a:solidFill>
                  <a:srgbClr val="FFFF00"/>
                </a:solidFill>
                <a:latin typeface="SimSun"/>
                <a:cs typeface="SimSun"/>
              </a:rPr>
              <a:t>“之”为动词，“何之”，去哪里。</a:t>
            </a:r>
            <a:endParaRPr sz="24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925"/>
              </a:spcBef>
            </a:pP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不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忍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其</a:t>
            </a:r>
            <a:r>
              <a:rPr sz="2800" u="heavy" spc="-1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imSun"/>
                <a:cs typeface="SimSun"/>
              </a:rPr>
              <a:t>觳</a:t>
            </a:r>
            <a:r>
              <a:rPr sz="2800" u="heavy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imSun"/>
                <a:cs typeface="SimSun"/>
              </a:rPr>
              <a:t>觫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，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若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无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罪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而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就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死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地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。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’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对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曰：</a:t>
            </a:r>
            <a:r>
              <a:rPr sz="2800" spc="-35">
                <a:solidFill>
                  <a:srgbClr val="FFFFFF"/>
                </a:solidFill>
                <a:latin typeface="SimSun"/>
                <a:cs typeface="SimSun"/>
              </a:rPr>
              <a:t> 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‘然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则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废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衅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钟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与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？</a:t>
            </a:r>
            <a:r>
              <a:rPr sz="2800" spc="-25">
                <a:solidFill>
                  <a:srgbClr val="FFFFFF"/>
                </a:solidFill>
                <a:latin typeface="SimSun"/>
                <a:cs typeface="SimSun"/>
              </a:rPr>
              <a:t> 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’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曰：</a:t>
            </a:r>
            <a:endParaRPr sz="2800">
              <a:latin typeface="SimSun"/>
              <a:cs typeface="SimSun"/>
            </a:endParaRPr>
          </a:p>
          <a:p>
            <a:pPr marL="1315720">
              <a:lnSpc>
                <a:spcPct val="100000"/>
              </a:lnSpc>
              <a:spcBef>
                <a:spcPts val="1640"/>
              </a:spcBef>
            </a:pP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恐</a:t>
            </a:r>
            <a:r>
              <a:rPr sz="2800" spc="-10">
                <a:solidFill>
                  <a:srgbClr val="FFFF00"/>
                </a:solidFill>
                <a:latin typeface="SimSun"/>
                <a:cs typeface="SimSun"/>
              </a:rPr>
              <a:t>惧</a:t>
            </a: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战</a:t>
            </a:r>
            <a:r>
              <a:rPr sz="2800" spc="-10">
                <a:solidFill>
                  <a:srgbClr val="FFFF00"/>
                </a:solidFill>
                <a:latin typeface="SimSun"/>
                <a:cs typeface="SimSun"/>
              </a:rPr>
              <a:t>栗</a:t>
            </a: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的</a:t>
            </a:r>
            <a:r>
              <a:rPr sz="2800" spc="-10">
                <a:solidFill>
                  <a:srgbClr val="FFFF00"/>
                </a:solidFill>
                <a:latin typeface="SimSun"/>
                <a:cs typeface="SimSun"/>
              </a:rPr>
              <a:t>样子</a:t>
            </a:r>
            <a:endParaRPr sz="28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640"/>
              </a:spcBef>
            </a:pP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‘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何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可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废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也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，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以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羊</a:t>
            </a:r>
            <a:r>
              <a:rPr sz="2800" u="heavy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imSun"/>
                <a:cs typeface="SimSun"/>
              </a:rPr>
              <a:t>易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之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。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’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不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识</a:t>
            </a:r>
            <a:r>
              <a:rPr sz="2800" spc="-5">
                <a:solidFill>
                  <a:srgbClr val="FFFFFF"/>
                </a:solidFill>
                <a:latin typeface="SimSun"/>
                <a:cs typeface="SimSun"/>
              </a:rPr>
              <a:t>有</a:t>
            </a:r>
            <a:r>
              <a:rPr sz="2800" u="heavy" spc="-1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imSun"/>
                <a:cs typeface="SimSun"/>
              </a:rPr>
              <a:t>诸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？”</a:t>
            </a:r>
            <a:endParaRPr sz="2800">
              <a:latin typeface="SimSun"/>
              <a:cs typeface="SimSu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826736" y="4906401"/>
            <a:ext cx="1046378" cy="597750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4031915" y="5042176"/>
            <a:ext cx="635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00"/>
                </a:solidFill>
                <a:latin typeface="SimSun"/>
                <a:cs typeface="SimSun"/>
              </a:rPr>
              <a:t>替换</a:t>
            </a:r>
            <a:endParaRPr sz="2400">
              <a:latin typeface="SimSun"/>
              <a:cs typeface="SimSun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5494222" y="4935577"/>
            <a:ext cx="2121027" cy="612940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5627765" y="5086543"/>
            <a:ext cx="18542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00"/>
                </a:solidFill>
                <a:latin typeface="SimSun"/>
                <a:cs typeface="SimSun"/>
              </a:rPr>
              <a:t>兼词，之乎。</a:t>
            </a:r>
            <a:endParaRPr sz="2400">
              <a:latin typeface="SimSun"/>
              <a:cs typeface="SimSun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69879" y="1390995"/>
            <a:ext cx="896874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>
                <a:solidFill>
                  <a:srgbClr val="FFFFFF"/>
                </a:solidFill>
              </a:rPr>
              <a:t>曰：“</a:t>
            </a:r>
            <a:r>
              <a:rPr u="heavy">
                <a:solidFill>
                  <a:srgbClr val="FFFF00"/>
                </a:solidFill>
                <a:uFill>
                  <a:solidFill>
                    <a:srgbClr val="FFFF00"/>
                  </a:solidFill>
                </a:uFill>
              </a:rPr>
              <a:t>是心</a:t>
            </a:r>
            <a:r>
              <a:rPr u="heavy" spc="-5">
                <a:solidFill>
                  <a:srgbClr val="FFFF00"/>
                </a:solidFill>
                <a:uFill>
                  <a:solidFill>
                    <a:srgbClr val="FFFF00"/>
                  </a:solidFill>
                </a:uFill>
              </a:rPr>
              <a:t>足</a:t>
            </a:r>
            <a:r>
              <a:rPr u="heavy">
                <a:solidFill>
                  <a:srgbClr val="FFFF00"/>
                </a:solidFill>
                <a:uFill>
                  <a:solidFill>
                    <a:srgbClr val="FFFF00"/>
                  </a:solidFill>
                </a:uFill>
              </a:rPr>
              <a:t>以</a:t>
            </a:r>
            <a:r>
              <a:rPr u="heavy" spc="-5">
                <a:solidFill>
                  <a:srgbClr val="FFFF00"/>
                </a:solidFill>
                <a:uFill>
                  <a:solidFill>
                    <a:srgbClr val="FFFF00"/>
                  </a:solidFill>
                </a:uFill>
              </a:rPr>
              <a:t>王</a:t>
            </a:r>
            <a:r>
              <a:rPr u="heavy" spc="-10">
                <a:solidFill>
                  <a:srgbClr val="FFFF00"/>
                </a:solidFill>
                <a:uFill>
                  <a:solidFill>
                    <a:srgbClr val="FFFF00"/>
                  </a:solidFill>
                </a:uFill>
              </a:rPr>
              <a:t>矣</a:t>
            </a:r>
            <a:r>
              <a:rPr>
                <a:solidFill>
                  <a:srgbClr val="FFFF00"/>
                </a:solidFill>
              </a:rPr>
              <a:t>。</a:t>
            </a:r>
            <a:r>
              <a:rPr spc="-5">
                <a:solidFill>
                  <a:srgbClr val="FFFFFF"/>
                </a:solidFill>
              </a:rPr>
              <a:t>百姓</a:t>
            </a:r>
            <a:r>
              <a:rPr>
                <a:solidFill>
                  <a:srgbClr val="FFFFFF"/>
                </a:solidFill>
              </a:rPr>
              <a:t>皆</a:t>
            </a:r>
            <a:r>
              <a:rPr spc="-5">
                <a:solidFill>
                  <a:srgbClr val="FFFFFF"/>
                </a:solidFill>
              </a:rPr>
              <a:t>以王</a:t>
            </a:r>
            <a:r>
              <a:rPr>
                <a:solidFill>
                  <a:srgbClr val="FFFFFF"/>
                </a:solidFill>
              </a:rPr>
              <a:t>为</a:t>
            </a:r>
            <a:r>
              <a:rPr u="heavy" spc="-5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爱</a:t>
            </a:r>
            <a:r>
              <a:rPr spc="-5">
                <a:solidFill>
                  <a:srgbClr val="FFFFFF"/>
                </a:solidFill>
              </a:rPr>
              <a:t>也</a:t>
            </a:r>
            <a:r>
              <a:rPr>
                <a:solidFill>
                  <a:srgbClr val="FFFFFF"/>
                </a:solidFill>
              </a:rPr>
              <a:t>，</a:t>
            </a:r>
            <a:r>
              <a:rPr spc="-5">
                <a:solidFill>
                  <a:srgbClr val="FFFF00"/>
                </a:solidFill>
              </a:rPr>
              <a:t>臣固知</a:t>
            </a:r>
          </a:p>
        </p:txBody>
      </p:sp>
      <p:sp>
        <p:nvSpPr>
          <p:cNvPr id="3" name="object 3"/>
          <p:cNvSpPr/>
          <p:nvPr/>
        </p:nvSpPr>
        <p:spPr>
          <a:xfrm>
            <a:off x="7726072" y="1917086"/>
            <a:ext cx="1162977" cy="688835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921004" y="2078650"/>
            <a:ext cx="73723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吝惜</a:t>
            </a:r>
            <a:endParaRPr sz="2800">
              <a:latin typeface="SimSun"/>
              <a:cs typeface="SimSu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703974" y="3789051"/>
            <a:ext cx="1018095" cy="60934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969550" y="3198699"/>
            <a:ext cx="10179050" cy="1631314"/>
          </a:xfrm>
          <a:prstGeom prst="rect">
            <a:avLst/>
          </a:prstGeom>
        </p:spPr>
        <p:txBody>
          <a:bodyPr vert="horz" wrap="square" lIns="0" tIns="155575" rIns="0" bIns="0" rtlCol="0">
            <a:spAutoFit/>
          </a:bodyPr>
          <a:lstStyle/>
          <a:p>
            <a:pPr marR="28575" algn="r">
              <a:lnSpc>
                <a:spcPct val="100000"/>
              </a:lnSpc>
              <a:spcBef>
                <a:spcPts val="1225"/>
              </a:spcBef>
            </a:pP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王曰：“</a:t>
            </a:r>
            <a:r>
              <a:rPr sz="3200" spc="-5">
                <a:solidFill>
                  <a:srgbClr val="FFC000"/>
                </a:solidFill>
                <a:latin typeface="SimSun"/>
                <a:cs typeface="SimSun"/>
              </a:rPr>
              <a:t>然</a:t>
            </a: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，</a:t>
            </a:r>
            <a:r>
              <a:rPr sz="3200" u="heavy" spc="-5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imSun"/>
                <a:cs typeface="SimSun"/>
              </a:rPr>
              <a:t>诚</a:t>
            </a: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有百姓者。齐国虽褊小，吾何爱一</a:t>
            </a:r>
            <a:endParaRPr sz="3200">
              <a:latin typeface="SimSun"/>
              <a:cs typeface="SimSun"/>
            </a:endParaRPr>
          </a:p>
          <a:p>
            <a:pPr marR="1684020" algn="ctr">
              <a:lnSpc>
                <a:spcPct val="100000"/>
              </a:lnSpc>
              <a:spcBef>
                <a:spcPts val="840"/>
              </a:spcBef>
            </a:pPr>
            <a:r>
              <a:rPr sz="2400">
                <a:solidFill>
                  <a:srgbClr val="FFFF00"/>
                </a:solidFill>
                <a:latin typeface="SimSun"/>
                <a:cs typeface="SimSun"/>
              </a:rPr>
              <a:t>的确</a:t>
            </a:r>
            <a:endParaRPr sz="2400">
              <a:latin typeface="SimSun"/>
              <a:cs typeface="SimSun"/>
            </a:endParaRPr>
          </a:p>
          <a:p>
            <a:pPr marR="5080" algn="r">
              <a:lnSpc>
                <a:spcPct val="100000"/>
              </a:lnSpc>
              <a:spcBef>
                <a:spcPts val="120"/>
              </a:spcBef>
            </a:pP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牛？即不忍其觳觫，若无罪而就死地，故以羊易之也。”</a:t>
            </a:r>
            <a:endParaRPr sz="3200">
              <a:latin typeface="SimSun"/>
              <a:cs typeface="SimSu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553905" y="1861339"/>
            <a:ext cx="2724353" cy="1273835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3644089" y="2172944"/>
            <a:ext cx="251396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这</a:t>
            </a:r>
            <a:r>
              <a:rPr sz="2800" spc="-10">
                <a:solidFill>
                  <a:srgbClr val="FFFF00"/>
                </a:solidFill>
                <a:latin typeface="SimSun"/>
                <a:cs typeface="SimSun"/>
              </a:rPr>
              <a:t>样</a:t>
            </a: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的</a:t>
            </a:r>
            <a:r>
              <a:rPr sz="2800" spc="-10">
                <a:solidFill>
                  <a:srgbClr val="FFFF00"/>
                </a:solidFill>
                <a:latin typeface="SimSun"/>
                <a:cs typeface="SimSun"/>
              </a:rPr>
              <a:t>心</a:t>
            </a: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就</a:t>
            </a:r>
            <a:r>
              <a:rPr sz="2800" spc="-10">
                <a:solidFill>
                  <a:srgbClr val="FFFF00"/>
                </a:solidFill>
                <a:latin typeface="SimSun"/>
                <a:cs typeface="SimSun"/>
              </a:rPr>
              <a:t>足以</a:t>
            </a:r>
            <a:endParaRPr sz="2800">
              <a:latin typeface="SimSun"/>
              <a:cs typeface="SimSu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44150" y="2366355"/>
            <a:ext cx="488442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3200" spc="-5">
                <a:solidFill>
                  <a:srgbClr val="FFFF00"/>
                </a:solidFill>
                <a:latin typeface="SimSun"/>
                <a:cs typeface="SimSun"/>
              </a:rPr>
              <a:t>王之不忍也。</a:t>
            </a:r>
            <a:r>
              <a:rPr sz="3200" spc="-1335">
                <a:solidFill>
                  <a:srgbClr val="FFFFFF"/>
                </a:solidFill>
                <a:latin typeface="SimSun"/>
                <a:cs typeface="SimSun"/>
              </a:rPr>
              <a:t>”</a:t>
            </a:r>
            <a:r>
              <a:rPr sz="4200" baseline="-25793">
                <a:solidFill>
                  <a:srgbClr val="FFFF00"/>
                </a:solidFill>
                <a:latin typeface="SimSun"/>
                <a:cs typeface="SimSun"/>
              </a:rPr>
              <a:t>称</a:t>
            </a:r>
            <a:r>
              <a:rPr sz="4200" spc="-15" baseline="-25793">
                <a:solidFill>
                  <a:srgbClr val="FFFF00"/>
                </a:solidFill>
                <a:latin typeface="SimSun"/>
                <a:cs typeface="SimSun"/>
              </a:rPr>
              <a:t>王</a:t>
            </a:r>
            <a:r>
              <a:rPr sz="4200" baseline="-25793">
                <a:solidFill>
                  <a:srgbClr val="FFFF00"/>
                </a:solidFill>
                <a:latin typeface="SimSun"/>
                <a:cs typeface="SimSun"/>
              </a:rPr>
              <a:t>于</a:t>
            </a:r>
            <a:r>
              <a:rPr sz="4200" spc="-15" baseline="-25793">
                <a:solidFill>
                  <a:srgbClr val="FFFF00"/>
                </a:solidFill>
                <a:latin typeface="SimSun"/>
                <a:cs typeface="SimSun"/>
              </a:rPr>
              <a:t>天</a:t>
            </a:r>
            <a:r>
              <a:rPr sz="4200" baseline="-25793">
                <a:solidFill>
                  <a:srgbClr val="FFFF00"/>
                </a:solidFill>
                <a:latin typeface="SimSun"/>
                <a:cs typeface="SimSun"/>
              </a:rPr>
              <a:t>下。</a:t>
            </a:r>
            <a:endParaRPr sz="4200" baseline="-25793">
              <a:latin typeface="SimSun"/>
              <a:cs typeface="SimSun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779526" y="1458467"/>
            <a:ext cx="1165097" cy="72542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34568" y="5668517"/>
            <a:ext cx="856487" cy="88391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72895" y="5668517"/>
            <a:ext cx="630935" cy="88391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717946" y="1483152"/>
            <a:ext cx="937514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>
                <a:solidFill>
                  <a:srgbClr val="FFFFFF"/>
                </a:solidFill>
              </a:rPr>
              <a:t>曰：“王</a:t>
            </a:r>
            <a:r>
              <a:rPr spc="-5">
                <a:solidFill>
                  <a:srgbClr val="FFFFFF"/>
                </a:solidFill>
              </a:rPr>
              <a:t>无</a:t>
            </a:r>
            <a:r>
              <a:rPr u="heavy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异</a:t>
            </a:r>
            <a:r>
              <a:rPr spc="-5">
                <a:solidFill>
                  <a:srgbClr val="FFFFFF"/>
                </a:solidFill>
              </a:rPr>
              <a:t>于百</a:t>
            </a:r>
            <a:r>
              <a:rPr>
                <a:solidFill>
                  <a:srgbClr val="FFFFFF"/>
                </a:solidFill>
              </a:rPr>
              <a:t>姓</a:t>
            </a:r>
            <a:r>
              <a:rPr spc="-5">
                <a:solidFill>
                  <a:srgbClr val="FFFFFF"/>
                </a:solidFill>
              </a:rPr>
              <a:t>之</a:t>
            </a:r>
            <a:r>
              <a:rPr u="heavy" spc="-5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以</a:t>
            </a:r>
            <a:r>
              <a:rPr>
                <a:solidFill>
                  <a:srgbClr val="FFFFFF"/>
                </a:solidFill>
              </a:rPr>
              <a:t>王</a:t>
            </a:r>
            <a:r>
              <a:rPr spc="-5">
                <a:solidFill>
                  <a:srgbClr val="FFFFFF"/>
                </a:solidFill>
              </a:rPr>
              <a:t>为爱</a:t>
            </a:r>
            <a:r>
              <a:rPr>
                <a:solidFill>
                  <a:srgbClr val="FFFFFF"/>
                </a:solidFill>
              </a:rPr>
              <a:t>也</a:t>
            </a:r>
            <a:r>
              <a:rPr spc="-5">
                <a:solidFill>
                  <a:srgbClr val="FFFFFF"/>
                </a:solidFill>
              </a:rPr>
              <a:t>。以</a:t>
            </a:r>
            <a:r>
              <a:rPr>
                <a:solidFill>
                  <a:srgbClr val="FFFFFF"/>
                </a:solidFill>
              </a:rPr>
              <a:t>小</a:t>
            </a:r>
            <a:r>
              <a:rPr spc="-5">
                <a:solidFill>
                  <a:srgbClr val="FFFFFF"/>
                </a:solidFill>
              </a:rPr>
              <a:t>易大</a:t>
            </a:r>
            <a:r>
              <a:rPr>
                <a:solidFill>
                  <a:srgbClr val="FFFFFF"/>
                </a:solidFill>
              </a:rPr>
              <a:t>，</a:t>
            </a:r>
            <a:r>
              <a:rPr spc="-5">
                <a:solidFill>
                  <a:srgbClr val="FFFFFF"/>
                </a:solidFill>
              </a:rPr>
              <a:t>彼</a:t>
            </a:r>
            <a:r>
              <a:rPr u="heavy" spc="-5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恶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801170" y="5045553"/>
            <a:ext cx="449326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宜乎百姓之谓我爱也。”</a:t>
            </a:r>
            <a:endParaRPr sz="3200">
              <a:latin typeface="SimSun"/>
              <a:cs typeface="SimSu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326037" y="2020710"/>
            <a:ext cx="3099612" cy="669975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802948" y="1935862"/>
            <a:ext cx="1832762" cy="754824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617148" y="2163415"/>
            <a:ext cx="547116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745990"/>
              </a:tabLst>
            </a:pPr>
            <a:r>
              <a:rPr sz="2800" spc="5">
                <a:solidFill>
                  <a:srgbClr val="FFFF00"/>
                </a:solidFill>
                <a:latin typeface="SimSun"/>
                <a:cs typeface="SimSun"/>
              </a:rPr>
              <a:t>对</a:t>
            </a:r>
            <a:r>
              <a:rPr sz="2800">
                <a:solidFill>
                  <a:srgbClr val="FFFF00"/>
                </a:solidFill>
                <a:latin typeface="Arial"/>
                <a:cs typeface="Arial"/>
              </a:rPr>
              <a:t>……</a:t>
            </a: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感到奇怪	认为</a:t>
            </a:r>
            <a:endParaRPr sz="2800">
              <a:latin typeface="SimSun"/>
              <a:cs typeface="SimSu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9267531" y="1991953"/>
            <a:ext cx="1832762" cy="679399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9408545" y="2144080"/>
            <a:ext cx="155003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5">
                <a:solidFill>
                  <a:srgbClr val="FFFF00"/>
                </a:solidFill>
                <a:latin typeface="Arial"/>
                <a:cs typeface="Arial"/>
              </a:rPr>
              <a:t>wū</a:t>
            </a:r>
            <a:r>
              <a:rPr sz="2800" spc="5">
                <a:solidFill>
                  <a:srgbClr val="FFFF00"/>
                </a:solidFill>
                <a:latin typeface="SimSun"/>
                <a:cs typeface="SimSun"/>
              </a:rPr>
              <a:t>，哪里</a:t>
            </a:r>
            <a:endParaRPr sz="2800">
              <a:latin typeface="SimSun"/>
              <a:cs typeface="SimSun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934483" y="3062485"/>
            <a:ext cx="2337841" cy="764247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22415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64"/>
              </a:spcBef>
            </a:pPr>
            <a:r>
              <a:rPr spc="-5"/>
              <a:t>知之？王若</a:t>
            </a:r>
            <a:r>
              <a:rPr u="heavy" spc="-5">
                <a:uFill>
                  <a:solidFill>
                    <a:srgbClr val="FFFFFF"/>
                  </a:solidFill>
                </a:uFill>
              </a:rPr>
              <a:t>隐</a:t>
            </a:r>
            <a:r>
              <a:rPr spc="-5"/>
              <a:t>其无罪而就死地，则牛羊何择焉？”</a:t>
            </a:r>
          </a:p>
          <a:p>
            <a:pPr marL="412750">
              <a:lnSpc>
                <a:spcPct val="100000"/>
              </a:lnSpc>
              <a:spcBef>
                <a:spcPts val="1470"/>
              </a:spcBef>
            </a:pPr>
            <a:r>
              <a:rPr sz="2800">
                <a:solidFill>
                  <a:srgbClr val="FFFF00"/>
                </a:solidFill>
              </a:rPr>
              <a:t>痛</a:t>
            </a:r>
            <a:r>
              <a:rPr sz="2800" spc="-10">
                <a:solidFill>
                  <a:srgbClr val="FFFF00"/>
                </a:solidFill>
              </a:rPr>
              <a:t>惜</a:t>
            </a:r>
            <a:r>
              <a:rPr sz="2800">
                <a:solidFill>
                  <a:srgbClr val="FFFF00"/>
                </a:solidFill>
              </a:rPr>
              <a:t>，</a:t>
            </a:r>
            <a:r>
              <a:rPr sz="2800" spc="-10">
                <a:solidFill>
                  <a:srgbClr val="FFFF00"/>
                </a:solidFill>
              </a:rPr>
              <a:t>哀怜</a:t>
            </a:r>
            <a:endParaRPr sz="2800"/>
          </a:p>
          <a:p>
            <a:pPr marL="1005205">
              <a:lnSpc>
                <a:spcPct val="100000"/>
              </a:lnSpc>
              <a:spcBef>
                <a:spcPts val="780"/>
              </a:spcBef>
            </a:pPr>
            <a:r>
              <a:rPr spc="-5"/>
              <a:t>王</a:t>
            </a:r>
            <a:r>
              <a:rPr spc="-5">
                <a:solidFill>
                  <a:srgbClr val="FFC000"/>
                </a:solidFill>
              </a:rPr>
              <a:t>笑</a:t>
            </a:r>
            <a:r>
              <a:rPr spc="-5"/>
              <a:t>曰：“是诚何心哉？我非爱其财而易之以羊也，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902969" y="763523"/>
            <a:ext cx="1419605" cy="88391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804416" y="763523"/>
            <a:ext cx="630935" cy="88391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70966" y="1665732"/>
            <a:ext cx="1471421" cy="993647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760219" y="1639061"/>
            <a:ext cx="1953767" cy="993647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960620" y="1639061"/>
            <a:ext cx="3325367" cy="993647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234939" y="1639061"/>
            <a:ext cx="6251447" cy="993647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90372" y="2735579"/>
            <a:ext cx="10642090" cy="995171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91133" y="3833621"/>
            <a:ext cx="7897367" cy="993647"/>
          </a:xfrm>
          <a:prstGeom prst="rect">
            <a:avLst/>
          </a:prstGeom>
          <a:blipFill>
            <a:blip r:embed="rId9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006333" y="3860291"/>
            <a:ext cx="709409" cy="993647"/>
          </a:xfrm>
          <a:prstGeom prst="rect">
            <a:avLst/>
          </a:prstGeom>
          <a:blipFill>
            <a:blip r:embed="rId10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969550" y="1802808"/>
            <a:ext cx="10238740" cy="2768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81405">
              <a:lnSpc>
                <a:spcPct val="100000"/>
              </a:lnSpc>
              <a:spcBef>
                <a:spcPts val="100"/>
              </a:spcBef>
            </a:pPr>
            <a:r>
              <a:rPr sz="3600">
                <a:solidFill>
                  <a:srgbClr val="FFFFFF"/>
                </a:solidFill>
                <a:latin typeface="SimSun"/>
                <a:cs typeface="SimSun"/>
              </a:rPr>
              <a:t>曰：“无伤也，</a:t>
            </a:r>
            <a:r>
              <a:rPr sz="3600" u="heavy">
                <a:solidFill>
                  <a:srgbClr val="FFFF00"/>
                </a:solidFill>
                <a:uFill>
                  <a:solidFill>
                    <a:srgbClr val="FFFF00"/>
                  </a:solidFill>
                </a:uFill>
                <a:latin typeface="SimSun"/>
                <a:cs typeface="SimSun"/>
              </a:rPr>
              <a:t>是乃仁术也，</a:t>
            </a:r>
            <a:r>
              <a:rPr sz="3600">
                <a:solidFill>
                  <a:srgbClr val="FFFFFF"/>
                </a:solidFill>
                <a:latin typeface="SimSun"/>
                <a:cs typeface="SimSun"/>
              </a:rPr>
              <a:t>见牛未见羊也。</a:t>
            </a:r>
            <a:endParaRPr sz="3600">
              <a:latin typeface="SimSun"/>
              <a:cs typeface="SimSun"/>
            </a:endParaRPr>
          </a:p>
          <a:p>
            <a:pPr marL="12700" marR="159385">
              <a:lnSpc>
                <a:spcPct val="200000"/>
              </a:lnSpc>
            </a:pPr>
            <a:r>
              <a:rPr sz="3600">
                <a:solidFill>
                  <a:srgbClr val="FFFFFF"/>
                </a:solidFill>
                <a:latin typeface="SimSun"/>
                <a:cs typeface="SimSun"/>
              </a:rPr>
              <a:t>君子之于禽兽也，见其生，不忍见其死；闻其声， 不忍食其肉。是以君子远庖厨也。”</a:t>
            </a:r>
            <a:endParaRPr sz="3600">
              <a:latin typeface="SimSun"/>
              <a:cs typeface="SimSun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5788056" y="1066850"/>
            <a:ext cx="3252254" cy="748182"/>
          </a:xfrm>
          <a:prstGeom prst="rect">
            <a:avLst/>
          </a:prstGeom>
          <a:blipFill>
            <a:blip r:embed="rId11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6334554" y="1129811"/>
            <a:ext cx="215900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>
                <a:solidFill>
                  <a:srgbClr val="FFFF00"/>
                </a:solidFill>
              </a:rPr>
              <a:t>这</a:t>
            </a:r>
            <a:r>
              <a:rPr sz="2800" spc="-10">
                <a:solidFill>
                  <a:srgbClr val="FFFF00"/>
                </a:solidFill>
              </a:rPr>
              <a:t>就</a:t>
            </a:r>
            <a:r>
              <a:rPr sz="2800">
                <a:solidFill>
                  <a:srgbClr val="FFFF00"/>
                </a:solidFill>
              </a:rPr>
              <a:t>是</a:t>
            </a:r>
            <a:r>
              <a:rPr sz="2800" spc="-10">
                <a:solidFill>
                  <a:srgbClr val="FFFF00"/>
                </a:solidFill>
              </a:rPr>
              <a:t>仁</a:t>
            </a:r>
            <a:r>
              <a:rPr sz="2800">
                <a:solidFill>
                  <a:srgbClr val="FFFF00"/>
                </a:solidFill>
              </a:rPr>
              <a:t>道。</a:t>
            </a:r>
            <a:endParaRPr sz="2800"/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2654807" y="5250179"/>
            <a:ext cx="592073" cy="829055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186657" y="1287300"/>
            <a:ext cx="916432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>
                <a:solidFill>
                  <a:srgbClr val="FFFFFF"/>
                </a:solidFill>
              </a:rPr>
              <a:t>孟子</a:t>
            </a:r>
            <a:r>
              <a:rPr>
                <a:solidFill>
                  <a:srgbClr val="FFFFFF"/>
                </a:solidFill>
              </a:rPr>
              <a:t>曰</a:t>
            </a:r>
            <a:r>
              <a:rPr spc="-10">
                <a:solidFill>
                  <a:srgbClr val="FFFFFF"/>
                </a:solidFill>
              </a:rPr>
              <a:t>:“</a:t>
            </a:r>
            <a:r>
              <a:rPr spc="-5">
                <a:solidFill>
                  <a:srgbClr val="FFFFFF"/>
                </a:solidFill>
              </a:rPr>
              <a:t>人皆有不忍人之心。先王有不忍人之心，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170836" y="2262864"/>
            <a:ext cx="977328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斯有不忍人之政矣。</a:t>
            </a:r>
            <a:r>
              <a:rPr sz="3200" spc="-5">
                <a:solidFill>
                  <a:srgbClr val="FFFF00"/>
                </a:solidFill>
                <a:latin typeface="SimSun"/>
                <a:cs typeface="SimSun"/>
              </a:rPr>
              <a:t>以</a:t>
            </a:r>
            <a:r>
              <a:rPr sz="3200" u="heavy" spc="-5">
                <a:solidFill>
                  <a:srgbClr val="FFFF00"/>
                </a:solidFill>
                <a:uFill>
                  <a:solidFill>
                    <a:srgbClr val="FFFF00"/>
                  </a:solidFill>
                </a:uFill>
                <a:latin typeface="SimSun"/>
                <a:cs typeface="SimSun"/>
              </a:rPr>
              <a:t>不忍人之心</a:t>
            </a:r>
            <a:r>
              <a:rPr sz="3200" spc="-5">
                <a:solidFill>
                  <a:srgbClr val="FFFF00"/>
                </a:solidFill>
                <a:latin typeface="SimSun"/>
                <a:cs typeface="SimSun"/>
              </a:rPr>
              <a:t>，行不忍人之政，治</a:t>
            </a:r>
            <a:endParaRPr sz="3200">
              <a:latin typeface="SimSun"/>
              <a:cs typeface="SimSu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170886" y="3238021"/>
            <a:ext cx="327469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5">
                <a:solidFill>
                  <a:srgbClr val="FFFF00"/>
                </a:solidFill>
                <a:latin typeface="SimSun"/>
                <a:cs typeface="SimSun"/>
              </a:rPr>
              <a:t>天下可运之掌上。</a:t>
            </a:r>
            <a:endParaRPr sz="3200">
              <a:latin typeface="SimSun"/>
              <a:cs typeface="SimSu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901939" y="2770957"/>
            <a:ext cx="3949826" cy="133184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992124" y="3140576"/>
            <a:ext cx="6028055" cy="15862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451735">
              <a:lnSpc>
                <a:spcPct val="100000"/>
              </a:lnSpc>
              <a:spcBef>
                <a:spcPts val="100"/>
              </a:spcBef>
            </a:pP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不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忍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害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人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，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也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不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忍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见他 人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受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害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之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心</a:t>
            </a:r>
            <a:r>
              <a:rPr sz="2800" spc="-5">
                <a:solidFill>
                  <a:srgbClr val="FFFFFF"/>
                </a:solidFill>
                <a:latin typeface="SimSun"/>
                <a:cs typeface="SimSun"/>
              </a:rPr>
              <a:t>，</a:t>
            </a: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即</a:t>
            </a:r>
            <a:r>
              <a:rPr sz="2800" spc="-10">
                <a:solidFill>
                  <a:srgbClr val="FFFF00"/>
                </a:solidFill>
                <a:latin typeface="SimSun"/>
                <a:cs typeface="SimSun"/>
              </a:rPr>
              <a:t>仁</a:t>
            </a: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心。</a:t>
            </a:r>
            <a:endParaRPr sz="2800">
              <a:latin typeface="SimSun"/>
              <a:cs typeface="SimSun"/>
            </a:endParaRPr>
          </a:p>
          <a:p>
            <a:pPr marL="1141095">
              <a:lnSpc>
                <a:spcPct val="100000"/>
              </a:lnSpc>
              <a:spcBef>
                <a:spcPts val="1725"/>
              </a:spcBef>
            </a:pP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——《孟子·公孙丑上》）</a:t>
            </a:r>
            <a:endParaRPr sz="3200">
              <a:latin typeface="SimSun"/>
              <a:cs typeface="SimSun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926903" y="1124865"/>
          <a:ext cx="10586084" cy="47510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76400"/>
                <a:gridCol w="2339340"/>
                <a:gridCol w="4041140"/>
                <a:gridCol w="2529204"/>
              </a:tblGrid>
              <a:tr h="1687398">
                <a:tc>
                  <a:txBody>
                    <a:bodyPr vert="horz" wrap="square"/>
                    <a:lstStyle/>
                    <a:p>
                      <a:pPr marL="68580">
                        <a:lnSpc>
                          <a:spcPts val="3229"/>
                        </a:lnSpc>
                      </a:pPr>
                      <a:r>
                        <a:rPr sz="280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课</a:t>
                      </a:r>
                      <a:r>
                        <a:rPr sz="2800" spc="-1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文</a:t>
                      </a:r>
                      <a:r>
                        <a:rPr sz="280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内容</a:t>
                      </a:r>
                      <a:endParaRPr sz="2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12700">
                      <a:solidFill>
                        <a:srgbClr val="85837E"/>
                      </a:solidFill>
                      <a:prstDash val="solid"/>
                    </a:lnL>
                    <a:lnR w="12700">
                      <a:solidFill>
                        <a:srgbClr val="85837E"/>
                      </a:solidFill>
                      <a:prstDash val="solid"/>
                    </a:lnR>
                    <a:lnT w="12700">
                      <a:solidFill>
                        <a:srgbClr val="85837E"/>
                      </a:solidFill>
                      <a:prstDash val="solid"/>
                    </a:lnT>
                    <a:lnB w="12700">
                      <a:solidFill>
                        <a:srgbClr val="85837E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68580" marR="60325">
                        <a:lnSpc>
                          <a:spcPts val="3140"/>
                        </a:lnSpc>
                        <a:spcBef>
                          <a:spcPts val="370"/>
                        </a:spcBef>
                      </a:pPr>
                      <a:r>
                        <a:rPr sz="2800" spc="105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二</a:t>
                      </a:r>
                      <a:r>
                        <a:rPr sz="2800" spc="10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人</a:t>
                      </a:r>
                      <a:r>
                        <a:rPr sz="2800" spc="105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讨</a:t>
                      </a:r>
                      <a:r>
                        <a:rPr sz="2800" spc="10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论</a:t>
                      </a:r>
                      <a:r>
                        <a:rPr sz="2800" spc="105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的</a:t>
                      </a:r>
                      <a:r>
                        <a:rPr sz="280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主 </a:t>
                      </a:r>
                      <a:r>
                        <a:rPr sz="2800" spc="85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要</a:t>
                      </a:r>
                      <a:r>
                        <a:rPr sz="2800" spc="8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内</a:t>
                      </a:r>
                      <a:r>
                        <a:rPr sz="2800" spc="85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容</a:t>
                      </a:r>
                      <a:r>
                        <a:rPr sz="2800" spc="8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是</a:t>
                      </a:r>
                      <a:r>
                        <a:rPr sz="2800" spc="85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什么</a:t>
                      </a:r>
                      <a:endParaRPr sz="2800">
                        <a:latin typeface="SimSun"/>
                        <a:cs typeface="SimSun"/>
                      </a:endParaRPr>
                    </a:p>
                  </a:txBody>
                  <a:tcPr marL="0" marR="0" marT="46990" marB="0">
                    <a:lnL w="12700">
                      <a:solidFill>
                        <a:srgbClr val="85837E"/>
                      </a:solidFill>
                      <a:prstDash val="solid"/>
                    </a:lnL>
                    <a:lnR w="12700">
                      <a:solidFill>
                        <a:srgbClr val="85837E"/>
                      </a:solidFill>
                      <a:prstDash val="solid"/>
                    </a:lnR>
                    <a:lnT w="12700">
                      <a:solidFill>
                        <a:srgbClr val="85837E"/>
                      </a:solidFill>
                      <a:prstDash val="solid"/>
                    </a:lnT>
                    <a:lnB w="12700">
                      <a:solidFill>
                        <a:srgbClr val="85837E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68580">
                        <a:lnSpc>
                          <a:spcPts val="3315"/>
                        </a:lnSpc>
                      </a:pPr>
                      <a:r>
                        <a:rPr sz="280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孟</a:t>
                      </a:r>
                      <a:r>
                        <a:rPr sz="2800" spc="-1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子</a:t>
                      </a:r>
                      <a:r>
                        <a:rPr sz="280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的</a:t>
                      </a:r>
                      <a:r>
                        <a:rPr sz="2800" spc="-1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观</a:t>
                      </a:r>
                      <a:r>
                        <a:rPr sz="280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点</a:t>
                      </a:r>
                      <a:r>
                        <a:rPr sz="2800" spc="-1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是</a:t>
                      </a:r>
                      <a:r>
                        <a:rPr sz="280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什</a:t>
                      </a:r>
                      <a:r>
                        <a:rPr sz="2800" spc="-1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么</a:t>
                      </a:r>
                      <a:r>
                        <a:rPr sz="280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？</a:t>
                      </a:r>
                      <a:endParaRPr sz="2800">
                        <a:latin typeface="SimSun"/>
                        <a:cs typeface="SimSun"/>
                      </a:endParaRPr>
                    </a:p>
                    <a:p>
                      <a:pPr marL="67945" marR="60960">
                        <a:lnSpc>
                          <a:spcPts val="3140"/>
                        </a:lnSpc>
                        <a:spcBef>
                          <a:spcPts val="420"/>
                        </a:spcBef>
                      </a:pPr>
                      <a:r>
                        <a:rPr sz="2800" spc="295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孟子表达观点的</a:t>
                      </a:r>
                      <a:r>
                        <a:rPr sz="2800" spc="305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方</a:t>
                      </a:r>
                      <a:r>
                        <a:rPr sz="2800" spc="31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式</a:t>
                      </a:r>
                      <a:r>
                        <a:rPr sz="280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是 什</a:t>
                      </a:r>
                      <a:r>
                        <a:rPr sz="2800" spc="-1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么</a:t>
                      </a:r>
                      <a:r>
                        <a:rPr sz="280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？</a:t>
                      </a:r>
                      <a:endParaRPr sz="2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12700">
                      <a:solidFill>
                        <a:srgbClr val="85837E"/>
                      </a:solidFill>
                      <a:prstDash val="solid"/>
                    </a:lnL>
                    <a:lnR w="12700">
                      <a:solidFill>
                        <a:srgbClr val="85837E"/>
                      </a:solidFill>
                      <a:prstDash val="solid"/>
                    </a:lnR>
                    <a:lnT w="12700">
                      <a:solidFill>
                        <a:srgbClr val="85837E"/>
                      </a:solidFill>
                      <a:prstDash val="solid"/>
                    </a:lnT>
                    <a:lnB w="12700">
                      <a:solidFill>
                        <a:srgbClr val="85837E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68580" marR="60960" algn="just">
                        <a:lnSpc>
                          <a:spcPct val="96800"/>
                        </a:lnSpc>
                        <a:spcBef>
                          <a:spcPts val="190"/>
                        </a:spcBef>
                      </a:pPr>
                      <a:r>
                        <a:rPr sz="2800" spc="40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齐宣王的</a:t>
                      </a:r>
                      <a:r>
                        <a:rPr sz="2800" spc="405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态</a:t>
                      </a:r>
                      <a:r>
                        <a:rPr sz="280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度 </a:t>
                      </a:r>
                      <a:r>
                        <a:rPr sz="2800" spc="40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是怎样的</a:t>
                      </a:r>
                      <a:r>
                        <a:rPr sz="280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（</a:t>
                      </a:r>
                      <a:r>
                        <a:rPr sz="2800" spc="-108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80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变 化</a:t>
                      </a:r>
                      <a:r>
                        <a:rPr sz="2800" spc="-5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）？</a:t>
                      </a:r>
                      <a:endParaRPr sz="2800">
                        <a:latin typeface="SimSun"/>
                        <a:cs typeface="SimSun"/>
                      </a:endParaRPr>
                    </a:p>
                  </a:txBody>
                  <a:tcPr marL="0" marR="0" marT="24130" marB="0">
                    <a:lnL w="12700">
                      <a:solidFill>
                        <a:srgbClr val="85837E"/>
                      </a:solidFill>
                      <a:prstDash val="solid"/>
                    </a:lnL>
                    <a:lnR w="12700">
                      <a:solidFill>
                        <a:srgbClr val="85837E"/>
                      </a:solidFill>
                      <a:prstDash val="solid"/>
                    </a:lnR>
                    <a:lnT w="12700">
                      <a:solidFill>
                        <a:srgbClr val="85837E"/>
                      </a:solidFill>
                      <a:prstDash val="solid"/>
                    </a:lnT>
                    <a:lnB w="12700">
                      <a:solidFill>
                        <a:srgbClr val="85837E"/>
                      </a:solidFill>
                      <a:prstDash val="solid"/>
                    </a:lnB>
                  </a:tcPr>
                </a:tc>
              </a:tr>
              <a:tr h="3063642">
                <a:tc>
                  <a:txBody>
                    <a:bodyPr vert="horz" wrap="square"/>
                    <a:lstStyle/>
                    <a:p>
                      <a:pPr marL="69215">
                        <a:lnSpc>
                          <a:spcPts val="3315"/>
                        </a:lnSpc>
                      </a:pPr>
                      <a:r>
                        <a:rPr sz="28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第</a:t>
                      </a:r>
                      <a:r>
                        <a:rPr sz="2800" spc="-1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二</a:t>
                      </a:r>
                      <a:r>
                        <a:rPr sz="28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部分</a:t>
                      </a:r>
                      <a:endParaRPr sz="2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12700">
                      <a:solidFill>
                        <a:srgbClr val="85837E"/>
                      </a:solidFill>
                      <a:prstDash val="solid"/>
                    </a:lnL>
                    <a:lnR w="12700">
                      <a:solidFill>
                        <a:srgbClr val="85837E"/>
                      </a:solidFill>
                      <a:prstDash val="solid"/>
                    </a:lnR>
                    <a:lnT w="12700">
                      <a:solidFill>
                        <a:srgbClr val="85837E"/>
                      </a:solidFill>
                      <a:prstDash val="solid"/>
                    </a:lnT>
                    <a:lnB w="12700">
                      <a:solidFill>
                        <a:srgbClr val="85837E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69215" marR="59690">
                        <a:lnSpc>
                          <a:spcPts val="3140"/>
                        </a:lnSpc>
                        <a:spcBef>
                          <a:spcPts val="375"/>
                        </a:spcBef>
                      </a:pPr>
                      <a:r>
                        <a:rPr sz="2800" spc="105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齐</a:t>
                      </a:r>
                      <a:r>
                        <a:rPr sz="2800" spc="1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宣</a:t>
                      </a:r>
                      <a:r>
                        <a:rPr sz="2800" spc="105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王</a:t>
                      </a:r>
                      <a:r>
                        <a:rPr sz="2800" spc="1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可</a:t>
                      </a:r>
                      <a:r>
                        <a:rPr sz="2800" spc="105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以</a:t>
                      </a:r>
                      <a:r>
                        <a:rPr sz="28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保 民</a:t>
                      </a:r>
                      <a:r>
                        <a:rPr sz="2800" spc="-1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而</a:t>
                      </a:r>
                      <a:r>
                        <a:rPr sz="28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王</a:t>
                      </a:r>
                      <a:r>
                        <a:rPr sz="2800" spc="-1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吗</a:t>
                      </a:r>
                      <a:r>
                        <a:rPr sz="28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？</a:t>
                      </a:r>
                      <a:endParaRPr sz="2800">
                        <a:latin typeface="SimSun"/>
                        <a:cs typeface="SimSun"/>
                      </a:endParaRPr>
                    </a:p>
                  </a:txBody>
                  <a:tcPr marL="0" marR="0" marT="47625" marB="0">
                    <a:lnL w="12700">
                      <a:solidFill>
                        <a:srgbClr val="85837E"/>
                      </a:solidFill>
                      <a:prstDash val="solid"/>
                    </a:lnL>
                    <a:lnR w="12700">
                      <a:solidFill>
                        <a:srgbClr val="85837E"/>
                      </a:solidFill>
                      <a:prstDash val="solid"/>
                    </a:lnR>
                    <a:lnT w="12700">
                      <a:solidFill>
                        <a:srgbClr val="85837E"/>
                      </a:solidFill>
                      <a:prstDash val="solid"/>
                    </a:lnT>
                    <a:lnB w="12700">
                      <a:solidFill>
                        <a:srgbClr val="85837E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69215">
                        <a:lnSpc>
                          <a:spcPts val="3315"/>
                        </a:lnSpc>
                      </a:pPr>
                      <a:r>
                        <a:rPr sz="28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观</a:t>
                      </a:r>
                      <a:r>
                        <a:rPr sz="2800" spc="-1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点</a:t>
                      </a:r>
                      <a:r>
                        <a:rPr sz="28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：</a:t>
                      </a:r>
                      <a:r>
                        <a:rPr sz="2800" spc="-1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有</a:t>
                      </a:r>
                      <a:r>
                        <a:rPr sz="28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可</a:t>
                      </a:r>
                      <a:r>
                        <a:rPr sz="2800" spc="-5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能</a:t>
                      </a:r>
                      <a:r>
                        <a:rPr sz="28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。</a:t>
                      </a:r>
                      <a:endParaRPr sz="2800">
                        <a:latin typeface="SimSun"/>
                        <a:cs typeface="SimSun"/>
                      </a:endParaRPr>
                    </a:p>
                    <a:p>
                      <a:pPr marL="69215" marR="60325" indent="688340">
                        <a:lnSpc>
                          <a:spcPct val="100000"/>
                        </a:lnSpc>
                      </a:pPr>
                      <a:r>
                        <a:rPr sz="2800" spc="15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“</a:t>
                      </a:r>
                      <a:r>
                        <a:rPr sz="2800" spc="1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是心（恻隐之心</a:t>
                      </a:r>
                      <a:r>
                        <a:rPr sz="28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） 足</a:t>
                      </a:r>
                      <a:r>
                        <a:rPr sz="2800" spc="-1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以</a:t>
                      </a:r>
                      <a:r>
                        <a:rPr sz="28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王</a:t>
                      </a:r>
                      <a:r>
                        <a:rPr sz="2800" spc="-1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也</a:t>
                      </a:r>
                      <a:r>
                        <a:rPr sz="28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。”</a:t>
                      </a:r>
                      <a:endParaRPr sz="2800">
                        <a:latin typeface="SimSun"/>
                        <a:cs typeface="SimSun"/>
                      </a:endParaRPr>
                    </a:p>
                    <a:p>
                      <a:pPr marL="758190">
                        <a:lnSpc>
                          <a:spcPct val="100000"/>
                        </a:lnSpc>
                      </a:pPr>
                      <a:r>
                        <a:rPr sz="2800" spc="5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“乃</a:t>
                      </a:r>
                      <a:r>
                        <a:rPr sz="28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仁术也</a:t>
                      </a:r>
                      <a:r>
                        <a:rPr sz="2800" spc="-1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。</a:t>
                      </a:r>
                      <a:r>
                        <a:rPr sz="28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”</a:t>
                      </a:r>
                      <a:endParaRPr sz="2800">
                        <a:latin typeface="SimSun"/>
                        <a:cs typeface="SimSu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6921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2800" spc="5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方式</a:t>
                      </a:r>
                      <a:r>
                        <a:rPr sz="28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：</a:t>
                      </a:r>
                      <a:r>
                        <a:rPr sz="2800" spc="-655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800" spc="5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举例</a:t>
                      </a:r>
                      <a:r>
                        <a:rPr sz="28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论证</a:t>
                      </a:r>
                      <a:endParaRPr sz="2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12700">
                      <a:solidFill>
                        <a:srgbClr val="85837E"/>
                      </a:solidFill>
                      <a:prstDash val="solid"/>
                    </a:lnL>
                    <a:lnR w="12700">
                      <a:solidFill>
                        <a:srgbClr val="85837E"/>
                      </a:solidFill>
                      <a:prstDash val="solid"/>
                    </a:lnR>
                    <a:lnT w="12700">
                      <a:solidFill>
                        <a:srgbClr val="85837E"/>
                      </a:solidFill>
                      <a:prstDash val="solid"/>
                    </a:lnT>
                    <a:lnB w="12700">
                      <a:solidFill>
                        <a:srgbClr val="85837E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67945">
                        <a:lnSpc>
                          <a:spcPts val="3229"/>
                        </a:lnSpc>
                      </a:pPr>
                      <a:r>
                        <a:rPr sz="2800" spc="335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好奇</a:t>
                      </a:r>
                      <a:r>
                        <a:rPr sz="2800" spc="165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——</a:t>
                      </a:r>
                      <a:r>
                        <a:rPr sz="2800" spc="-48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800" spc="335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高兴</a:t>
                      </a:r>
                      <a:endParaRPr sz="2800">
                        <a:latin typeface="SimSun"/>
                        <a:cs typeface="SimSun"/>
                      </a:endParaRPr>
                    </a:p>
                  </a:txBody>
                  <a:tcPr marL="0" marR="0" marT="0" marB="0">
                    <a:lnL w="12700">
                      <a:solidFill>
                        <a:srgbClr val="85837E"/>
                      </a:solidFill>
                      <a:prstDash val="solid"/>
                    </a:lnL>
                    <a:lnR w="12700">
                      <a:solidFill>
                        <a:srgbClr val="85837E"/>
                      </a:solidFill>
                      <a:prstDash val="solid"/>
                    </a:lnR>
                    <a:lnT w="12700">
                      <a:solidFill>
                        <a:srgbClr val="85837E"/>
                      </a:solidFill>
                      <a:prstDash val="solid"/>
                    </a:lnT>
                    <a:lnB w="12700">
                      <a:solidFill>
                        <a:srgbClr val="85837E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942594" y="4554486"/>
            <a:ext cx="811529" cy="77570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298447" y="4554486"/>
            <a:ext cx="633983" cy="77570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722314" y="1502699"/>
            <a:ext cx="936688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>
                <a:solidFill>
                  <a:srgbClr val="FFFFFF"/>
                </a:solidFill>
              </a:rPr>
              <a:t>王说，曰：“《诗》云：‘他人有心，予</a:t>
            </a:r>
            <a:r>
              <a:rPr u="heavy" spc="-5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忖度</a:t>
            </a:r>
            <a:r>
              <a:rPr spc="-5">
                <a:solidFill>
                  <a:srgbClr val="FFFFFF"/>
                </a:solidFill>
              </a:rPr>
              <a:t>之。’</a:t>
            </a:r>
          </a:p>
        </p:txBody>
      </p:sp>
      <p:sp>
        <p:nvSpPr>
          <p:cNvPr id="5" name="object 5"/>
          <p:cNvSpPr/>
          <p:nvPr/>
        </p:nvSpPr>
        <p:spPr>
          <a:xfrm>
            <a:off x="9266551" y="1996459"/>
            <a:ext cx="980389" cy="727341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414020" y="3247172"/>
            <a:ext cx="4091228" cy="727341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902697" y="4469453"/>
            <a:ext cx="2026754" cy="727341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865553" y="4469453"/>
            <a:ext cx="1543151" cy="727341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977940" y="2141813"/>
            <a:ext cx="10179050" cy="2997200"/>
          </a:xfrm>
          <a:prstGeom prst="rect">
            <a:avLst/>
          </a:prstGeom>
        </p:spPr>
        <p:txBody>
          <a:bodyPr vert="horz" wrap="square" lIns="0" tIns="84455" rIns="0" bIns="0" rtlCol="0">
            <a:spAutoFit/>
          </a:bodyPr>
          <a:lstStyle/>
          <a:p>
            <a:pPr marL="8368030">
              <a:lnSpc>
                <a:spcPct val="100000"/>
              </a:lnSpc>
              <a:spcBef>
                <a:spcPts val="665"/>
              </a:spcBef>
            </a:pP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揣测</a:t>
            </a:r>
            <a:endParaRPr sz="28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640"/>
              </a:spcBef>
            </a:pPr>
            <a:r>
              <a:rPr sz="3200" u="heavy" spc="-5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imSun"/>
                <a:cs typeface="SimSun"/>
              </a:rPr>
              <a:t>夫子之谓</a:t>
            </a: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也。夫我乃行之，反而求之，不得吾心。夫子</a:t>
            </a:r>
            <a:endParaRPr sz="3200">
              <a:latin typeface="SimSun"/>
              <a:cs typeface="SimSun"/>
            </a:endParaRPr>
          </a:p>
          <a:p>
            <a:pPr marL="515620">
              <a:lnSpc>
                <a:spcPct val="100000"/>
              </a:lnSpc>
              <a:spcBef>
                <a:spcPts val="2005"/>
              </a:spcBef>
            </a:pP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说</a:t>
            </a:r>
            <a:r>
              <a:rPr sz="2800" spc="-10">
                <a:solidFill>
                  <a:srgbClr val="FFFF00"/>
                </a:solidFill>
                <a:latin typeface="SimSun"/>
                <a:cs typeface="SimSun"/>
              </a:rPr>
              <a:t>的</a:t>
            </a: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就</a:t>
            </a:r>
            <a:r>
              <a:rPr sz="2800" spc="-10">
                <a:solidFill>
                  <a:srgbClr val="FFFF00"/>
                </a:solidFill>
                <a:latin typeface="SimSun"/>
                <a:cs typeface="SimSun"/>
              </a:rPr>
              <a:t>是</a:t>
            </a: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您</a:t>
            </a:r>
            <a:r>
              <a:rPr sz="2800" spc="-10">
                <a:solidFill>
                  <a:srgbClr val="FFFF00"/>
                </a:solidFill>
                <a:latin typeface="SimSun"/>
                <a:cs typeface="SimSun"/>
              </a:rPr>
              <a:t>这</a:t>
            </a: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样</a:t>
            </a:r>
            <a:r>
              <a:rPr sz="2800" spc="-10">
                <a:solidFill>
                  <a:srgbClr val="FFFF00"/>
                </a:solidFill>
                <a:latin typeface="SimSun"/>
                <a:cs typeface="SimSun"/>
              </a:rPr>
              <a:t>的</a:t>
            </a: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人</a:t>
            </a:r>
            <a:r>
              <a:rPr sz="2800" spc="-10">
                <a:solidFill>
                  <a:srgbClr val="FFFF00"/>
                </a:solidFill>
                <a:latin typeface="SimSun"/>
                <a:cs typeface="SimSun"/>
              </a:rPr>
              <a:t>啊。</a:t>
            </a:r>
            <a:endParaRPr sz="28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395"/>
              </a:spcBef>
            </a:pP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言之，于我心有</a:t>
            </a:r>
            <a:r>
              <a:rPr sz="3200" u="heavy" spc="-5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imSun"/>
                <a:cs typeface="SimSun"/>
              </a:rPr>
              <a:t>戚戚</a:t>
            </a: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焉。</a:t>
            </a:r>
            <a:r>
              <a:rPr sz="3200" spc="-5">
                <a:solidFill>
                  <a:srgbClr val="FFC000"/>
                </a:solidFill>
                <a:latin typeface="SimSun"/>
                <a:cs typeface="SimSun"/>
              </a:rPr>
              <a:t>此心之</a:t>
            </a:r>
            <a:r>
              <a:rPr sz="3200" u="heavy" spc="-5">
                <a:solidFill>
                  <a:srgbClr val="FFC000"/>
                </a:solidFill>
                <a:uFill>
                  <a:solidFill>
                    <a:srgbClr val="FFC000"/>
                  </a:solidFill>
                </a:uFill>
                <a:latin typeface="SimSun"/>
                <a:cs typeface="SimSun"/>
              </a:rPr>
              <a:t>所以</a:t>
            </a:r>
            <a:r>
              <a:rPr sz="3200" spc="-5">
                <a:solidFill>
                  <a:srgbClr val="FFC000"/>
                </a:solidFill>
                <a:latin typeface="SimSun"/>
                <a:cs typeface="SimSun"/>
              </a:rPr>
              <a:t>合于王者，何也？”</a:t>
            </a:r>
            <a:endParaRPr sz="3200">
              <a:latin typeface="SimSun"/>
              <a:cs typeface="SimSun"/>
            </a:endParaRPr>
          </a:p>
          <a:p>
            <a:pPr marR="133350" algn="ctr">
              <a:lnSpc>
                <a:spcPct val="100000"/>
              </a:lnSpc>
              <a:spcBef>
                <a:spcPts val="2030"/>
              </a:spcBef>
              <a:tabLst>
                <a:tab pos="2962275"/>
              </a:tabLst>
            </a:pP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内</a:t>
            </a:r>
            <a:r>
              <a:rPr sz="2800" spc="-10">
                <a:solidFill>
                  <a:srgbClr val="FFFF00"/>
                </a:solidFill>
                <a:latin typeface="SimSun"/>
                <a:cs typeface="SimSun"/>
              </a:rPr>
              <a:t>心</a:t>
            </a: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有</a:t>
            </a:r>
            <a:r>
              <a:rPr sz="2800" spc="-10">
                <a:solidFill>
                  <a:srgbClr val="FFFF00"/>
                </a:solidFill>
                <a:latin typeface="SimSun"/>
                <a:cs typeface="SimSun"/>
              </a:rPr>
              <a:t>触</a:t>
            </a: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动	表</a:t>
            </a:r>
            <a:r>
              <a:rPr sz="2800" spc="-10">
                <a:solidFill>
                  <a:srgbClr val="FFFF00"/>
                </a:solidFill>
                <a:latin typeface="SimSun"/>
                <a:cs typeface="SimSun"/>
              </a:rPr>
              <a:t>原因</a:t>
            </a:r>
            <a:endParaRPr sz="2800">
              <a:latin typeface="SimSun"/>
              <a:cs typeface="SimSun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910589" y="5270753"/>
            <a:ext cx="723125" cy="88544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114044" y="5270753"/>
            <a:ext cx="723125" cy="88544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072171" y="1360205"/>
            <a:ext cx="87122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>
                <a:solidFill>
                  <a:srgbClr val="FFFFFF"/>
                </a:solidFill>
              </a:rPr>
              <a:t>曰：“有</a:t>
            </a:r>
            <a:r>
              <a:rPr sz="3600" u="heavy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复</a:t>
            </a:r>
            <a:r>
              <a:rPr sz="3600">
                <a:solidFill>
                  <a:srgbClr val="FFFFFF"/>
                </a:solidFill>
              </a:rPr>
              <a:t>于王者曰：‘吾力足以举百钧，</a:t>
            </a:r>
            <a:endParaRPr sz="3600"/>
          </a:p>
        </p:txBody>
      </p:sp>
      <p:sp>
        <p:nvSpPr>
          <p:cNvPr id="5" name="object 5"/>
          <p:cNvSpPr/>
          <p:nvPr/>
        </p:nvSpPr>
        <p:spPr>
          <a:xfrm>
            <a:off x="3519039" y="1877077"/>
            <a:ext cx="968121" cy="68021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802957" y="2981595"/>
            <a:ext cx="968121" cy="670775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714467" y="4122234"/>
            <a:ext cx="1002538" cy="661352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977940" y="2046782"/>
            <a:ext cx="9626600" cy="3179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20645">
              <a:lnSpc>
                <a:spcPts val="3295"/>
              </a:lnSpc>
              <a:spcBef>
                <a:spcPts val="100"/>
              </a:spcBef>
            </a:pP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禀报</a:t>
            </a:r>
            <a:endParaRPr sz="2800">
              <a:latin typeface="SimSun"/>
              <a:cs typeface="SimSun"/>
            </a:endParaRPr>
          </a:p>
          <a:p>
            <a:pPr marL="12700">
              <a:lnSpc>
                <a:spcPts val="4255"/>
              </a:lnSpc>
            </a:pPr>
            <a:r>
              <a:rPr sz="3600">
                <a:solidFill>
                  <a:srgbClr val="FFFFFF"/>
                </a:solidFill>
                <a:latin typeface="SimSun"/>
                <a:cs typeface="SimSun"/>
              </a:rPr>
              <a:t>而不足以举一羽；</a:t>
            </a:r>
            <a:r>
              <a:rPr sz="3600" u="heavy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imSun"/>
                <a:cs typeface="SimSun"/>
              </a:rPr>
              <a:t>明</a:t>
            </a:r>
            <a:r>
              <a:rPr sz="3600">
                <a:solidFill>
                  <a:srgbClr val="FFFFFF"/>
                </a:solidFill>
                <a:latin typeface="SimSun"/>
                <a:cs typeface="SimSun"/>
              </a:rPr>
              <a:t>足以察秋毫之末，而不见舆</a:t>
            </a:r>
            <a:endParaRPr sz="3600">
              <a:latin typeface="SimSun"/>
              <a:cs typeface="SimSun"/>
            </a:endParaRPr>
          </a:p>
          <a:p>
            <a:pPr marR="1097915" algn="ctr">
              <a:lnSpc>
                <a:spcPts val="3304"/>
              </a:lnSpc>
              <a:spcBef>
                <a:spcPts val="1070"/>
              </a:spcBef>
            </a:pP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视力</a:t>
            </a:r>
            <a:endParaRPr sz="2800">
              <a:latin typeface="SimSun"/>
              <a:cs typeface="SimSun"/>
            </a:endParaRPr>
          </a:p>
          <a:p>
            <a:pPr marL="12700">
              <a:lnSpc>
                <a:spcPts val="4265"/>
              </a:lnSpc>
            </a:pPr>
            <a:r>
              <a:rPr sz="3600">
                <a:solidFill>
                  <a:srgbClr val="FFFFFF"/>
                </a:solidFill>
                <a:latin typeface="SimSun"/>
                <a:cs typeface="SimSun"/>
              </a:rPr>
              <a:t>薪。’则王</a:t>
            </a:r>
            <a:r>
              <a:rPr sz="3600" u="heavy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imSun"/>
                <a:cs typeface="SimSun"/>
              </a:rPr>
              <a:t>许</a:t>
            </a:r>
            <a:r>
              <a:rPr sz="3600">
                <a:solidFill>
                  <a:srgbClr val="FFFFFF"/>
                </a:solidFill>
                <a:latin typeface="SimSun"/>
                <a:cs typeface="SimSun"/>
              </a:rPr>
              <a:t>之乎？”</a:t>
            </a:r>
            <a:endParaRPr sz="3600">
              <a:latin typeface="SimSun"/>
              <a:cs typeface="SimSun"/>
            </a:endParaRPr>
          </a:p>
          <a:p>
            <a:pPr marL="1816100">
              <a:lnSpc>
                <a:spcPts val="3170"/>
              </a:lnSpc>
              <a:spcBef>
                <a:spcPts val="1340"/>
              </a:spcBef>
            </a:pP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认可</a:t>
            </a:r>
            <a:endParaRPr sz="2800">
              <a:latin typeface="SimSun"/>
              <a:cs typeface="SimSun"/>
            </a:endParaRPr>
          </a:p>
          <a:p>
            <a:pPr marL="1155700">
              <a:lnSpc>
                <a:spcPts val="4130"/>
              </a:lnSpc>
            </a:pPr>
            <a:r>
              <a:rPr sz="3600">
                <a:solidFill>
                  <a:srgbClr val="FFFFFF"/>
                </a:solidFill>
                <a:latin typeface="SimSun"/>
                <a:cs typeface="SimSun"/>
              </a:rPr>
              <a:t>曰：“否！”</a:t>
            </a:r>
            <a:endParaRPr sz="3600">
              <a:latin typeface="SimSun"/>
              <a:cs typeface="SimSun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5907785" y="5247894"/>
            <a:ext cx="455663" cy="63779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20675" marR="5080" indent="992505">
              <a:lnSpc>
                <a:spcPct val="120000"/>
              </a:lnSpc>
              <a:spcBef>
                <a:spcPts val="100"/>
              </a:spcBef>
            </a:pPr>
            <a:r>
              <a:rPr spc="-5"/>
              <a:t>孟子，名轲，邹国人，公元</a:t>
            </a:r>
            <a:r>
              <a:rPr/>
              <a:t>前</a:t>
            </a:r>
            <a:r>
              <a:rPr spc="-10"/>
              <a:t>3</a:t>
            </a:r>
            <a:r>
              <a:rPr spc="-5"/>
              <a:t>7</a:t>
            </a:r>
            <a:r>
              <a:rPr spc="-10"/>
              <a:t>2</a:t>
            </a:r>
            <a:r>
              <a:rPr/>
              <a:t>年</a:t>
            </a:r>
            <a:r>
              <a:rPr spc="-10"/>
              <a:t>~</a:t>
            </a:r>
            <a:r>
              <a:rPr spc="-5"/>
              <a:t>公元</a:t>
            </a:r>
            <a:r>
              <a:rPr/>
              <a:t>前</a:t>
            </a:r>
            <a:r>
              <a:rPr spc="-10"/>
              <a:t>2</a:t>
            </a:r>
            <a:r>
              <a:rPr spc="-5"/>
              <a:t>8</a:t>
            </a:r>
            <a:r>
              <a:rPr spc="-10"/>
              <a:t>9</a:t>
            </a:r>
            <a:r>
              <a:rPr spc="-5"/>
              <a:t>年。 受学于孔子之孙子思的门人，成为儒家曾子、子思学派 的继承者，并发展了这一学派。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171202" y="4074466"/>
            <a:ext cx="9750425" cy="11963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89305">
              <a:lnSpc>
                <a:spcPct val="120000"/>
              </a:lnSpc>
              <a:spcBef>
                <a:spcPts val="100"/>
              </a:spcBef>
            </a:pP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“（孟子）退而与万章之徒序诗书，述仲尼之意， 作孟子七篇。”（《史记》司马迁）</a:t>
            </a:r>
            <a:endParaRPr sz="3200">
              <a:latin typeface="SimSun"/>
              <a:cs typeface="SimSun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941069" y="1024890"/>
            <a:ext cx="992123" cy="77876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63830">
              <a:lnSpc>
                <a:spcPct val="100000"/>
              </a:lnSpc>
              <a:spcBef>
                <a:spcPts val="95"/>
              </a:spcBef>
            </a:pPr>
            <a:r>
              <a:rPr spc="-5">
                <a:solidFill>
                  <a:srgbClr val="FFFFFF"/>
                </a:solidFill>
              </a:rPr>
              <a:t>“</a:t>
            </a:r>
            <a:r>
              <a:rPr spc="-5"/>
              <a:t>今恩足以及禽兽，而功不至于百姓者，</a:t>
            </a:r>
            <a:r>
              <a:rPr u="heavy" spc="-5">
                <a:uFill>
                  <a:solidFill>
                    <a:srgbClr val="FFC000"/>
                  </a:solidFill>
                </a:uFill>
              </a:rPr>
              <a:t>独</a:t>
            </a:r>
            <a:r>
              <a:rPr spc="-5"/>
              <a:t>何与？</a:t>
            </a:r>
          </a:p>
        </p:txBody>
      </p:sp>
      <p:sp>
        <p:nvSpPr>
          <p:cNvPr id="4" name="object 4"/>
          <p:cNvSpPr/>
          <p:nvPr/>
        </p:nvSpPr>
        <p:spPr>
          <a:xfrm>
            <a:off x="8279572" y="1622554"/>
            <a:ext cx="1731695" cy="68021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977939" y="1702465"/>
            <a:ext cx="10230485" cy="2475865"/>
          </a:xfrm>
          <a:prstGeom prst="rect">
            <a:avLst/>
          </a:prstGeom>
        </p:spPr>
        <p:txBody>
          <a:bodyPr vert="horz" wrap="square" lIns="0" tIns="102870" rIns="0" bIns="0" rtlCol="0">
            <a:spAutoFit/>
          </a:bodyPr>
          <a:lstStyle/>
          <a:p>
            <a:pPr marL="7381240">
              <a:lnSpc>
                <a:spcPct val="100000"/>
              </a:lnSpc>
              <a:spcBef>
                <a:spcPts val="810"/>
              </a:spcBef>
            </a:pP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偏</a:t>
            </a:r>
            <a:r>
              <a:rPr sz="2800" spc="-10">
                <a:solidFill>
                  <a:srgbClr val="FFFF00"/>
                </a:solidFill>
                <a:latin typeface="SimSun"/>
                <a:cs typeface="SimSun"/>
              </a:rPr>
              <a:t>偏</a:t>
            </a: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，却</a:t>
            </a:r>
            <a:endParaRPr sz="28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805"/>
              </a:spcBef>
            </a:pP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然则一羽之不举，</a:t>
            </a:r>
            <a:r>
              <a:rPr sz="3200" spc="-5">
                <a:solidFill>
                  <a:srgbClr val="FFC000"/>
                </a:solidFill>
                <a:latin typeface="SimSun"/>
                <a:cs typeface="SimSun"/>
              </a:rPr>
              <a:t>为不用</a:t>
            </a: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力焉；舆薪之不见，</a:t>
            </a:r>
            <a:r>
              <a:rPr sz="3200" spc="-5">
                <a:solidFill>
                  <a:srgbClr val="FFC000"/>
                </a:solidFill>
                <a:latin typeface="SimSun"/>
                <a:cs typeface="SimSun"/>
              </a:rPr>
              <a:t>为不用</a:t>
            </a: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明</a:t>
            </a:r>
            <a:endParaRPr sz="3200">
              <a:latin typeface="SimSun"/>
              <a:cs typeface="SimSun"/>
            </a:endParaRPr>
          </a:p>
          <a:p>
            <a:pPr>
              <a:lnSpc>
                <a:spcPct val="100000"/>
              </a:lnSpc>
            </a:pPr>
            <a:endParaRPr sz="3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575"/>
              </a:spcBef>
            </a:pP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焉；百姓之不</a:t>
            </a:r>
            <a:r>
              <a:rPr sz="3200" u="heavy" spc="-5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imSun"/>
                <a:cs typeface="SimSun"/>
              </a:rPr>
              <a:t>见</a:t>
            </a: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保，</a:t>
            </a:r>
            <a:r>
              <a:rPr sz="3200" spc="-5">
                <a:solidFill>
                  <a:srgbClr val="FFC000"/>
                </a:solidFill>
                <a:latin typeface="SimSun"/>
                <a:cs typeface="SimSun"/>
              </a:rPr>
              <a:t>为不用</a:t>
            </a: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恩焉。</a:t>
            </a:r>
            <a:r>
              <a:rPr sz="3600">
                <a:solidFill>
                  <a:srgbClr val="FFFF00"/>
                </a:solidFill>
                <a:latin typeface="SimSun"/>
                <a:cs typeface="SimSun"/>
              </a:rPr>
              <a:t>故</a:t>
            </a:r>
            <a:r>
              <a:rPr sz="3200" spc="-5">
                <a:solidFill>
                  <a:srgbClr val="FFFF00"/>
                </a:solidFill>
                <a:latin typeface="SimSun"/>
                <a:cs typeface="SimSun"/>
              </a:rPr>
              <a:t>王之不王，</a:t>
            </a:r>
            <a:r>
              <a:rPr sz="3200" u="heavy" spc="-5">
                <a:solidFill>
                  <a:srgbClr val="FFFF00"/>
                </a:solidFill>
                <a:uFill>
                  <a:solidFill>
                    <a:srgbClr val="FFFF00"/>
                  </a:solidFill>
                </a:uFill>
                <a:latin typeface="SimSun"/>
                <a:cs typeface="SimSun"/>
              </a:rPr>
              <a:t>不为也，</a:t>
            </a:r>
            <a:endParaRPr sz="3200">
              <a:latin typeface="SimSun"/>
              <a:cs typeface="SimSu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193357" y="2350416"/>
            <a:ext cx="1303020" cy="528320"/>
          </a:xfrm>
          <a:custGeom>
            <a:rect l="l" t="t" r="r" b="b"/>
            <a:pathLst>
              <a:path w="1303020" h="528319">
                <a:moveTo>
                  <a:pt x="0" y="87985"/>
                </a:moveTo>
                <a:lnTo>
                  <a:pt x="6914" y="53738"/>
                </a:lnTo>
                <a:lnTo>
                  <a:pt x="25771" y="25771"/>
                </a:lnTo>
                <a:lnTo>
                  <a:pt x="53738" y="6914"/>
                </a:lnTo>
                <a:lnTo>
                  <a:pt x="87985" y="0"/>
                </a:lnTo>
                <a:lnTo>
                  <a:pt x="1214488" y="0"/>
                </a:lnTo>
                <a:lnTo>
                  <a:pt x="1248735" y="6914"/>
                </a:lnTo>
                <a:lnTo>
                  <a:pt x="1276702" y="25771"/>
                </a:lnTo>
                <a:lnTo>
                  <a:pt x="1295559" y="53738"/>
                </a:lnTo>
                <a:lnTo>
                  <a:pt x="1302473" y="87985"/>
                </a:lnTo>
                <a:lnTo>
                  <a:pt x="1302473" y="439915"/>
                </a:lnTo>
                <a:lnTo>
                  <a:pt x="1295559" y="474162"/>
                </a:lnTo>
                <a:lnTo>
                  <a:pt x="1276702" y="502129"/>
                </a:lnTo>
                <a:lnTo>
                  <a:pt x="1248735" y="520986"/>
                </a:lnTo>
                <a:lnTo>
                  <a:pt x="1214488" y="527900"/>
                </a:lnTo>
                <a:lnTo>
                  <a:pt x="87985" y="527900"/>
                </a:lnTo>
                <a:lnTo>
                  <a:pt x="53738" y="520986"/>
                </a:lnTo>
                <a:lnTo>
                  <a:pt x="25771" y="502129"/>
                </a:lnTo>
                <a:lnTo>
                  <a:pt x="6914" y="474162"/>
                </a:lnTo>
                <a:lnTo>
                  <a:pt x="0" y="439915"/>
                </a:lnTo>
                <a:lnTo>
                  <a:pt x="0" y="87985"/>
                </a:lnTo>
                <a:close/>
              </a:path>
            </a:pathLst>
          </a:custGeom>
          <a:ln w="12700">
            <a:solidFill>
              <a:srgbClr val="FFC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021451" y="2334190"/>
            <a:ext cx="1303020" cy="528320"/>
          </a:xfrm>
          <a:custGeom>
            <a:rect l="l" t="t" r="r" b="b"/>
            <a:pathLst>
              <a:path w="1303020" h="528319">
                <a:moveTo>
                  <a:pt x="0" y="87985"/>
                </a:moveTo>
                <a:lnTo>
                  <a:pt x="6914" y="53738"/>
                </a:lnTo>
                <a:lnTo>
                  <a:pt x="25771" y="25771"/>
                </a:lnTo>
                <a:lnTo>
                  <a:pt x="53738" y="6914"/>
                </a:lnTo>
                <a:lnTo>
                  <a:pt x="87985" y="0"/>
                </a:lnTo>
                <a:lnTo>
                  <a:pt x="1214488" y="0"/>
                </a:lnTo>
                <a:lnTo>
                  <a:pt x="1248735" y="6914"/>
                </a:lnTo>
                <a:lnTo>
                  <a:pt x="1276702" y="25771"/>
                </a:lnTo>
                <a:lnTo>
                  <a:pt x="1295559" y="53738"/>
                </a:lnTo>
                <a:lnTo>
                  <a:pt x="1302473" y="87985"/>
                </a:lnTo>
                <a:lnTo>
                  <a:pt x="1302473" y="439915"/>
                </a:lnTo>
                <a:lnTo>
                  <a:pt x="1295559" y="474162"/>
                </a:lnTo>
                <a:lnTo>
                  <a:pt x="1276702" y="502129"/>
                </a:lnTo>
                <a:lnTo>
                  <a:pt x="1248735" y="520986"/>
                </a:lnTo>
                <a:lnTo>
                  <a:pt x="1214488" y="527900"/>
                </a:lnTo>
                <a:lnTo>
                  <a:pt x="87985" y="527900"/>
                </a:lnTo>
                <a:lnTo>
                  <a:pt x="53738" y="520986"/>
                </a:lnTo>
                <a:lnTo>
                  <a:pt x="25771" y="502129"/>
                </a:lnTo>
                <a:lnTo>
                  <a:pt x="6914" y="474162"/>
                </a:lnTo>
                <a:lnTo>
                  <a:pt x="0" y="439915"/>
                </a:lnTo>
                <a:lnTo>
                  <a:pt x="0" y="87985"/>
                </a:lnTo>
                <a:close/>
              </a:path>
            </a:pathLst>
          </a:custGeom>
          <a:ln w="12700">
            <a:solidFill>
              <a:srgbClr val="FFC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600581" y="3633501"/>
            <a:ext cx="1303020" cy="528320"/>
          </a:xfrm>
          <a:custGeom>
            <a:rect l="l" t="t" r="r" b="b"/>
            <a:pathLst>
              <a:path w="1303020" h="528320">
                <a:moveTo>
                  <a:pt x="0" y="87985"/>
                </a:moveTo>
                <a:lnTo>
                  <a:pt x="6914" y="53738"/>
                </a:lnTo>
                <a:lnTo>
                  <a:pt x="25771" y="25771"/>
                </a:lnTo>
                <a:lnTo>
                  <a:pt x="53738" y="6914"/>
                </a:lnTo>
                <a:lnTo>
                  <a:pt x="87985" y="0"/>
                </a:lnTo>
                <a:lnTo>
                  <a:pt x="1214488" y="0"/>
                </a:lnTo>
                <a:lnTo>
                  <a:pt x="1248735" y="6914"/>
                </a:lnTo>
                <a:lnTo>
                  <a:pt x="1276702" y="25771"/>
                </a:lnTo>
                <a:lnTo>
                  <a:pt x="1295559" y="53738"/>
                </a:lnTo>
                <a:lnTo>
                  <a:pt x="1302473" y="87985"/>
                </a:lnTo>
                <a:lnTo>
                  <a:pt x="1302473" y="439915"/>
                </a:lnTo>
                <a:lnTo>
                  <a:pt x="1295559" y="474162"/>
                </a:lnTo>
                <a:lnTo>
                  <a:pt x="1276702" y="502129"/>
                </a:lnTo>
                <a:lnTo>
                  <a:pt x="1248735" y="520986"/>
                </a:lnTo>
                <a:lnTo>
                  <a:pt x="1214488" y="527900"/>
                </a:lnTo>
                <a:lnTo>
                  <a:pt x="87985" y="527900"/>
                </a:lnTo>
                <a:lnTo>
                  <a:pt x="53738" y="520986"/>
                </a:lnTo>
                <a:lnTo>
                  <a:pt x="25771" y="502129"/>
                </a:lnTo>
                <a:lnTo>
                  <a:pt x="6914" y="474162"/>
                </a:lnTo>
                <a:lnTo>
                  <a:pt x="0" y="439915"/>
                </a:lnTo>
                <a:lnTo>
                  <a:pt x="0" y="87985"/>
                </a:lnTo>
                <a:close/>
              </a:path>
            </a:pathLst>
          </a:custGeom>
          <a:ln w="12700">
            <a:solidFill>
              <a:srgbClr val="FFC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519495" y="4141087"/>
            <a:ext cx="1326642" cy="727341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977939" y="4246102"/>
            <a:ext cx="2700020" cy="1179830"/>
          </a:xfrm>
          <a:prstGeom prst="rect">
            <a:avLst/>
          </a:prstGeom>
        </p:spPr>
        <p:txBody>
          <a:bodyPr vert="horz" wrap="square" lIns="0" tIns="124460" rIns="0" bIns="0" rtlCol="0">
            <a:spAutoFit/>
          </a:bodyPr>
          <a:lstStyle/>
          <a:p>
            <a:pPr marL="1621155">
              <a:lnSpc>
                <a:spcPct val="100000"/>
              </a:lnSpc>
              <a:spcBef>
                <a:spcPts val="980"/>
              </a:spcBef>
            </a:pP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表</a:t>
            </a:r>
            <a:r>
              <a:rPr sz="2800" spc="-10">
                <a:solidFill>
                  <a:srgbClr val="FFFF00"/>
                </a:solidFill>
                <a:latin typeface="SimSun"/>
                <a:cs typeface="SimSun"/>
              </a:rPr>
              <a:t>被动</a:t>
            </a:r>
            <a:endParaRPr sz="28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1005"/>
              </a:spcBef>
            </a:pPr>
            <a:r>
              <a:rPr sz="3200" u="heavy" spc="-5">
                <a:solidFill>
                  <a:srgbClr val="FFFF00"/>
                </a:solidFill>
                <a:uFill>
                  <a:solidFill>
                    <a:srgbClr val="FFFF00"/>
                  </a:solidFill>
                </a:uFill>
                <a:latin typeface="SimSun"/>
                <a:cs typeface="SimSun"/>
              </a:rPr>
              <a:t>非不能也。</a:t>
            </a: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”</a:t>
            </a:r>
            <a:endParaRPr sz="3200">
              <a:latin typeface="SimSun"/>
              <a:cs typeface="SimSun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7117237" y="4215215"/>
            <a:ext cx="3467315" cy="1314818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7207421" y="4567804"/>
            <a:ext cx="3224530" cy="879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（</a:t>
            </a:r>
            <a:r>
              <a:rPr sz="2800" spc="-10">
                <a:solidFill>
                  <a:srgbClr val="FFFF00"/>
                </a:solidFill>
                <a:latin typeface="SimSun"/>
                <a:cs typeface="SimSun"/>
              </a:rPr>
              <a:t>因</a:t>
            </a: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为</a:t>
            </a:r>
            <a:r>
              <a:rPr sz="2800" spc="-10">
                <a:solidFill>
                  <a:srgbClr val="FFFF00"/>
                </a:solidFill>
                <a:latin typeface="SimSun"/>
                <a:cs typeface="SimSun"/>
              </a:rPr>
              <a:t>）</a:t>
            </a: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您</a:t>
            </a:r>
            <a:r>
              <a:rPr sz="2800" spc="-10">
                <a:solidFill>
                  <a:srgbClr val="FFFF00"/>
                </a:solidFill>
                <a:latin typeface="SimSun"/>
                <a:cs typeface="SimSun"/>
              </a:rPr>
              <a:t>不</a:t>
            </a: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肯</a:t>
            </a:r>
            <a:r>
              <a:rPr sz="2800" spc="-10">
                <a:solidFill>
                  <a:srgbClr val="FFFF00"/>
                </a:solidFill>
                <a:latin typeface="SimSun"/>
                <a:cs typeface="SimSun"/>
              </a:rPr>
              <a:t>做， </a:t>
            </a: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不</a:t>
            </a:r>
            <a:r>
              <a:rPr sz="2800" spc="-10">
                <a:solidFill>
                  <a:srgbClr val="FFFF00"/>
                </a:solidFill>
                <a:latin typeface="SimSun"/>
                <a:cs typeface="SimSun"/>
              </a:rPr>
              <a:t>是</a:t>
            </a: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做</a:t>
            </a:r>
            <a:r>
              <a:rPr sz="2800" spc="-10">
                <a:solidFill>
                  <a:srgbClr val="FFFF00"/>
                </a:solidFill>
                <a:latin typeface="SimSun"/>
                <a:cs typeface="SimSun"/>
              </a:rPr>
              <a:t>不</a:t>
            </a: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到。</a:t>
            </a:r>
            <a:endParaRPr sz="2800">
              <a:latin typeface="SimSun"/>
              <a:cs typeface="SimSun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850391" y="5474969"/>
            <a:ext cx="753617" cy="720851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180337" y="5474969"/>
            <a:ext cx="589025" cy="720851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75848" y="1013924"/>
            <a:ext cx="693039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>
                <a:solidFill>
                  <a:srgbClr val="FFFFFF"/>
                </a:solidFill>
              </a:rPr>
              <a:t>曰：“</a:t>
            </a:r>
            <a:r>
              <a:rPr spc="-5"/>
              <a:t>不为者与不能者</a:t>
            </a:r>
            <a:r>
              <a:rPr spc="-5">
                <a:solidFill>
                  <a:srgbClr val="FFFFFF"/>
                </a:solidFill>
              </a:rPr>
              <a:t>之形何以</a:t>
            </a:r>
            <a:r>
              <a:rPr u="heavy" spc="-5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异</a:t>
            </a:r>
            <a:r>
              <a:rPr spc="-5">
                <a:solidFill>
                  <a:srgbClr val="FFFFFF"/>
                </a:solidFill>
              </a:rPr>
              <a:t>？”</a:t>
            </a:r>
          </a:p>
        </p:txBody>
      </p:sp>
      <p:sp>
        <p:nvSpPr>
          <p:cNvPr id="5" name="object 5"/>
          <p:cNvSpPr/>
          <p:nvPr/>
        </p:nvSpPr>
        <p:spPr>
          <a:xfrm>
            <a:off x="7895470" y="1489697"/>
            <a:ext cx="1169733" cy="543344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506746" y="2481083"/>
            <a:ext cx="1771510" cy="543344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70008" y="1558374"/>
            <a:ext cx="10179050" cy="3870325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R="2258060" algn="r">
              <a:lnSpc>
                <a:spcPct val="100000"/>
              </a:lnSpc>
              <a:spcBef>
                <a:spcPts val="320"/>
              </a:spcBef>
            </a:pPr>
            <a:r>
              <a:rPr sz="2400">
                <a:solidFill>
                  <a:srgbClr val="FFFF00"/>
                </a:solidFill>
                <a:latin typeface="SimSun"/>
                <a:cs typeface="SimSun"/>
              </a:rPr>
              <a:t>区分</a:t>
            </a:r>
            <a:endParaRPr sz="2400">
              <a:latin typeface="SimSun"/>
              <a:cs typeface="SimSun"/>
            </a:endParaRPr>
          </a:p>
          <a:p>
            <a:pPr marL="1005205">
              <a:lnSpc>
                <a:spcPct val="100000"/>
              </a:lnSpc>
              <a:spcBef>
                <a:spcPts val="290"/>
              </a:spcBef>
            </a:pP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曰：“挟太山</a:t>
            </a:r>
            <a:r>
              <a:rPr sz="3200" u="heavy" spc="-5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imSun"/>
                <a:cs typeface="SimSun"/>
              </a:rPr>
              <a:t>以</a:t>
            </a: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超北海，语人曰：‘我不能。’是</a:t>
            </a:r>
            <a:endParaRPr sz="3200">
              <a:latin typeface="SimSun"/>
              <a:cs typeface="SimSun"/>
            </a:endParaRPr>
          </a:p>
          <a:p>
            <a:pPr marR="1219835" algn="ctr">
              <a:lnSpc>
                <a:spcPct val="100000"/>
              </a:lnSpc>
              <a:spcBef>
                <a:spcPts val="795"/>
              </a:spcBef>
            </a:pPr>
            <a:r>
              <a:rPr sz="2400">
                <a:solidFill>
                  <a:srgbClr val="FFFF00"/>
                </a:solidFill>
                <a:latin typeface="SimSun"/>
                <a:cs typeface="SimSun"/>
              </a:rPr>
              <a:t>表修饰</a:t>
            </a:r>
            <a:endParaRPr sz="24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诚</a:t>
            </a:r>
            <a:r>
              <a:rPr sz="3200" spc="-5">
                <a:solidFill>
                  <a:srgbClr val="FFC000"/>
                </a:solidFill>
                <a:latin typeface="SimSun"/>
                <a:cs typeface="SimSun"/>
              </a:rPr>
              <a:t>不能</a:t>
            </a: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也。为长者折枝，语人曰：‘我不能。’是</a:t>
            </a:r>
            <a:r>
              <a:rPr sz="3200" spc="-5">
                <a:solidFill>
                  <a:srgbClr val="FFC000"/>
                </a:solidFill>
                <a:latin typeface="SimSun"/>
                <a:cs typeface="SimSun"/>
              </a:rPr>
              <a:t>不为</a:t>
            </a:r>
            <a:endParaRPr sz="3200">
              <a:latin typeface="SimSun"/>
              <a:cs typeface="SimSun"/>
            </a:endParaRPr>
          </a:p>
          <a:p>
            <a:pPr marL="12700" marR="5080">
              <a:lnSpc>
                <a:spcPct val="200000"/>
              </a:lnSpc>
            </a:pP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也，非不能也。故王之不王，非挟太山以超北海之类也； </a:t>
            </a:r>
            <a:r>
              <a:rPr sz="3200" u="sng" spc="-5">
                <a:solidFill>
                  <a:srgbClr val="FFC000"/>
                </a:solidFill>
                <a:uFill>
                  <a:solidFill>
                    <a:srgbClr val="FFC000"/>
                  </a:solidFill>
                </a:uFill>
                <a:latin typeface="SimSun"/>
                <a:cs typeface="SimSun"/>
              </a:rPr>
              <a:t>王之不王，是折枝之类也。</a:t>
            </a:r>
            <a:r>
              <a:rPr sz="3200" spc="-5">
                <a:solidFill>
                  <a:srgbClr val="FFC000"/>
                </a:solidFill>
                <a:latin typeface="SimSun"/>
                <a:cs typeface="SimSun"/>
              </a:rPr>
              <a:t>”</a:t>
            </a:r>
            <a:endParaRPr sz="3200">
              <a:latin typeface="SimSun"/>
              <a:cs typeface="SimSu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253366" y="2920060"/>
            <a:ext cx="893444" cy="666115"/>
          </a:xfrm>
          <a:custGeom>
            <a:rect l="l" t="t" r="r" b="b"/>
            <a:pathLst>
              <a:path w="893444" h="666114">
                <a:moveTo>
                  <a:pt x="0" y="110985"/>
                </a:moveTo>
                <a:lnTo>
                  <a:pt x="8722" y="67787"/>
                </a:lnTo>
                <a:lnTo>
                  <a:pt x="32508" y="32508"/>
                </a:lnTo>
                <a:lnTo>
                  <a:pt x="67787" y="8722"/>
                </a:lnTo>
                <a:lnTo>
                  <a:pt x="110985" y="0"/>
                </a:lnTo>
                <a:lnTo>
                  <a:pt x="782218" y="0"/>
                </a:lnTo>
                <a:lnTo>
                  <a:pt x="825414" y="8722"/>
                </a:lnTo>
                <a:lnTo>
                  <a:pt x="860688" y="32508"/>
                </a:lnTo>
                <a:lnTo>
                  <a:pt x="884470" y="67787"/>
                </a:lnTo>
                <a:lnTo>
                  <a:pt x="893191" y="110985"/>
                </a:lnTo>
                <a:lnTo>
                  <a:pt x="893191" y="554901"/>
                </a:lnTo>
                <a:lnTo>
                  <a:pt x="884470" y="598104"/>
                </a:lnTo>
                <a:lnTo>
                  <a:pt x="860688" y="633382"/>
                </a:lnTo>
                <a:lnTo>
                  <a:pt x="825414" y="657165"/>
                </a:lnTo>
                <a:lnTo>
                  <a:pt x="782218" y="665886"/>
                </a:lnTo>
                <a:lnTo>
                  <a:pt x="110985" y="665886"/>
                </a:lnTo>
                <a:lnTo>
                  <a:pt x="67787" y="657165"/>
                </a:lnTo>
                <a:lnTo>
                  <a:pt x="32508" y="633382"/>
                </a:lnTo>
                <a:lnTo>
                  <a:pt x="8722" y="598104"/>
                </a:lnTo>
                <a:lnTo>
                  <a:pt x="0" y="554901"/>
                </a:lnTo>
                <a:lnTo>
                  <a:pt x="0" y="110985"/>
                </a:lnTo>
                <a:close/>
              </a:path>
            </a:pathLst>
          </a:custGeom>
          <a:ln w="12700">
            <a:solidFill>
              <a:srgbClr val="FFC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811822" y="2930704"/>
            <a:ext cx="893444" cy="655320"/>
          </a:xfrm>
          <a:custGeom>
            <a:rect l="l" t="t" r="r" b="b"/>
            <a:pathLst>
              <a:path w="893444" h="655320">
                <a:moveTo>
                  <a:pt x="0" y="109207"/>
                </a:moveTo>
                <a:lnTo>
                  <a:pt x="8582" y="66699"/>
                </a:lnTo>
                <a:lnTo>
                  <a:pt x="31986" y="31986"/>
                </a:lnTo>
                <a:lnTo>
                  <a:pt x="66699" y="8582"/>
                </a:lnTo>
                <a:lnTo>
                  <a:pt x="109207" y="0"/>
                </a:lnTo>
                <a:lnTo>
                  <a:pt x="783983" y="0"/>
                </a:lnTo>
                <a:lnTo>
                  <a:pt x="826493" y="8582"/>
                </a:lnTo>
                <a:lnTo>
                  <a:pt x="861210" y="31986"/>
                </a:lnTo>
                <a:lnTo>
                  <a:pt x="884619" y="66699"/>
                </a:lnTo>
                <a:lnTo>
                  <a:pt x="893203" y="109207"/>
                </a:lnTo>
                <a:lnTo>
                  <a:pt x="893203" y="546036"/>
                </a:lnTo>
                <a:lnTo>
                  <a:pt x="884619" y="588544"/>
                </a:lnTo>
                <a:lnTo>
                  <a:pt x="861210" y="623257"/>
                </a:lnTo>
                <a:lnTo>
                  <a:pt x="826493" y="646661"/>
                </a:lnTo>
                <a:lnTo>
                  <a:pt x="783983" y="655243"/>
                </a:lnTo>
                <a:lnTo>
                  <a:pt x="109207" y="655243"/>
                </a:lnTo>
                <a:lnTo>
                  <a:pt x="66699" y="646661"/>
                </a:lnTo>
                <a:lnTo>
                  <a:pt x="31986" y="623257"/>
                </a:lnTo>
                <a:lnTo>
                  <a:pt x="8582" y="588544"/>
                </a:lnTo>
                <a:lnTo>
                  <a:pt x="0" y="546036"/>
                </a:lnTo>
                <a:lnTo>
                  <a:pt x="0" y="109207"/>
                </a:lnTo>
                <a:close/>
              </a:path>
            </a:pathLst>
          </a:custGeom>
          <a:ln w="12700">
            <a:solidFill>
              <a:srgbClr val="FFC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091992" y="1007643"/>
            <a:ext cx="2884805" cy="614045"/>
          </a:xfrm>
          <a:custGeom>
            <a:rect l="l" t="t" r="r" b="b"/>
            <a:pathLst>
              <a:path w="2884804" h="614044">
                <a:moveTo>
                  <a:pt x="0" y="0"/>
                </a:moveTo>
                <a:lnTo>
                  <a:pt x="2884601" y="0"/>
                </a:lnTo>
                <a:lnTo>
                  <a:pt x="2884601" y="613765"/>
                </a:lnTo>
                <a:lnTo>
                  <a:pt x="0" y="613765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FFC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17630" y="1255993"/>
            <a:ext cx="936688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>
                <a:solidFill>
                  <a:srgbClr val="FFFFFF"/>
                </a:solidFill>
              </a:rPr>
              <a:t>“</a:t>
            </a:r>
            <a:r>
              <a:rPr u="heavy" spc="-5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老</a:t>
            </a:r>
            <a:r>
              <a:rPr spc="-5">
                <a:solidFill>
                  <a:srgbClr val="FFFFFF"/>
                </a:solidFill>
              </a:rPr>
              <a:t>吾老，以</a:t>
            </a:r>
            <a:r>
              <a:rPr spc="-5"/>
              <a:t>及</a:t>
            </a:r>
            <a:r>
              <a:rPr spc="-5">
                <a:solidFill>
                  <a:srgbClr val="FFFFFF"/>
                </a:solidFill>
              </a:rPr>
              <a:t>人之老；</a:t>
            </a:r>
            <a:r>
              <a:rPr u="heavy" spc="-5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幼</a:t>
            </a:r>
            <a:r>
              <a:rPr spc="-5">
                <a:solidFill>
                  <a:srgbClr val="FFFFFF"/>
                </a:solidFill>
              </a:rPr>
              <a:t>吾幼，以</a:t>
            </a:r>
            <a:r>
              <a:rPr spc="-5"/>
              <a:t>及</a:t>
            </a:r>
            <a:r>
              <a:rPr spc="-5">
                <a:solidFill>
                  <a:srgbClr val="FFFFFF"/>
                </a:solidFill>
              </a:rPr>
              <a:t>人之幼；天下</a:t>
            </a:r>
          </a:p>
        </p:txBody>
      </p:sp>
      <p:sp>
        <p:nvSpPr>
          <p:cNvPr id="3" name="object 3"/>
          <p:cNvSpPr/>
          <p:nvPr/>
        </p:nvSpPr>
        <p:spPr>
          <a:xfrm>
            <a:off x="3544477" y="1186051"/>
            <a:ext cx="452755" cy="666115"/>
          </a:xfrm>
          <a:custGeom>
            <a:rect l="l" t="t" r="r" b="b"/>
            <a:pathLst>
              <a:path w="452754" h="666114">
                <a:moveTo>
                  <a:pt x="0" y="75412"/>
                </a:moveTo>
                <a:lnTo>
                  <a:pt x="5927" y="46055"/>
                </a:lnTo>
                <a:lnTo>
                  <a:pt x="22090" y="22085"/>
                </a:lnTo>
                <a:lnTo>
                  <a:pt x="46061" y="5925"/>
                </a:lnTo>
                <a:lnTo>
                  <a:pt x="75412" y="0"/>
                </a:lnTo>
                <a:lnTo>
                  <a:pt x="377075" y="0"/>
                </a:lnTo>
                <a:lnTo>
                  <a:pt x="406427" y="5925"/>
                </a:lnTo>
                <a:lnTo>
                  <a:pt x="430398" y="22085"/>
                </a:lnTo>
                <a:lnTo>
                  <a:pt x="446561" y="46055"/>
                </a:lnTo>
                <a:lnTo>
                  <a:pt x="452488" y="75412"/>
                </a:lnTo>
                <a:lnTo>
                  <a:pt x="452488" y="590473"/>
                </a:lnTo>
                <a:lnTo>
                  <a:pt x="446561" y="619825"/>
                </a:lnTo>
                <a:lnTo>
                  <a:pt x="430398" y="643796"/>
                </a:lnTo>
                <a:lnTo>
                  <a:pt x="406427" y="659959"/>
                </a:lnTo>
                <a:lnTo>
                  <a:pt x="377075" y="665886"/>
                </a:lnTo>
                <a:lnTo>
                  <a:pt x="75412" y="665886"/>
                </a:lnTo>
                <a:lnTo>
                  <a:pt x="46061" y="659959"/>
                </a:lnTo>
                <a:lnTo>
                  <a:pt x="22090" y="643796"/>
                </a:lnTo>
                <a:lnTo>
                  <a:pt x="5927" y="619825"/>
                </a:lnTo>
                <a:lnTo>
                  <a:pt x="0" y="590473"/>
                </a:lnTo>
                <a:lnTo>
                  <a:pt x="0" y="75412"/>
                </a:lnTo>
                <a:close/>
              </a:path>
            </a:pathLst>
          </a:custGeom>
          <a:ln w="12700">
            <a:solidFill>
              <a:srgbClr val="FFC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616856" y="1186051"/>
            <a:ext cx="452755" cy="666115"/>
          </a:xfrm>
          <a:custGeom>
            <a:rect l="l" t="t" r="r" b="b"/>
            <a:pathLst>
              <a:path w="452754" h="666114">
                <a:moveTo>
                  <a:pt x="0" y="75412"/>
                </a:moveTo>
                <a:lnTo>
                  <a:pt x="5927" y="46055"/>
                </a:lnTo>
                <a:lnTo>
                  <a:pt x="22090" y="22085"/>
                </a:lnTo>
                <a:lnTo>
                  <a:pt x="46061" y="5925"/>
                </a:lnTo>
                <a:lnTo>
                  <a:pt x="75412" y="0"/>
                </a:lnTo>
                <a:lnTo>
                  <a:pt x="377075" y="0"/>
                </a:lnTo>
                <a:lnTo>
                  <a:pt x="406427" y="5925"/>
                </a:lnTo>
                <a:lnTo>
                  <a:pt x="430398" y="22085"/>
                </a:lnTo>
                <a:lnTo>
                  <a:pt x="446561" y="46055"/>
                </a:lnTo>
                <a:lnTo>
                  <a:pt x="452488" y="75412"/>
                </a:lnTo>
                <a:lnTo>
                  <a:pt x="452488" y="590473"/>
                </a:lnTo>
                <a:lnTo>
                  <a:pt x="446561" y="619825"/>
                </a:lnTo>
                <a:lnTo>
                  <a:pt x="430398" y="643796"/>
                </a:lnTo>
                <a:lnTo>
                  <a:pt x="406427" y="659959"/>
                </a:lnTo>
                <a:lnTo>
                  <a:pt x="377075" y="665886"/>
                </a:lnTo>
                <a:lnTo>
                  <a:pt x="75412" y="665886"/>
                </a:lnTo>
                <a:lnTo>
                  <a:pt x="46061" y="659959"/>
                </a:lnTo>
                <a:lnTo>
                  <a:pt x="22090" y="643796"/>
                </a:lnTo>
                <a:lnTo>
                  <a:pt x="5927" y="619825"/>
                </a:lnTo>
                <a:lnTo>
                  <a:pt x="0" y="590473"/>
                </a:lnTo>
                <a:lnTo>
                  <a:pt x="0" y="75412"/>
                </a:lnTo>
                <a:close/>
              </a:path>
            </a:pathLst>
          </a:custGeom>
          <a:ln w="12700">
            <a:solidFill>
              <a:srgbClr val="FFC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976928" y="3132941"/>
            <a:ext cx="2081530" cy="666115"/>
          </a:xfrm>
          <a:custGeom>
            <a:rect l="l" t="t" r="r" b="b"/>
            <a:pathLst>
              <a:path w="2081529" h="666114">
                <a:moveTo>
                  <a:pt x="0" y="110985"/>
                </a:moveTo>
                <a:lnTo>
                  <a:pt x="8722" y="67787"/>
                </a:lnTo>
                <a:lnTo>
                  <a:pt x="32508" y="32508"/>
                </a:lnTo>
                <a:lnTo>
                  <a:pt x="67787" y="8722"/>
                </a:lnTo>
                <a:lnTo>
                  <a:pt x="110985" y="0"/>
                </a:lnTo>
                <a:lnTo>
                  <a:pt x="1970277" y="0"/>
                </a:lnTo>
                <a:lnTo>
                  <a:pt x="2013476" y="8722"/>
                </a:lnTo>
                <a:lnTo>
                  <a:pt x="2048754" y="32508"/>
                </a:lnTo>
                <a:lnTo>
                  <a:pt x="2072540" y="67787"/>
                </a:lnTo>
                <a:lnTo>
                  <a:pt x="2081263" y="110985"/>
                </a:lnTo>
                <a:lnTo>
                  <a:pt x="2081263" y="554901"/>
                </a:lnTo>
                <a:lnTo>
                  <a:pt x="2072540" y="598104"/>
                </a:lnTo>
                <a:lnTo>
                  <a:pt x="2048754" y="633382"/>
                </a:lnTo>
                <a:lnTo>
                  <a:pt x="2013476" y="657165"/>
                </a:lnTo>
                <a:lnTo>
                  <a:pt x="1970277" y="665886"/>
                </a:lnTo>
                <a:lnTo>
                  <a:pt x="110985" y="665886"/>
                </a:lnTo>
                <a:lnTo>
                  <a:pt x="67787" y="657165"/>
                </a:lnTo>
                <a:lnTo>
                  <a:pt x="32508" y="633382"/>
                </a:lnTo>
                <a:lnTo>
                  <a:pt x="8722" y="598104"/>
                </a:lnTo>
                <a:lnTo>
                  <a:pt x="0" y="554901"/>
                </a:lnTo>
                <a:lnTo>
                  <a:pt x="0" y="110985"/>
                </a:lnTo>
                <a:close/>
              </a:path>
            </a:pathLst>
          </a:custGeom>
          <a:ln w="12700">
            <a:solidFill>
              <a:srgbClr val="FFC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012077" y="3132941"/>
            <a:ext cx="803275" cy="666115"/>
          </a:xfrm>
          <a:custGeom>
            <a:rect l="l" t="t" r="r" b="b"/>
            <a:pathLst>
              <a:path w="803275" h="666114">
                <a:moveTo>
                  <a:pt x="0" y="110985"/>
                </a:moveTo>
                <a:lnTo>
                  <a:pt x="8722" y="67787"/>
                </a:lnTo>
                <a:lnTo>
                  <a:pt x="32508" y="32508"/>
                </a:lnTo>
                <a:lnTo>
                  <a:pt x="67787" y="8722"/>
                </a:lnTo>
                <a:lnTo>
                  <a:pt x="110985" y="0"/>
                </a:lnTo>
                <a:lnTo>
                  <a:pt x="691756" y="0"/>
                </a:lnTo>
                <a:lnTo>
                  <a:pt x="734954" y="8722"/>
                </a:lnTo>
                <a:lnTo>
                  <a:pt x="770232" y="32508"/>
                </a:lnTo>
                <a:lnTo>
                  <a:pt x="794019" y="67787"/>
                </a:lnTo>
                <a:lnTo>
                  <a:pt x="802741" y="110985"/>
                </a:lnTo>
                <a:lnTo>
                  <a:pt x="802741" y="554901"/>
                </a:lnTo>
                <a:lnTo>
                  <a:pt x="794019" y="598104"/>
                </a:lnTo>
                <a:lnTo>
                  <a:pt x="770232" y="633382"/>
                </a:lnTo>
                <a:lnTo>
                  <a:pt x="734954" y="657165"/>
                </a:lnTo>
                <a:lnTo>
                  <a:pt x="691756" y="665886"/>
                </a:lnTo>
                <a:lnTo>
                  <a:pt x="110985" y="665886"/>
                </a:lnTo>
                <a:lnTo>
                  <a:pt x="67787" y="657165"/>
                </a:lnTo>
                <a:lnTo>
                  <a:pt x="32508" y="633382"/>
                </a:lnTo>
                <a:lnTo>
                  <a:pt x="8722" y="598104"/>
                </a:lnTo>
                <a:lnTo>
                  <a:pt x="0" y="554901"/>
                </a:lnTo>
                <a:lnTo>
                  <a:pt x="0" y="110985"/>
                </a:lnTo>
                <a:close/>
              </a:path>
            </a:pathLst>
          </a:custGeom>
          <a:ln w="12700">
            <a:solidFill>
              <a:srgbClr val="FFC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99699" y="4133607"/>
            <a:ext cx="803275" cy="666115"/>
          </a:xfrm>
          <a:custGeom>
            <a:rect l="l" t="t" r="r" b="b"/>
            <a:pathLst>
              <a:path w="803275" h="666114">
                <a:moveTo>
                  <a:pt x="0" y="110985"/>
                </a:moveTo>
                <a:lnTo>
                  <a:pt x="8722" y="67787"/>
                </a:lnTo>
                <a:lnTo>
                  <a:pt x="32508" y="32508"/>
                </a:lnTo>
                <a:lnTo>
                  <a:pt x="67787" y="8722"/>
                </a:lnTo>
                <a:lnTo>
                  <a:pt x="110985" y="0"/>
                </a:lnTo>
                <a:lnTo>
                  <a:pt x="691756" y="0"/>
                </a:lnTo>
                <a:lnTo>
                  <a:pt x="734954" y="8722"/>
                </a:lnTo>
                <a:lnTo>
                  <a:pt x="770232" y="32508"/>
                </a:lnTo>
                <a:lnTo>
                  <a:pt x="794019" y="67787"/>
                </a:lnTo>
                <a:lnTo>
                  <a:pt x="802741" y="110985"/>
                </a:lnTo>
                <a:lnTo>
                  <a:pt x="802741" y="554901"/>
                </a:lnTo>
                <a:lnTo>
                  <a:pt x="794019" y="598104"/>
                </a:lnTo>
                <a:lnTo>
                  <a:pt x="770232" y="633382"/>
                </a:lnTo>
                <a:lnTo>
                  <a:pt x="734954" y="657165"/>
                </a:lnTo>
                <a:lnTo>
                  <a:pt x="691756" y="665886"/>
                </a:lnTo>
                <a:lnTo>
                  <a:pt x="110985" y="665886"/>
                </a:lnTo>
                <a:lnTo>
                  <a:pt x="67787" y="657165"/>
                </a:lnTo>
                <a:lnTo>
                  <a:pt x="32508" y="633382"/>
                </a:lnTo>
                <a:lnTo>
                  <a:pt x="8722" y="598104"/>
                </a:lnTo>
                <a:lnTo>
                  <a:pt x="0" y="554901"/>
                </a:lnTo>
                <a:lnTo>
                  <a:pt x="0" y="110985"/>
                </a:lnTo>
                <a:close/>
              </a:path>
            </a:pathLst>
          </a:custGeom>
          <a:ln w="12700">
            <a:solidFill>
              <a:srgbClr val="FFC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269674" y="4128852"/>
            <a:ext cx="490220" cy="666115"/>
          </a:xfrm>
          <a:custGeom>
            <a:rect l="l" t="t" r="r" b="b"/>
            <a:pathLst>
              <a:path w="490220" h="666114">
                <a:moveTo>
                  <a:pt x="0" y="81699"/>
                </a:moveTo>
                <a:lnTo>
                  <a:pt x="6420" y="49897"/>
                </a:lnTo>
                <a:lnTo>
                  <a:pt x="23928" y="23928"/>
                </a:lnTo>
                <a:lnTo>
                  <a:pt x="49897" y="6420"/>
                </a:lnTo>
                <a:lnTo>
                  <a:pt x="81699" y="0"/>
                </a:lnTo>
                <a:lnTo>
                  <a:pt x="408495" y="0"/>
                </a:lnTo>
                <a:lnTo>
                  <a:pt x="440297" y="6420"/>
                </a:lnTo>
                <a:lnTo>
                  <a:pt x="466266" y="23928"/>
                </a:lnTo>
                <a:lnTo>
                  <a:pt x="483774" y="49897"/>
                </a:lnTo>
                <a:lnTo>
                  <a:pt x="490194" y="81699"/>
                </a:lnTo>
                <a:lnTo>
                  <a:pt x="490194" y="584187"/>
                </a:lnTo>
                <a:lnTo>
                  <a:pt x="483774" y="615989"/>
                </a:lnTo>
                <a:lnTo>
                  <a:pt x="466266" y="641958"/>
                </a:lnTo>
                <a:lnTo>
                  <a:pt x="440297" y="659466"/>
                </a:lnTo>
                <a:lnTo>
                  <a:pt x="408495" y="665886"/>
                </a:lnTo>
                <a:lnTo>
                  <a:pt x="81699" y="665886"/>
                </a:lnTo>
                <a:lnTo>
                  <a:pt x="49897" y="659466"/>
                </a:lnTo>
                <a:lnTo>
                  <a:pt x="23928" y="641958"/>
                </a:lnTo>
                <a:lnTo>
                  <a:pt x="6420" y="615989"/>
                </a:lnTo>
                <a:lnTo>
                  <a:pt x="0" y="584187"/>
                </a:lnTo>
                <a:lnTo>
                  <a:pt x="0" y="81699"/>
                </a:lnTo>
                <a:close/>
              </a:path>
            </a:pathLst>
          </a:custGeom>
          <a:ln w="12700">
            <a:solidFill>
              <a:srgbClr val="FFC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882350" y="3651600"/>
            <a:ext cx="2179167" cy="59503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871339" y="1736954"/>
            <a:ext cx="1169733" cy="54334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764090" y="1738857"/>
            <a:ext cx="1169733" cy="543344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535630" y="2698273"/>
            <a:ext cx="3203486" cy="543344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937798" y="1812856"/>
            <a:ext cx="9773285" cy="3857625"/>
          </a:xfrm>
          <a:prstGeom prst="rect">
            <a:avLst/>
          </a:prstGeom>
        </p:spPr>
        <p:txBody>
          <a:bodyPr vert="horz" wrap="square" lIns="0" tIns="34925" rIns="0" bIns="0" rtlCol="0">
            <a:spAutoFit/>
          </a:bodyPr>
          <a:lstStyle/>
          <a:p>
            <a:pPr marL="1210945">
              <a:lnSpc>
                <a:spcPct val="100000"/>
              </a:lnSpc>
              <a:spcBef>
                <a:spcPts val="275"/>
              </a:spcBef>
              <a:tabLst>
                <a:tab pos="5104130"/>
              </a:tabLst>
            </a:pPr>
            <a:r>
              <a:rPr sz="2400">
                <a:solidFill>
                  <a:srgbClr val="FFFF00"/>
                </a:solidFill>
                <a:latin typeface="SimSun"/>
                <a:cs typeface="SimSun"/>
              </a:rPr>
              <a:t>敬爱	爱护</a:t>
            </a:r>
            <a:endParaRPr sz="24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235"/>
              </a:spcBef>
            </a:pP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可运于掌。《诗》云：‘</a:t>
            </a:r>
            <a:r>
              <a:rPr sz="3200" u="heavy" spc="-5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imSun"/>
                <a:cs typeface="SimSun"/>
              </a:rPr>
              <a:t>刑</a:t>
            </a: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于寡妻，至于兄弟，以御于</a:t>
            </a:r>
            <a:endParaRPr sz="3200">
              <a:latin typeface="SimSun"/>
              <a:cs typeface="SimSun"/>
            </a:endParaRPr>
          </a:p>
          <a:p>
            <a:pPr marL="5226050">
              <a:lnSpc>
                <a:spcPct val="100000"/>
              </a:lnSpc>
              <a:spcBef>
                <a:spcPts val="600"/>
              </a:spcBef>
            </a:pPr>
            <a:r>
              <a:rPr sz="2400">
                <a:solidFill>
                  <a:srgbClr val="FFFF00"/>
                </a:solidFill>
                <a:latin typeface="SimSun"/>
                <a:cs typeface="SimSun"/>
              </a:rPr>
              <a:t>同“型”，做榜样。</a:t>
            </a:r>
            <a:endParaRPr sz="24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家邦。’言</a:t>
            </a:r>
            <a:r>
              <a:rPr sz="3200" spc="-5">
                <a:solidFill>
                  <a:srgbClr val="FFC000"/>
                </a:solidFill>
                <a:latin typeface="SimSun"/>
                <a:cs typeface="SimSun"/>
              </a:rPr>
              <a:t>举斯心加</a:t>
            </a:r>
            <a:r>
              <a:rPr sz="3200" u="heavy" spc="-5">
                <a:solidFill>
                  <a:srgbClr val="FFC000"/>
                </a:solidFill>
                <a:uFill>
                  <a:solidFill>
                    <a:srgbClr val="FFC000"/>
                  </a:solidFill>
                </a:uFill>
                <a:latin typeface="SimSun"/>
                <a:cs typeface="SimSun"/>
              </a:rPr>
              <a:t>诸</a:t>
            </a: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彼而已。故</a:t>
            </a:r>
            <a:r>
              <a:rPr sz="3200" spc="-5">
                <a:solidFill>
                  <a:srgbClr val="FFC000"/>
                </a:solidFill>
                <a:latin typeface="SimSun"/>
                <a:cs typeface="SimSun"/>
              </a:rPr>
              <a:t>推恩</a:t>
            </a: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足以保四海，不</a:t>
            </a:r>
            <a:endParaRPr sz="3200">
              <a:latin typeface="SimSun"/>
              <a:cs typeface="SimSun"/>
            </a:endParaRPr>
          </a:p>
          <a:p>
            <a:pPr marL="127000" algn="ctr">
              <a:lnSpc>
                <a:spcPct val="100000"/>
              </a:lnSpc>
              <a:spcBef>
                <a:spcPts val="1330"/>
              </a:spcBef>
            </a:pPr>
            <a:r>
              <a:rPr sz="2000">
                <a:solidFill>
                  <a:srgbClr val="FFFF00"/>
                </a:solidFill>
                <a:latin typeface="SimSun"/>
                <a:cs typeface="SimSun"/>
              </a:rPr>
              <a:t>兼</a:t>
            </a:r>
            <a:r>
              <a:rPr sz="2000" spc="-5">
                <a:solidFill>
                  <a:srgbClr val="FFFF00"/>
                </a:solidFill>
                <a:latin typeface="SimSun"/>
                <a:cs typeface="SimSun"/>
              </a:rPr>
              <a:t>词，</a:t>
            </a:r>
            <a:r>
              <a:rPr sz="2000">
                <a:solidFill>
                  <a:srgbClr val="FFFF00"/>
                </a:solidFill>
                <a:latin typeface="SimSun"/>
                <a:cs typeface="SimSun"/>
              </a:rPr>
              <a:t>之</a:t>
            </a:r>
            <a:r>
              <a:rPr sz="2000" spc="-5">
                <a:solidFill>
                  <a:srgbClr val="FFFF00"/>
                </a:solidFill>
                <a:latin typeface="SimSun"/>
                <a:cs typeface="SimSun"/>
              </a:rPr>
              <a:t>于</a:t>
            </a:r>
            <a:endParaRPr sz="20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200" spc="-5">
                <a:solidFill>
                  <a:srgbClr val="FFC000"/>
                </a:solidFill>
                <a:latin typeface="SimSun"/>
                <a:cs typeface="SimSun"/>
              </a:rPr>
              <a:t>推恩</a:t>
            </a: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无以保妻子。古之人所以大过人者，无他焉，善</a:t>
            </a:r>
            <a:r>
              <a:rPr sz="3200" spc="-5">
                <a:solidFill>
                  <a:srgbClr val="FFC000"/>
                </a:solidFill>
                <a:latin typeface="SimSun"/>
                <a:cs typeface="SimSun"/>
              </a:rPr>
              <a:t>推</a:t>
            </a:r>
            <a:endParaRPr sz="3200">
              <a:latin typeface="SimSun"/>
              <a:cs typeface="SimSu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33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其所为而已矣！</a:t>
            </a:r>
            <a:endParaRPr sz="3200">
              <a:latin typeface="SimSun"/>
              <a:cs typeface="SimSun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1487424" y="874026"/>
            <a:ext cx="723137" cy="885431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734581" y="1995271"/>
            <a:ext cx="855472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/>
              <a:t>今恩足以及禽兽，而功不至于百姓者，独何与？</a:t>
            </a:r>
          </a:p>
        </p:txBody>
      </p:sp>
      <p:sp>
        <p:nvSpPr>
          <p:cNvPr id="4" name="object 4"/>
          <p:cNvSpPr/>
          <p:nvPr/>
        </p:nvSpPr>
        <p:spPr>
          <a:xfrm>
            <a:off x="5046054" y="3407779"/>
            <a:ext cx="1169733" cy="54334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756644" y="3407779"/>
            <a:ext cx="1169733" cy="543344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554658" y="2909299"/>
            <a:ext cx="8961120" cy="1550035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80"/>
              </a:spcBef>
            </a:pPr>
            <a:r>
              <a:rPr sz="3200" u="heavy" spc="-5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imSun"/>
                <a:cs typeface="SimSun"/>
              </a:rPr>
              <a:t>权</a:t>
            </a: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，然后知轻重；</a:t>
            </a:r>
            <a:r>
              <a:rPr sz="3200" u="heavy" spc="-5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imSun"/>
                <a:cs typeface="SimSun"/>
              </a:rPr>
              <a:t>度</a:t>
            </a: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，然后知长短。物皆然，心为</a:t>
            </a:r>
            <a:endParaRPr sz="3200">
              <a:latin typeface="SimSun"/>
              <a:cs typeface="SimSun"/>
            </a:endParaRPr>
          </a:p>
          <a:p>
            <a:pPr marL="479425">
              <a:lnSpc>
                <a:spcPct val="100000"/>
              </a:lnSpc>
              <a:spcBef>
                <a:spcPts val="365"/>
              </a:spcBef>
              <a:tabLst>
                <a:tab pos="3768725"/>
              </a:tabLst>
            </a:pPr>
            <a:r>
              <a:rPr sz="2400">
                <a:solidFill>
                  <a:srgbClr val="FFFF00"/>
                </a:solidFill>
                <a:latin typeface="SimSun"/>
                <a:cs typeface="SimSun"/>
              </a:rPr>
              <a:t>称量	丈量</a:t>
            </a:r>
            <a:endParaRPr sz="24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595"/>
              </a:spcBef>
            </a:pP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甚。王请度之。</a:t>
            </a:r>
            <a:endParaRPr sz="3200">
              <a:latin typeface="SimSun"/>
              <a:cs typeface="SimSun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1925573" y="1734311"/>
            <a:ext cx="474725" cy="66446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974037" y="1100993"/>
          <a:ext cx="10361293" cy="47844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27175"/>
                <a:gridCol w="3364229"/>
                <a:gridCol w="2835910"/>
                <a:gridCol w="2633979"/>
              </a:tblGrid>
              <a:tr h="1291821">
                <a:tc>
                  <a:txBody>
                    <a:bodyPr vert="horz" wrap="square"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240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课文内容</a:t>
                      </a:r>
                      <a:endParaRPr sz="2400">
                        <a:latin typeface="SimSun"/>
                        <a:cs typeface="SimSun"/>
                      </a:endParaRPr>
                    </a:p>
                  </a:txBody>
                  <a:tcPr marL="0" marR="0" marT="9525" marB="0">
                    <a:lnL w="12700">
                      <a:solidFill>
                        <a:srgbClr val="85837E"/>
                      </a:solidFill>
                      <a:prstDash val="solid"/>
                    </a:lnL>
                    <a:lnR w="12700">
                      <a:solidFill>
                        <a:srgbClr val="85837E"/>
                      </a:solidFill>
                      <a:prstDash val="solid"/>
                    </a:lnR>
                    <a:lnT w="12700">
                      <a:solidFill>
                        <a:srgbClr val="85837E"/>
                      </a:solidFill>
                      <a:prstDash val="solid"/>
                    </a:lnT>
                    <a:lnB w="12700">
                      <a:solidFill>
                        <a:srgbClr val="85837E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67945" marR="41910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2400" spc="155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二人讨论的主要内容是 </a:t>
                      </a:r>
                      <a:r>
                        <a:rPr sz="240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什么？</a:t>
                      </a:r>
                      <a:endParaRPr sz="2400">
                        <a:latin typeface="SimSun"/>
                        <a:cs typeface="SimSun"/>
                      </a:endParaRPr>
                    </a:p>
                  </a:txBody>
                  <a:tcPr marL="0" marR="0" marT="9525" marB="0">
                    <a:lnL w="12700">
                      <a:solidFill>
                        <a:srgbClr val="85837E"/>
                      </a:solidFill>
                      <a:prstDash val="solid"/>
                    </a:lnL>
                    <a:lnR w="12700">
                      <a:solidFill>
                        <a:srgbClr val="85837E"/>
                      </a:solidFill>
                      <a:prstDash val="solid"/>
                    </a:lnR>
                    <a:lnT w="12700">
                      <a:solidFill>
                        <a:srgbClr val="85837E"/>
                      </a:solidFill>
                      <a:prstDash val="solid"/>
                    </a:lnT>
                    <a:lnB w="12700">
                      <a:solidFill>
                        <a:srgbClr val="85837E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68580" marR="59690" algn="just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2400" spc="254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孟子的观点</a:t>
                      </a:r>
                      <a:r>
                        <a:rPr sz="2400" spc="25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是</a:t>
                      </a:r>
                      <a:r>
                        <a:rPr sz="2400" spc="254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什</a:t>
                      </a:r>
                      <a:r>
                        <a:rPr sz="240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么 </a:t>
                      </a:r>
                      <a:r>
                        <a:rPr sz="2400" spc="29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孟子表达观点的</a:t>
                      </a:r>
                      <a:r>
                        <a:rPr sz="240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方 式是什么？</a:t>
                      </a:r>
                      <a:endParaRPr sz="2400">
                        <a:latin typeface="SimSun"/>
                        <a:cs typeface="SimSun"/>
                      </a:endParaRPr>
                    </a:p>
                  </a:txBody>
                  <a:tcPr marL="0" marR="0" marT="9525" marB="0">
                    <a:lnL w="12700">
                      <a:solidFill>
                        <a:srgbClr val="85837E"/>
                      </a:solidFill>
                      <a:prstDash val="solid"/>
                    </a:lnL>
                    <a:lnR w="12700">
                      <a:solidFill>
                        <a:srgbClr val="85837E"/>
                      </a:solidFill>
                      <a:prstDash val="solid"/>
                    </a:lnR>
                    <a:lnT w="12700">
                      <a:solidFill>
                        <a:srgbClr val="85837E"/>
                      </a:solidFill>
                      <a:prstDash val="solid"/>
                    </a:lnT>
                    <a:lnB w="12700">
                      <a:solidFill>
                        <a:srgbClr val="85837E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67945" marR="61594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2400" spc="65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齐宣王的态</a:t>
                      </a:r>
                      <a:r>
                        <a:rPr sz="2400" spc="55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度</a:t>
                      </a:r>
                      <a:r>
                        <a:rPr sz="2400" spc="65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是</a:t>
                      </a:r>
                      <a:r>
                        <a:rPr sz="2400">
                          <a:solidFill>
                            <a:srgbClr val="FFC000"/>
                          </a:solidFill>
                          <a:latin typeface="SimSun"/>
                          <a:cs typeface="SimSun"/>
                        </a:rPr>
                        <a:t>怎 样的（变化）？</a:t>
                      </a:r>
                      <a:endParaRPr sz="2400">
                        <a:latin typeface="SimSun"/>
                        <a:cs typeface="SimSun"/>
                      </a:endParaRPr>
                    </a:p>
                  </a:txBody>
                  <a:tcPr marL="0" marR="0" marT="9525" marB="0">
                    <a:lnL w="12700">
                      <a:solidFill>
                        <a:srgbClr val="85837E"/>
                      </a:solidFill>
                      <a:prstDash val="solid"/>
                    </a:lnL>
                    <a:lnR w="12700">
                      <a:solidFill>
                        <a:srgbClr val="85837E"/>
                      </a:solidFill>
                      <a:prstDash val="solid"/>
                    </a:lnR>
                    <a:lnT w="12700">
                      <a:solidFill>
                        <a:srgbClr val="85837E"/>
                      </a:solidFill>
                      <a:prstDash val="solid"/>
                    </a:lnT>
                    <a:lnB w="12700">
                      <a:solidFill>
                        <a:srgbClr val="85837E"/>
                      </a:solidFill>
                      <a:prstDash val="solid"/>
                    </a:lnB>
                  </a:tcPr>
                </a:tc>
              </a:tr>
              <a:tr h="3492587">
                <a:tc>
                  <a:txBody>
                    <a:bodyPr vert="horz" wrap="square"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24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第三部分</a:t>
                      </a:r>
                      <a:endParaRPr sz="2400">
                        <a:latin typeface="SimSun"/>
                        <a:cs typeface="SimSun"/>
                      </a:endParaRPr>
                    </a:p>
                  </a:txBody>
                  <a:tcPr marL="0" marR="0" marT="9525" marB="0">
                    <a:lnL w="12700">
                      <a:solidFill>
                        <a:srgbClr val="85837E"/>
                      </a:solidFill>
                      <a:prstDash val="solid"/>
                    </a:lnL>
                    <a:lnR w="12700">
                      <a:solidFill>
                        <a:srgbClr val="85837E"/>
                      </a:solidFill>
                      <a:prstDash val="solid"/>
                    </a:lnR>
                    <a:lnT w="12700">
                      <a:solidFill>
                        <a:srgbClr val="85837E"/>
                      </a:solidFill>
                      <a:prstDash val="solid"/>
                    </a:lnT>
                    <a:lnB w="12700">
                      <a:solidFill>
                        <a:srgbClr val="85837E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68580" marR="41910" algn="just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2400" spc="155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“此心之所以合于王者 </a:t>
                      </a:r>
                      <a:r>
                        <a:rPr sz="2400" spc="135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何</a:t>
                      </a:r>
                      <a:r>
                        <a:rPr sz="2400" spc="145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也</a:t>
                      </a:r>
                      <a:r>
                        <a:rPr sz="2400" spc="135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？”（</a:t>
                      </a:r>
                      <a:r>
                        <a:rPr sz="2400" spc="14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原</a:t>
                      </a:r>
                      <a:r>
                        <a:rPr sz="2400" spc="135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本</a:t>
                      </a:r>
                      <a:r>
                        <a:rPr sz="2400" spc="14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想</a:t>
                      </a:r>
                      <a:r>
                        <a:rPr sz="2400" spc="135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讨</a:t>
                      </a:r>
                      <a:r>
                        <a:rPr sz="24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论</a:t>
                      </a:r>
                      <a:endParaRPr sz="2400">
                        <a:latin typeface="SimSun"/>
                        <a:cs typeface="SimSu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2500">
                        <a:latin typeface="Times New Roman"/>
                        <a:cs typeface="Times New Roman"/>
                      </a:endParaRPr>
                    </a:p>
                    <a:p>
                      <a:pPr marL="67945" marR="41910" algn="just">
                        <a:lnSpc>
                          <a:spcPct val="100000"/>
                        </a:lnSpc>
                      </a:pPr>
                      <a:r>
                        <a:rPr sz="2400" spc="155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“今恩足以及禽兽，</a:t>
                      </a:r>
                      <a:r>
                        <a:rPr sz="24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而 </a:t>
                      </a:r>
                      <a:r>
                        <a:rPr sz="2400" spc="155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功不至于百姓者，独何 </a:t>
                      </a:r>
                      <a:r>
                        <a:rPr sz="24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与？”</a:t>
                      </a:r>
                      <a:r>
                        <a:rPr sz="2400" spc="-35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4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（最终讨论）</a:t>
                      </a:r>
                      <a:endParaRPr sz="2400">
                        <a:latin typeface="SimSun"/>
                        <a:cs typeface="SimSun"/>
                      </a:endParaRPr>
                    </a:p>
                  </a:txBody>
                  <a:tcPr marL="0" marR="0" marT="9525" marB="0">
                    <a:lnL w="12700">
                      <a:solidFill>
                        <a:srgbClr val="85837E"/>
                      </a:solidFill>
                      <a:prstDash val="solid"/>
                    </a:lnL>
                    <a:lnR w="12700">
                      <a:solidFill>
                        <a:srgbClr val="85837E"/>
                      </a:solidFill>
                      <a:prstDash val="solid"/>
                    </a:lnR>
                    <a:lnT w="12700">
                      <a:solidFill>
                        <a:srgbClr val="85837E"/>
                      </a:solidFill>
                      <a:prstDash val="solid"/>
                    </a:lnT>
                    <a:lnB w="12700">
                      <a:solidFill>
                        <a:srgbClr val="85837E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68580" marR="59690" algn="just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2400" spc="254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观点</a:t>
                      </a:r>
                      <a:r>
                        <a:rPr sz="2400" spc="125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：“</a:t>
                      </a:r>
                      <a:r>
                        <a:rPr sz="2400" spc="-99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400" spc="254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王</a:t>
                      </a:r>
                      <a:r>
                        <a:rPr sz="2400" spc="25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之</a:t>
                      </a:r>
                      <a:r>
                        <a:rPr sz="2400" spc="254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不</a:t>
                      </a:r>
                      <a:r>
                        <a:rPr sz="24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王 不</a:t>
                      </a:r>
                      <a:r>
                        <a:rPr sz="2400" spc="-48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4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为</a:t>
                      </a:r>
                      <a:r>
                        <a:rPr sz="2400" spc="-475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4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也</a:t>
                      </a:r>
                      <a:r>
                        <a:rPr sz="2400" spc="-475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4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，</a:t>
                      </a:r>
                      <a:r>
                        <a:rPr sz="2400" spc="-48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4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非</a:t>
                      </a:r>
                      <a:r>
                        <a:rPr sz="2400" spc="-475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4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不</a:t>
                      </a:r>
                      <a:r>
                        <a:rPr sz="2400" spc="-48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4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能 也。”</a:t>
                      </a:r>
                      <a:endParaRPr sz="2400">
                        <a:latin typeface="SimSun"/>
                        <a:cs typeface="SimSun"/>
                      </a:endParaRPr>
                    </a:p>
                    <a:p>
                      <a:pPr marL="774700" algn="just">
                        <a:lnSpc>
                          <a:spcPct val="100000"/>
                        </a:lnSpc>
                      </a:pPr>
                      <a:r>
                        <a:rPr sz="24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“</a:t>
                      </a:r>
                      <a:r>
                        <a:rPr sz="2400" spc="-101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400" spc="215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为</a:t>
                      </a:r>
                      <a:r>
                        <a:rPr sz="24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”</a:t>
                      </a:r>
                      <a:r>
                        <a:rPr sz="2400" spc="-1005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 </a:t>
                      </a:r>
                      <a:r>
                        <a:rPr sz="2400" spc="215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即推恩</a:t>
                      </a:r>
                      <a:endParaRPr sz="2400">
                        <a:latin typeface="SimSun"/>
                        <a:cs typeface="SimSu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2500">
                        <a:latin typeface="Times New Roman"/>
                        <a:cs typeface="Times New Roman"/>
                      </a:endParaRPr>
                    </a:p>
                    <a:p>
                      <a:pPr marR="321310" algn="r">
                        <a:lnSpc>
                          <a:spcPct val="100000"/>
                        </a:lnSpc>
                      </a:pPr>
                      <a:r>
                        <a:rPr sz="24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方式：排比修辞，</a:t>
                      </a:r>
                      <a:endParaRPr sz="2400">
                        <a:latin typeface="SimSun"/>
                        <a:cs typeface="SimSu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2500">
                        <a:latin typeface="Times New Roman"/>
                        <a:cs typeface="Times New Roman"/>
                      </a:endParaRPr>
                    </a:p>
                    <a:p>
                      <a:pPr marL="927100" marR="377825" algn="r">
                        <a:lnSpc>
                          <a:spcPct val="100000"/>
                        </a:lnSpc>
                      </a:pPr>
                      <a:r>
                        <a:rPr sz="24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比喻论证， 引用论证。</a:t>
                      </a:r>
                      <a:endParaRPr sz="2400">
                        <a:latin typeface="SimSun"/>
                        <a:cs typeface="SimSun"/>
                      </a:endParaRPr>
                    </a:p>
                  </a:txBody>
                  <a:tcPr marL="0" marR="0" marT="9525" marB="0">
                    <a:lnL w="12700">
                      <a:solidFill>
                        <a:srgbClr val="85837E"/>
                      </a:solidFill>
                      <a:prstDash val="solid"/>
                    </a:lnL>
                    <a:lnR w="12700">
                      <a:solidFill>
                        <a:srgbClr val="85837E"/>
                      </a:solidFill>
                      <a:prstDash val="solid"/>
                    </a:lnR>
                    <a:lnT w="12700">
                      <a:solidFill>
                        <a:srgbClr val="85837E"/>
                      </a:solidFill>
                      <a:prstDash val="solid"/>
                    </a:lnT>
                    <a:lnB w="12700">
                      <a:solidFill>
                        <a:srgbClr val="85837E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68580" marR="62230" indent="-635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2400" spc="9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高兴</a:t>
                      </a:r>
                      <a:r>
                        <a:rPr sz="24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—</a:t>
                      </a:r>
                      <a:r>
                        <a:rPr sz="2400" spc="9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—好奇</a:t>
                      </a:r>
                      <a:r>
                        <a:rPr sz="2400">
                          <a:solidFill>
                            <a:srgbClr val="FFFFFF"/>
                          </a:solidFill>
                          <a:latin typeface="SimSun"/>
                          <a:cs typeface="SimSun"/>
                        </a:rPr>
                        <a:t>—— 沉默。</a:t>
                      </a:r>
                      <a:endParaRPr sz="2400">
                        <a:latin typeface="SimSun"/>
                        <a:cs typeface="SimSun"/>
                      </a:endParaRPr>
                    </a:p>
                  </a:txBody>
                  <a:tcPr marL="0" marR="0" marT="9525" marB="0">
                    <a:lnL w="12700">
                      <a:solidFill>
                        <a:srgbClr val="85837E"/>
                      </a:solidFill>
                      <a:prstDash val="solid"/>
                    </a:lnL>
                    <a:lnR w="12700">
                      <a:solidFill>
                        <a:srgbClr val="85837E"/>
                      </a:solidFill>
                      <a:prstDash val="solid"/>
                    </a:lnR>
                    <a:lnT w="12700">
                      <a:solidFill>
                        <a:srgbClr val="85837E"/>
                      </a:solidFill>
                      <a:prstDash val="solid"/>
                    </a:lnT>
                    <a:lnB w="12700">
                      <a:solidFill>
                        <a:srgbClr val="85837E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1604009" y="3861815"/>
            <a:ext cx="455675" cy="63779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598725" y="2102556"/>
            <a:ext cx="7539990" cy="11963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0000"/>
              </a:lnSpc>
              <a:spcBef>
                <a:spcPts val="100"/>
              </a:spcBef>
            </a:pP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第一部分：</a:t>
            </a:r>
            <a:r>
              <a:rPr sz="3200" spc="-50">
                <a:solidFill>
                  <a:srgbClr val="FFFFFF"/>
                </a:solidFill>
                <a:latin typeface="SimSun"/>
                <a:cs typeface="SimSun"/>
              </a:rPr>
              <a:t> </a:t>
            </a: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“保民而王，莫之能御也。”  第二部分：</a:t>
            </a:r>
            <a:r>
              <a:rPr sz="3200" spc="-50">
                <a:solidFill>
                  <a:srgbClr val="FFFFFF"/>
                </a:solidFill>
                <a:latin typeface="SimSun"/>
                <a:cs typeface="SimSun"/>
              </a:rPr>
              <a:t> </a:t>
            </a: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“是心（不忍）足以王矣。”</a:t>
            </a:r>
            <a:endParaRPr sz="3200">
              <a:latin typeface="SimSun"/>
              <a:cs typeface="SimSu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598725" y="3370950"/>
            <a:ext cx="916432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第三部分：</a:t>
            </a:r>
            <a:r>
              <a:rPr sz="3200" spc="-35">
                <a:solidFill>
                  <a:srgbClr val="FFFFFF"/>
                </a:solidFill>
                <a:latin typeface="SimSun"/>
                <a:cs typeface="SimSun"/>
              </a:rPr>
              <a:t> </a:t>
            </a: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“故王之不王，不为也，非不能也。”</a:t>
            </a:r>
            <a:endParaRPr sz="3200">
              <a:latin typeface="SimSun"/>
              <a:cs typeface="SimSun"/>
            </a:endParaRPr>
          </a:p>
        </p:txBody>
      </p:sp>
      <p:pic>
        <p:nvPicPr>
          <p:cNvPr id="5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274300" y="117602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37146" y="1388318"/>
            <a:ext cx="6426200" cy="3042920"/>
          </a:xfrm>
          <a:prstGeom prst="rect">
            <a:avLst/>
          </a:prstGeom>
        </p:spPr>
        <p:txBody>
          <a:bodyPr vert="horz" wrap="square" lIns="0" tIns="13144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35"/>
              </a:spcBef>
            </a:pPr>
            <a:r>
              <a:rPr sz="3600">
                <a:solidFill>
                  <a:srgbClr val="FFFFFF"/>
                </a:solidFill>
              </a:rPr>
              <a:t>孟子思想中最值得称道的四点：</a:t>
            </a:r>
            <a:endParaRPr sz="3600"/>
          </a:p>
          <a:p>
            <a:pPr marL="1746250" marR="3047365" algn="ctr">
              <a:lnSpc>
                <a:spcPct val="120000"/>
              </a:lnSpc>
              <a:spcBef>
                <a:spcPts val="65"/>
              </a:spcBef>
            </a:pPr>
            <a:r>
              <a:rPr spc="-5">
                <a:solidFill>
                  <a:srgbClr val="FFFFFF"/>
                </a:solidFill>
              </a:rPr>
              <a:t>仁政思想 民本思想 性善论 涵养论</a:t>
            </a: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1187811" y="1410057"/>
            <a:ext cx="10334625" cy="41224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81305" indent="788670">
              <a:lnSpc>
                <a:spcPct val="120000"/>
              </a:lnSpc>
              <a:spcBef>
                <a:spcPts val="100"/>
              </a:spcBef>
            </a:pP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舜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发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于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畎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亩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之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中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，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傅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说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举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于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版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筑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之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间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，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胶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鬲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举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于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鱼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盐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之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中， 管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夷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吾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举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于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士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，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孙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叔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敖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举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于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海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，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百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里</a:t>
            </a:r>
            <a:r>
              <a:rPr sz="2800" spc="-5">
                <a:solidFill>
                  <a:srgbClr val="FFFFFF"/>
                </a:solidFill>
                <a:latin typeface="SimSun"/>
                <a:cs typeface="SimSun"/>
              </a:rPr>
              <a:t>奚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举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于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市。</a:t>
            </a:r>
            <a:endParaRPr sz="2800">
              <a:latin typeface="SimSun"/>
              <a:cs typeface="SimSun"/>
            </a:endParaRPr>
          </a:p>
          <a:p>
            <a:pPr marL="12700" marR="5080" indent="710565">
              <a:lnSpc>
                <a:spcPct val="120000"/>
              </a:lnSpc>
            </a:pP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故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天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将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降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大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任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于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是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人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也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，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必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先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苦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其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心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志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，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劳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其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筋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骨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，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饿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其体 肤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，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空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乏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其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身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，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行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拂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乱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其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所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为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，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所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以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动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心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忍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性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，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曾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益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其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所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不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能。 人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恒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过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，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然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后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能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改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；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困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于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心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，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衡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于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虑</a:t>
            </a:r>
            <a:r>
              <a:rPr sz="2800" spc="-5">
                <a:solidFill>
                  <a:srgbClr val="FFFFFF"/>
                </a:solidFill>
                <a:latin typeface="SimSun"/>
                <a:cs typeface="SimSun"/>
              </a:rPr>
              <a:t>，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而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后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作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；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征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于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色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，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发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于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声，  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而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后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喻。</a:t>
            </a:r>
            <a:endParaRPr sz="2800">
              <a:latin typeface="SimSun"/>
              <a:cs typeface="SimSun"/>
            </a:endParaRPr>
          </a:p>
          <a:p>
            <a:pPr marL="12700" marR="360045" indent="710565">
              <a:lnSpc>
                <a:spcPct val="120000"/>
              </a:lnSpc>
            </a:pP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入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则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无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法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家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拂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士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，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出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则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无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敌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国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外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患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者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，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国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恒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亡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，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然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后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知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生于 忧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患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，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而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死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于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安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乐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也。</a:t>
            </a:r>
            <a:r>
              <a:rPr sz="2800" spc="-15">
                <a:solidFill>
                  <a:srgbClr val="FFFFFF"/>
                </a:solidFill>
                <a:latin typeface="SimSun"/>
                <a:cs typeface="SimSun"/>
              </a:rPr>
              <a:t> </a:t>
            </a: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（《</a:t>
            </a:r>
            <a:r>
              <a:rPr sz="2800" spc="-10">
                <a:solidFill>
                  <a:srgbClr val="FFFF00"/>
                </a:solidFill>
                <a:latin typeface="SimSun"/>
                <a:cs typeface="SimSun"/>
              </a:rPr>
              <a:t>孟</a:t>
            </a: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子</a:t>
            </a:r>
            <a:r>
              <a:rPr sz="2800" spc="-10">
                <a:solidFill>
                  <a:srgbClr val="FFFF00"/>
                </a:solidFill>
                <a:latin typeface="SimSun"/>
                <a:cs typeface="SimSun"/>
              </a:rPr>
              <a:t>·</a:t>
            </a: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告</a:t>
            </a:r>
            <a:r>
              <a:rPr sz="2800" spc="-10">
                <a:solidFill>
                  <a:srgbClr val="FFFF00"/>
                </a:solidFill>
                <a:latin typeface="SimSun"/>
                <a:cs typeface="SimSun"/>
              </a:rPr>
              <a:t>子</a:t>
            </a: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下</a:t>
            </a:r>
            <a:r>
              <a:rPr sz="2800" spc="-10">
                <a:solidFill>
                  <a:srgbClr val="FFFF00"/>
                </a:solidFill>
                <a:latin typeface="SimSun"/>
                <a:cs typeface="SimSun"/>
              </a:rPr>
              <a:t>》</a:t>
            </a: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）</a:t>
            </a:r>
            <a:endParaRPr sz="2800">
              <a:latin typeface="SimSun"/>
              <a:cs typeface="SimSun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1564386" y="4607814"/>
            <a:ext cx="455663" cy="63779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558959" y="1092979"/>
            <a:ext cx="9570720" cy="3536950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65"/>
              </a:spcBef>
            </a:pPr>
            <a:r>
              <a:rPr sz="3200" spc="-5">
                <a:solidFill>
                  <a:srgbClr val="FFFF00"/>
                </a:solidFill>
                <a:latin typeface="SimSun"/>
                <a:cs typeface="SimSun"/>
              </a:rPr>
              <a:t>第一部分：</a:t>
            </a:r>
            <a:endParaRPr sz="3200">
              <a:latin typeface="SimSun"/>
              <a:cs typeface="SimSun"/>
            </a:endParaRPr>
          </a:p>
          <a:p>
            <a:pPr marL="12700" marR="5080" indent="609600">
              <a:lnSpc>
                <a:spcPct val="120000"/>
              </a:lnSpc>
              <a:spcBef>
                <a:spcPts val="5"/>
              </a:spcBef>
            </a:pP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“齐宣王问曰：”至“保民而王，莫之能御也。” </a:t>
            </a:r>
            <a:r>
              <a:rPr sz="3200" spc="-5">
                <a:solidFill>
                  <a:srgbClr val="FFFF00"/>
                </a:solidFill>
                <a:latin typeface="SimSun"/>
                <a:cs typeface="SimSun"/>
              </a:rPr>
              <a:t>第二部分：</a:t>
            </a:r>
            <a:endParaRPr sz="3200">
              <a:latin typeface="SimSun"/>
              <a:cs typeface="SimSun"/>
            </a:endParaRPr>
          </a:p>
          <a:p>
            <a:pPr marL="12700" marR="410845" indent="609600">
              <a:lnSpc>
                <a:spcPct val="120000"/>
              </a:lnSpc>
            </a:pP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“曰：若寡人者，”至“是以君子远庖厨也。” </a:t>
            </a:r>
            <a:r>
              <a:rPr sz="3200" spc="-5">
                <a:solidFill>
                  <a:srgbClr val="FFFF00"/>
                </a:solidFill>
                <a:latin typeface="SimSun"/>
                <a:cs typeface="SimSun"/>
              </a:rPr>
              <a:t>第三部分：</a:t>
            </a:r>
            <a:endParaRPr sz="3200">
              <a:latin typeface="SimSun"/>
              <a:cs typeface="SimSun"/>
            </a:endParaRPr>
          </a:p>
          <a:p>
            <a:pPr marL="622300">
              <a:lnSpc>
                <a:spcPct val="100000"/>
              </a:lnSpc>
              <a:spcBef>
                <a:spcPts val="765"/>
              </a:spcBef>
            </a:pP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“王说，曰：‘《诗》云：”</a:t>
            </a:r>
            <a:r>
              <a:rPr sz="3200" spc="-20">
                <a:solidFill>
                  <a:srgbClr val="FFFFFF"/>
                </a:solidFill>
                <a:latin typeface="SimSun"/>
                <a:cs typeface="SimSun"/>
              </a:rPr>
              <a:t> </a:t>
            </a: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至“王请度之！”</a:t>
            </a:r>
            <a:endParaRPr sz="3200">
              <a:latin typeface="SimSun"/>
              <a:cs typeface="SimSun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1466849" y="4469129"/>
            <a:ext cx="455675" cy="63779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461546" y="954496"/>
            <a:ext cx="9368155" cy="3536950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65"/>
              </a:spcBef>
            </a:pPr>
            <a:r>
              <a:rPr sz="3200" spc="-5">
                <a:solidFill>
                  <a:srgbClr val="FFFF00"/>
                </a:solidFill>
                <a:latin typeface="SimSun"/>
                <a:cs typeface="SimSun"/>
              </a:rPr>
              <a:t>第四部分：</a:t>
            </a:r>
            <a:endParaRPr sz="3200">
              <a:latin typeface="SimSun"/>
              <a:cs typeface="SimSun"/>
            </a:endParaRPr>
          </a:p>
          <a:p>
            <a:pPr marL="12700" marR="5080" indent="812800">
              <a:lnSpc>
                <a:spcPct val="120000"/>
              </a:lnSpc>
              <a:spcBef>
                <a:spcPts val="5"/>
              </a:spcBef>
            </a:pP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“抑王兴甲兵，危士臣，”至“其若是，孰能御 之？”</a:t>
            </a:r>
            <a:endParaRPr sz="32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765"/>
              </a:spcBef>
            </a:pPr>
            <a:r>
              <a:rPr sz="3200" spc="-5">
                <a:solidFill>
                  <a:srgbClr val="FFFF00"/>
                </a:solidFill>
                <a:latin typeface="SimSun"/>
                <a:cs typeface="SimSun"/>
              </a:rPr>
              <a:t>第五部分：</a:t>
            </a:r>
            <a:endParaRPr sz="3200">
              <a:latin typeface="SimSun"/>
              <a:cs typeface="SimSun"/>
            </a:endParaRPr>
          </a:p>
          <a:p>
            <a:pPr marL="12700" marR="5080" indent="812800">
              <a:lnSpc>
                <a:spcPct val="120000"/>
              </a:lnSpc>
            </a:pP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“王曰：‘吾惛，不能进于是矣。”至“然而不 王者，未之有也。”</a:t>
            </a:r>
            <a:endParaRPr sz="3200">
              <a:latin typeface="SimSun"/>
              <a:cs typeface="SimSun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966977" y="5200649"/>
            <a:ext cx="455675" cy="63779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803769" y="981509"/>
            <a:ext cx="2450973" cy="86292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61927" y="816328"/>
            <a:ext cx="10179050" cy="4406900"/>
          </a:xfrm>
          <a:prstGeom prst="rect">
            <a:avLst/>
          </a:prstGeom>
        </p:spPr>
        <p:txBody>
          <a:bodyPr vert="horz" wrap="square" lIns="0" tIns="243204" rIns="0" bIns="0" rtlCol="0">
            <a:spAutoFit/>
          </a:bodyPr>
          <a:lstStyle/>
          <a:p>
            <a:pPr marL="5254625">
              <a:lnSpc>
                <a:spcPct val="100000"/>
              </a:lnSpc>
              <a:spcBef>
                <a:spcPts val="1914"/>
              </a:spcBef>
            </a:pPr>
            <a:r>
              <a:rPr sz="3200" spc="-5">
                <a:solidFill>
                  <a:srgbClr val="FFFF00"/>
                </a:solidFill>
                <a:latin typeface="SimSun"/>
                <a:cs typeface="SimSun"/>
              </a:rPr>
              <a:t>春秋霸主</a:t>
            </a:r>
            <a:endParaRPr sz="3200">
              <a:latin typeface="SimSun"/>
              <a:cs typeface="SimSun"/>
            </a:endParaRPr>
          </a:p>
          <a:p>
            <a:pPr marL="878205">
              <a:lnSpc>
                <a:spcPct val="100000"/>
              </a:lnSpc>
              <a:spcBef>
                <a:spcPts val="1814"/>
              </a:spcBef>
            </a:pP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齐宣王问曰：“</a:t>
            </a:r>
            <a:r>
              <a:rPr sz="3200" u="heavy" spc="-5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imSun"/>
                <a:cs typeface="SimSun"/>
              </a:rPr>
              <a:t>齐桓、晋文</a:t>
            </a: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之事可得闻乎？”</a:t>
            </a:r>
            <a:endParaRPr sz="3200">
              <a:latin typeface="SimSun"/>
              <a:cs typeface="SimSun"/>
            </a:endParaRPr>
          </a:p>
          <a:p>
            <a:pPr marL="12700" marR="5080" indent="812165">
              <a:lnSpc>
                <a:spcPct val="120000"/>
              </a:lnSpc>
              <a:spcBef>
                <a:spcPts val="145"/>
              </a:spcBef>
            </a:pP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孟子对曰：“仲尼之徒</a:t>
            </a:r>
            <a:r>
              <a:rPr sz="3200" spc="-5">
                <a:solidFill>
                  <a:srgbClr val="FFC000"/>
                </a:solidFill>
                <a:latin typeface="SimSun"/>
                <a:cs typeface="SimSun"/>
              </a:rPr>
              <a:t>无道</a:t>
            </a: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桓文之事者，是以后世</a:t>
            </a:r>
            <a:r>
              <a:rPr sz="3200" spc="-5">
                <a:solidFill>
                  <a:srgbClr val="FFC000"/>
                </a:solidFill>
                <a:latin typeface="SimSun"/>
                <a:cs typeface="SimSun"/>
              </a:rPr>
              <a:t>无 传</a:t>
            </a: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焉，臣</a:t>
            </a:r>
            <a:r>
              <a:rPr sz="3200" spc="-5">
                <a:solidFill>
                  <a:srgbClr val="FFC000"/>
                </a:solidFill>
                <a:latin typeface="SimSun"/>
                <a:cs typeface="SimSun"/>
              </a:rPr>
              <a:t>未之闻</a:t>
            </a: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也。无以，则王乎？”</a:t>
            </a:r>
            <a:endParaRPr sz="3200">
              <a:latin typeface="SimSun"/>
              <a:cs typeface="SimSu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4650">
              <a:latin typeface="Times New Roman"/>
              <a:cs typeface="Times New Roman"/>
            </a:endParaRPr>
          </a:p>
          <a:p>
            <a:pPr marL="824865">
              <a:lnSpc>
                <a:spcPct val="100000"/>
              </a:lnSpc>
            </a:pP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曰：“德何如则可以王矣？”</a:t>
            </a:r>
            <a:endParaRPr sz="3200">
              <a:latin typeface="SimSun"/>
              <a:cs typeface="SimSun"/>
            </a:endParaRPr>
          </a:p>
          <a:p>
            <a:pPr marL="824865">
              <a:lnSpc>
                <a:spcPct val="100000"/>
              </a:lnSpc>
              <a:spcBef>
                <a:spcPts val="770"/>
              </a:spcBef>
            </a:pP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曰：“保民而王，莫之能御也。”</a:t>
            </a:r>
            <a:endParaRPr sz="3200">
              <a:latin typeface="SimSun"/>
              <a:cs typeface="SimSun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804028" y="1058255"/>
            <a:ext cx="10558145" cy="41224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01675" marR="45720" indent="-635">
              <a:lnSpc>
                <a:spcPct val="120000"/>
              </a:lnSpc>
              <a:spcBef>
                <a:spcPts val="100"/>
              </a:spcBef>
            </a:pPr>
            <a:r>
              <a:rPr sz="2800" spc="5">
                <a:solidFill>
                  <a:srgbClr val="FFFFFF"/>
                </a:solidFill>
                <a:latin typeface="SimSun"/>
                <a:cs typeface="SimSun"/>
              </a:rPr>
              <a:t>子曰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:“</a:t>
            </a: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晋</a:t>
            </a:r>
            <a:r>
              <a:rPr sz="2800" spc="-10">
                <a:solidFill>
                  <a:srgbClr val="FFFF00"/>
                </a:solidFill>
                <a:latin typeface="SimSun"/>
                <a:cs typeface="SimSun"/>
              </a:rPr>
              <a:t>文</a:t>
            </a: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公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谲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而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不正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，</a:t>
            </a: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齐桓</a:t>
            </a:r>
            <a:r>
              <a:rPr sz="2800" spc="-10">
                <a:solidFill>
                  <a:srgbClr val="FFFF00"/>
                </a:solidFill>
                <a:latin typeface="SimSun"/>
                <a:cs typeface="SimSun"/>
              </a:rPr>
              <a:t>公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正而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不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谲。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”</a:t>
            </a:r>
            <a:r>
              <a:rPr sz="2800" spc="-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00" spc="5">
                <a:solidFill>
                  <a:srgbClr val="FFFF00"/>
                </a:solidFill>
                <a:latin typeface="SimSun"/>
                <a:cs typeface="SimSun"/>
              </a:rPr>
              <a:t>（《</a:t>
            </a: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论语</a:t>
            </a:r>
            <a:r>
              <a:rPr sz="2800">
                <a:solidFill>
                  <a:srgbClr val="FFFF00"/>
                </a:solidFill>
                <a:latin typeface="Arial"/>
                <a:cs typeface="Arial"/>
              </a:rPr>
              <a:t>·</a:t>
            </a: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宪</a:t>
            </a:r>
            <a:r>
              <a:rPr sz="2800" spc="-10">
                <a:solidFill>
                  <a:srgbClr val="FFFF00"/>
                </a:solidFill>
                <a:latin typeface="SimSun"/>
                <a:cs typeface="SimSun"/>
              </a:rPr>
              <a:t>问</a:t>
            </a: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》）  </a:t>
            </a:r>
            <a:r>
              <a:rPr sz="2800" spc="5">
                <a:solidFill>
                  <a:srgbClr val="FFFFFF"/>
                </a:solidFill>
                <a:latin typeface="SimSun"/>
                <a:cs typeface="SimSun"/>
              </a:rPr>
              <a:t>子路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曰</a:t>
            </a:r>
            <a:r>
              <a:rPr sz="2800" spc="-5">
                <a:solidFill>
                  <a:srgbClr val="FFFFFF"/>
                </a:solidFill>
                <a:latin typeface="Arial"/>
                <a:cs typeface="Arial"/>
              </a:rPr>
              <a:t>:“</a:t>
            </a:r>
            <a:r>
              <a:rPr sz="2800">
                <a:solidFill>
                  <a:srgbClr val="FFC000"/>
                </a:solidFill>
                <a:latin typeface="SimSun"/>
                <a:cs typeface="SimSun"/>
              </a:rPr>
              <a:t>桓公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杀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公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子纠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，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召忽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死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之，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管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仲不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死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。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”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曰</a:t>
            </a:r>
            <a:r>
              <a:rPr sz="2800" spc="-5">
                <a:solidFill>
                  <a:srgbClr val="FFFFFF"/>
                </a:solidFill>
                <a:latin typeface="Arial"/>
                <a:cs typeface="Arial"/>
              </a:rPr>
              <a:t>:“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未仁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乎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？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”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70"/>
              </a:spcBef>
            </a:pPr>
            <a:r>
              <a:rPr sz="2800" spc="5">
                <a:solidFill>
                  <a:srgbClr val="FFFFFF"/>
                </a:solidFill>
                <a:latin typeface="SimSun"/>
                <a:cs typeface="SimSun"/>
              </a:rPr>
              <a:t>子曰</a:t>
            </a:r>
            <a:r>
              <a:rPr sz="2800" spc="-5">
                <a:solidFill>
                  <a:srgbClr val="FFFFFF"/>
                </a:solidFill>
                <a:latin typeface="Arial"/>
                <a:cs typeface="Arial"/>
              </a:rPr>
              <a:t>:“</a:t>
            </a:r>
            <a:r>
              <a:rPr sz="2800">
                <a:solidFill>
                  <a:srgbClr val="FFC000"/>
                </a:solidFill>
                <a:latin typeface="SimSun"/>
                <a:cs typeface="SimSun"/>
              </a:rPr>
              <a:t>桓公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九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合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诸侯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，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不以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兵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车，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管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仲之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力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也。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如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其仁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，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如其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仁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。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”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70"/>
              </a:spcBef>
            </a:pPr>
            <a:r>
              <a:rPr sz="2800" spc="5">
                <a:solidFill>
                  <a:srgbClr val="FFFF00"/>
                </a:solidFill>
                <a:latin typeface="SimSun"/>
                <a:cs typeface="SimSun"/>
              </a:rPr>
              <a:t>（《</a:t>
            </a: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论语</a:t>
            </a:r>
            <a:r>
              <a:rPr sz="2800">
                <a:solidFill>
                  <a:srgbClr val="FFFF00"/>
                </a:solidFill>
                <a:latin typeface="Arial"/>
                <a:cs typeface="Arial"/>
              </a:rPr>
              <a:t>·</a:t>
            </a: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宪</a:t>
            </a:r>
            <a:r>
              <a:rPr sz="2800" spc="-10">
                <a:solidFill>
                  <a:srgbClr val="FFFF00"/>
                </a:solidFill>
                <a:latin typeface="SimSun"/>
                <a:cs typeface="SimSun"/>
              </a:rPr>
              <a:t>问</a:t>
            </a: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》）</a:t>
            </a:r>
            <a:endParaRPr sz="2800">
              <a:latin typeface="SimSun"/>
              <a:cs typeface="SimSun"/>
            </a:endParaRPr>
          </a:p>
          <a:p>
            <a:pPr marL="12700" marR="5080" indent="688340">
              <a:lnSpc>
                <a:spcPct val="120000"/>
              </a:lnSpc>
            </a:pPr>
            <a:r>
              <a:rPr sz="2800" spc="5">
                <a:solidFill>
                  <a:srgbClr val="FFFFFF"/>
                </a:solidFill>
                <a:latin typeface="SimSun"/>
                <a:cs typeface="SimSun"/>
              </a:rPr>
              <a:t>子贡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曰</a:t>
            </a:r>
            <a:r>
              <a:rPr sz="2800" spc="-5">
                <a:solidFill>
                  <a:srgbClr val="FFFFFF"/>
                </a:solidFill>
                <a:latin typeface="Arial"/>
                <a:cs typeface="Arial"/>
              </a:rPr>
              <a:t>:“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管仲非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仁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者与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？</a:t>
            </a:r>
            <a:r>
              <a:rPr sz="2800">
                <a:solidFill>
                  <a:srgbClr val="FFC000"/>
                </a:solidFill>
                <a:latin typeface="SimSun"/>
                <a:cs typeface="SimSun"/>
              </a:rPr>
              <a:t>桓公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杀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公子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纠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，不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能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死，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又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相之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。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”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子 </a:t>
            </a:r>
            <a:r>
              <a:rPr sz="2800" spc="5">
                <a:solidFill>
                  <a:srgbClr val="FFFFFF"/>
                </a:solidFill>
                <a:latin typeface="SimSun"/>
                <a:cs typeface="SimSun"/>
              </a:rPr>
              <a:t>曰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:“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管仲相</a:t>
            </a:r>
            <a:r>
              <a:rPr sz="2800">
                <a:solidFill>
                  <a:srgbClr val="FFC000"/>
                </a:solidFill>
                <a:latin typeface="SimSun"/>
                <a:cs typeface="SimSun"/>
              </a:rPr>
              <a:t>桓</a:t>
            </a:r>
            <a:r>
              <a:rPr sz="2800" spc="-10">
                <a:solidFill>
                  <a:srgbClr val="FFC000"/>
                </a:solidFill>
                <a:latin typeface="SimSun"/>
                <a:cs typeface="SimSun"/>
              </a:rPr>
              <a:t>公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，霸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诸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侯，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一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匡天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下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，民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到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于今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受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其赐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。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微管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仲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，吾 </a:t>
            </a:r>
            <a:r>
              <a:rPr sz="2800" spc="5">
                <a:solidFill>
                  <a:srgbClr val="FFFFFF"/>
                </a:solidFill>
                <a:latin typeface="SimSun"/>
                <a:cs typeface="SimSun"/>
              </a:rPr>
              <a:t>其被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发左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衽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矣。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岂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若匹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夫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匹妇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之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为谅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也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。自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经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于沟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渎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而莫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之</a:t>
            </a:r>
            <a:r>
              <a:rPr sz="2800">
                <a:solidFill>
                  <a:srgbClr val="FFFFFF"/>
                </a:solidFill>
                <a:latin typeface="SimSun"/>
                <a:cs typeface="SimSun"/>
              </a:rPr>
              <a:t>知也</a:t>
            </a:r>
            <a:r>
              <a:rPr sz="2800" spc="-10">
                <a:solidFill>
                  <a:srgbClr val="FFFFFF"/>
                </a:solidFill>
                <a:latin typeface="SimSun"/>
                <a:cs typeface="SimSun"/>
              </a:rPr>
              <a:t>。</a:t>
            </a:r>
            <a:r>
              <a:rPr sz="2800">
                <a:solidFill>
                  <a:srgbClr val="FFFFFF"/>
                </a:solidFill>
                <a:latin typeface="Arial"/>
                <a:cs typeface="Arial"/>
              </a:rPr>
              <a:t>”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75"/>
              </a:spcBef>
            </a:pPr>
            <a:r>
              <a:rPr sz="2800" spc="5">
                <a:solidFill>
                  <a:srgbClr val="FFFF00"/>
                </a:solidFill>
                <a:latin typeface="SimSun"/>
                <a:cs typeface="SimSun"/>
              </a:rPr>
              <a:t>（《</a:t>
            </a: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论语</a:t>
            </a:r>
            <a:r>
              <a:rPr sz="2800">
                <a:solidFill>
                  <a:srgbClr val="FFFF00"/>
                </a:solidFill>
                <a:latin typeface="Arial"/>
                <a:cs typeface="Arial"/>
              </a:rPr>
              <a:t>·</a:t>
            </a: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宪</a:t>
            </a:r>
            <a:r>
              <a:rPr sz="2800" spc="-10">
                <a:solidFill>
                  <a:srgbClr val="FFFF00"/>
                </a:solidFill>
                <a:latin typeface="SimSun"/>
                <a:cs typeface="SimSun"/>
              </a:rPr>
              <a:t>问</a:t>
            </a: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》）</a:t>
            </a:r>
            <a:endParaRPr sz="2800">
              <a:latin typeface="SimSun"/>
              <a:cs typeface="SimSun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966977" y="5127497"/>
            <a:ext cx="455675" cy="63779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61927" y="1612904"/>
            <a:ext cx="10179050" cy="1781175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802005">
              <a:lnSpc>
                <a:spcPct val="100000"/>
              </a:lnSpc>
              <a:spcBef>
                <a:spcPts val="865"/>
              </a:spcBef>
            </a:pP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齐宣王问曰：“</a:t>
            </a:r>
            <a:r>
              <a:rPr sz="3200" u="heavy" spc="-5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imSun"/>
                <a:cs typeface="SimSun"/>
              </a:rPr>
              <a:t>齐桓、晋文</a:t>
            </a: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之事可得闻乎？”</a:t>
            </a:r>
            <a:endParaRPr sz="3200">
              <a:latin typeface="SimSun"/>
              <a:cs typeface="SimSun"/>
            </a:endParaRPr>
          </a:p>
          <a:p>
            <a:pPr marL="12700" marR="5080" indent="812165">
              <a:lnSpc>
                <a:spcPct val="120000"/>
              </a:lnSpc>
            </a:pP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孟子对曰：“仲尼之徒</a:t>
            </a:r>
            <a:r>
              <a:rPr sz="3200" spc="-5">
                <a:solidFill>
                  <a:srgbClr val="FFC000"/>
                </a:solidFill>
                <a:latin typeface="SimSun"/>
                <a:cs typeface="SimSun"/>
              </a:rPr>
              <a:t>无道</a:t>
            </a: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桓、文之事者，是以后世 </a:t>
            </a:r>
            <a:r>
              <a:rPr sz="3200" spc="-5">
                <a:solidFill>
                  <a:srgbClr val="FFC000"/>
                </a:solidFill>
                <a:latin typeface="SimSun"/>
                <a:cs typeface="SimSun"/>
              </a:rPr>
              <a:t>无传</a:t>
            </a: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焉，臣</a:t>
            </a:r>
            <a:r>
              <a:rPr sz="3200" spc="-5">
                <a:solidFill>
                  <a:srgbClr val="FFC000"/>
                </a:solidFill>
                <a:latin typeface="SimSun"/>
                <a:cs typeface="SimSun"/>
              </a:rPr>
              <a:t>未之闻</a:t>
            </a: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也。</a:t>
            </a:r>
            <a:r>
              <a:rPr sz="3200" u="heavy" spc="-5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imSun"/>
                <a:cs typeface="SimSun"/>
              </a:rPr>
              <a:t>无以</a:t>
            </a: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，则</a:t>
            </a:r>
            <a:r>
              <a:rPr sz="3200" u="heavy" spc="-5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imSun"/>
                <a:cs typeface="SimSun"/>
              </a:rPr>
              <a:t>王</a:t>
            </a: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乎？”</a:t>
            </a:r>
            <a:endParaRPr sz="3200">
              <a:latin typeface="SimSun"/>
              <a:cs typeface="SimSu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774128" y="3953769"/>
            <a:ext cx="6117590" cy="1196340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65"/>
              </a:spcBef>
            </a:pP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曰：“德何如则可以王矣？”</a:t>
            </a:r>
            <a:endParaRPr sz="3200">
              <a:latin typeface="SimSun"/>
              <a:cs typeface="SimSun"/>
            </a:endParaRPr>
          </a:p>
          <a:p>
            <a:pPr marL="12700">
              <a:lnSpc>
                <a:spcPct val="100000"/>
              </a:lnSpc>
              <a:spcBef>
                <a:spcPts val="770"/>
              </a:spcBef>
            </a:pP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曰：“</a:t>
            </a:r>
            <a:r>
              <a:rPr sz="3200" u="heavy" spc="-5">
                <a:solidFill>
                  <a:srgbClr val="FFFF00"/>
                </a:solidFill>
                <a:uFill>
                  <a:solidFill>
                    <a:srgbClr val="FFFF00"/>
                  </a:solidFill>
                </a:uFill>
                <a:latin typeface="SimSun"/>
                <a:cs typeface="SimSun"/>
              </a:rPr>
              <a:t>保民</a:t>
            </a:r>
            <a:r>
              <a:rPr sz="3200" spc="-5">
                <a:solidFill>
                  <a:srgbClr val="FFFF00"/>
                </a:solidFill>
                <a:latin typeface="SimSun"/>
                <a:cs typeface="SimSun"/>
              </a:rPr>
              <a:t>而王，</a:t>
            </a:r>
            <a:r>
              <a:rPr sz="3200" u="heavy" spc="-5">
                <a:solidFill>
                  <a:srgbClr val="FFFF00"/>
                </a:solidFill>
                <a:uFill>
                  <a:solidFill>
                    <a:srgbClr val="FFFF00"/>
                  </a:solidFill>
                </a:uFill>
                <a:latin typeface="SimSun"/>
                <a:cs typeface="SimSun"/>
              </a:rPr>
              <a:t>莫之能御</a:t>
            </a:r>
            <a:r>
              <a:rPr sz="3200" spc="-5">
                <a:solidFill>
                  <a:srgbClr val="FFFF00"/>
                </a:solidFill>
                <a:latin typeface="SimSun"/>
                <a:cs typeface="SimSun"/>
              </a:rPr>
              <a:t>也。</a:t>
            </a:r>
            <a:r>
              <a:rPr sz="3200" spc="-5">
                <a:solidFill>
                  <a:srgbClr val="FFFFFF"/>
                </a:solidFill>
                <a:latin typeface="SimSun"/>
                <a:cs typeface="SimSun"/>
              </a:rPr>
              <a:t>”</a:t>
            </a:r>
            <a:endParaRPr sz="3200">
              <a:latin typeface="SimSun"/>
              <a:cs typeface="SimSu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306531" y="981509"/>
            <a:ext cx="2240432" cy="86292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6601441" y="1047281"/>
            <a:ext cx="1650364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>
                <a:solidFill>
                  <a:srgbClr val="FFFF00"/>
                </a:solidFill>
              </a:rPr>
              <a:t>春秋霸主</a:t>
            </a:r>
          </a:p>
        </p:txBody>
      </p:sp>
      <p:sp>
        <p:nvSpPr>
          <p:cNvPr id="7" name="object 7"/>
          <p:cNvSpPr/>
          <p:nvPr/>
        </p:nvSpPr>
        <p:spPr>
          <a:xfrm>
            <a:off x="4504442" y="3332884"/>
            <a:ext cx="1536573" cy="79253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726372" y="3598145"/>
            <a:ext cx="109156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>
                <a:solidFill>
                  <a:srgbClr val="FFFF00"/>
                </a:solidFill>
                <a:latin typeface="SimSun"/>
                <a:cs typeface="SimSun"/>
              </a:rPr>
              <a:t>不</a:t>
            </a:r>
            <a:r>
              <a:rPr sz="2800" spc="-10">
                <a:solidFill>
                  <a:srgbClr val="FFFF00"/>
                </a:solidFill>
                <a:latin typeface="SimSun"/>
                <a:cs typeface="SimSun"/>
              </a:rPr>
              <a:t>得已</a:t>
            </a:r>
            <a:endParaRPr sz="2800">
              <a:latin typeface="SimSun"/>
              <a:cs typeface="SimSu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6561056" y="3355806"/>
            <a:ext cx="3508502" cy="794042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6728153" y="3687872"/>
            <a:ext cx="3175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solidFill>
                  <a:srgbClr val="FFFF00"/>
                </a:solidFill>
                <a:latin typeface="Arial"/>
                <a:cs typeface="Arial"/>
              </a:rPr>
              <a:t>w</a:t>
            </a:r>
            <a:r>
              <a:rPr sz="2400">
                <a:solidFill>
                  <a:srgbClr val="FFFF00"/>
                </a:solidFill>
                <a:latin typeface="SimSun"/>
                <a:cs typeface="SimSun"/>
              </a:rPr>
              <a:t>à</a:t>
            </a:r>
            <a:r>
              <a:rPr sz="2400" spc="-5">
                <a:solidFill>
                  <a:srgbClr val="FFFF00"/>
                </a:solidFill>
                <a:latin typeface="Arial"/>
                <a:cs typeface="Arial"/>
              </a:rPr>
              <a:t>ng</a:t>
            </a:r>
            <a:r>
              <a:rPr sz="2400">
                <a:solidFill>
                  <a:srgbClr val="FFFF00"/>
                </a:solidFill>
                <a:latin typeface="SimSun"/>
                <a:cs typeface="SimSun"/>
              </a:rPr>
              <a:t>，行王道统一天下</a:t>
            </a:r>
            <a:endParaRPr sz="2400">
              <a:latin typeface="SimSun"/>
              <a:cs typeface="SimSun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232161" y="5137555"/>
            <a:ext cx="2735503" cy="643216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825211" y="5318797"/>
            <a:ext cx="15494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00"/>
                </a:solidFill>
                <a:latin typeface="SimSun"/>
                <a:cs typeface="SimSun"/>
              </a:rPr>
              <a:t>安民，养民</a:t>
            </a:r>
            <a:endParaRPr sz="2400">
              <a:latin typeface="SimSun"/>
              <a:cs typeface="SimSun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410828" y="5157854"/>
            <a:ext cx="3346665" cy="718629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5852392" y="5414509"/>
            <a:ext cx="2463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00"/>
                </a:solidFill>
                <a:latin typeface="SimSun"/>
                <a:cs typeface="SimSun"/>
              </a:rPr>
              <a:t>没有人能够抵御。</a:t>
            </a:r>
            <a:endParaRPr sz="2400">
              <a:latin typeface="SimSun"/>
              <a:cs typeface="SimSun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112</Paragraphs>
  <Slides>25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30">
      <vt:lpstr>Arial</vt:lpstr>
      <vt:lpstr>Calibri</vt:lpstr>
      <vt:lpstr>SimSun</vt:lpstr>
      <vt:lpstr>Times New Roman</vt:lpstr>
      <vt:lpstr>Office Theme</vt:lpstr>
      <vt:lpstr>齐桓晋文之事（一）</vt:lpstr>
      <vt:lpstr>孟子，名轲，邹国人，公元前372年~公元前289年。 受学于孔子之孙子思的门人，成为儒家曾子、子思学派 的继承者，并发展了这一学派。</vt:lpstr>
      <vt:lpstr>孟子思想中最值得称道的四点：
仁政思想 民本思想 性善论 涵养论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春秋霸主</vt:lpstr>
      <vt:lpstr>PowerPoint Presentation</vt:lpstr>
      <vt:lpstr>PowerPoint Presentation</vt:lpstr>
      <vt:lpstr>曰：“臣闻之胡龁曰：王坐于堂上，有牵牛而过堂下者，王见</vt:lpstr>
      <vt:lpstr>曰：“是心足以王矣。百姓皆以王为爱也，臣固知</vt:lpstr>
      <vt:lpstr>曰：“王无异于百姓之以王为爱也。以小易大，彼恶</vt:lpstr>
      <vt:lpstr>这就是仁道。</vt:lpstr>
      <vt:lpstr>孟子曰:“人皆有不忍人之心。先王有不忍人之心，</vt:lpstr>
      <vt:lpstr>PowerPoint Presentation</vt:lpstr>
      <vt:lpstr>王说，曰：“《诗》云：‘他人有心，予忖度之。’</vt:lpstr>
      <vt:lpstr>曰：“有复于王者曰：‘吾力足以举百钧，</vt:lpstr>
      <vt:lpstr>“今恩足以及禽兽，而功不至于百姓者，独何与？</vt:lpstr>
      <vt:lpstr>曰：“不为者与不能者之形何以异？”</vt:lpstr>
      <vt:lpstr>“老吾老，以及人之老；幼吾幼，以及人之幼；天下</vt:lpstr>
      <vt:lpstr>今恩足以及禽兽，而功不至于百姓者，独何与？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2021-02-03T14:28:47.758</cp:lastPrinted>
  <dcterms:created xsi:type="dcterms:W3CDTF">2021-02-03T14:28:47Z</dcterms:created>
  <dcterms:modified xsi:type="dcterms:W3CDTF">2021-02-03T06:28:53Z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