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59" r:id="rId4"/>
    <p:sldId id="260" r:id="rId5"/>
    <p:sldId id="262" r:id="rId6"/>
    <p:sldId id="263" r:id="rId7"/>
    <p:sldId id="264" r:id="rId8"/>
    <p:sldId id="265" r:id="rId9"/>
    <p:sldId id="266" r:id="rId10"/>
    <p:sldId id="267" r:id="rId11"/>
    <p:sldId id="268" r:id="rId12"/>
    <p:sldId id="269" r:id="rId13"/>
    <p:sldId id="270" r:id="rId14"/>
    <p:sldId id="271" r:id="rId15"/>
    <p:sldId id="272" r:id="rId16"/>
    <p:sldId id="273" r:id="rId17"/>
    <p:sldId id="360" r:id="rId18"/>
    <p:sldId id="362" r:id="rId19"/>
    <p:sldId id="274" r:id="rId20"/>
    <p:sldId id="361" r:id="rId21"/>
    <p:sldId id="275" r:id="rId22"/>
    <p:sldId id="276" r:id="rId23"/>
    <p:sldId id="277" r:id="rId24"/>
    <p:sldId id="278" r:id="rId25"/>
    <p:sldId id="279" r:id="rId26"/>
    <p:sldId id="280" r:id="rId27"/>
    <p:sldId id="363" r:id="rId28"/>
    <p:sldId id="364" r:id="rId29"/>
    <p:sldId id="281" r:id="rId30"/>
    <p:sldId id="282" r:id="rId31"/>
    <p:sldId id="283" r:id="rId32"/>
    <p:sldId id="357" r:id="rId33"/>
    <p:sldId id="284" r:id="rId34"/>
    <p:sldId id="358" r:id="rId35"/>
    <p:sldId id="285" r:id="rId36"/>
    <p:sldId id="365" r:id="rId37"/>
    <p:sldId id="286" r:id="rId38"/>
    <p:sldId id="359" r:id="rId39"/>
    <p:sldId id="287" r:id="rId40"/>
    <p:sldId id="288" r:id="rId41"/>
    <p:sldId id="289" r:id="rId42"/>
    <p:sldId id="290" r:id="rId43"/>
    <p:sldId id="291" r:id="rId44"/>
    <p:sldId id="292" r:id="rId45"/>
    <p:sldId id="293" r:id="rId46"/>
    <p:sldId id="294" r:id="rId47"/>
    <p:sldId id="295" r:id="rId48"/>
    <p:sldId id="296" r:id="rId49"/>
    <p:sldId id="297" r:id="rId50"/>
    <p:sldId id="298" r:id="rId51"/>
    <p:sldId id="299" r:id="rId52"/>
    <p:sldId id="300" r:id="rId53"/>
    <p:sldId id="301" r:id="rId54"/>
    <p:sldId id="302" r:id="rId55"/>
    <p:sldId id="303" r:id="rId56"/>
    <p:sldId id="366" r:id="rId57"/>
    <p:sldId id="367" r:id="rId58"/>
    <p:sldId id="368" r:id="rId59"/>
    <p:sldId id="369" r:id="rId60"/>
    <p:sldId id="370" r:id="rId61"/>
    <p:sldId id="371" r:id="rId62"/>
    <p:sldId id="372" r:id="rId63"/>
    <p:sldId id="373" r:id="rId64"/>
    <p:sldId id="308" r:id="rId65"/>
    <p:sldId id="309" r:id="rId66"/>
    <p:sldId id="310" r:id="rId67"/>
    <p:sldId id="304" r:id="rId68"/>
  </p:sldIdLst>
  <p:sldSz cx="12025313"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99" autoAdjust="0"/>
    <p:restoredTop sz="94660"/>
  </p:normalViewPr>
  <p:slideViewPr>
    <p:cSldViewPr>
      <p:cViewPr varScale="1">
        <p:scale>
          <a:sx n="83" d="100"/>
          <a:sy n="83" d="100"/>
        </p:scale>
        <p:origin x="-696" y="-58"/>
      </p:cViewPr>
      <p:guideLst>
        <p:guide orient="horz" pos="2160"/>
        <p:guide pos="378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01899" y="2130426"/>
            <a:ext cx="10221516"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03797" y="3886200"/>
            <a:ext cx="8417719"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02B4D2B4-B714-46F7-A76D-32650D232FCE}" type="datetimeFigureOut">
              <a:rPr lang="zh-CN" altLang="en-US" smtClean="0"/>
              <a:t>2020/4/6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785351-A131-42CD-AAFF-2BACF9CA88D7}" type="slidenum">
              <a:rPr lang="zh-CN" altLang="en-US" smtClean="0"/>
              <a:t>‹#›</a:t>
            </a:fld>
            <a:endParaRPr lang="zh-CN" altLang="en-US"/>
          </a:p>
        </p:txBody>
      </p:sp>
    </p:spTree>
    <p:extLst>
      <p:ext uri="{BB962C8B-B14F-4D97-AF65-F5344CB8AC3E}">
        <p14:creationId xmlns:p14="http://schemas.microsoft.com/office/powerpoint/2010/main" val="6713007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2B4D2B4-B714-46F7-A76D-32650D232FCE}" type="datetimeFigureOut">
              <a:rPr lang="zh-CN" altLang="en-US" smtClean="0"/>
              <a:t>2020/4/6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785351-A131-42CD-AAFF-2BACF9CA88D7}" type="slidenum">
              <a:rPr lang="zh-CN" altLang="en-US" smtClean="0"/>
              <a:t>‹#›</a:t>
            </a:fld>
            <a:endParaRPr lang="zh-CN" altLang="en-US"/>
          </a:p>
        </p:txBody>
      </p:sp>
    </p:spTree>
    <p:extLst>
      <p:ext uri="{BB962C8B-B14F-4D97-AF65-F5344CB8AC3E}">
        <p14:creationId xmlns:p14="http://schemas.microsoft.com/office/powerpoint/2010/main" val="39468664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18352" y="274639"/>
            <a:ext cx="2705695"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1266" y="274639"/>
            <a:ext cx="7916664"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2B4D2B4-B714-46F7-A76D-32650D232FCE}" type="datetimeFigureOut">
              <a:rPr lang="zh-CN" altLang="en-US" smtClean="0"/>
              <a:t>2020/4/6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785351-A131-42CD-AAFF-2BACF9CA88D7}" type="slidenum">
              <a:rPr lang="zh-CN" altLang="en-US" smtClean="0"/>
              <a:t>‹#›</a:t>
            </a:fld>
            <a:endParaRPr lang="zh-CN" altLang="en-US"/>
          </a:p>
        </p:txBody>
      </p:sp>
    </p:spTree>
    <p:extLst>
      <p:ext uri="{BB962C8B-B14F-4D97-AF65-F5344CB8AC3E}">
        <p14:creationId xmlns:p14="http://schemas.microsoft.com/office/powerpoint/2010/main" val="33661858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2B4D2B4-B714-46F7-A76D-32650D232FCE}" type="datetimeFigureOut">
              <a:rPr lang="zh-CN" altLang="en-US" smtClean="0"/>
              <a:t>2020/4/6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785351-A131-42CD-AAFF-2BACF9CA88D7}" type="slidenum">
              <a:rPr lang="zh-CN" altLang="en-US" smtClean="0"/>
              <a:t>‹#›</a:t>
            </a:fld>
            <a:endParaRPr lang="zh-CN" altLang="en-US"/>
          </a:p>
        </p:txBody>
      </p:sp>
    </p:spTree>
    <p:extLst>
      <p:ext uri="{BB962C8B-B14F-4D97-AF65-F5344CB8AC3E}">
        <p14:creationId xmlns:p14="http://schemas.microsoft.com/office/powerpoint/2010/main" val="30130524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49917" y="4406901"/>
            <a:ext cx="10221516"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49917" y="2906713"/>
            <a:ext cx="10221516"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02B4D2B4-B714-46F7-A76D-32650D232FCE}" type="datetimeFigureOut">
              <a:rPr lang="zh-CN" altLang="en-US" smtClean="0"/>
              <a:t>2020/4/6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785351-A131-42CD-AAFF-2BACF9CA88D7}" type="slidenum">
              <a:rPr lang="zh-CN" altLang="en-US" smtClean="0"/>
              <a:t>‹#›</a:t>
            </a:fld>
            <a:endParaRPr lang="zh-CN" altLang="en-US"/>
          </a:p>
        </p:txBody>
      </p:sp>
    </p:spTree>
    <p:extLst>
      <p:ext uri="{BB962C8B-B14F-4D97-AF65-F5344CB8AC3E}">
        <p14:creationId xmlns:p14="http://schemas.microsoft.com/office/powerpoint/2010/main" val="23507245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1266" y="1600201"/>
            <a:ext cx="531118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12867" y="1600201"/>
            <a:ext cx="531118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02B4D2B4-B714-46F7-A76D-32650D232FCE}" type="datetimeFigureOut">
              <a:rPr lang="zh-CN" altLang="en-US" smtClean="0"/>
              <a:t>2020/4/6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A785351-A131-42CD-AAFF-2BACF9CA88D7}" type="slidenum">
              <a:rPr lang="zh-CN" altLang="en-US" smtClean="0"/>
              <a:t>‹#›</a:t>
            </a:fld>
            <a:endParaRPr lang="zh-CN" altLang="en-US"/>
          </a:p>
        </p:txBody>
      </p:sp>
    </p:spTree>
    <p:extLst>
      <p:ext uri="{BB962C8B-B14F-4D97-AF65-F5344CB8AC3E}">
        <p14:creationId xmlns:p14="http://schemas.microsoft.com/office/powerpoint/2010/main" val="31523531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1266" y="1535113"/>
            <a:ext cx="531326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1266" y="2174875"/>
            <a:ext cx="531326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08693" y="1535113"/>
            <a:ext cx="531535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08693" y="2174875"/>
            <a:ext cx="531535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02B4D2B4-B714-46F7-A76D-32650D232FCE}" type="datetimeFigureOut">
              <a:rPr lang="zh-CN" altLang="en-US" smtClean="0"/>
              <a:t>2020/4/6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A785351-A131-42CD-AAFF-2BACF9CA88D7}" type="slidenum">
              <a:rPr lang="zh-CN" altLang="en-US" smtClean="0"/>
              <a:t>‹#›</a:t>
            </a:fld>
            <a:endParaRPr lang="zh-CN" altLang="en-US"/>
          </a:p>
        </p:txBody>
      </p:sp>
    </p:spTree>
    <p:extLst>
      <p:ext uri="{BB962C8B-B14F-4D97-AF65-F5344CB8AC3E}">
        <p14:creationId xmlns:p14="http://schemas.microsoft.com/office/powerpoint/2010/main" val="28323192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02B4D2B4-B714-46F7-A76D-32650D232FCE}" type="datetimeFigureOut">
              <a:rPr lang="zh-CN" altLang="en-US" smtClean="0"/>
              <a:t>2020/4/6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A785351-A131-42CD-AAFF-2BACF9CA88D7}" type="slidenum">
              <a:rPr lang="zh-CN" altLang="en-US" smtClean="0"/>
              <a:t>‹#›</a:t>
            </a:fld>
            <a:endParaRPr lang="zh-CN" altLang="en-US"/>
          </a:p>
        </p:txBody>
      </p:sp>
    </p:spTree>
    <p:extLst>
      <p:ext uri="{BB962C8B-B14F-4D97-AF65-F5344CB8AC3E}">
        <p14:creationId xmlns:p14="http://schemas.microsoft.com/office/powerpoint/2010/main" val="31571990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B4D2B4-B714-46F7-A76D-32650D232FCE}" type="datetimeFigureOut">
              <a:rPr lang="zh-CN" altLang="en-US" smtClean="0"/>
              <a:t>2020/4/6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A785351-A131-42CD-AAFF-2BACF9CA88D7}" type="slidenum">
              <a:rPr lang="zh-CN" altLang="en-US" smtClean="0"/>
              <a:t>‹#›</a:t>
            </a:fld>
            <a:endParaRPr lang="zh-CN" altLang="en-US"/>
          </a:p>
        </p:txBody>
      </p:sp>
    </p:spTree>
    <p:extLst>
      <p:ext uri="{BB962C8B-B14F-4D97-AF65-F5344CB8AC3E}">
        <p14:creationId xmlns:p14="http://schemas.microsoft.com/office/powerpoint/2010/main" val="40695019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1266" y="273050"/>
            <a:ext cx="3956245"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01563" y="273051"/>
            <a:ext cx="6722484"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1266" y="1435101"/>
            <a:ext cx="3956245"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2B4D2B4-B714-46F7-A76D-32650D232FCE}" type="datetimeFigureOut">
              <a:rPr lang="zh-CN" altLang="en-US" smtClean="0"/>
              <a:t>2020/4/6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A785351-A131-42CD-AAFF-2BACF9CA88D7}" type="slidenum">
              <a:rPr lang="zh-CN" altLang="en-US" smtClean="0"/>
              <a:t>‹#›</a:t>
            </a:fld>
            <a:endParaRPr lang="zh-CN" altLang="en-US"/>
          </a:p>
        </p:txBody>
      </p:sp>
    </p:spTree>
    <p:extLst>
      <p:ext uri="{BB962C8B-B14F-4D97-AF65-F5344CB8AC3E}">
        <p14:creationId xmlns:p14="http://schemas.microsoft.com/office/powerpoint/2010/main" val="32143936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57045" y="4800600"/>
            <a:ext cx="7215188"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57045" y="612775"/>
            <a:ext cx="721518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57045" y="5367338"/>
            <a:ext cx="721518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2B4D2B4-B714-46F7-A76D-32650D232FCE}" type="datetimeFigureOut">
              <a:rPr lang="zh-CN" altLang="en-US" smtClean="0"/>
              <a:t>2020/4/6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A785351-A131-42CD-AAFF-2BACF9CA88D7}" type="slidenum">
              <a:rPr lang="zh-CN" altLang="en-US" smtClean="0"/>
              <a:t>‹#›</a:t>
            </a:fld>
            <a:endParaRPr lang="zh-CN" altLang="en-US"/>
          </a:p>
        </p:txBody>
      </p:sp>
    </p:spTree>
    <p:extLst>
      <p:ext uri="{BB962C8B-B14F-4D97-AF65-F5344CB8AC3E}">
        <p14:creationId xmlns:p14="http://schemas.microsoft.com/office/powerpoint/2010/main" val="14655698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1266" y="274638"/>
            <a:ext cx="10822782"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1266" y="1600201"/>
            <a:ext cx="10822782"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1266" y="6356351"/>
            <a:ext cx="2805906"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2B4D2B4-B714-46F7-A76D-32650D232FCE}" type="datetimeFigureOut">
              <a:rPr lang="zh-CN" altLang="en-US" smtClean="0"/>
              <a:t>2020/4/6</a:t>
            </a:fld>
            <a:endParaRPr lang="zh-CN" altLang="en-US"/>
          </a:p>
        </p:txBody>
      </p:sp>
      <p:sp>
        <p:nvSpPr>
          <p:cNvPr id="5" name="页脚占位符 4"/>
          <p:cNvSpPr>
            <a:spLocks noGrp="1"/>
          </p:cNvSpPr>
          <p:nvPr>
            <p:ph type="ftr" sz="quarter" idx="3"/>
          </p:nvPr>
        </p:nvSpPr>
        <p:spPr>
          <a:xfrm>
            <a:off x="4108649" y="6356351"/>
            <a:ext cx="3808016"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8141" y="6356351"/>
            <a:ext cx="2805906"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A785351-A131-42CD-AAFF-2BACF9CA88D7}" type="slidenum">
              <a:rPr lang="zh-CN" altLang="en-US" smtClean="0"/>
              <a:t>‹#›</a:t>
            </a:fld>
            <a:endParaRPr lang="zh-CN" altLang="en-US"/>
          </a:p>
        </p:txBody>
      </p:sp>
    </p:spTree>
    <p:extLst>
      <p:ext uri="{BB962C8B-B14F-4D97-AF65-F5344CB8AC3E}">
        <p14:creationId xmlns:p14="http://schemas.microsoft.com/office/powerpoint/2010/main" val="304415876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hyperlink" Target="https://www.qeo.cn/229/" TargetMode="Externa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1" descr="淡雅ppt背景（扒土梦幻馆搜集） (143).jpg"/>
          <p:cNvPicPr>
            <a:picLocks noGrp="1" noChangeAspect="1"/>
          </p:cNvPicPr>
          <p:nvPr isPhoto="1"/>
        </p:nvPicPr>
        <p:blipFill>
          <a:blip r:embed="rId2">
            <a:extLst>
              <a:ext uri="{28A0092B-C50C-407E-A947-70E740481C1C}">
                <a14:useLocalDpi xmlns:a14="http://schemas.microsoft.com/office/drawing/2010/main" val="0"/>
              </a:ext>
            </a:extLst>
          </a:blip>
          <a:srcRect/>
          <a:stretch>
            <a:fillRect/>
          </a:stretch>
        </p:blipFill>
        <p:spPr bwMode="auto">
          <a:xfrm>
            <a:off x="-1" y="0"/>
            <a:ext cx="1202531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2268240" y="731312"/>
            <a:ext cx="6567824" cy="1938992"/>
          </a:xfrm>
          <a:prstGeom prst="rect">
            <a:avLst/>
          </a:prstGeom>
          <a:noFill/>
        </p:spPr>
        <p:txBody>
          <a:bodyPr wrap="none" rtlCol="0">
            <a:spAutoFit/>
          </a:bodyPr>
          <a:lstStyle/>
          <a:p>
            <a:r>
              <a:rPr lang="en-US" altLang="zh-CN" sz="6000" b="1" dirty="0">
                <a:solidFill>
                  <a:srgbClr val="0000FF"/>
                </a:solidFill>
                <a:latin typeface="华文楷体" panose="02010600040101010101" pitchFamily="2" charset="-122"/>
                <a:ea typeface="华文楷体" panose="02010600040101010101" pitchFamily="2" charset="-122"/>
              </a:rPr>
              <a:t>2020 </a:t>
            </a:r>
            <a:r>
              <a:rPr lang="zh-CN" altLang="en-US" sz="6000" b="1" dirty="0">
                <a:solidFill>
                  <a:srgbClr val="0000FF"/>
                </a:solidFill>
                <a:latin typeface="华文楷体" panose="02010600040101010101" pitchFamily="2" charset="-122"/>
                <a:ea typeface="华文楷体" panose="02010600040101010101" pitchFamily="2" charset="-122"/>
              </a:rPr>
              <a:t>年</a:t>
            </a:r>
            <a:r>
              <a:rPr lang="en-US" altLang="zh-CN" sz="6000" b="1" dirty="0">
                <a:solidFill>
                  <a:srgbClr val="0000FF"/>
                </a:solidFill>
                <a:latin typeface="华文楷体" panose="02010600040101010101" pitchFamily="2" charset="-122"/>
                <a:ea typeface="华文楷体" panose="02010600040101010101" pitchFamily="2" charset="-122"/>
              </a:rPr>
              <a:t>3.3</a:t>
            </a:r>
            <a:r>
              <a:rPr lang="zh-CN" altLang="en-US" sz="6000" b="1" dirty="0">
                <a:solidFill>
                  <a:srgbClr val="0000FF"/>
                </a:solidFill>
                <a:latin typeface="华文楷体" panose="02010600040101010101" pitchFamily="2" charset="-122"/>
                <a:ea typeface="华文楷体" panose="02010600040101010101" pitchFamily="2" charset="-122"/>
              </a:rPr>
              <a:t>北京</a:t>
            </a:r>
            <a:r>
              <a:rPr lang="zh-CN" altLang="en-US" sz="6000" b="1" dirty="0" smtClean="0">
                <a:solidFill>
                  <a:srgbClr val="0000FF"/>
                </a:solidFill>
                <a:latin typeface="华文楷体" panose="02010600040101010101" pitchFamily="2" charset="-122"/>
                <a:ea typeface="华文楷体" panose="02010600040101010101" pitchFamily="2" charset="-122"/>
              </a:rPr>
              <a:t>高考</a:t>
            </a:r>
            <a:endParaRPr lang="en-US" altLang="zh-CN" sz="6000" b="1" dirty="0" smtClean="0">
              <a:solidFill>
                <a:srgbClr val="0000FF"/>
              </a:solidFill>
              <a:latin typeface="华文楷体" panose="02010600040101010101" pitchFamily="2" charset="-122"/>
              <a:ea typeface="华文楷体" panose="02010600040101010101" pitchFamily="2" charset="-122"/>
            </a:endParaRPr>
          </a:p>
          <a:p>
            <a:r>
              <a:rPr lang="en-US" altLang="zh-CN" sz="6000" b="1" dirty="0">
                <a:solidFill>
                  <a:srgbClr val="0000FF"/>
                </a:solidFill>
                <a:latin typeface="华文楷体" panose="02010600040101010101" pitchFamily="2" charset="-122"/>
                <a:ea typeface="华文楷体" panose="02010600040101010101" pitchFamily="2" charset="-122"/>
              </a:rPr>
              <a:t> </a:t>
            </a:r>
            <a:r>
              <a:rPr lang="zh-CN" altLang="en-US" sz="6000" b="1" dirty="0" smtClean="0">
                <a:solidFill>
                  <a:srgbClr val="0000FF"/>
                </a:solidFill>
                <a:latin typeface="华文楷体" panose="02010600040101010101" pitchFamily="2" charset="-122"/>
                <a:ea typeface="华文楷体" panose="02010600040101010101" pitchFamily="2" charset="-122"/>
              </a:rPr>
              <a:t>语文</a:t>
            </a:r>
            <a:r>
              <a:rPr lang="zh-CN" altLang="en-US" sz="6000" b="1" dirty="0">
                <a:solidFill>
                  <a:srgbClr val="0000FF"/>
                </a:solidFill>
                <a:latin typeface="华文楷体" panose="02010600040101010101" pitchFamily="2" charset="-122"/>
                <a:ea typeface="华文楷体" panose="02010600040101010101" pitchFamily="2" charset="-122"/>
              </a:rPr>
              <a:t>适应性测试</a:t>
            </a:r>
          </a:p>
        </p:txBody>
      </p:sp>
      <p:sp>
        <p:nvSpPr>
          <p:cNvPr id="5" name="WordArt 3"/>
          <p:cNvSpPr>
            <a:spLocks noChangeArrowheads="1" noChangeShapeType="1" noTextEdit="1"/>
          </p:cNvSpPr>
          <p:nvPr/>
        </p:nvSpPr>
        <p:spPr bwMode="auto">
          <a:xfrm>
            <a:off x="1836192" y="3501008"/>
            <a:ext cx="3528392" cy="1368153"/>
          </a:xfrm>
          <a:prstGeom prst="rect">
            <a:avLst/>
          </a:prstGeom>
          <a:extLst>
            <a:ext uri="{AF507438-7753-43E0-B8FC-AC1667EBCBE1}">
              <a14:hiddenEffects xmlns:a14="http://schemas.microsoft.com/office/drawing/2010/main">
                <a:effectLst/>
              </a14:hiddenEffects>
            </a:ext>
          </a:extLst>
        </p:spPr>
        <p:txBody>
          <a:bodyPr wrap="none" fromWordArt="1">
            <a:prstTxWarp prst="textDeflate">
              <a:avLst>
                <a:gd name="adj" fmla="val 26227"/>
              </a:avLst>
            </a:prstTxWarp>
          </a:bodyPr>
          <a:lstStyle/>
          <a:p>
            <a:pPr algn="ctr"/>
            <a:r>
              <a:rPr lang="zh-CN" altLang="en-US" sz="3600" b="1" kern="10" dirty="0" smtClean="0">
                <a:ln w="9525">
                  <a:solidFill>
                    <a:srgbClr val="FFFF00"/>
                  </a:solidFill>
                  <a:round/>
                  <a:headEnd/>
                  <a:tailEnd/>
                </a:ln>
                <a:solidFill>
                  <a:srgbClr val="FF0000"/>
                </a:solidFill>
                <a:latin typeface="隶书"/>
                <a:ea typeface="隶书"/>
              </a:rPr>
              <a:t>讲评版</a:t>
            </a:r>
            <a:endParaRPr lang="zh-CN" altLang="en-US" sz="3600" b="1" kern="10" dirty="0">
              <a:ln w="9525">
                <a:solidFill>
                  <a:srgbClr val="FFFF00"/>
                </a:solidFill>
                <a:round/>
                <a:headEnd/>
                <a:tailEnd/>
              </a:ln>
              <a:solidFill>
                <a:srgbClr val="FF0000"/>
              </a:solidFill>
              <a:latin typeface="隶书"/>
              <a:ea typeface="隶书"/>
            </a:endParaRPr>
          </a:p>
        </p:txBody>
      </p:sp>
    </p:spTree>
    <p:extLst>
      <p:ext uri="{BB962C8B-B14F-4D97-AF65-F5344CB8AC3E}">
        <p14:creationId xmlns:p14="http://schemas.microsoft.com/office/powerpoint/2010/main" val="377791408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94525" y="332656"/>
            <a:ext cx="11358699" cy="6124754"/>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金文</a:t>
            </a:r>
            <a:r>
              <a:rPr lang="zh-CN" altLang="en-US" sz="2800" b="1" dirty="0">
                <a:solidFill>
                  <a:srgbClr val="0000FF"/>
                </a:solidFill>
                <a:latin typeface="楷体" pitchFamily="49" charset="-122"/>
                <a:ea typeface="楷体" pitchFamily="49" charset="-122"/>
              </a:rPr>
              <a:t>中有不少名篇，就如同它们的载体</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青铜的钟、鼎，敦实、憨厚、古朴，流传</a:t>
            </a:r>
            <a:r>
              <a:rPr lang="zh-CN" altLang="en-US" sz="2800" b="1" dirty="0" smtClean="0">
                <a:solidFill>
                  <a:srgbClr val="0000FF"/>
                </a:solidFill>
                <a:latin typeface="楷体" pitchFamily="49" charset="-122"/>
                <a:ea typeface="楷体" pitchFamily="49" charset="-122"/>
              </a:rPr>
              <a:t>至今</a:t>
            </a:r>
            <a:r>
              <a:rPr lang="zh-CN" altLang="en-US" sz="2800" b="1" dirty="0">
                <a:solidFill>
                  <a:srgbClr val="0000FF"/>
                </a:solidFill>
                <a:latin typeface="楷体" pitchFamily="49" charset="-122"/>
                <a:ea typeface="楷体" pitchFamily="49" charset="-122"/>
              </a:rPr>
              <a:t>，依然魅力不减。如</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多友鼎铭</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，在每一个字横平竖直的基础上结合了弯曲、圆弧，使</a:t>
            </a:r>
            <a:r>
              <a:rPr lang="zh-CN" altLang="en-US" sz="2800" b="1" dirty="0" smtClean="0">
                <a:solidFill>
                  <a:srgbClr val="0000FF"/>
                </a:solidFill>
                <a:latin typeface="楷体" pitchFamily="49" charset="-122"/>
                <a:ea typeface="楷体" pitchFamily="49" charset="-122"/>
              </a:rPr>
              <a:t>平衡</a:t>
            </a:r>
            <a:r>
              <a:rPr lang="zh-CN" altLang="en-US" sz="2800" b="1" dirty="0">
                <a:solidFill>
                  <a:srgbClr val="0000FF"/>
                </a:solidFill>
                <a:latin typeface="楷体" pitchFamily="49" charset="-122"/>
                <a:ea typeface="楷体" pitchFamily="49" charset="-122"/>
              </a:rPr>
              <a:t>中略有小变通，同时以敛约为主，看似疏朗，凝聚感又很鲜明。这让人想到了厚重、稳当</a:t>
            </a:r>
            <a:r>
              <a:rPr lang="zh-CN" altLang="en-US" sz="2800" b="1" dirty="0" smtClean="0">
                <a:solidFill>
                  <a:srgbClr val="0000FF"/>
                </a:solidFill>
                <a:latin typeface="楷体" pitchFamily="49" charset="-122"/>
                <a:ea typeface="楷体" pitchFamily="49" charset="-122"/>
              </a:rPr>
              <a:t>，听到</a:t>
            </a:r>
            <a:r>
              <a:rPr lang="zh-CN" altLang="en-US" sz="2800" b="1" dirty="0">
                <a:solidFill>
                  <a:srgbClr val="0000FF"/>
                </a:solidFill>
                <a:latin typeface="楷体" pitchFamily="49" charset="-122"/>
                <a:ea typeface="楷体" pitchFamily="49" charset="-122"/>
              </a:rPr>
              <a:t>了深沉的金属之声。南朝的虞和有言曰：“古质而今妍，数之常；爱妍而薄质，人之情。</a:t>
            </a:r>
            <a:r>
              <a:rPr lang="zh-CN" altLang="en-US" sz="2800" b="1" dirty="0" smtClean="0">
                <a:solidFill>
                  <a:srgbClr val="0000FF"/>
                </a:solidFill>
                <a:latin typeface="楷体" pitchFamily="49" charset="-122"/>
                <a:ea typeface="楷体" pitchFamily="49" charset="-122"/>
              </a:rPr>
              <a:t>”可见</a:t>
            </a:r>
            <a:r>
              <a:rPr lang="zh-CN" altLang="en-US" sz="2800" b="1" dirty="0">
                <a:solidFill>
                  <a:srgbClr val="0000FF"/>
                </a:solidFill>
                <a:latin typeface="楷体" pitchFamily="49" charset="-122"/>
                <a:ea typeface="楷体" pitchFamily="49" charset="-122"/>
              </a:rPr>
              <a:t>，前人就已经看到审美的偏颇了</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质朴无华、不刻意表现的静态往往受到冷落。把</a:t>
            </a:r>
            <a:r>
              <a:rPr lang="zh-CN" altLang="en-US" sz="2800" b="1" dirty="0" smtClean="0">
                <a:solidFill>
                  <a:srgbClr val="0000FF"/>
                </a:solidFill>
                <a:latin typeface="楷体" pitchFamily="49" charset="-122"/>
                <a:ea typeface="楷体" pitchFamily="49" charset="-122"/>
              </a:rPr>
              <a:t>字写</a:t>
            </a:r>
            <a:r>
              <a:rPr lang="zh-CN" altLang="en-US" sz="2800" b="1" dirty="0">
                <a:solidFill>
                  <a:srgbClr val="0000FF"/>
                </a:solidFill>
                <a:latin typeface="楷体" pitchFamily="49" charset="-122"/>
                <a:ea typeface="楷体" pitchFamily="49" charset="-122"/>
              </a:rPr>
              <a:t>安静，对书法家来说也并非易事。唐代虞世南的书法作品</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夫子庙堂碑</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，是很典型的横</a:t>
            </a:r>
            <a:r>
              <a:rPr lang="zh-CN" altLang="en-US" sz="2800" b="1" dirty="0" smtClean="0">
                <a:solidFill>
                  <a:srgbClr val="0000FF"/>
                </a:solidFill>
                <a:latin typeface="楷体" pitchFamily="49" charset="-122"/>
                <a:ea typeface="楷体" pitchFamily="49" charset="-122"/>
              </a:rPr>
              <a:t>平竖直</a:t>
            </a:r>
            <a:r>
              <a:rPr lang="zh-CN" altLang="en-US" sz="2800" b="1" dirty="0">
                <a:solidFill>
                  <a:srgbClr val="0000FF"/>
                </a:solidFill>
                <a:latin typeface="楷体" pitchFamily="49" charset="-122"/>
                <a:ea typeface="楷体" pitchFamily="49" charset="-122"/>
              </a:rPr>
              <a:t>，甚至没有太强的个性，写得十分从容，外形柔和，内在遒劲。它告诉自唐代以后的</a:t>
            </a:r>
            <a:r>
              <a:rPr lang="zh-CN" altLang="en-US" sz="2800" b="1" dirty="0" smtClean="0">
                <a:solidFill>
                  <a:srgbClr val="0000FF"/>
                </a:solidFill>
                <a:latin typeface="楷体" pitchFamily="49" charset="-122"/>
                <a:ea typeface="楷体" pitchFamily="49" charset="-122"/>
              </a:rPr>
              <a:t>欣赏</a:t>
            </a:r>
            <a:r>
              <a:rPr lang="zh-CN" altLang="en-US" sz="2800" b="1" dirty="0">
                <a:solidFill>
                  <a:srgbClr val="0000FF"/>
                </a:solidFill>
                <a:latin typeface="楷体" pitchFamily="49" charset="-122"/>
                <a:ea typeface="楷体" pitchFamily="49" charset="-122"/>
              </a:rPr>
              <a:t>者什么叫作斯文、文雅。</a:t>
            </a:r>
          </a:p>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作品</a:t>
            </a:r>
            <a:r>
              <a:rPr lang="zh-CN" altLang="en-US" sz="2800" b="1" dirty="0">
                <a:solidFill>
                  <a:srgbClr val="0000FF"/>
                </a:solidFill>
                <a:latin typeface="楷体" pitchFamily="49" charset="-122"/>
                <a:ea typeface="楷体" pitchFamily="49" charset="-122"/>
              </a:rPr>
              <a:t>之静，反映出书法家对美学理念的追求及人格风范上的修炼。静态、静趣、静远</a:t>
            </a:r>
            <a:r>
              <a:rPr lang="zh-CN" altLang="en-US" sz="2800" b="1" dirty="0" smtClean="0">
                <a:solidFill>
                  <a:srgbClr val="0000FF"/>
                </a:solidFill>
                <a:latin typeface="楷体" pitchFamily="49" charset="-122"/>
                <a:ea typeface="楷体" pitchFamily="49" charset="-122"/>
              </a:rPr>
              <a:t>这一类</a:t>
            </a:r>
            <a:r>
              <a:rPr lang="zh-CN" altLang="en-US" sz="2800" b="1" dirty="0">
                <a:solidFill>
                  <a:srgbClr val="0000FF"/>
                </a:solidFill>
                <a:latin typeface="楷体" pitchFamily="49" charset="-122"/>
                <a:ea typeface="楷体" pitchFamily="49" charset="-122"/>
              </a:rPr>
              <a:t>的书法，能让人心灵宁静、心境空明，宛如见月。</a:t>
            </a:r>
          </a:p>
          <a:p>
            <a:pPr eaLnBrk="1" hangingPunct="1">
              <a:spcBef>
                <a:spcPct val="0"/>
              </a:spcBef>
              <a:buFontTx/>
              <a:buNone/>
            </a:pPr>
            <a:r>
              <a:rPr lang="zh-CN" altLang="en-US" sz="2800" b="1" dirty="0">
                <a:solidFill>
                  <a:srgbClr val="0000FF"/>
                </a:solidFill>
                <a:latin typeface="楷体" pitchFamily="49" charset="-122"/>
                <a:ea typeface="楷体" pitchFamily="49" charset="-122"/>
              </a:rPr>
              <a:t>（取材于朱以撒</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宛如见月</a:t>
            </a:r>
            <a:r>
              <a:rPr lang="en-US" altLang="zh-CN" sz="2800" b="1" dirty="0">
                <a:solidFill>
                  <a:srgbClr val="0000FF"/>
                </a:solidFill>
                <a:latin typeface="楷体" pitchFamily="49" charset="-122"/>
                <a:ea typeface="楷体" pitchFamily="49" charset="-122"/>
              </a:rPr>
              <a:t>》</a:t>
            </a:r>
            <a:endParaRPr lang="zh-CN" altLang="en-US" sz="2800" b="1" dirty="0">
              <a:solidFill>
                <a:srgbClr val="0000FF"/>
              </a:solidFill>
              <a:latin typeface="楷体" pitchFamily="49" charset="-122"/>
              <a:ea typeface="楷体" pitchFamily="49" charset="-122"/>
            </a:endParaRPr>
          </a:p>
        </p:txBody>
      </p:sp>
    </p:spTree>
    <p:extLst>
      <p:ext uri="{BB962C8B-B14F-4D97-AF65-F5344CB8AC3E}">
        <p14:creationId xmlns:p14="http://schemas.microsoft.com/office/powerpoint/2010/main" val="130108498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72829" y="476672"/>
            <a:ext cx="11358699" cy="2677656"/>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sz="2800" b="1" dirty="0">
                <a:solidFill>
                  <a:srgbClr val="0000FF"/>
                </a:solidFill>
                <a:latin typeface="楷体" pitchFamily="49" charset="-122"/>
                <a:ea typeface="楷体" pitchFamily="49" charset="-122"/>
              </a:rPr>
              <a:t>3</a:t>
            </a:r>
            <a:r>
              <a:rPr lang="zh-CN" altLang="en-US" sz="2800" b="1" dirty="0">
                <a:solidFill>
                  <a:srgbClr val="0000FF"/>
                </a:solidFill>
                <a:latin typeface="楷体" pitchFamily="49" charset="-122"/>
                <a:ea typeface="楷体" pitchFamily="49" charset="-122"/>
              </a:rPr>
              <a:t>．根据材料二，下列对书法作品中关于“静”的理解，</a:t>
            </a:r>
            <a:r>
              <a:rPr lang="zh-CN" altLang="en-US" sz="2800" b="1" dirty="0">
                <a:solidFill>
                  <a:srgbClr val="FF0000"/>
                </a:solidFill>
                <a:latin typeface="楷体" pitchFamily="49" charset="-122"/>
                <a:ea typeface="楷体" pitchFamily="49" charset="-122"/>
              </a:rPr>
              <a:t>不</a:t>
            </a:r>
            <a:r>
              <a:rPr lang="zh-CN" altLang="en-US" sz="2800" b="1" dirty="0" smtClean="0">
                <a:solidFill>
                  <a:srgbClr val="FF0000"/>
                </a:solidFill>
                <a:latin typeface="楷体" pitchFamily="49" charset="-122"/>
                <a:ea typeface="楷体" pitchFamily="49" charset="-122"/>
              </a:rPr>
              <a:t>正确</a:t>
            </a:r>
            <a:r>
              <a:rPr lang="zh-CN" altLang="en-US" sz="2800" b="1" dirty="0" smtClean="0">
                <a:solidFill>
                  <a:srgbClr val="0000FF"/>
                </a:solidFill>
                <a:latin typeface="楷体" pitchFamily="49" charset="-122"/>
                <a:ea typeface="楷体" pitchFamily="49" charset="-122"/>
              </a:rPr>
              <a:t>的</a:t>
            </a:r>
            <a:r>
              <a:rPr lang="zh-CN" altLang="en-US" sz="2800" b="1" dirty="0">
                <a:solidFill>
                  <a:srgbClr val="0000FF"/>
                </a:solidFill>
                <a:latin typeface="楷体" pitchFamily="49" charset="-122"/>
                <a:ea typeface="楷体" pitchFamily="49" charset="-122"/>
              </a:rPr>
              <a:t>一项是（</a:t>
            </a:r>
            <a:r>
              <a:rPr lang="en-US" altLang="zh-CN" sz="2800" b="1" dirty="0">
                <a:solidFill>
                  <a:srgbClr val="0000FF"/>
                </a:solidFill>
                <a:latin typeface="楷体" pitchFamily="49" charset="-122"/>
                <a:ea typeface="楷体" pitchFamily="49" charset="-122"/>
              </a:rPr>
              <a:t>3 </a:t>
            </a:r>
            <a:r>
              <a:rPr lang="zh-CN" altLang="en-US" sz="2800" b="1" dirty="0">
                <a:solidFill>
                  <a:srgbClr val="0000FF"/>
                </a:solidFill>
                <a:latin typeface="楷体" pitchFamily="49" charset="-122"/>
                <a:ea typeface="楷体" pitchFamily="49" charset="-122"/>
              </a:rPr>
              <a:t>分）</a:t>
            </a:r>
          </a:p>
          <a:p>
            <a:pPr eaLnBrk="1" hangingPunct="1">
              <a:spcBef>
                <a:spcPct val="0"/>
              </a:spcBef>
              <a:buFontTx/>
              <a:buNone/>
            </a:pPr>
            <a:r>
              <a:rPr lang="en-US" altLang="zh-CN" sz="2800" b="1" dirty="0">
                <a:solidFill>
                  <a:srgbClr val="0000FF"/>
                </a:solidFill>
                <a:latin typeface="楷体" pitchFamily="49" charset="-122"/>
                <a:ea typeface="楷体" pitchFamily="49" charset="-122"/>
              </a:rPr>
              <a:t>A</a:t>
            </a:r>
            <a:r>
              <a:rPr lang="zh-CN" altLang="en-US" sz="2800" b="1" dirty="0">
                <a:solidFill>
                  <a:srgbClr val="0000FF"/>
                </a:solidFill>
                <a:latin typeface="楷体" pitchFamily="49" charset="-122"/>
                <a:ea typeface="楷体" pitchFamily="49" charset="-122"/>
              </a:rPr>
              <a:t>．静的书法作品比动的书法作品艺术价值高。</a:t>
            </a:r>
          </a:p>
          <a:p>
            <a:pPr eaLnBrk="1" hangingPunct="1">
              <a:spcBef>
                <a:spcPct val="0"/>
              </a:spcBef>
              <a:buFontTx/>
              <a:buNone/>
            </a:pPr>
            <a:r>
              <a:rPr lang="en-US" altLang="zh-CN" sz="2800" b="1" dirty="0">
                <a:solidFill>
                  <a:srgbClr val="0000FF"/>
                </a:solidFill>
                <a:latin typeface="楷体" pitchFamily="49" charset="-122"/>
                <a:ea typeface="楷体" pitchFamily="49" charset="-122"/>
              </a:rPr>
              <a:t>B</a:t>
            </a:r>
            <a:r>
              <a:rPr lang="zh-CN" altLang="en-US" sz="2800" b="1" dirty="0">
                <a:solidFill>
                  <a:srgbClr val="0000FF"/>
                </a:solidFill>
                <a:latin typeface="楷体" pitchFamily="49" charset="-122"/>
                <a:ea typeface="楷体" pitchFamily="49" charset="-122"/>
              </a:rPr>
              <a:t>．静的书法作品具有外表柔和、朴质的特点。</a:t>
            </a:r>
          </a:p>
          <a:p>
            <a:pPr eaLnBrk="1" hangingPunct="1">
              <a:spcBef>
                <a:spcPct val="0"/>
              </a:spcBef>
              <a:buFontTx/>
              <a:buNone/>
            </a:pPr>
            <a:r>
              <a:rPr lang="en-US" altLang="zh-CN" sz="2800" b="1" dirty="0">
                <a:solidFill>
                  <a:srgbClr val="0000FF"/>
                </a:solidFill>
                <a:latin typeface="楷体" pitchFamily="49" charset="-122"/>
                <a:ea typeface="楷体" pitchFamily="49" charset="-122"/>
              </a:rPr>
              <a:t>C</a:t>
            </a:r>
            <a:r>
              <a:rPr lang="zh-CN" altLang="en-US" sz="2800" b="1" dirty="0">
                <a:solidFill>
                  <a:srgbClr val="0000FF"/>
                </a:solidFill>
                <a:latin typeface="楷体" pitchFamily="49" charset="-122"/>
                <a:ea typeface="楷体" pitchFamily="49" charset="-122"/>
              </a:rPr>
              <a:t>．虞世南的</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夫子庙堂碑</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书法因静而显雅。</a:t>
            </a:r>
          </a:p>
          <a:p>
            <a:pPr eaLnBrk="1" hangingPunct="1">
              <a:spcBef>
                <a:spcPct val="0"/>
              </a:spcBef>
              <a:buFontTx/>
              <a:buNone/>
            </a:pPr>
            <a:r>
              <a:rPr lang="en-US" altLang="zh-CN" sz="2800" b="1" dirty="0">
                <a:solidFill>
                  <a:srgbClr val="0000FF"/>
                </a:solidFill>
                <a:latin typeface="楷体" pitchFamily="49" charset="-122"/>
                <a:ea typeface="楷体" pitchFamily="49" charset="-122"/>
              </a:rPr>
              <a:t>D</a:t>
            </a:r>
            <a:r>
              <a:rPr lang="zh-CN" altLang="en-US" sz="2800" b="1" dirty="0">
                <a:solidFill>
                  <a:srgbClr val="0000FF"/>
                </a:solidFill>
                <a:latin typeface="楷体" pitchFamily="49" charset="-122"/>
                <a:ea typeface="楷体" pitchFamily="49" charset="-122"/>
              </a:rPr>
              <a:t>．静的书法作品能让人心绪安和、心境悠远。</a:t>
            </a:r>
            <a:endParaRPr lang="zh-CN" altLang="en-US" sz="2800" b="1" dirty="0">
              <a:solidFill>
                <a:srgbClr val="0000FF"/>
              </a:solidFill>
              <a:latin typeface="楷体" pitchFamily="49" charset="-122"/>
              <a:ea typeface="楷体" pitchFamily="49" charset="-122"/>
            </a:endParaRPr>
          </a:p>
        </p:txBody>
      </p:sp>
      <p:sp>
        <p:nvSpPr>
          <p:cNvPr id="3" name="勾_3 248"/>
          <p:cNvSpPr>
            <a:spLocks/>
          </p:cNvSpPr>
          <p:nvPr/>
        </p:nvSpPr>
        <p:spPr bwMode="auto">
          <a:xfrm>
            <a:off x="107999" y="1126697"/>
            <a:ext cx="970707" cy="648071"/>
          </a:xfrm>
          <a:custGeom>
            <a:avLst/>
            <a:gdLst>
              <a:gd name="T0" fmla="*/ 936625 w 1360"/>
              <a:gd name="T1" fmla="*/ 28659 h 1358"/>
              <a:gd name="T2" fmla="*/ 837453 w 1360"/>
              <a:gd name="T3" fmla="*/ 89693 h 1358"/>
              <a:gd name="T4" fmla="*/ 741036 w 1360"/>
              <a:gd name="T5" fmla="*/ 158687 h 1358"/>
              <a:gd name="T6" fmla="*/ 648062 w 1360"/>
              <a:gd name="T7" fmla="*/ 235111 h 1358"/>
              <a:gd name="T8" fmla="*/ 559909 w 1360"/>
              <a:gd name="T9" fmla="*/ 319497 h 1358"/>
              <a:gd name="T10" fmla="*/ 477266 w 1360"/>
              <a:gd name="T11" fmla="*/ 406005 h 1358"/>
              <a:gd name="T12" fmla="*/ 409085 w 1360"/>
              <a:gd name="T13" fmla="*/ 493575 h 1358"/>
              <a:gd name="T14" fmla="*/ 351923 w 1360"/>
              <a:gd name="T15" fmla="*/ 579021 h 1358"/>
              <a:gd name="T16" fmla="*/ 307158 w 1360"/>
              <a:gd name="T17" fmla="*/ 663937 h 1358"/>
              <a:gd name="T18" fmla="*/ 258261 w 1360"/>
              <a:gd name="T19" fmla="*/ 689943 h 1358"/>
              <a:gd name="T20" fmla="*/ 223826 w 1360"/>
              <a:gd name="T21" fmla="*/ 710641 h 1358"/>
              <a:gd name="T22" fmla="*/ 205231 w 1360"/>
              <a:gd name="T23" fmla="*/ 709580 h 1358"/>
              <a:gd name="T24" fmla="*/ 192146 w 1360"/>
              <a:gd name="T25" fmla="*/ 677206 h 1358"/>
              <a:gd name="T26" fmla="*/ 165287 w 1360"/>
              <a:gd name="T27" fmla="*/ 625194 h 1358"/>
              <a:gd name="T28" fmla="*/ 140494 w 1360"/>
              <a:gd name="T29" fmla="*/ 577429 h 1358"/>
              <a:gd name="T30" fmla="*/ 117767 w 1360"/>
              <a:gd name="T31" fmla="*/ 537625 h 1358"/>
              <a:gd name="T32" fmla="*/ 96417 w 1360"/>
              <a:gd name="T33" fmla="*/ 505781 h 1358"/>
              <a:gd name="T34" fmla="*/ 76445 w 1360"/>
              <a:gd name="T35" fmla="*/ 481368 h 1358"/>
              <a:gd name="T36" fmla="*/ 59228 w 1360"/>
              <a:gd name="T37" fmla="*/ 463323 h 1358"/>
              <a:gd name="T38" fmla="*/ 39944 w 1360"/>
              <a:gd name="T39" fmla="*/ 450055 h 1358"/>
              <a:gd name="T40" fmla="*/ 19972 w 1360"/>
              <a:gd name="T41" fmla="*/ 441563 h 1358"/>
              <a:gd name="T42" fmla="*/ 0 w 1360"/>
              <a:gd name="T43" fmla="*/ 437848 h 1358"/>
              <a:gd name="T44" fmla="*/ 26170 w 1360"/>
              <a:gd name="T45" fmla="*/ 419273 h 1358"/>
              <a:gd name="T46" fmla="*/ 53030 w 1360"/>
              <a:gd name="T47" fmla="*/ 406005 h 1358"/>
              <a:gd name="T48" fmla="*/ 75068 w 1360"/>
              <a:gd name="T49" fmla="*/ 399105 h 1358"/>
              <a:gd name="T50" fmla="*/ 97795 w 1360"/>
              <a:gd name="T51" fmla="*/ 395921 h 1358"/>
              <a:gd name="T52" fmla="*/ 126720 w 1360"/>
              <a:gd name="T53" fmla="*/ 403882 h 1358"/>
              <a:gd name="T54" fmla="*/ 159089 w 1360"/>
              <a:gd name="T55" fmla="*/ 427765 h 1358"/>
              <a:gd name="T56" fmla="*/ 190768 w 1360"/>
              <a:gd name="T57" fmla="*/ 465977 h 1358"/>
              <a:gd name="T58" fmla="*/ 225203 w 1360"/>
              <a:gd name="T59" fmla="*/ 520111 h 1358"/>
              <a:gd name="T60" fmla="*/ 281676 w 1360"/>
              <a:gd name="T61" fmla="*/ 521172 h 1358"/>
              <a:gd name="T62" fmla="*/ 349168 w 1360"/>
              <a:gd name="T63" fmla="*/ 436787 h 1358"/>
              <a:gd name="T64" fmla="*/ 423547 w 1360"/>
              <a:gd name="T65" fmla="*/ 355055 h 1358"/>
              <a:gd name="T66" fmla="*/ 504125 w 1360"/>
              <a:gd name="T67" fmla="*/ 278100 h 1358"/>
              <a:gd name="T68" fmla="*/ 591589 w 1360"/>
              <a:gd name="T69" fmla="*/ 204329 h 1358"/>
              <a:gd name="T70" fmla="*/ 681119 w 1360"/>
              <a:gd name="T71" fmla="*/ 137458 h 1358"/>
              <a:gd name="T72" fmla="*/ 774093 w 1360"/>
              <a:gd name="T73" fmla="*/ 76424 h 1358"/>
              <a:gd name="T74" fmla="*/ 867756 w 1360"/>
              <a:gd name="T75" fmla="*/ 23352 h 135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360" h="1358">
                <a:moveTo>
                  <a:pt x="1331" y="0"/>
                </a:moveTo>
                <a:lnTo>
                  <a:pt x="1360" y="54"/>
                </a:lnTo>
                <a:lnTo>
                  <a:pt x="1287" y="109"/>
                </a:lnTo>
                <a:lnTo>
                  <a:pt x="1216" y="169"/>
                </a:lnTo>
                <a:lnTo>
                  <a:pt x="1145" y="232"/>
                </a:lnTo>
                <a:lnTo>
                  <a:pt x="1076" y="299"/>
                </a:lnTo>
                <a:lnTo>
                  <a:pt x="1007" y="368"/>
                </a:lnTo>
                <a:lnTo>
                  <a:pt x="941" y="443"/>
                </a:lnTo>
                <a:lnTo>
                  <a:pt x="876" y="520"/>
                </a:lnTo>
                <a:lnTo>
                  <a:pt x="813" y="602"/>
                </a:lnTo>
                <a:lnTo>
                  <a:pt x="751" y="685"/>
                </a:lnTo>
                <a:lnTo>
                  <a:pt x="693" y="765"/>
                </a:lnTo>
                <a:lnTo>
                  <a:pt x="642" y="848"/>
                </a:lnTo>
                <a:lnTo>
                  <a:pt x="594" y="930"/>
                </a:lnTo>
                <a:lnTo>
                  <a:pt x="551" y="1011"/>
                </a:lnTo>
                <a:lnTo>
                  <a:pt x="511" y="1091"/>
                </a:lnTo>
                <a:lnTo>
                  <a:pt x="476" y="1172"/>
                </a:lnTo>
                <a:lnTo>
                  <a:pt x="446" y="1251"/>
                </a:lnTo>
                <a:lnTo>
                  <a:pt x="401" y="1281"/>
                </a:lnTo>
                <a:lnTo>
                  <a:pt x="375" y="1300"/>
                </a:lnTo>
                <a:lnTo>
                  <a:pt x="348" y="1320"/>
                </a:lnTo>
                <a:lnTo>
                  <a:pt x="325" y="1339"/>
                </a:lnTo>
                <a:lnTo>
                  <a:pt x="304" y="1358"/>
                </a:lnTo>
                <a:lnTo>
                  <a:pt x="298" y="1337"/>
                </a:lnTo>
                <a:lnTo>
                  <a:pt x="290" y="1310"/>
                </a:lnTo>
                <a:lnTo>
                  <a:pt x="279" y="1276"/>
                </a:lnTo>
                <a:lnTo>
                  <a:pt x="263" y="1237"/>
                </a:lnTo>
                <a:lnTo>
                  <a:pt x="240" y="1178"/>
                </a:lnTo>
                <a:lnTo>
                  <a:pt x="221" y="1132"/>
                </a:lnTo>
                <a:lnTo>
                  <a:pt x="204" y="1088"/>
                </a:lnTo>
                <a:lnTo>
                  <a:pt x="186" y="1049"/>
                </a:lnTo>
                <a:lnTo>
                  <a:pt x="171" y="1013"/>
                </a:lnTo>
                <a:lnTo>
                  <a:pt x="156" y="982"/>
                </a:lnTo>
                <a:lnTo>
                  <a:pt x="140" y="953"/>
                </a:lnTo>
                <a:lnTo>
                  <a:pt x="125" y="928"/>
                </a:lnTo>
                <a:lnTo>
                  <a:pt x="111" y="907"/>
                </a:lnTo>
                <a:lnTo>
                  <a:pt x="100" y="890"/>
                </a:lnTo>
                <a:lnTo>
                  <a:pt x="86" y="873"/>
                </a:lnTo>
                <a:lnTo>
                  <a:pt x="71" y="859"/>
                </a:lnTo>
                <a:lnTo>
                  <a:pt x="58" y="848"/>
                </a:lnTo>
                <a:lnTo>
                  <a:pt x="44" y="838"/>
                </a:lnTo>
                <a:lnTo>
                  <a:pt x="29" y="832"/>
                </a:lnTo>
                <a:lnTo>
                  <a:pt x="15" y="827"/>
                </a:lnTo>
                <a:lnTo>
                  <a:pt x="0" y="825"/>
                </a:lnTo>
                <a:lnTo>
                  <a:pt x="19" y="806"/>
                </a:lnTo>
                <a:lnTo>
                  <a:pt x="38" y="790"/>
                </a:lnTo>
                <a:lnTo>
                  <a:pt x="58" y="777"/>
                </a:lnTo>
                <a:lnTo>
                  <a:pt x="77" y="765"/>
                </a:lnTo>
                <a:lnTo>
                  <a:pt x="94" y="758"/>
                </a:lnTo>
                <a:lnTo>
                  <a:pt x="109" y="752"/>
                </a:lnTo>
                <a:lnTo>
                  <a:pt x="127" y="748"/>
                </a:lnTo>
                <a:lnTo>
                  <a:pt x="142" y="746"/>
                </a:lnTo>
                <a:lnTo>
                  <a:pt x="163" y="750"/>
                </a:lnTo>
                <a:lnTo>
                  <a:pt x="184" y="761"/>
                </a:lnTo>
                <a:lnTo>
                  <a:pt x="207" y="779"/>
                </a:lnTo>
                <a:lnTo>
                  <a:pt x="231" y="806"/>
                </a:lnTo>
                <a:lnTo>
                  <a:pt x="254" y="838"/>
                </a:lnTo>
                <a:lnTo>
                  <a:pt x="277" y="878"/>
                </a:lnTo>
                <a:lnTo>
                  <a:pt x="302" y="924"/>
                </a:lnTo>
                <a:lnTo>
                  <a:pt x="327" y="980"/>
                </a:lnTo>
                <a:lnTo>
                  <a:pt x="363" y="1063"/>
                </a:lnTo>
                <a:lnTo>
                  <a:pt x="409" y="982"/>
                </a:lnTo>
                <a:lnTo>
                  <a:pt x="457" y="901"/>
                </a:lnTo>
                <a:lnTo>
                  <a:pt x="507" y="823"/>
                </a:lnTo>
                <a:lnTo>
                  <a:pt x="561" y="744"/>
                </a:lnTo>
                <a:lnTo>
                  <a:pt x="615" y="669"/>
                </a:lnTo>
                <a:lnTo>
                  <a:pt x="672" y="596"/>
                </a:lnTo>
                <a:lnTo>
                  <a:pt x="732" y="524"/>
                </a:lnTo>
                <a:lnTo>
                  <a:pt x="795" y="453"/>
                </a:lnTo>
                <a:lnTo>
                  <a:pt x="859" y="385"/>
                </a:lnTo>
                <a:lnTo>
                  <a:pt x="924" y="320"/>
                </a:lnTo>
                <a:lnTo>
                  <a:pt x="989" y="259"/>
                </a:lnTo>
                <a:lnTo>
                  <a:pt x="1055" y="199"/>
                </a:lnTo>
                <a:lnTo>
                  <a:pt x="1124" y="144"/>
                </a:lnTo>
                <a:lnTo>
                  <a:pt x="1191" y="92"/>
                </a:lnTo>
                <a:lnTo>
                  <a:pt x="1260" y="44"/>
                </a:lnTo>
                <a:lnTo>
                  <a:pt x="1331" y="0"/>
                </a:lnTo>
                <a:close/>
              </a:path>
            </a:pathLst>
          </a:custGeom>
          <a:solidFill>
            <a:srgbClr val="FF0000"/>
          </a:solidFill>
          <a:ln w="9525" cmpd="sng">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nchor="ctr"/>
          <a:lstStyle/>
          <a:p>
            <a:endParaRPr lang="zh-CN" altLang="en-US"/>
          </a:p>
        </p:txBody>
      </p:sp>
      <p:sp>
        <p:nvSpPr>
          <p:cNvPr id="5" name="TextBox 4"/>
          <p:cNvSpPr txBox="1">
            <a:spLocks noChangeArrowheads="1"/>
          </p:cNvSpPr>
          <p:nvPr/>
        </p:nvSpPr>
        <p:spPr bwMode="auto">
          <a:xfrm>
            <a:off x="198573" y="3356992"/>
            <a:ext cx="11358699" cy="954107"/>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en-US" altLang="zh-CN" sz="2800" b="1" dirty="0">
                <a:solidFill>
                  <a:srgbClr val="FF0000"/>
                </a:solidFill>
                <a:latin typeface="楷体" pitchFamily="49" charset="-122"/>
                <a:ea typeface="楷体" pitchFamily="49" charset="-122"/>
              </a:rPr>
              <a:t>【</a:t>
            </a:r>
            <a:r>
              <a:rPr lang="zh-CN" altLang="en-US" sz="2800" b="1" dirty="0">
                <a:solidFill>
                  <a:srgbClr val="FF0000"/>
                </a:solidFill>
                <a:latin typeface="楷体" pitchFamily="49" charset="-122"/>
                <a:ea typeface="楷体" pitchFamily="49" charset="-122"/>
              </a:rPr>
              <a:t>解析</a:t>
            </a:r>
            <a:r>
              <a:rPr lang="en-US" altLang="zh-CN" sz="2800" b="1" dirty="0">
                <a:solidFill>
                  <a:srgbClr val="FF0000"/>
                </a:solidFill>
                <a:latin typeface="楷体" pitchFamily="49" charset="-122"/>
                <a:ea typeface="楷体" pitchFamily="49" charset="-122"/>
              </a:rPr>
              <a:t>】</a:t>
            </a:r>
            <a:r>
              <a:rPr lang="zh-CN" altLang="en-US" sz="2800" b="1" dirty="0">
                <a:solidFill>
                  <a:srgbClr val="FF0000"/>
                </a:solidFill>
                <a:latin typeface="楷体" pitchFamily="49" charset="-122"/>
                <a:ea typeface="楷体" pitchFamily="49" charset="-122"/>
              </a:rPr>
              <a:t>选项</a:t>
            </a:r>
            <a:r>
              <a:rPr lang="en-US" altLang="zh-CN" sz="2800" b="1" dirty="0">
                <a:solidFill>
                  <a:srgbClr val="FF0000"/>
                </a:solidFill>
                <a:latin typeface="楷体" pitchFamily="49" charset="-122"/>
                <a:ea typeface="楷体" pitchFamily="49" charset="-122"/>
              </a:rPr>
              <a:t>A</a:t>
            </a:r>
            <a:r>
              <a:rPr lang="zh-CN" altLang="en-US" sz="2800" b="1" dirty="0">
                <a:solidFill>
                  <a:srgbClr val="FF0000"/>
                </a:solidFill>
                <a:latin typeface="楷体" pitchFamily="49" charset="-122"/>
                <a:ea typeface="楷体" pitchFamily="49" charset="-122"/>
              </a:rPr>
              <a:t>：</a:t>
            </a:r>
            <a:r>
              <a:rPr lang="zh-CN" altLang="zh-CN" sz="2800" b="1" dirty="0">
                <a:solidFill>
                  <a:srgbClr val="FF0000"/>
                </a:solidFill>
                <a:latin typeface="楷体" pitchFamily="49" charset="-122"/>
                <a:ea typeface="楷体" pitchFamily="49" charset="-122"/>
              </a:rPr>
              <a:t>书法</a:t>
            </a:r>
            <a:r>
              <a:rPr lang="zh-CN" altLang="zh-CN" sz="2800" b="1" dirty="0">
                <a:solidFill>
                  <a:srgbClr val="FF0000"/>
                </a:solidFill>
                <a:latin typeface="楷体" pitchFamily="49" charset="-122"/>
                <a:ea typeface="楷体" pitchFamily="49" charset="-122"/>
              </a:rPr>
              <a:t>的“静”只是本文论述的重点，不能由此证明静的书法比动的书法艺术价值高，比如行书</a:t>
            </a:r>
            <a:r>
              <a:rPr lang="zh-CN" altLang="zh-CN" sz="2800" b="1" dirty="0">
                <a:solidFill>
                  <a:srgbClr val="FF0000"/>
                </a:solidFill>
                <a:latin typeface="楷体" pitchFamily="49" charset="-122"/>
                <a:ea typeface="楷体" pitchFamily="49" charset="-122"/>
              </a:rPr>
              <a:t>。</a:t>
            </a:r>
            <a:r>
              <a:rPr lang="zh-CN" altLang="en-US" sz="2800" b="1" dirty="0">
                <a:solidFill>
                  <a:srgbClr val="FF0000"/>
                </a:solidFill>
                <a:latin typeface="楷体" pitchFamily="49" charset="-122"/>
                <a:ea typeface="楷体" pitchFamily="49" charset="-122"/>
              </a:rPr>
              <a:t>故选：</a:t>
            </a:r>
            <a:r>
              <a:rPr lang="en-US" altLang="zh-CN" sz="2800" b="1" dirty="0">
                <a:solidFill>
                  <a:srgbClr val="FF0000"/>
                </a:solidFill>
                <a:latin typeface="楷体" pitchFamily="49" charset="-122"/>
                <a:ea typeface="楷体" pitchFamily="49" charset="-122"/>
              </a:rPr>
              <a:t>A</a:t>
            </a:r>
            <a:endParaRPr lang="zh-CN" altLang="zh-CN" sz="2800" b="1" dirty="0">
              <a:solidFill>
                <a:srgbClr val="FF0000"/>
              </a:solidFill>
              <a:latin typeface="楷体" pitchFamily="49" charset="-122"/>
              <a:ea typeface="楷体" pitchFamily="49" charset="-122"/>
            </a:endParaRPr>
          </a:p>
        </p:txBody>
      </p:sp>
    </p:spTree>
    <p:extLst>
      <p:ext uri="{BB962C8B-B14F-4D97-AF65-F5344CB8AC3E}">
        <p14:creationId xmlns:p14="http://schemas.microsoft.com/office/powerpoint/2010/main" val="12335540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98573" y="188640"/>
            <a:ext cx="11358699" cy="6555641"/>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b="1" dirty="0">
                <a:solidFill>
                  <a:srgbClr val="0000FF"/>
                </a:solidFill>
                <a:latin typeface="楷体" pitchFamily="49" charset="-122"/>
                <a:ea typeface="楷体" pitchFamily="49" charset="-122"/>
              </a:rPr>
              <a:t>材料三</a:t>
            </a:r>
          </a:p>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书法</a:t>
            </a:r>
            <a:r>
              <a:rPr lang="zh-CN" altLang="en-US" sz="2800" b="1" dirty="0">
                <a:solidFill>
                  <a:srgbClr val="0000FF"/>
                </a:solidFill>
                <a:latin typeface="楷体" pitchFamily="49" charset="-122"/>
                <a:ea typeface="楷体" pitchFamily="49" charset="-122"/>
              </a:rPr>
              <a:t>作为一种汉字造型的艺术，在线条、结构、章法、意境等方面都十分讲究</a:t>
            </a:r>
            <a:r>
              <a:rPr lang="zh-CN" altLang="en-US" sz="2800" b="1" dirty="0" smtClean="0">
                <a:solidFill>
                  <a:srgbClr val="0000FF"/>
                </a:solidFill>
                <a:latin typeface="楷体" pitchFamily="49" charset="-122"/>
                <a:ea typeface="楷体" pitchFamily="49" charset="-122"/>
              </a:rPr>
              <a:t>。书法</a:t>
            </a:r>
            <a:r>
              <a:rPr lang="zh-CN" altLang="en-US" sz="2800" b="1" dirty="0">
                <a:solidFill>
                  <a:srgbClr val="0000FF"/>
                </a:solidFill>
                <a:latin typeface="楷体" pitchFamily="49" charset="-122"/>
                <a:ea typeface="楷体" pitchFamily="49" charset="-122"/>
              </a:rPr>
              <a:t>线条有方笔、圆笔的不同，用笔方法则有中锋、侧锋的差别。钟鼎、石鼓，尤其</a:t>
            </a:r>
            <a:r>
              <a:rPr lang="zh-CN" altLang="en-US" sz="2800" b="1" dirty="0" smtClean="0">
                <a:solidFill>
                  <a:srgbClr val="0000FF"/>
                </a:solidFill>
                <a:latin typeface="楷体" pitchFamily="49" charset="-122"/>
                <a:ea typeface="楷体" pitchFamily="49" charset="-122"/>
              </a:rPr>
              <a:t>是秦代</a:t>
            </a:r>
            <a:r>
              <a:rPr lang="zh-CN" altLang="en-US" sz="2800" b="1" dirty="0">
                <a:solidFill>
                  <a:srgbClr val="0000FF"/>
                </a:solidFill>
                <a:latin typeface="楷体" pitchFamily="49" charset="-122"/>
                <a:ea typeface="楷体" pitchFamily="49" charset="-122"/>
              </a:rPr>
              <a:t>小篆，多用中锋圆笔写成。中锋用笔产生的圆笔线条，给人以圆融浑厚的美感。前人</a:t>
            </a:r>
            <a:r>
              <a:rPr lang="zh-CN" altLang="en-US" sz="2800" b="1" dirty="0" smtClean="0">
                <a:solidFill>
                  <a:srgbClr val="0000FF"/>
                </a:solidFill>
                <a:latin typeface="楷体" pitchFamily="49" charset="-122"/>
                <a:ea typeface="楷体" pitchFamily="49" charset="-122"/>
              </a:rPr>
              <a:t>常以</a:t>
            </a:r>
            <a:r>
              <a:rPr lang="zh-CN" altLang="en-US" sz="2800" b="1" dirty="0">
                <a:solidFill>
                  <a:srgbClr val="0000FF"/>
                </a:solidFill>
                <a:latin typeface="楷体" pitchFamily="49" charset="-122"/>
                <a:ea typeface="楷体" pitchFamily="49" charset="-122"/>
              </a:rPr>
              <a:t>“折钗股”“锥画沙”来比喻，意思是线条要像折钗股那样富有弹性力量，像锥画沙般</a:t>
            </a:r>
            <a:r>
              <a:rPr lang="zh-CN" altLang="en-US" sz="2800" b="1" dirty="0" smtClean="0">
                <a:solidFill>
                  <a:srgbClr val="0000FF"/>
                </a:solidFill>
                <a:latin typeface="楷体" pitchFamily="49" charset="-122"/>
                <a:ea typeface="楷体" pitchFamily="49" charset="-122"/>
              </a:rPr>
              <a:t>干脆劲</a:t>
            </a:r>
            <a:r>
              <a:rPr lang="zh-CN" altLang="en-US" sz="2800" b="1" dirty="0">
                <a:solidFill>
                  <a:srgbClr val="0000FF"/>
                </a:solidFill>
                <a:latin typeface="楷体" pitchFamily="49" charset="-122"/>
                <a:ea typeface="楷体" pitchFamily="49" charset="-122"/>
              </a:rPr>
              <a:t>利。隶书笔画多采用方笔，一般是横画竖或竖画横起笔，行笔多以侧锋书写。笔画方劲</a:t>
            </a:r>
            <a:r>
              <a:rPr lang="zh-CN" altLang="en-US" sz="2800" b="1" dirty="0" smtClean="0">
                <a:solidFill>
                  <a:srgbClr val="0000FF"/>
                </a:solidFill>
                <a:latin typeface="楷体" pitchFamily="49" charset="-122"/>
                <a:ea typeface="楷体" pitchFamily="49" charset="-122"/>
              </a:rPr>
              <a:t>古拙</a:t>
            </a:r>
            <a:r>
              <a:rPr lang="zh-CN" altLang="en-US" sz="2800" b="1" dirty="0">
                <a:solidFill>
                  <a:srgbClr val="0000FF"/>
                </a:solidFill>
                <a:latin typeface="楷体" pitchFamily="49" charset="-122"/>
                <a:ea typeface="楷体" pitchFamily="49" charset="-122"/>
              </a:rPr>
              <a:t>，如斩钉截铁，给人以锋芒外露、刚健雄劲的美感。</a:t>
            </a:r>
          </a:p>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积</a:t>
            </a:r>
            <a:r>
              <a:rPr lang="zh-CN" altLang="en-US" sz="2800" b="1" dirty="0">
                <a:solidFill>
                  <a:srgbClr val="0000FF"/>
                </a:solidFill>
                <a:latin typeface="楷体" pitchFamily="49" charset="-122"/>
                <a:ea typeface="楷体" pitchFamily="49" charset="-122"/>
              </a:rPr>
              <a:t>点画以成字，将各种点画组成单个字形，称为“结体”“结字”，亦称“间架结构”。</a:t>
            </a:r>
            <a:r>
              <a:rPr lang="zh-CN" altLang="en-US" sz="2800" b="1" dirty="0" smtClean="0">
                <a:solidFill>
                  <a:srgbClr val="0000FF"/>
                </a:solidFill>
                <a:latin typeface="楷体" pitchFamily="49" charset="-122"/>
                <a:ea typeface="楷体" pitchFamily="49" charset="-122"/>
              </a:rPr>
              <a:t>点画</a:t>
            </a:r>
            <a:r>
              <a:rPr lang="zh-CN" altLang="en-US" sz="2800" b="1" dirty="0">
                <a:solidFill>
                  <a:srgbClr val="0000FF"/>
                </a:solidFill>
                <a:latin typeface="楷体" pitchFamily="49" charset="-122"/>
                <a:ea typeface="楷体" pitchFamily="49" charset="-122"/>
              </a:rPr>
              <a:t>好比砖石椽柱，结构则是架屋建房。书家在单字构造上无不匠心独运，各有其独特的结</a:t>
            </a:r>
            <a:r>
              <a:rPr lang="zh-CN" altLang="en-US" sz="2800" b="1" dirty="0" smtClean="0">
                <a:solidFill>
                  <a:srgbClr val="0000FF"/>
                </a:solidFill>
                <a:latin typeface="楷体" pitchFamily="49" charset="-122"/>
                <a:ea typeface="楷体" pitchFamily="49" charset="-122"/>
              </a:rPr>
              <a:t>字方法</a:t>
            </a:r>
            <a:r>
              <a:rPr lang="zh-CN" altLang="en-US" sz="2800" b="1" dirty="0">
                <a:solidFill>
                  <a:srgbClr val="0000FF"/>
                </a:solidFill>
                <a:latin typeface="楷体" pitchFamily="49" charset="-122"/>
                <a:ea typeface="楷体" pitchFamily="49" charset="-122"/>
              </a:rPr>
              <a:t>。结体的首要之点在于稳，有了稳固的重心，才能谈得上其他的变化。但如一味平稳</a:t>
            </a:r>
            <a:r>
              <a:rPr lang="zh-CN" altLang="en-US" sz="2800" b="1" dirty="0" smtClean="0">
                <a:solidFill>
                  <a:srgbClr val="0000FF"/>
                </a:solidFill>
                <a:latin typeface="楷体" pitchFamily="49" charset="-122"/>
                <a:ea typeface="楷体" pitchFamily="49" charset="-122"/>
              </a:rPr>
              <a:t>则失</a:t>
            </a:r>
            <a:r>
              <a:rPr lang="zh-CN" altLang="en-US" sz="2800" b="1" dirty="0">
                <a:solidFill>
                  <a:srgbClr val="0000FF"/>
                </a:solidFill>
                <a:latin typeface="楷体" pitchFamily="49" charset="-122"/>
                <a:ea typeface="楷体" pitchFamily="49" charset="-122"/>
              </a:rPr>
              <a:t>之呆板，所以又要“始于平稳之静，终于变化之动”。在结体中常常运用造险、破险的手法</a:t>
            </a:r>
            <a:r>
              <a:rPr lang="zh-CN" altLang="en-US" sz="2800" b="1" dirty="0" smtClean="0">
                <a:solidFill>
                  <a:srgbClr val="0000FF"/>
                </a:solidFill>
                <a:latin typeface="楷体" pitchFamily="49" charset="-122"/>
                <a:ea typeface="楷体" pitchFamily="49" charset="-122"/>
              </a:rPr>
              <a:t>，使</a:t>
            </a:r>
            <a:r>
              <a:rPr lang="zh-CN" altLang="en-US" sz="2800" b="1" dirty="0">
                <a:solidFill>
                  <a:srgbClr val="0000FF"/>
                </a:solidFill>
                <a:latin typeface="楷体" pitchFamily="49" charset="-122"/>
                <a:ea typeface="楷体" pitchFamily="49" charset="-122"/>
              </a:rPr>
              <a:t>书法险中求稳或稳中寓险，富于变化。</a:t>
            </a:r>
            <a:endParaRPr lang="zh-CN" altLang="en-US" sz="2800" b="1" dirty="0">
              <a:solidFill>
                <a:srgbClr val="0000FF"/>
              </a:solidFill>
              <a:latin typeface="楷体" pitchFamily="49" charset="-122"/>
              <a:ea typeface="楷体" pitchFamily="49" charset="-122"/>
            </a:endParaRPr>
          </a:p>
        </p:txBody>
      </p:sp>
    </p:spTree>
    <p:extLst>
      <p:ext uri="{BB962C8B-B14F-4D97-AF65-F5344CB8AC3E}">
        <p14:creationId xmlns:p14="http://schemas.microsoft.com/office/powerpoint/2010/main" val="301229518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324024" y="260648"/>
            <a:ext cx="11358699" cy="6124754"/>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一</a:t>
            </a:r>
            <a:r>
              <a:rPr lang="zh-CN" altLang="en-US" sz="2800" b="1" dirty="0">
                <a:solidFill>
                  <a:srgbClr val="0000FF"/>
                </a:solidFill>
                <a:latin typeface="楷体" pitchFamily="49" charset="-122"/>
                <a:ea typeface="楷体" pitchFamily="49" charset="-122"/>
              </a:rPr>
              <a:t>幅好的书法作品在布白谋篇上也十分讲究，即追求一种章法之美。书法作品前后相</a:t>
            </a:r>
            <a:r>
              <a:rPr lang="zh-CN" altLang="en-US" sz="2800" b="1" dirty="0" smtClean="0">
                <a:solidFill>
                  <a:srgbClr val="0000FF"/>
                </a:solidFill>
                <a:latin typeface="楷体" pitchFamily="49" charset="-122"/>
                <a:ea typeface="楷体" pitchFamily="49" charset="-122"/>
              </a:rPr>
              <a:t>管领</a:t>
            </a:r>
            <a:r>
              <a:rPr lang="zh-CN" altLang="en-US" sz="2800" b="1" dirty="0">
                <a:solidFill>
                  <a:srgbClr val="0000FF"/>
                </a:solidFill>
                <a:latin typeface="楷体" pitchFamily="49" charset="-122"/>
                <a:ea typeface="楷体" pitchFamily="49" charset="-122"/>
              </a:rPr>
              <a:t>、相应接，字与字相呼相应，行与行相承相接，总之要达到疏密得体、揖让有致、动静</a:t>
            </a:r>
            <a:r>
              <a:rPr lang="zh-CN" altLang="en-US" sz="2800" b="1" dirty="0" smtClean="0">
                <a:solidFill>
                  <a:srgbClr val="0000FF"/>
                </a:solidFill>
                <a:latin typeface="楷体" pitchFamily="49" charset="-122"/>
                <a:ea typeface="楷体" pitchFamily="49" charset="-122"/>
              </a:rPr>
              <a:t>相宜</a:t>
            </a:r>
            <a:r>
              <a:rPr lang="zh-CN" altLang="en-US" sz="2800" b="1" dirty="0">
                <a:solidFill>
                  <a:srgbClr val="0000FF"/>
                </a:solidFill>
                <a:latin typeface="楷体" pitchFamily="49" charset="-122"/>
                <a:ea typeface="楷体" pitchFamily="49" charset="-122"/>
              </a:rPr>
              <a:t>、顾盼生姿。章法的好坏与运笔节奏、墨韵变化、结构气势有着密切的关系</a:t>
            </a:r>
            <a:r>
              <a:rPr lang="zh-CN" altLang="en-US" sz="2800" b="1" dirty="0" smtClean="0">
                <a:solidFill>
                  <a:srgbClr val="0000FF"/>
                </a:solidFill>
                <a:latin typeface="楷体" pitchFamily="49" charset="-122"/>
                <a:ea typeface="楷体" pitchFamily="49" charset="-122"/>
              </a:rPr>
              <a:t>。书法</a:t>
            </a:r>
            <a:r>
              <a:rPr lang="zh-CN" altLang="en-US" sz="2800" b="1" dirty="0">
                <a:solidFill>
                  <a:srgbClr val="0000FF"/>
                </a:solidFill>
                <a:latin typeface="楷体" pitchFamily="49" charset="-122"/>
                <a:ea typeface="楷体" pitchFamily="49" charset="-122"/>
              </a:rPr>
              <a:t>作品的艺术魅力，不仅在于它的用笔、结体以及章法布白的高度技巧，更重要的</a:t>
            </a:r>
            <a:r>
              <a:rPr lang="zh-CN" altLang="en-US" sz="2800" b="1" dirty="0" smtClean="0">
                <a:solidFill>
                  <a:srgbClr val="0000FF"/>
                </a:solidFill>
                <a:latin typeface="楷体" pitchFamily="49" charset="-122"/>
                <a:ea typeface="楷体" pitchFamily="49" charset="-122"/>
              </a:rPr>
              <a:t>是书法家</a:t>
            </a:r>
            <a:r>
              <a:rPr lang="zh-CN" altLang="en-US" sz="2800" b="1" dirty="0">
                <a:solidFill>
                  <a:srgbClr val="0000FF"/>
                </a:solidFill>
                <a:latin typeface="楷体" pitchFamily="49" charset="-122"/>
                <a:ea typeface="楷体" pitchFamily="49" charset="-122"/>
              </a:rPr>
              <a:t>创造了书法美的意境。通过意境的创造，书家引导着他的欣赏者去遐想，去回味，“</a:t>
            </a:r>
            <a:r>
              <a:rPr lang="zh-CN" altLang="en-US" sz="2800" b="1" dirty="0" smtClean="0">
                <a:solidFill>
                  <a:srgbClr val="0000FF"/>
                </a:solidFill>
                <a:latin typeface="楷体" pitchFamily="49" charset="-122"/>
                <a:ea typeface="楷体" pitchFamily="49" charset="-122"/>
              </a:rPr>
              <a:t>既使</a:t>
            </a:r>
            <a:r>
              <a:rPr lang="zh-CN" altLang="en-US" sz="2800" b="1" dirty="0">
                <a:solidFill>
                  <a:srgbClr val="0000FF"/>
                </a:solidFill>
                <a:latin typeface="楷体" pitchFamily="49" charset="-122"/>
                <a:ea typeface="楷体" pitchFamily="49" charset="-122"/>
              </a:rPr>
              <a:t>心灵和宇宙净化，又使人在超脱的胸襟里体味到宇宙的深境”。</a:t>
            </a:r>
          </a:p>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书法</a:t>
            </a:r>
            <a:r>
              <a:rPr lang="zh-CN" altLang="en-US" sz="2800" b="1" dirty="0">
                <a:solidFill>
                  <a:srgbClr val="0000FF"/>
                </a:solidFill>
                <a:latin typeface="楷体" pitchFamily="49" charset="-122"/>
                <a:ea typeface="楷体" pitchFamily="49" charset="-122"/>
              </a:rPr>
              <a:t>的意境往往随着书家的修养而有不同的深度、高度、阔度，体现在书法上就是“大</a:t>
            </a:r>
            <a:r>
              <a:rPr lang="zh-CN" altLang="en-US" sz="2800" b="1" dirty="0" smtClean="0">
                <a:solidFill>
                  <a:srgbClr val="0000FF"/>
                </a:solidFill>
                <a:latin typeface="楷体" pitchFamily="49" charset="-122"/>
                <a:ea typeface="楷体" pitchFamily="49" charset="-122"/>
              </a:rPr>
              <a:t>、重</a:t>
            </a:r>
            <a:r>
              <a:rPr lang="zh-CN" altLang="en-US" sz="2800" b="1" dirty="0">
                <a:solidFill>
                  <a:srgbClr val="0000FF"/>
                </a:solidFill>
                <a:latin typeface="楷体" pitchFamily="49" charset="-122"/>
                <a:ea typeface="楷体" pitchFamily="49" charset="-122"/>
              </a:rPr>
              <a:t>、拙”。唐代的颜真卿、近代的康有为都力求创造出一种雄伟、高深、博大、厚拙的风格</a:t>
            </a:r>
            <a:r>
              <a:rPr lang="zh-CN" altLang="en-US" sz="2800" b="1" dirty="0" smtClean="0">
                <a:solidFill>
                  <a:srgbClr val="0000FF"/>
                </a:solidFill>
                <a:latin typeface="楷体" pitchFamily="49" charset="-122"/>
                <a:ea typeface="楷体" pitchFamily="49" charset="-122"/>
              </a:rPr>
              <a:t>意境</a:t>
            </a:r>
            <a:r>
              <a:rPr lang="zh-CN" altLang="en-US" sz="2800" b="1" dirty="0">
                <a:solidFill>
                  <a:srgbClr val="0000FF"/>
                </a:solidFill>
                <a:latin typeface="楷体" pitchFamily="49" charset="-122"/>
                <a:ea typeface="楷体" pitchFamily="49" charset="-122"/>
              </a:rPr>
              <a:t>。而宋代的苏、黄、米诸家，则极力创造出一种静远、空灵、幽深、雅健的充满</a:t>
            </a:r>
            <a:r>
              <a:rPr lang="zh-CN" altLang="en-US" sz="2800" b="1" dirty="0" smtClean="0">
                <a:solidFill>
                  <a:srgbClr val="0000FF"/>
                </a:solidFill>
                <a:latin typeface="楷体" pitchFamily="49" charset="-122"/>
                <a:ea typeface="楷体" pitchFamily="49" charset="-122"/>
              </a:rPr>
              <a:t>诗情画意的</a:t>
            </a:r>
            <a:r>
              <a:rPr lang="zh-CN" altLang="en-US" sz="2800" b="1" dirty="0">
                <a:solidFill>
                  <a:srgbClr val="0000FF"/>
                </a:solidFill>
                <a:latin typeface="楷体" pitchFamily="49" charset="-122"/>
                <a:ea typeface="楷体" pitchFamily="49" charset="-122"/>
              </a:rPr>
              <a:t>意境美。</a:t>
            </a:r>
          </a:p>
          <a:p>
            <a:pPr eaLnBrk="1" hangingPunct="1">
              <a:spcBef>
                <a:spcPct val="0"/>
              </a:spcBef>
              <a:buFontTx/>
              <a:buNone/>
            </a:pPr>
            <a:r>
              <a:rPr lang="zh-CN" altLang="en-US" sz="2800" b="1" dirty="0">
                <a:solidFill>
                  <a:srgbClr val="0000FF"/>
                </a:solidFill>
                <a:latin typeface="楷体" pitchFamily="49" charset="-122"/>
                <a:ea typeface="楷体" pitchFamily="49" charset="-122"/>
              </a:rPr>
              <a:t>（取材于欧阳龙</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历代书法作品赏析</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a:t>
            </a:r>
            <a:endParaRPr lang="zh-CN" altLang="en-US" sz="2800" b="1" dirty="0">
              <a:solidFill>
                <a:srgbClr val="0000FF"/>
              </a:solidFill>
              <a:latin typeface="楷体" pitchFamily="49" charset="-122"/>
              <a:ea typeface="楷体" pitchFamily="49" charset="-122"/>
            </a:endParaRPr>
          </a:p>
        </p:txBody>
      </p:sp>
    </p:spTree>
    <p:extLst>
      <p:ext uri="{BB962C8B-B14F-4D97-AF65-F5344CB8AC3E}">
        <p14:creationId xmlns:p14="http://schemas.microsoft.com/office/powerpoint/2010/main" val="295414589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94525" y="332656"/>
            <a:ext cx="11358699" cy="2246769"/>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sz="2800" b="1" dirty="0">
                <a:solidFill>
                  <a:srgbClr val="0000FF"/>
                </a:solidFill>
                <a:latin typeface="楷体" pitchFamily="49" charset="-122"/>
                <a:ea typeface="楷体" pitchFamily="49" charset="-122"/>
              </a:rPr>
              <a:t>4</a:t>
            </a:r>
            <a:r>
              <a:rPr lang="zh-CN" altLang="en-US" sz="2800" b="1" dirty="0">
                <a:solidFill>
                  <a:srgbClr val="0000FF"/>
                </a:solidFill>
                <a:latin typeface="楷体" pitchFamily="49" charset="-122"/>
                <a:ea typeface="楷体" pitchFamily="49" charset="-122"/>
              </a:rPr>
              <a:t>．根据材料三，下列理解与推断，</a:t>
            </a:r>
            <a:r>
              <a:rPr lang="zh-CN" altLang="en-US" sz="2800" b="1" dirty="0">
                <a:solidFill>
                  <a:srgbClr val="FF0000"/>
                </a:solidFill>
                <a:latin typeface="楷体" pitchFamily="49" charset="-122"/>
                <a:ea typeface="楷体" pitchFamily="49" charset="-122"/>
              </a:rPr>
              <a:t>不</a:t>
            </a:r>
            <a:r>
              <a:rPr lang="zh-CN" altLang="en-US" sz="2800" b="1" dirty="0" smtClean="0">
                <a:solidFill>
                  <a:srgbClr val="FF0000"/>
                </a:solidFill>
                <a:latin typeface="楷体" pitchFamily="49" charset="-122"/>
                <a:ea typeface="楷体" pitchFamily="49" charset="-122"/>
              </a:rPr>
              <a:t>正确</a:t>
            </a:r>
            <a:r>
              <a:rPr lang="zh-CN" altLang="en-US" sz="2800" b="1" dirty="0" smtClean="0">
                <a:solidFill>
                  <a:srgbClr val="0000FF"/>
                </a:solidFill>
                <a:latin typeface="楷体" pitchFamily="49" charset="-122"/>
                <a:ea typeface="楷体" pitchFamily="49" charset="-122"/>
              </a:rPr>
              <a:t>一</a:t>
            </a:r>
            <a:r>
              <a:rPr lang="zh-CN" altLang="en-US" sz="2800" b="1" dirty="0">
                <a:solidFill>
                  <a:srgbClr val="0000FF"/>
                </a:solidFill>
                <a:latin typeface="楷体" pitchFamily="49" charset="-122"/>
                <a:ea typeface="楷体" pitchFamily="49" charset="-122"/>
              </a:rPr>
              <a:t>项是（</a:t>
            </a:r>
            <a:r>
              <a:rPr lang="en-US" altLang="zh-CN" sz="2800" b="1" dirty="0">
                <a:solidFill>
                  <a:srgbClr val="0000FF"/>
                </a:solidFill>
                <a:latin typeface="楷体" pitchFamily="49" charset="-122"/>
                <a:ea typeface="楷体" pitchFamily="49" charset="-122"/>
              </a:rPr>
              <a:t>3 </a:t>
            </a:r>
            <a:r>
              <a:rPr lang="zh-CN" altLang="en-US" sz="2800" b="1" dirty="0">
                <a:solidFill>
                  <a:srgbClr val="0000FF"/>
                </a:solidFill>
                <a:latin typeface="楷体" pitchFamily="49" charset="-122"/>
                <a:ea typeface="楷体" pitchFamily="49" charset="-122"/>
              </a:rPr>
              <a:t>分）</a:t>
            </a:r>
          </a:p>
          <a:p>
            <a:pPr eaLnBrk="1" hangingPunct="1">
              <a:spcBef>
                <a:spcPct val="0"/>
              </a:spcBef>
              <a:buFontTx/>
              <a:buNone/>
            </a:pPr>
            <a:r>
              <a:rPr lang="en-US" altLang="zh-CN" sz="2800" b="1" dirty="0">
                <a:solidFill>
                  <a:srgbClr val="0000FF"/>
                </a:solidFill>
                <a:latin typeface="楷体" pitchFamily="49" charset="-122"/>
                <a:ea typeface="楷体" pitchFamily="49" charset="-122"/>
              </a:rPr>
              <a:t>A</a:t>
            </a:r>
            <a:r>
              <a:rPr lang="zh-CN" altLang="en-US" sz="2800" b="1" dirty="0">
                <a:solidFill>
                  <a:srgbClr val="0000FF"/>
                </a:solidFill>
                <a:latin typeface="楷体" pitchFamily="49" charset="-122"/>
                <a:ea typeface="楷体" pitchFamily="49" charset="-122"/>
              </a:rPr>
              <a:t>．书法艺术鉴赏范畴包含书法中的线条、结构、章法、意境等。</a:t>
            </a:r>
          </a:p>
          <a:p>
            <a:pPr eaLnBrk="1" hangingPunct="1">
              <a:spcBef>
                <a:spcPct val="0"/>
              </a:spcBef>
              <a:buFontTx/>
              <a:buNone/>
            </a:pPr>
            <a:r>
              <a:rPr lang="en-US" altLang="zh-CN" sz="2800" b="1" dirty="0">
                <a:solidFill>
                  <a:srgbClr val="0000FF"/>
                </a:solidFill>
                <a:latin typeface="楷体" pitchFamily="49" charset="-122"/>
                <a:ea typeface="楷体" pitchFamily="49" charset="-122"/>
              </a:rPr>
              <a:t>B</a:t>
            </a:r>
            <a:r>
              <a:rPr lang="zh-CN" altLang="en-US" sz="2800" b="1" dirty="0">
                <a:solidFill>
                  <a:srgbClr val="0000FF"/>
                </a:solidFill>
                <a:latin typeface="楷体" pitchFamily="49" charset="-122"/>
                <a:ea typeface="楷体" pitchFamily="49" charset="-122"/>
              </a:rPr>
              <a:t>．钟鼎、石鼓和秦代小篆，多是中锋用笔，给人以圆融浑厚的美感。</a:t>
            </a:r>
          </a:p>
          <a:p>
            <a:pPr eaLnBrk="1" hangingPunct="1">
              <a:spcBef>
                <a:spcPct val="0"/>
              </a:spcBef>
              <a:buFontTx/>
              <a:buNone/>
            </a:pPr>
            <a:r>
              <a:rPr lang="en-US" altLang="zh-CN" sz="2800" b="1" dirty="0">
                <a:solidFill>
                  <a:srgbClr val="0000FF"/>
                </a:solidFill>
                <a:latin typeface="楷体" pitchFamily="49" charset="-122"/>
                <a:ea typeface="楷体" pitchFamily="49" charset="-122"/>
              </a:rPr>
              <a:t>C</a:t>
            </a:r>
            <a:r>
              <a:rPr lang="zh-CN" altLang="en-US" sz="2800" b="1" dirty="0">
                <a:solidFill>
                  <a:srgbClr val="0000FF"/>
                </a:solidFill>
                <a:latin typeface="楷体" pitchFamily="49" charset="-122"/>
                <a:ea typeface="楷体" pitchFamily="49" charset="-122"/>
              </a:rPr>
              <a:t>．书法家常常运用造险、破险的手法来构建每个字的稳固重心。</a:t>
            </a:r>
          </a:p>
          <a:p>
            <a:pPr eaLnBrk="1" hangingPunct="1">
              <a:spcBef>
                <a:spcPct val="0"/>
              </a:spcBef>
              <a:buFontTx/>
              <a:buNone/>
            </a:pPr>
            <a:r>
              <a:rPr lang="en-US" altLang="zh-CN" sz="2800" b="1" dirty="0">
                <a:solidFill>
                  <a:srgbClr val="0000FF"/>
                </a:solidFill>
                <a:latin typeface="楷体" pitchFamily="49" charset="-122"/>
                <a:ea typeface="楷体" pitchFamily="49" charset="-122"/>
              </a:rPr>
              <a:t>D</a:t>
            </a:r>
            <a:r>
              <a:rPr lang="zh-CN" altLang="en-US" sz="2800" b="1" dirty="0">
                <a:solidFill>
                  <a:srgbClr val="0000FF"/>
                </a:solidFill>
                <a:latin typeface="楷体" pitchFamily="49" charset="-122"/>
                <a:ea typeface="楷体" pitchFamily="49" charset="-122"/>
              </a:rPr>
              <a:t>．为实现书法作品大、重、拙的意境，书法家应注重提高个人修养。</a:t>
            </a:r>
            <a:endParaRPr lang="zh-CN" altLang="en-US" sz="2800" b="1" dirty="0">
              <a:solidFill>
                <a:srgbClr val="0000FF"/>
              </a:solidFill>
              <a:latin typeface="楷体" pitchFamily="49" charset="-122"/>
              <a:ea typeface="楷体" pitchFamily="49" charset="-122"/>
            </a:endParaRPr>
          </a:p>
        </p:txBody>
      </p:sp>
      <p:sp>
        <p:nvSpPr>
          <p:cNvPr id="3" name="勾_3 248"/>
          <p:cNvSpPr>
            <a:spLocks/>
          </p:cNvSpPr>
          <p:nvPr/>
        </p:nvSpPr>
        <p:spPr bwMode="auto">
          <a:xfrm>
            <a:off x="127984" y="1340767"/>
            <a:ext cx="970707" cy="648071"/>
          </a:xfrm>
          <a:custGeom>
            <a:avLst/>
            <a:gdLst>
              <a:gd name="T0" fmla="*/ 936625 w 1360"/>
              <a:gd name="T1" fmla="*/ 28659 h 1358"/>
              <a:gd name="T2" fmla="*/ 837453 w 1360"/>
              <a:gd name="T3" fmla="*/ 89693 h 1358"/>
              <a:gd name="T4" fmla="*/ 741036 w 1360"/>
              <a:gd name="T5" fmla="*/ 158687 h 1358"/>
              <a:gd name="T6" fmla="*/ 648062 w 1360"/>
              <a:gd name="T7" fmla="*/ 235111 h 1358"/>
              <a:gd name="T8" fmla="*/ 559909 w 1360"/>
              <a:gd name="T9" fmla="*/ 319497 h 1358"/>
              <a:gd name="T10" fmla="*/ 477266 w 1360"/>
              <a:gd name="T11" fmla="*/ 406005 h 1358"/>
              <a:gd name="T12" fmla="*/ 409085 w 1360"/>
              <a:gd name="T13" fmla="*/ 493575 h 1358"/>
              <a:gd name="T14" fmla="*/ 351923 w 1360"/>
              <a:gd name="T15" fmla="*/ 579021 h 1358"/>
              <a:gd name="T16" fmla="*/ 307158 w 1360"/>
              <a:gd name="T17" fmla="*/ 663937 h 1358"/>
              <a:gd name="T18" fmla="*/ 258261 w 1360"/>
              <a:gd name="T19" fmla="*/ 689943 h 1358"/>
              <a:gd name="T20" fmla="*/ 223826 w 1360"/>
              <a:gd name="T21" fmla="*/ 710641 h 1358"/>
              <a:gd name="T22" fmla="*/ 205231 w 1360"/>
              <a:gd name="T23" fmla="*/ 709580 h 1358"/>
              <a:gd name="T24" fmla="*/ 192146 w 1360"/>
              <a:gd name="T25" fmla="*/ 677206 h 1358"/>
              <a:gd name="T26" fmla="*/ 165287 w 1360"/>
              <a:gd name="T27" fmla="*/ 625194 h 1358"/>
              <a:gd name="T28" fmla="*/ 140494 w 1360"/>
              <a:gd name="T29" fmla="*/ 577429 h 1358"/>
              <a:gd name="T30" fmla="*/ 117767 w 1360"/>
              <a:gd name="T31" fmla="*/ 537625 h 1358"/>
              <a:gd name="T32" fmla="*/ 96417 w 1360"/>
              <a:gd name="T33" fmla="*/ 505781 h 1358"/>
              <a:gd name="T34" fmla="*/ 76445 w 1360"/>
              <a:gd name="T35" fmla="*/ 481368 h 1358"/>
              <a:gd name="T36" fmla="*/ 59228 w 1360"/>
              <a:gd name="T37" fmla="*/ 463323 h 1358"/>
              <a:gd name="T38" fmla="*/ 39944 w 1360"/>
              <a:gd name="T39" fmla="*/ 450055 h 1358"/>
              <a:gd name="T40" fmla="*/ 19972 w 1360"/>
              <a:gd name="T41" fmla="*/ 441563 h 1358"/>
              <a:gd name="T42" fmla="*/ 0 w 1360"/>
              <a:gd name="T43" fmla="*/ 437848 h 1358"/>
              <a:gd name="T44" fmla="*/ 26170 w 1360"/>
              <a:gd name="T45" fmla="*/ 419273 h 1358"/>
              <a:gd name="T46" fmla="*/ 53030 w 1360"/>
              <a:gd name="T47" fmla="*/ 406005 h 1358"/>
              <a:gd name="T48" fmla="*/ 75068 w 1360"/>
              <a:gd name="T49" fmla="*/ 399105 h 1358"/>
              <a:gd name="T50" fmla="*/ 97795 w 1360"/>
              <a:gd name="T51" fmla="*/ 395921 h 1358"/>
              <a:gd name="T52" fmla="*/ 126720 w 1360"/>
              <a:gd name="T53" fmla="*/ 403882 h 1358"/>
              <a:gd name="T54" fmla="*/ 159089 w 1360"/>
              <a:gd name="T55" fmla="*/ 427765 h 1358"/>
              <a:gd name="T56" fmla="*/ 190768 w 1360"/>
              <a:gd name="T57" fmla="*/ 465977 h 1358"/>
              <a:gd name="T58" fmla="*/ 225203 w 1360"/>
              <a:gd name="T59" fmla="*/ 520111 h 1358"/>
              <a:gd name="T60" fmla="*/ 281676 w 1360"/>
              <a:gd name="T61" fmla="*/ 521172 h 1358"/>
              <a:gd name="T62" fmla="*/ 349168 w 1360"/>
              <a:gd name="T63" fmla="*/ 436787 h 1358"/>
              <a:gd name="T64" fmla="*/ 423547 w 1360"/>
              <a:gd name="T65" fmla="*/ 355055 h 1358"/>
              <a:gd name="T66" fmla="*/ 504125 w 1360"/>
              <a:gd name="T67" fmla="*/ 278100 h 1358"/>
              <a:gd name="T68" fmla="*/ 591589 w 1360"/>
              <a:gd name="T69" fmla="*/ 204329 h 1358"/>
              <a:gd name="T70" fmla="*/ 681119 w 1360"/>
              <a:gd name="T71" fmla="*/ 137458 h 1358"/>
              <a:gd name="T72" fmla="*/ 774093 w 1360"/>
              <a:gd name="T73" fmla="*/ 76424 h 1358"/>
              <a:gd name="T74" fmla="*/ 867756 w 1360"/>
              <a:gd name="T75" fmla="*/ 23352 h 135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360" h="1358">
                <a:moveTo>
                  <a:pt x="1331" y="0"/>
                </a:moveTo>
                <a:lnTo>
                  <a:pt x="1360" y="54"/>
                </a:lnTo>
                <a:lnTo>
                  <a:pt x="1287" y="109"/>
                </a:lnTo>
                <a:lnTo>
                  <a:pt x="1216" y="169"/>
                </a:lnTo>
                <a:lnTo>
                  <a:pt x="1145" y="232"/>
                </a:lnTo>
                <a:lnTo>
                  <a:pt x="1076" y="299"/>
                </a:lnTo>
                <a:lnTo>
                  <a:pt x="1007" y="368"/>
                </a:lnTo>
                <a:lnTo>
                  <a:pt x="941" y="443"/>
                </a:lnTo>
                <a:lnTo>
                  <a:pt x="876" y="520"/>
                </a:lnTo>
                <a:lnTo>
                  <a:pt x="813" y="602"/>
                </a:lnTo>
                <a:lnTo>
                  <a:pt x="751" y="685"/>
                </a:lnTo>
                <a:lnTo>
                  <a:pt x="693" y="765"/>
                </a:lnTo>
                <a:lnTo>
                  <a:pt x="642" y="848"/>
                </a:lnTo>
                <a:lnTo>
                  <a:pt x="594" y="930"/>
                </a:lnTo>
                <a:lnTo>
                  <a:pt x="551" y="1011"/>
                </a:lnTo>
                <a:lnTo>
                  <a:pt x="511" y="1091"/>
                </a:lnTo>
                <a:lnTo>
                  <a:pt x="476" y="1172"/>
                </a:lnTo>
                <a:lnTo>
                  <a:pt x="446" y="1251"/>
                </a:lnTo>
                <a:lnTo>
                  <a:pt x="401" y="1281"/>
                </a:lnTo>
                <a:lnTo>
                  <a:pt x="375" y="1300"/>
                </a:lnTo>
                <a:lnTo>
                  <a:pt x="348" y="1320"/>
                </a:lnTo>
                <a:lnTo>
                  <a:pt x="325" y="1339"/>
                </a:lnTo>
                <a:lnTo>
                  <a:pt x="304" y="1358"/>
                </a:lnTo>
                <a:lnTo>
                  <a:pt x="298" y="1337"/>
                </a:lnTo>
                <a:lnTo>
                  <a:pt x="290" y="1310"/>
                </a:lnTo>
                <a:lnTo>
                  <a:pt x="279" y="1276"/>
                </a:lnTo>
                <a:lnTo>
                  <a:pt x="263" y="1237"/>
                </a:lnTo>
                <a:lnTo>
                  <a:pt x="240" y="1178"/>
                </a:lnTo>
                <a:lnTo>
                  <a:pt x="221" y="1132"/>
                </a:lnTo>
                <a:lnTo>
                  <a:pt x="204" y="1088"/>
                </a:lnTo>
                <a:lnTo>
                  <a:pt x="186" y="1049"/>
                </a:lnTo>
                <a:lnTo>
                  <a:pt x="171" y="1013"/>
                </a:lnTo>
                <a:lnTo>
                  <a:pt x="156" y="982"/>
                </a:lnTo>
                <a:lnTo>
                  <a:pt x="140" y="953"/>
                </a:lnTo>
                <a:lnTo>
                  <a:pt x="125" y="928"/>
                </a:lnTo>
                <a:lnTo>
                  <a:pt x="111" y="907"/>
                </a:lnTo>
                <a:lnTo>
                  <a:pt x="100" y="890"/>
                </a:lnTo>
                <a:lnTo>
                  <a:pt x="86" y="873"/>
                </a:lnTo>
                <a:lnTo>
                  <a:pt x="71" y="859"/>
                </a:lnTo>
                <a:lnTo>
                  <a:pt x="58" y="848"/>
                </a:lnTo>
                <a:lnTo>
                  <a:pt x="44" y="838"/>
                </a:lnTo>
                <a:lnTo>
                  <a:pt x="29" y="832"/>
                </a:lnTo>
                <a:lnTo>
                  <a:pt x="15" y="827"/>
                </a:lnTo>
                <a:lnTo>
                  <a:pt x="0" y="825"/>
                </a:lnTo>
                <a:lnTo>
                  <a:pt x="19" y="806"/>
                </a:lnTo>
                <a:lnTo>
                  <a:pt x="38" y="790"/>
                </a:lnTo>
                <a:lnTo>
                  <a:pt x="58" y="777"/>
                </a:lnTo>
                <a:lnTo>
                  <a:pt x="77" y="765"/>
                </a:lnTo>
                <a:lnTo>
                  <a:pt x="94" y="758"/>
                </a:lnTo>
                <a:lnTo>
                  <a:pt x="109" y="752"/>
                </a:lnTo>
                <a:lnTo>
                  <a:pt x="127" y="748"/>
                </a:lnTo>
                <a:lnTo>
                  <a:pt x="142" y="746"/>
                </a:lnTo>
                <a:lnTo>
                  <a:pt x="163" y="750"/>
                </a:lnTo>
                <a:lnTo>
                  <a:pt x="184" y="761"/>
                </a:lnTo>
                <a:lnTo>
                  <a:pt x="207" y="779"/>
                </a:lnTo>
                <a:lnTo>
                  <a:pt x="231" y="806"/>
                </a:lnTo>
                <a:lnTo>
                  <a:pt x="254" y="838"/>
                </a:lnTo>
                <a:lnTo>
                  <a:pt x="277" y="878"/>
                </a:lnTo>
                <a:lnTo>
                  <a:pt x="302" y="924"/>
                </a:lnTo>
                <a:lnTo>
                  <a:pt x="327" y="980"/>
                </a:lnTo>
                <a:lnTo>
                  <a:pt x="363" y="1063"/>
                </a:lnTo>
                <a:lnTo>
                  <a:pt x="409" y="982"/>
                </a:lnTo>
                <a:lnTo>
                  <a:pt x="457" y="901"/>
                </a:lnTo>
                <a:lnTo>
                  <a:pt x="507" y="823"/>
                </a:lnTo>
                <a:lnTo>
                  <a:pt x="561" y="744"/>
                </a:lnTo>
                <a:lnTo>
                  <a:pt x="615" y="669"/>
                </a:lnTo>
                <a:lnTo>
                  <a:pt x="672" y="596"/>
                </a:lnTo>
                <a:lnTo>
                  <a:pt x="732" y="524"/>
                </a:lnTo>
                <a:lnTo>
                  <a:pt x="795" y="453"/>
                </a:lnTo>
                <a:lnTo>
                  <a:pt x="859" y="385"/>
                </a:lnTo>
                <a:lnTo>
                  <a:pt x="924" y="320"/>
                </a:lnTo>
                <a:lnTo>
                  <a:pt x="989" y="259"/>
                </a:lnTo>
                <a:lnTo>
                  <a:pt x="1055" y="199"/>
                </a:lnTo>
                <a:lnTo>
                  <a:pt x="1124" y="144"/>
                </a:lnTo>
                <a:lnTo>
                  <a:pt x="1191" y="92"/>
                </a:lnTo>
                <a:lnTo>
                  <a:pt x="1260" y="44"/>
                </a:lnTo>
                <a:lnTo>
                  <a:pt x="1331" y="0"/>
                </a:lnTo>
                <a:close/>
              </a:path>
            </a:pathLst>
          </a:custGeom>
          <a:solidFill>
            <a:srgbClr val="FF0000"/>
          </a:solidFill>
          <a:ln w="9525" cmpd="sng">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nchor="ctr"/>
          <a:lstStyle/>
          <a:p>
            <a:endParaRPr lang="zh-CN" altLang="en-US"/>
          </a:p>
        </p:txBody>
      </p:sp>
      <p:sp>
        <p:nvSpPr>
          <p:cNvPr id="5" name="TextBox 4"/>
          <p:cNvSpPr txBox="1">
            <a:spLocks noChangeArrowheads="1"/>
          </p:cNvSpPr>
          <p:nvPr/>
        </p:nvSpPr>
        <p:spPr bwMode="auto">
          <a:xfrm>
            <a:off x="198573" y="3356992"/>
            <a:ext cx="11358699" cy="954107"/>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sz="2800" b="1" dirty="0">
                <a:solidFill>
                  <a:srgbClr val="FF0000"/>
                </a:solidFill>
                <a:latin typeface="楷体" pitchFamily="49" charset="-122"/>
                <a:ea typeface="楷体" pitchFamily="49" charset="-122"/>
              </a:rPr>
              <a:t>【</a:t>
            </a:r>
            <a:r>
              <a:rPr lang="zh-CN" altLang="en-US" sz="2800" b="1" dirty="0">
                <a:solidFill>
                  <a:srgbClr val="FF0000"/>
                </a:solidFill>
                <a:latin typeface="楷体" pitchFamily="49" charset="-122"/>
                <a:ea typeface="楷体" pitchFamily="49" charset="-122"/>
              </a:rPr>
              <a:t>解析</a:t>
            </a:r>
            <a:r>
              <a:rPr lang="en-US" altLang="zh-CN" sz="2800" b="1" dirty="0">
                <a:solidFill>
                  <a:srgbClr val="FF0000"/>
                </a:solidFill>
                <a:latin typeface="楷体" pitchFamily="49" charset="-122"/>
                <a:ea typeface="楷体" pitchFamily="49" charset="-122"/>
              </a:rPr>
              <a:t>】</a:t>
            </a:r>
            <a:r>
              <a:rPr lang="zh-CN" altLang="en-US" sz="2800" b="1" dirty="0">
                <a:solidFill>
                  <a:srgbClr val="FF0000"/>
                </a:solidFill>
                <a:latin typeface="楷体" pitchFamily="49" charset="-122"/>
                <a:ea typeface="楷体" pitchFamily="49" charset="-122"/>
              </a:rPr>
              <a:t>选项</a:t>
            </a:r>
            <a:r>
              <a:rPr lang="en-US" altLang="zh-CN" sz="2800" b="1" dirty="0">
                <a:solidFill>
                  <a:srgbClr val="FF0000"/>
                </a:solidFill>
                <a:latin typeface="楷体" pitchFamily="49" charset="-122"/>
                <a:ea typeface="楷体" pitchFamily="49" charset="-122"/>
              </a:rPr>
              <a:t>C</a:t>
            </a:r>
            <a:r>
              <a:rPr lang="zh-CN" altLang="en-US" sz="2800" b="1" dirty="0">
                <a:solidFill>
                  <a:srgbClr val="FF0000"/>
                </a:solidFill>
                <a:latin typeface="楷体" pitchFamily="49" charset="-122"/>
                <a:ea typeface="楷体" pitchFamily="49" charset="-122"/>
              </a:rPr>
              <a:t>：</a:t>
            </a:r>
            <a:r>
              <a:rPr lang="zh-CN" altLang="zh-CN" sz="2800" b="1" dirty="0">
                <a:solidFill>
                  <a:srgbClr val="FF0000"/>
                </a:solidFill>
                <a:latin typeface="楷体" pitchFamily="49" charset="-122"/>
                <a:ea typeface="楷体" pitchFamily="49" charset="-122"/>
              </a:rPr>
              <a:t>造</a:t>
            </a:r>
            <a:r>
              <a:rPr lang="zh-CN" altLang="zh-CN" sz="2800" b="1" dirty="0">
                <a:solidFill>
                  <a:srgbClr val="FF0000"/>
                </a:solidFill>
                <a:latin typeface="楷体" pitchFamily="49" charset="-122"/>
                <a:ea typeface="楷体" pitchFamily="49" charset="-122"/>
              </a:rPr>
              <a:t>险、破险是为了富于变化，不是构建稳固重心。第三自然段有表述</a:t>
            </a:r>
            <a:r>
              <a:rPr lang="zh-CN" altLang="zh-CN" sz="2800" b="1" dirty="0">
                <a:solidFill>
                  <a:srgbClr val="FF0000"/>
                </a:solidFill>
                <a:latin typeface="楷体" pitchFamily="49" charset="-122"/>
                <a:ea typeface="楷体" pitchFamily="49" charset="-122"/>
              </a:rPr>
              <a:t>。</a:t>
            </a:r>
            <a:r>
              <a:rPr lang="zh-CN" altLang="en-US" sz="2800" b="1" dirty="0">
                <a:solidFill>
                  <a:srgbClr val="FF0000"/>
                </a:solidFill>
                <a:latin typeface="楷体" pitchFamily="49" charset="-122"/>
                <a:ea typeface="楷体" pitchFamily="49" charset="-122"/>
              </a:rPr>
              <a:t>故选：</a:t>
            </a:r>
            <a:r>
              <a:rPr lang="en-US" altLang="zh-CN" sz="2800" b="1" dirty="0">
                <a:solidFill>
                  <a:srgbClr val="FF0000"/>
                </a:solidFill>
                <a:latin typeface="楷体" pitchFamily="49" charset="-122"/>
                <a:ea typeface="楷体" pitchFamily="49" charset="-122"/>
              </a:rPr>
              <a:t>C</a:t>
            </a:r>
            <a:r>
              <a:rPr lang="zh-CN" altLang="en-US" sz="2800" b="1" dirty="0">
                <a:solidFill>
                  <a:srgbClr val="FF0000"/>
                </a:solidFill>
                <a:latin typeface="楷体" pitchFamily="49" charset="-122"/>
                <a:ea typeface="楷体" pitchFamily="49" charset="-122"/>
              </a:rPr>
              <a:t>。</a:t>
            </a:r>
            <a:endParaRPr lang="zh-CN" altLang="en-US" sz="2800" b="1" dirty="0">
              <a:solidFill>
                <a:srgbClr val="FF0000"/>
              </a:solidFill>
              <a:latin typeface="楷体" pitchFamily="49" charset="-122"/>
              <a:ea typeface="楷体" pitchFamily="49" charset="-122"/>
            </a:endParaRPr>
          </a:p>
        </p:txBody>
      </p:sp>
    </p:spTree>
    <p:extLst>
      <p:ext uri="{BB962C8B-B14F-4D97-AF65-F5344CB8AC3E}">
        <p14:creationId xmlns:p14="http://schemas.microsoft.com/office/powerpoint/2010/main" val="1910284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72829" y="476672"/>
            <a:ext cx="11358699" cy="523220"/>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sz="2800" b="1" dirty="0">
                <a:solidFill>
                  <a:srgbClr val="0000FF"/>
                </a:solidFill>
                <a:latin typeface="楷体" pitchFamily="49" charset="-122"/>
                <a:ea typeface="楷体" pitchFamily="49" charset="-122"/>
              </a:rPr>
              <a:t>5</a:t>
            </a:r>
            <a:r>
              <a:rPr lang="zh-CN" altLang="en-US" sz="2800" b="1" dirty="0">
                <a:solidFill>
                  <a:srgbClr val="0000FF"/>
                </a:solidFill>
                <a:latin typeface="楷体" pitchFamily="49" charset="-122"/>
                <a:ea typeface="楷体" pitchFamily="49" charset="-122"/>
              </a:rPr>
              <a:t>．综合以上三则材料，简要回答如何欣赏书法艺术的静与动。（</a:t>
            </a:r>
            <a:r>
              <a:rPr lang="en-US" altLang="zh-CN" sz="2800" b="1" dirty="0">
                <a:solidFill>
                  <a:srgbClr val="0000FF"/>
                </a:solidFill>
                <a:latin typeface="楷体" pitchFamily="49" charset="-122"/>
                <a:ea typeface="楷体" pitchFamily="49" charset="-122"/>
              </a:rPr>
              <a:t>6 </a:t>
            </a:r>
            <a:r>
              <a:rPr lang="zh-CN" altLang="en-US" sz="2800" b="1" dirty="0">
                <a:solidFill>
                  <a:srgbClr val="0000FF"/>
                </a:solidFill>
                <a:latin typeface="楷体" pitchFamily="49" charset="-122"/>
                <a:ea typeface="楷体" pitchFamily="49" charset="-122"/>
              </a:rPr>
              <a:t>分）</a:t>
            </a:r>
            <a:endParaRPr lang="zh-CN" altLang="en-US" sz="2800" b="1" dirty="0">
              <a:solidFill>
                <a:srgbClr val="0000FF"/>
              </a:solidFill>
              <a:latin typeface="楷体" pitchFamily="49" charset="-122"/>
              <a:ea typeface="楷体" pitchFamily="49" charset="-122"/>
            </a:endParaRPr>
          </a:p>
        </p:txBody>
      </p:sp>
      <p:sp>
        <p:nvSpPr>
          <p:cNvPr id="3" name="TextBox 2"/>
          <p:cNvSpPr txBox="1">
            <a:spLocks noChangeArrowheads="1"/>
          </p:cNvSpPr>
          <p:nvPr/>
        </p:nvSpPr>
        <p:spPr bwMode="auto">
          <a:xfrm>
            <a:off x="153933" y="1916832"/>
            <a:ext cx="11358699" cy="3539430"/>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sz="2800" b="1" dirty="0">
                <a:solidFill>
                  <a:srgbClr val="FF0000"/>
                </a:solidFill>
                <a:latin typeface="楷体" pitchFamily="49" charset="-122"/>
                <a:ea typeface="楷体" pitchFamily="49" charset="-122"/>
              </a:rPr>
              <a:t>5</a:t>
            </a:r>
            <a:r>
              <a:rPr lang="zh-CN" altLang="en-US" sz="2800" b="1" dirty="0">
                <a:solidFill>
                  <a:srgbClr val="FF0000"/>
                </a:solidFill>
                <a:latin typeface="楷体" pitchFamily="49" charset="-122"/>
                <a:ea typeface="楷体" pitchFamily="49" charset="-122"/>
              </a:rPr>
              <a:t>．答案要点：</a:t>
            </a:r>
          </a:p>
          <a:p>
            <a:pPr eaLnBrk="1" hangingPunct="1">
              <a:spcBef>
                <a:spcPct val="0"/>
              </a:spcBef>
              <a:buFontTx/>
              <a:buNone/>
            </a:pPr>
            <a:r>
              <a:rPr lang="zh-CN" altLang="en-US" sz="2800" b="1" dirty="0">
                <a:solidFill>
                  <a:srgbClr val="FF0000"/>
                </a:solidFill>
                <a:latin typeface="楷体" pitchFamily="49" charset="-122"/>
                <a:ea typeface="楷体" pitchFamily="49" charset="-122"/>
              </a:rPr>
              <a:t>①从书体风格角度，篆书、正楷等表现静态之美，行书、草书等表现动态之美。</a:t>
            </a:r>
          </a:p>
          <a:p>
            <a:pPr eaLnBrk="1" hangingPunct="1">
              <a:spcBef>
                <a:spcPct val="0"/>
              </a:spcBef>
              <a:buFontTx/>
              <a:buNone/>
            </a:pPr>
            <a:r>
              <a:rPr lang="zh-CN" altLang="en-US" sz="2800" b="1" dirty="0">
                <a:solidFill>
                  <a:srgbClr val="FF0000"/>
                </a:solidFill>
                <a:latin typeface="楷体" pitchFamily="49" charset="-122"/>
                <a:ea typeface="楷体" pitchFamily="49" charset="-122"/>
              </a:rPr>
              <a:t>②从字形、章法角度，书法作品字形、结构等，常常是动中有静，静中有动，如书法结体</a:t>
            </a:r>
          </a:p>
          <a:p>
            <a:pPr eaLnBrk="1" hangingPunct="1">
              <a:spcBef>
                <a:spcPct val="0"/>
              </a:spcBef>
              <a:buFontTx/>
              <a:buNone/>
            </a:pPr>
            <a:r>
              <a:rPr lang="zh-CN" altLang="en-US" sz="2800" b="1" dirty="0">
                <a:solidFill>
                  <a:srgbClr val="FF0000"/>
                </a:solidFill>
                <a:latin typeface="楷体" pitchFamily="49" charset="-122"/>
                <a:ea typeface="楷体" pitchFamily="49" charset="-122"/>
              </a:rPr>
              <a:t>“稳中寓险”，书法结构“动静相宜”。</a:t>
            </a:r>
          </a:p>
          <a:p>
            <a:pPr eaLnBrk="1" hangingPunct="1">
              <a:spcBef>
                <a:spcPct val="0"/>
              </a:spcBef>
              <a:buFontTx/>
              <a:buNone/>
            </a:pPr>
            <a:r>
              <a:rPr lang="zh-CN" altLang="en-US" sz="2800" b="1" dirty="0">
                <a:solidFill>
                  <a:srgbClr val="FF0000"/>
                </a:solidFill>
                <a:latin typeface="楷体" pitchFamily="49" charset="-122"/>
                <a:ea typeface="楷体" pitchFamily="49" charset="-122"/>
              </a:rPr>
              <a:t>③欣赏者需要修炼心境，提高修养，才能真正体会到书法艺术的静与动，尤其是静态之美。</a:t>
            </a:r>
            <a:endParaRPr lang="zh-CN" altLang="en-US" sz="2800" b="1" dirty="0">
              <a:solidFill>
                <a:srgbClr val="FF0000"/>
              </a:solidFill>
              <a:latin typeface="楷体" pitchFamily="49" charset="-122"/>
              <a:ea typeface="楷体" pitchFamily="49" charset="-122"/>
            </a:endParaRPr>
          </a:p>
        </p:txBody>
      </p:sp>
    </p:spTree>
    <p:extLst>
      <p:ext uri="{BB962C8B-B14F-4D97-AF65-F5344CB8AC3E}">
        <p14:creationId xmlns:p14="http://schemas.microsoft.com/office/powerpoint/2010/main" val="22974762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08001" y="-27384"/>
            <a:ext cx="11737304" cy="6986528"/>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b="1" dirty="0">
                <a:solidFill>
                  <a:srgbClr val="0000FF"/>
                </a:solidFill>
                <a:latin typeface="楷体" pitchFamily="49" charset="-122"/>
                <a:ea typeface="楷体" pitchFamily="49" charset="-122"/>
              </a:rPr>
              <a:t>二、本大题共 </a:t>
            </a:r>
            <a:r>
              <a:rPr lang="en-US" altLang="zh-CN" sz="2800" b="1" dirty="0">
                <a:solidFill>
                  <a:srgbClr val="0000FF"/>
                </a:solidFill>
                <a:latin typeface="楷体" pitchFamily="49" charset="-122"/>
                <a:ea typeface="楷体" pitchFamily="49" charset="-122"/>
              </a:rPr>
              <a:t>6 </a:t>
            </a:r>
            <a:r>
              <a:rPr lang="zh-CN" altLang="en-US" sz="2800" b="1" dirty="0">
                <a:solidFill>
                  <a:srgbClr val="0000FF"/>
                </a:solidFill>
                <a:latin typeface="楷体" pitchFamily="49" charset="-122"/>
                <a:ea typeface="楷体" pitchFamily="49" charset="-122"/>
              </a:rPr>
              <a:t>题，共 </a:t>
            </a:r>
            <a:r>
              <a:rPr lang="en-US" altLang="zh-CN" sz="2800" b="1" dirty="0">
                <a:solidFill>
                  <a:srgbClr val="0000FF"/>
                </a:solidFill>
                <a:latin typeface="楷体" pitchFamily="49" charset="-122"/>
                <a:ea typeface="楷体" pitchFamily="49" charset="-122"/>
              </a:rPr>
              <a:t>25 </a:t>
            </a:r>
            <a:r>
              <a:rPr lang="zh-CN" altLang="en-US" sz="2800" b="1" dirty="0">
                <a:solidFill>
                  <a:srgbClr val="0000FF"/>
                </a:solidFill>
                <a:latin typeface="楷体" pitchFamily="49" charset="-122"/>
                <a:ea typeface="楷体" pitchFamily="49" charset="-122"/>
              </a:rPr>
              <a:t>分。</a:t>
            </a:r>
          </a:p>
          <a:p>
            <a:pPr eaLnBrk="1" hangingPunct="1">
              <a:spcBef>
                <a:spcPct val="0"/>
              </a:spcBef>
              <a:buFontTx/>
              <a:buNone/>
            </a:pPr>
            <a:r>
              <a:rPr lang="zh-CN" altLang="en-US" sz="2800" b="1" dirty="0">
                <a:solidFill>
                  <a:srgbClr val="0000FF"/>
                </a:solidFill>
                <a:latin typeface="楷体" pitchFamily="49" charset="-122"/>
                <a:ea typeface="楷体" pitchFamily="49" charset="-122"/>
              </a:rPr>
              <a:t>（一）阅读下面文言文，完成 </a:t>
            </a:r>
            <a:r>
              <a:rPr lang="en-US" altLang="zh-CN" sz="2800" b="1" dirty="0">
                <a:solidFill>
                  <a:srgbClr val="0000FF"/>
                </a:solidFill>
                <a:latin typeface="楷体" pitchFamily="49" charset="-122"/>
                <a:ea typeface="楷体" pitchFamily="49" charset="-122"/>
              </a:rPr>
              <a:t>6</a:t>
            </a:r>
            <a:r>
              <a:rPr lang="zh-CN" altLang="en-US" sz="2800" b="1" dirty="0">
                <a:solidFill>
                  <a:srgbClr val="0000FF"/>
                </a:solidFill>
                <a:latin typeface="楷体" pitchFamily="49" charset="-122"/>
                <a:ea typeface="楷体" pitchFamily="49" charset="-122"/>
              </a:rPr>
              <a:t>－</a:t>
            </a:r>
            <a:r>
              <a:rPr lang="en-US" altLang="zh-CN" sz="2800" b="1" dirty="0">
                <a:solidFill>
                  <a:srgbClr val="0000FF"/>
                </a:solidFill>
                <a:latin typeface="楷体" pitchFamily="49" charset="-122"/>
                <a:ea typeface="楷体" pitchFamily="49" charset="-122"/>
              </a:rPr>
              <a:t>10 </a:t>
            </a:r>
            <a:r>
              <a:rPr lang="zh-CN" altLang="en-US" sz="2800" b="1" dirty="0">
                <a:solidFill>
                  <a:srgbClr val="0000FF"/>
                </a:solidFill>
                <a:latin typeface="楷体" pitchFamily="49" charset="-122"/>
                <a:ea typeface="楷体" pitchFamily="49" charset="-122"/>
              </a:rPr>
              <a:t>题。（共 </a:t>
            </a:r>
            <a:r>
              <a:rPr lang="en-US" altLang="zh-CN" sz="2800" b="1" dirty="0">
                <a:solidFill>
                  <a:srgbClr val="0000FF"/>
                </a:solidFill>
                <a:latin typeface="楷体" pitchFamily="49" charset="-122"/>
                <a:ea typeface="楷体" pitchFamily="49" charset="-122"/>
              </a:rPr>
              <a:t>18 </a:t>
            </a:r>
            <a:r>
              <a:rPr lang="zh-CN" altLang="en-US" sz="2800" b="1" dirty="0">
                <a:solidFill>
                  <a:srgbClr val="0000FF"/>
                </a:solidFill>
                <a:latin typeface="楷体" pitchFamily="49" charset="-122"/>
                <a:ea typeface="楷体" pitchFamily="49" charset="-122"/>
              </a:rPr>
              <a:t>分）</a:t>
            </a:r>
          </a:p>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秦</a:t>
            </a:r>
            <a:r>
              <a:rPr lang="zh-CN" altLang="en-US" sz="2800" b="1" dirty="0">
                <a:solidFill>
                  <a:srgbClr val="0000FF"/>
                </a:solidFill>
                <a:latin typeface="楷体" pitchFamily="49" charset="-122"/>
                <a:ea typeface="楷体" pitchFamily="49" charset="-122"/>
              </a:rPr>
              <a:t>武安君伐韩，拔野王。秦左庶长王龁攻上党，拔之。上党民走赵。赵廉颇军于长平</a:t>
            </a:r>
            <a:r>
              <a:rPr lang="zh-CN" altLang="en-US" sz="2800" b="1" dirty="0" smtClean="0">
                <a:solidFill>
                  <a:srgbClr val="0000FF"/>
                </a:solidFill>
                <a:latin typeface="楷体" pitchFamily="49" charset="-122"/>
                <a:ea typeface="楷体" pitchFamily="49" charset="-122"/>
              </a:rPr>
              <a:t>，以</a:t>
            </a:r>
            <a:r>
              <a:rPr lang="zh-CN" altLang="en-US" sz="2800" b="1" dirty="0">
                <a:solidFill>
                  <a:srgbClr val="FF0000"/>
                </a:solidFill>
                <a:latin typeface="楷体" pitchFamily="49" charset="-122"/>
                <a:ea typeface="楷体" pitchFamily="49" charset="-122"/>
              </a:rPr>
              <a:t>按</a:t>
            </a:r>
            <a:r>
              <a:rPr lang="zh-CN" altLang="en-US" sz="2800" b="1" dirty="0" smtClean="0">
                <a:solidFill>
                  <a:srgbClr val="FF0000"/>
                </a:solidFill>
                <a:latin typeface="楷体" pitchFamily="49" charset="-122"/>
                <a:ea typeface="楷体" pitchFamily="49" charset="-122"/>
              </a:rPr>
              <a:t>据</a:t>
            </a:r>
            <a:r>
              <a:rPr lang="zh-CN" altLang="en-US" sz="2800" b="1" dirty="0" smtClean="0">
                <a:solidFill>
                  <a:srgbClr val="0000FF"/>
                </a:solidFill>
                <a:latin typeface="楷体" pitchFamily="49" charset="-122"/>
                <a:ea typeface="楷体" pitchFamily="49" charset="-122"/>
              </a:rPr>
              <a:t>上</a:t>
            </a:r>
            <a:r>
              <a:rPr lang="zh-CN" altLang="en-US" sz="2800" b="1" dirty="0">
                <a:solidFill>
                  <a:srgbClr val="0000FF"/>
                </a:solidFill>
                <a:latin typeface="楷体" pitchFamily="49" charset="-122"/>
                <a:ea typeface="楷体" pitchFamily="49" charset="-122"/>
              </a:rPr>
              <a:t>党民。王</a:t>
            </a:r>
            <a:r>
              <a:rPr lang="zh-CN" altLang="en-US" sz="2800" b="1" dirty="0" smtClean="0">
                <a:solidFill>
                  <a:srgbClr val="0000FF"/>
                </a:solidFill>
                <a:latin typeface="楷体" pitchFamily="49" charset="-122"/>
                <a:ea typeface="楷体" pitchFamily="49" charset="-122"/>
              </a:rPr>
              <a:t>龁</a:t>
            </a:r>
            <a:r>
              <a:rPr lang="en-US" altLang="zh-CN" sz="2800" b="1" dirty="0">
                <a:solidFill>
                  <a:srgbClr val="00B050"/>
                </a:solidFill>
              </a:rPr>
              <a:t>[</a:t>
            </a:r>
            <a:r>
              <a:rPr lang="en-US" altLang="zh-CN" sz="2800" b="1" dirty="0" err="1">
                <a:solidFill>
                  <a:srgbClr val="00B050"/>
                </a:solidFill>
              </a:rPr>
              <a:t>hé</a:t>
            </a:r>
            <a:r>
              <a:rPr lang="en-US" altLang="zh-CN" sz="2800" b="1" dirty="0">
                <a:solidFill>
                  <a:srgbClr val="00B050"/>
                </a:solidFill>
              </a:rPr>
              <a:t>]</a:t>
            </a:r>
            <a:r>
              <a:rPr lang="zh-CN" altLang="en-US" sz="2800" b="1" dirty="0" smtClean="0">
                <a:solidFill>
                  <a:srgbClr val="FF0000"/>
                </a:solidFill>
                <a:latin typeface="楷体" pitchFamily="49" charset="-122"/>
                <a:ea typeface="楷体" pitchFamily="49" charset="-122"/>
              </a:rPr>
              <a:t>因</a:t>
            </a:r>
            <a:r>
              <a:rPr lang="zh-CN" altLang="en-US" sz="2800" b="1" dirty="0" smtClean="0">
                <a:solidFill>
                  <a:srgbClr val="0000FF"/>
                </a:solidFill>
                <a:latin typeface="楷体" pitchFamily="49" charset="-122"/>
                <a:ea typeface="楷体" pitchFamily="49" charset="-122"/>
              </a:rPr>
              <a:t>伐</a:t>
            </a:r>
            <a:r>
              <a:rPr lang="zh-CN" altLang="en-US" sz="2800" b="1" dirty="0">
                <a:solidFill>
                  <a:srgbClr val="0000FF"/>
                </a:solidFill>
                <a:latin typeface="楷体" pitchFamily="49" charset="-122"/>
                <a:ea typeface="楷体" pitchFamily="49" charset="-122"/>
              </a:rPr>
              <a:t>赵。赵军数战不胜，廉颇坚壁不出。赵王以颇失亡多而</a:t>
            </a:r>
            <a:r>
              <a:rPr lang="zh-CN" altLang="en-US" sz="2800" b="1" dirty="0" smtClean="0">
                <a:solidFill>
                  <a:srgbClr val="FF0000"/>
                </a:solidFill>
                <a:latin typeface="楷体" pitchFamily="49" charset="-122"/>
                <a:ea typeface="楷体" pitchFamily="49" charset="-122"/>
              </a:rPr>
              <a:t>更</a:t>
            </a:r>
            <a:r>
              <a:rPr lang="zh-CN" altLang="en-US" sz="2800" b="1" dirty="0" smtClean="0">
                <a:solidFill>
                  <a:srgbClr val="0000FF"/>
                </a:solidFill>
                <a:latin typeface="楷体" pitchFamily="49" charset="-122"/>
                <a:ea typeface="楷体" pitchFamily="49" charset="-122"/>
              </a:rPr>
              <a:t>怯</a:t>
            </a:r>
            <a:r>
              <a:rPr lang="zh-CN" altLang="en-US" sz="2800" b="1" dirty="0">
                <a:solidFill>
                  <a:srgbClr val="0000FF"/>
                </a:solidFill>
                <a:latin typeface="楷体" pitchFamily="49" charset="-122"/>
                <a:ea typeface="楷体" pitchFamily="49" charset="-122"/>
              </a:rPr>
              <a:t>不战</a:t>
            </a:r>
            <a:r>
              <a:rPr lang="zh-CN" altLang="en-US" sz="2800" b="1" dirty="0" smtClean="0">
                <a:solidFill>
                  <a:srgbClr val="0000FF"/>
                </a:solidFill>
                <a:latin typeface="楷体" pitchFamily="49" charset="-122"/>
                <a:ea typeface="楷体" pitchFamily="49" charset="-122"/>
              </a:rPr>
              <a:t>，</a:t>
            </a:r>
            <a:r>
              <a:rPr lang="zh-CN" altLang="en-US" sz="2800" b="1" u="sng" dirty="0" smtClean="0">
                <a:solidFill>
                  <a:srgbClr val="FF0000"/>
                </a:solidFill>
                <a:latin typeface="楷体" pitchFamily="49" charset="-122"/>
                <a:ea typeface="楷体" pitchFamily="49" charset="-122"/>
              </a:rPr>
              <a:t>怒</a:t>
            </a:r>
            <a:r>
              <a:rPr lang="zh-CN" altLang="en-US" sz="2800" b="1" u="sng" dirty="0">
                <a:solidFill>
                  <a:srgbClr val="FF0000"/>
                </a:solidFill>
                <a:latin typeface="楷体" pitchFamily="49" charset="-122"/>
                <a:ea typeface="楷体" pitchFamily="49" charset="-122"/>
              </a:rPr>
              <a:t>，数让之。</a:t>
            </a:r>
            <a:r>
              <a:rPr lang="zh-CN" altLang="en-US" sz="2800" b="1" dirty="0">
                <a:solidFill>
                  <a:srgbClr val="0000FF"/>
                </a:solidFill>
                <a:latin typeface="楷体" pitchFamily="49" charset="-122"/>
                <a:ea typeface="楷体" pitchFamily="49" charset="-122"/>
              </a:rPr>
              <a:t>秦相应侯又</a:t>
            </a:r>
            <a:r>
              <a:rPr lang="zh-CN" altLang="en-US" sz="2800" b="1" dirty="0" smtClean="0">
                <a:solidFill>
                  <a:srgbClr val="FF0000"/>
                </a:solidFill>
                <a:latin typeface="楷体" pitchFamily="49" charset="-122"/>
                <a:ea typeface="楷体" pitchFamily="49" charset="-122"/>
              </a:rPr>
              <a:t>使</a:t>
            </a:r>
            <a:r>
              <a:rPr lang="zh-CN" altLang="en-US" sz="2800" b="1" dirty="0" smtClean="0">
                <a:solidFill>
                  <a:srgbClr val="0000FF"/>
                </a:solidFill>
                <a:latin typeface="楷体" pitchFamily="49" charset="-122"/>
                <a:ea typeface="楷体" pitchFamily="49" charset="-122"/>
              </a:rPr>
              <a:t>人</a:t>
            </a:r>
            <a:r>
              <a:rPr lang="zh-CN" altLang="en-US" sz="2800" b="1" dirty="0">
                <a:solidFill>
                  <a:srgbClr val="0000FF"/>
                </a:solidFill>
                <a:latin typeface="楷体" pitchFamily="49" charset="-122"/>
                <a:ea typeface="楷体" pitchFamily="49" charset="-122"/>
              </a:rPr>
              <a:t>行千金于赵为反间，曰：“秦之所畏，独畏马服君之子赵括为</a:t>
            </a:r>
            <a:r>
              <a:rPr lang="zh-CN" altLang="en-US" sz="2800" b="1" dirty="0" smtClean="0">
                <a:solidFill>
                  <a:srgbClr val="0000FF"/>
                </a:solidFill>
                <a:latin typeface="楷体" pitchFamily="49" charset="-122"/>
                <a:ea typeface="楷体" pitchFamily="49" charset="-122"/>
              </a:rPr>
              <a:t>将耳</a:t>
            </a:r>
            <a:r>
              <a:rPr lang="zh-CN" altLang="en-US" sz="2800" b="1" dirty="0">
                <a:solidFill>
                  <a:srgbClr val="0000FF"/>
                </a:solidFill>
                <a:latin typeface="楷体" pitchFamily="49" charset="-122"/>
                <a:ea typeface="楷体" pitchFamily="49" charset="-122"/>
              </a:rPr>
              <a:t>！廉颇易与，且降矣！”赵王遂以赵括代颇将。蔺相如曰：“王以名使括，</a:t>
            </a:r>
            <a:r>
              <a:rPr lang="zh-CN" altLang="en-US" sz="2800" b="1" u="sng" dirty="0">
                <a:solidFill>
                  <a:srgbClr val="FF0000"/>
                </a:solidFill>
                <a:latin typeface="楷体" pitchFamily="49" charset="-122"/>
                <a:ea typeface="楷体" pitchFamily="49" charset="-122"/>
              </a:rPr>
              <a:t>若胶柱鼓瑟耳</a:t>
            </a:r>
            <a:r>
              <a:rPr lang="zh-CN" altLang="en-US" sz="2800" b="1" u="sng" dirty="0" smtClean="0">
                <a:solidFill>
                  <a:srgbClr val="FF0000"/>
                </a:solidFill>
                <a:latin typeface="楷体" pitchFamily="49" charset="-122"/>
                <a:ea typeface="楷体" pitchFamily="49" charset="-122"/>
              </a:rPr>
              <a:t>。</a:t>
            </a:r>
            <a:r>
              <a:rPr lang="zh-CN" altLang="en-US" sz="2800" b="1" dirty="0" smtClean="0">
                <a:solidFill>
                  <a:srgbClr val="0000FF"/>
                </a:solidFill>
                <a:latin typeface="楷体" pitchFamily="49" charset="-122"/>
                <a:ea typeface="楷体" pitchFamily="49" charset="-122"/>
              </a:rPr>
              <a:t>括</a:t>
            </a:r>
            <a:r>
              <a:rPr lang="zh-CN" altLang="en-US" sz="2800" b="1" dirty="0">
                <a:solidFill>
                  <a:srgbClr val="0000FF"/>
                </a:solidFill>
                <a:latin typeface="楷体" pitchFamily="49" charset="-122"/>
                <a:ea typeface="楷体" pitchFamily="49" charset="-122"/>
              </a:rPr>
              <a:t>徒能读其父书传，不知合变也。”王不听。初，赵括自少时学兵法，</a:t>
            </a:r>
            <a:r>
              <a:rPr lang="zh-CN" altLang="en-US" sz="2800" b="1" dirty="0" smtClean="0">
                <a:solidFill>
                  <a:srgbClr val="FF0000"/>
                </a:solidFill>
                <a:latin typeface="楷体" pitchFamily="49" charset="-122"/>
                <a:ea typeface="楷体" pitchFamily="49" charset="-122"/>
              </a:rPr>
              <a:t>以</a:t>
            </a:r>
            <a:r>
              <a:rPr lang="zh-CN" altLang="en-US" sz="2800" b="1" dirty="0" smtClean="0">
                <a:solidFill>
                  <a:srgbClr val="0000FF"/>
                </a:solidFill>
                <a:latin typeface="楷体" pitchFamily="49" charset="-122"/>
                <a:ea typeface="楷体" pitchFamily="49" charset="-122"/>
              </a:rPr>
              <a:t>天下</a:t>
            </a:r>
            <a:r>
              <a:rPr lang="zh-CN" altLang="en-US" sz="2800" b="1" dirty="0">
                <a:solidFill>
                  <a:srgbClr val="0000FF"/>
                </a:solidFill>
                <a:latin typeface="楷体" pitchFamily="49" charset="-122"/>
                <a:ea typeface="楷体" pitchFamily="49" charset="-122"/>
              </a:rPr>
              <a:t>莫能当；尝</a:t>
            </a:r>
            <a:r>
              <a:rPr lang="zh-CN" altLang="en-US" sz="2800" b="1" dirty="0" smtClean="0">
                <a:solidFill>
                  <a:srgbClr val="0000FF"/>
                </a:solidFill>
                <a:latin typeface="楷体" pitchFamily="49" charset="-122"/>
                <a:ea typeface="楷体" pitchFamily="49" charset="-122"/>
              </a:rPr>
              <a:t>与其父</a:t>
            </a:r>
            <a:r>
              <a:rPr lang="zh-CN" altLang="en-US" sz="2800" b="1" dirty="0">
                <a:solidFill>
                  <a:srgbClr val="0000FF"/>
                </a:solidFill>
                <a:latin typeface="楷体" pitchFamily="49" charset="-122"/>
                <a:ea typeface="楷体" pitchFamily="49" charset="-122"/>
              </a:rPr>
              <a:t>奢言兵事，</a:t>
            </a:r>
            <a:r>
              <a:rPr lang="zh-CN" altLang="en-US" sz="2800" b="1" u="sng" dirty="0">
                <a:solidFill>
                  <a:srgbClr val="FF0000"/>
                </a:solidFill>
                <a:latin typeface="楷体" pitchFamily="49" charset="-122"/>
                <a:ea typeface="楷体" pitchFamily="49" charset="-122"/>
              </a:rPr>
              <a:t>奢不能难，然不谓善。</a:t>
            </a:r>
            <a:r>
              <a:rPr lang="zh-CN" altLang="en-US" sz="2800" b="1" dirty="0">
                <a:solidFill>
                  <a:srgbClr val="0000FF"/>
                </a:solidFill>
                <a:latin typeface="楷体" pitchFamily="49" charset="-122"/>
                <a:ea typeface="楷体" pitchFamily="49" charset="-122"/>
              </a:rPr>
              <a:t>括母问其故，奢曰：“兵，死地也，而括易言之。</a:t>
            </a:r>
            <a:r>
              <a:rPr lang="zh-CN" altLang="en-US" sz="2800" b="1" dirty="0" smtClean="0">
                <a:solidFill>
                  <a:srgbClr val="FF0000"/>
                </a:solidFill>
                <a:latin typeface="楷体" pitchFamily="49" charset="-122"/>
                <a:ea typeface="楷体" pitchFamily="49" charset="-122"/>
              </a:rPr>
              <a:t>使</a:t>
            </a:r>
            <a:r>
              <a:rPr lang="zh-CN" altLang="en-US" sz="2800" b="1" dirty="0" smtClean="0">
                <a:solidFill>
                  <a:srgbClr val="0000FF"/>
                </a:solidFill>
                <a:latin typeface="楷体" pitchFamily="49" charset="-122"/>
                <a:ea typeface="楷体" pitchFamily="49" charset="-122"/>
              </a:rPr>
              <a:t>赵不将</a:t>
            </a:r>
            <a:r>
              <a:rPr lang="zh-CN" altLang="en-US" sz="2800" b="1" dirty="0">
                <a:solidFill>
                  <a:srgbClr val="0000FF"/>
                </a:solidFill>
                <a:latin typeface="楷体" pitchFamily="49" charset="-122"/>
                <a:ea typeface="楷体" pitchFamily="49" charset="-122"/>
              </a:rPr>
              <a:t>括则</a:t>
            </a:r>
            <a:r>
              <a:rPr lang="zh-CN" altLang="en-US" sz="2800" b="1" dirty="0" smtClean="0">
                <a:solidFill>
                  <a:srgbClr val="FF0000"/>
                </a:solidFill>
                <a:latin typeface="楷体" pitchFamily="49" charset="-122"/>
                <a:ea typeface="楷体" pitchFamily="49" charset="-122"/>
              </a:rPr>
              <a:t>已</a:t>
            </a:r>
            <a:r>
              <a:rPr lang="zh-CN" altLang="en-US" sz="2800" b="1" dirty="0" smtClean="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若必将之，破赵军者必括也。”及括将行，其母上书，言括不可使。王曰：</a:t>
            </a:r>
            <a:r>
              <a:rPr lang="zh-CN" altLang="en-US" sz="2800" b="1" dirty="0" smtClean="0">
                <a:solidFill>
                  <a:srgbClr val="0000FF"/>
                </a:solidFill>
                <a:latin typeface="楷体" pitchFamily="49" charset="-122"/>
                <a:ea typeface="楷体" pitchFamily="49" charset="-122"/>
              </a:rPr>
              <a:t>“何以？”对</a:t>
            </a:r>
            <a:r>
              <a:rPr lang="zh-CN" altLang="en-US" sz="2800" b="1" dirty="0">
                <a:solidFill>
                  <a:srgbClr val="0000FF"/>
                </a:solidFill>
                <a:latin typeface="楷体" pitchFamily="49" charset="-122"/>
                <a:ea typeface="楷体" pitchFamily="49" charset="-122"/>
              </a:rPr>
              <a:t>曰：“始妾事其父，时为将，身所</a:t>
            </a:r>
            <a:r>
              <a:rPr lang="zh-CN" altLang="en-US" sz="2800" b="1" dirty="0" smtClean="0">
                <a:solidFill>
                  <a:srgbClr val="FF0000"/>
                </a:solidFill>
                <a:latin typeface="楷体" pitchFamily="49" charset="-122"/>
                <a:ea typeface="楷体" pitchFamily="49" charset="-122"/>
              </a:rPr>
              <a:t>奉</a:t>
            </a:r>
            <a:r>
              <a:rPr lang="zh-CN" altLang="en-US" sz="2800" b="1" dirty="0" smtClean="0">
                <a:solidFill>
                  <a:srgbClr val="0000FF"/>
                </a:solidFill>
                <a:latin typeface="楷体" pitchFamily="49" charset="-122"/>
                <a:ea typeface="楷体" pitchFamily="49" charset="-122"/>
              </a:rPr>
              <a:t>饭</a:t>
            </a:r>
            <a:r>
              <a:rPr lang="zh-CN" altLang="en-US" sz="2800" b="1" dirty="0">
                <a:solidFill>
                  <a:srgbClr val="0000FF"/>
                </a:solidFill>
                <a:latin typeface="楷体" pitchFamily="49" charset="-122"/>
                <a:ea typeface="楷体" pitchFamily="49" charset="-122"/>
              </a:rPr>
              <a:t>而进食者以十数，所友者以百数，王所赏赐者，尽</a:t>
            </a:r>
            <a:r>
              <a:rPr lang="zh-CN" altLang="en-US" sz="2800" b="1" dirty="0" smtClean="0">
                <a:solidFill>
                  <a:srgbClr val="FF0000"/>
                </a:solidFill>
                <a:latin typeface="楷体" pitchFamily="49" charset="-122"/>
                <a:ea typeface="楷体" pitchFamily="49" charset="-122"/>
              </a:rPr>
              <a:t>以</a:t>
            </a:r>
            <a:r>
              <a:rPr lang="zh-CN" altLang="en-US" sz="2800" b="1" dirty="0" smtClean="0">
                <a:solidFill>
                  <a:srgbClr val="0000FF"/>
                </a:solidFill>
                <a:latin typeface="楷体" pitchFamily="49" charset="-122"/>
                <a:ea typeface="楷体" pitchFamily="49" charset="-122"/>
              </a:rPr>
              <a:t>与</a:t>
            </a:r>
            <a:r>
              <a:rPr lang="zh-CN" altLang="en-US" sz="2800" b="1" dirty="0">
                <a:solidFill>
                  <a:srgbClr val="0000FF"/>
                </a:solidFill>
                <a:latin typeface="楷体" pitchFamily="49" charset="-122"/>
                <a:ea typeface="楷体" pitchFamily="49" charset="-122"/>
              </a:rPr>
              <a:t>军吏士大夫；受命之日，不问家事。今括一旦为将，东乡而朝，军吏无敢仰视之者；王</a:t>
            </a:r>
            <a:r>
              <a:rPr lang="zh-CN" altLang="en-US" sz="2800" b="1" dirty="0" smtClean="0">
                <a:solidFill>
                  <a:srgbClr val="0000FF"/>
                </a:solidFill>
                <a:latin typeface="楷体" pitchFamily="49" charset="-122"/>
                <a:ea typeface="楷体" pitchFamily="49" charset="-122"/>
              </a:rPr>
              <a:t>所赐</a:t>
            </a:r>
            <a:r>
              <a:rPr lang="zh-CN" altLang="en-US" sz="2800" b="1" dirty="0">
                <a:solidFill>
                  <a:srgbClr val="0000FF"/>
                </a:solidFill>
                <a:latin typeface="楷体" pitchFamily="49" charset="-122"/>
                <a:ea typeface="楷体" pitchFamily="49" charset="-122"/>
              </a:rPr>
              <a:t>金帛，归藏于家，而日视便利田宅可买者买之。王以为如其父，</a:t>
            </a:r>
            <a:r>
              <a:rPr lang="zh-CN" altLang="en-US" sz="2800" b="1" u="sng" dirty="0">
                <a:solidFill>
                  <a:srgbClr val="FF0000"/>
                </a:solidFill>
                <a:latin typeface="楷体" pitchFamily="49" charset="-122"/>
                <a:ea typeface="楷体" pitchFamily="49" charset="-122"/>
              </a:rPr>
              <a:t>父子异心，愿王勿遣！</a:t>
            </a:r>
            <a:r>
              <a:rPr lang="zh-CN" altLang="en-US" sz="2800" b="1" dirty="0">
                <a:solidFill>
                  <a:srgbClr val="0000FF"/>
                </a:solidFill>
                <a:latin typeface="楷体" pitchFamily="49" charset="-122"/>
                <a:ea typeface="楷体" pitchFamily="49" charset="-122"/>
              </a:rPr>
              <a:t>”</a:t>
            </a:r>
            <a:r>
              <a:rPr lang="zh-CN" altLang="en-US" sz="2800" b="1" dirty="0" smtClean="0">
                <a:solidFill>
                  <a:srgbClr val="0000FF"/>
                </a:solidFill>
                <a:latin typeface="楷体" pitchFamily="49" charset="-122"/>
                <a:ea typeface="楷体" pitchFamily="49" charset="-122"/>
              </a:rPr>
              <a:t>王曰</a:t>
            </a:r>
            <a:r>
              <a:rPr lang="zh-CN" altLang="en-US" sz="2800" b="1" dirty="0">
                <a:solidFill>
                  <a:srgbClr val="0000FF"/>
                </a:solidFill>
                <a:latin typeface="楷体" pitchFamily="49" charset="-122"/>
                <a:ea typeface="楷体" pitchFamily="49" charset="-122"/>
              </a:rPr>
              <a:t>：“母置之，吾</a:t>
            </a:r>
            <a:r>
              <a:rPr lang="zh-CN" altLang="en-US" sz="2800" b="1" dirty="0" smtClean="0">
                <a:solidFill>
                  <a:srgbClr val="FF0000"/>
                </a:solidFill>
                <a:latin typeface="楷体" pitchFamily="49" charset="-122"/>
                <a:ea typeface="楷体" pitchFamily="49" charset="-122"/>
              </a:rPr>
              <a:t>已</a:t>
            </a:r>
            <a:r>
              <a:rPr lang="zh-CN" altLang="en-US" sz="2800" b="1" dirty="0" smtClean="0">
                <a:solidFill>
                  <a:srgbClr val="0000FF"/>
                </a:solidFill>
                <a:latin typeface="楷体" pitchFamily="49" charset="-122"/>
                <a:ea typeface="楷体" pitchFamily="49" charset="-122"/>
              </a:rPr>
              <a:t>决</a:t>
            </a:r>
            <a:r>
              <a:rPr lang="zh-CN" altLang="en-US" sz="2800" b="1" dirty="0">
                <a:solidFill>
                  <a:srgbClr val="0000FF"/>
                </a:solidFill>
                <a:latin typeface="楷体" pitchFamily="49" charset="-122"/>
                <a:ea typeface="楷体" pitchFamily="49" charset="-122"/>
              </a:rPr>
              <a:t>矣！”母</a:t>
            </a:r>
            <a:r>
              <a:rPr lang="zh-CN" altLang="en-US" sz="2800" b="1" dirty="0" smtClean="0">
                <a:solidFill>
                  <a:srgbClr val="FF0000"/>
                </a:solidFill>
                <a:latin typeface="楷体" pitchFamily="49" charset="-122"/>
                <a:ea typeface="楷体" pitchFamily="49" charset="-122"/>
              </a:rPr>
              <a:t>因</a:t>
            </a:r>
            <a:r>
              <a:rPr lang="zh-CN" altLang="en-US" sz="2800" b="1" dirty="0" smtClean="0">
                <a:solidFill>
                  <a:srgbClr val="0000FF"/>
                </a:solidFill>
                <a:latin typeface="楷体" pitchFamily="49" charset="-122"/>
                <a:ea typeface="楷体" pitchFamily="49" charset="-122"/>
              </a:rPr>
              <a:t>曰</a:t>
            </a:r>
            <a:r>
              <a:rPr lang="zh-CN" altLang="en-US" sz="2800" b="1" dirty="0">
                <a:solidFill>
                  <a:srgbClr val="0000FF"/>
                </a:solidFill>
                <a:latin typeface="楷体" pitchFamily="49" charset="-122"/>
                <a:ea typeface="楷体" pitchFamily="49" charset="-122"/>
              </a:rPr>
              <a:t>：“即如有不称，妾请无随坐！”赵王许之。</a:t>
            </a:r>
            <a:endParaRPr lang="zh-CN" altLang="en-US" sz="2800" b="1" dirty="0">
              <a:solidFill>
                <a:srgbClr val="0000FF"/>
              </a:solidFill>
              <a:latin typeface="楷体" pitchFamily="49" charset="-122"/>
              <a:ea typeface="楷体" pitchFamily="49" charset="-122"/>
            </a:endParaRPr>
          </a:p>
        </p:txBody>
      </p:sp>
    </p:spTree>
    <p:extLst>
      <p:ext uri="{BB962C8B-B14F-4D97-AF65-F5344CB8AC3E}">
        <p14:creationId xmlns:p14="http://schemas.microsoft.com/office/powerpoint/2010/main" val="243843137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98573" y="188640"/>
            <a:ext cx="11358699" cy="6124754"/>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en-US" altLang="zh-CN" sz="2800" b="1" dirty="0" smtClean="0">
                <a:solidFill>
                  <a:srgbClr val="FF0000"/>
                </a:solidFill>
                <a:latin typeface="楷体" panose="02010609060101010101" pitchFamily="49" charset="-122"/>
                <a:ea typeface="楷体" panose="02010609060101010101" pitchFamily="49" charset="-122"/>
              </a:rPr>
              <a:t>  </a:t>
            </a:r>
            <a:r>
              <a:rPr lang="zh-CN" altLang="zh-CN" sz="2800" b="1" dirty="0" smtClean="0">
                <a:solidFill>
                  <a:srgbClr val="FF0000"/>
                </a:solidFill>
                <a:latin typeface="楷体" panose="02010609060101010101" pitchFamily="49" charset="-122"/>
                <a:ea typeface="楷体" panose="02010609060101010101" pitchFamily="49" charset="-122"/>
              </a:rPr>
              <a:t>秦国</a:t>
            </a:r>
            <a:r>
              <a:rPr lang="zh-CN" altLang="zh-CN" sz="2800" b="1" dirty="0">
                <a:solidFill>
                  <a:srgbClr val="FF0000"/>
                </a:solidFill>
                <a:latin typeface="楷体" panose="02010609060101010101" pitchFamily="49" charset="-122"/>
                <a:ea typeface="楷体" panose="02010609060101010101" pitchFamily="49" charset="-122"/>
              </a:rPr>
              <a:t>武安君白起进攻韩国，攻克野王。秦国左庶长王龁率兵进攻上党郡，成功攻下。上党的百姓往赵国逃跑。赵将廉颇驻军在长平，来接应上党逃来的百姓。王龁于是进攻赵国。赵军屡战屡败。赵将廉颇坚守营垒，拒不出战。赵孝成王认为廉颇损失伤亡大而又胆怯不敢出战，很生气，屡次责备他。秦国丞相应侯范睢又派人到赵国用千金施行反间计，说：</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秦国所怕的，只不过怕马服君赵奢的儿子赵括担任将军而已。廉颇容易对付，而且他将要投降啦！</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赵王于是让赵括代替廉颇担任大将。蔺相如说：</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大王您根据赵奢的名声任用赵括，这就好像用粘住调弦的琴柱再弹琴呀！赵括只能死读他父亲的兵书，不知道结合情况来变化。</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赵王不听</a:t>
            </a:r>
            <a:r>
              <a:rPr lang="zh-CN" altLang="zh-CN" sz="2800" b="1" dirty="0" smtClean="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从前，赵括从小学习兵法时，自以为天下没有对手；曾经跟他父亲谈论用兵的事情，赵奢也不能难倒他。然而并不说他高明。赵括的母亲问这是什么缘故，赵奢说：“带兵打仗，就是出生入死，但赵括谈论它却很随便。假使赵国不用赵括做大将也就罢了；如果一定要任他做大将，那搞垮赵国军队的，一定是赵括！</a:t>
            </a:r>
            <a:r>
              <a:rPr lang="zh-CN" altLang="zh-CN" sz="2800" b="1" dirty="0" smtClean="0">
                <a:solidFill>
                  <a:srgbClr val="FF0000"/>
                </a:solidFill>
                <a:latin typeface="楷体" panose="02010609060101010101" pitchFamily="49" charset="-122"/>
                <a:ea typeface="楷体" panose="02010609060101010101" pitchFamily="49" charset="-122"/>
              </a:rPr>
              <a:t>”</a:t>
            </a:r>
            <a:endParaRPr lang="zh-CN" altLang="zh-CN" sz="2800" dirty="0"/>
          </a:p>
        </p:txBody>
      </p:sp>
    </p:spTree>
    <p:extLst>
      <p:ext uri="{BB962C8B-B14F-4D97-AF65-F5344CB8AC3E}">
        <p14:creationId xmlns:p14="http://schemas.microsoft.com/office/powerpoint/2010/main" val="382767086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98573" y="188640"/>
            <a:ext cx="11358699" cy="4832092"/>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en-US" altLang="zh-CN" sz="2800" b="1" dirty="0" smtClean="0">
                <a:solidFill>
                  <a:srgbClr val="FF0000"/>
                </a:solidFill>
                <a:latin typeface="楷体" panose="02010609060101010101" pitchFamily="49" charset="-122"/>
                <a:ea typeface="楷体" panose="02010609060101010101" pitchFamily="49" charset="-122"/>
              </a:rPr>
              <a:t>   </a:t>
            </a:r>
            <a:r>
              <a:rPr lang="zh-CN" altLang="zh-CN" sz="2800" b="1" dirty="0" smtClean="0">
                <a:solidFill>
                  <a:srgbClr val="FF0000"/>
                </a:solidFill>
                <a:latin typeface="楷体" panose="02010609060101010101" pitchFamily="49" charset="-122"/>
                <a:ea typeface="楷体" panose="02010609060101010101" pitchFamily="49" charset="-122"/>
              </a:rPr>
              <a:t>到</a:t>
            </a:r>
            <a:r>
              <a:rPr lang="zh-CN" altLang="zh-CN" sz="2800" b="1" dirty="0">
                <a:solidFill>
                  <a:srgbClr val="FF0000"/>
                </a:solidFill>
                <a:latin typeface="楷体" panose="02010609060101010101" pitchFamily="49" charset="-122"/>
                <a:ea typeface="楷体" panose="02010609060101010101" pitchFamily="49" charset="-122"/>
              </a:rPr>
              <a:t>了赵括将要出发的时候，他的母亲向赵王上书，说不能任用赵括为大将。赵王说：“为什么呢？”她回答说：“当初我侍奉他父亲，那时他父亲当了将军，亲自捧饭敬请进餐的人有上十位，当作朋友看待的人有上百位。大王以及王家贵族所赏赐的东西，全部分给军中官吏、士大大。接受任命那天，一心奉公，不问家事。现在赵括一被任命当了将军，就面向东而坐，接受将佐拜见，军中官吏没有敢抬头看他的；大王赏赐给的金银布匹，他运回家里，而且每天察看好房子好地，能买的就买。大王以为他像他父亲，其实他们父子的心是不一样的，希望大王别派遣他去。”赵王说：“你不要管这件事，我已经决定了！”赵括的母亲趁机说：“假如以后他有不称职的情况，我请求不要牵连我治罪。”赵王同意了她的请求</a:t>
            </a:r>
            <a:r>
              <a:rPr lang="zh-CN" altLang="zh-CN" sz="2800" b="1" dirty="0" smtClean="0">
                <a:solidFill>
                  <a:srgbClr val="FF0000"/>
                </a:solidFill>
                <a:latin typeface="楷体" panose="02010609060101010101" pitchFamily="49" charset="-122"/>
                <a:ea typeface="楷体" panose="02010609060101010101" pitchFamily="49" charset="-122"/>
              </a:rPr>
              <a:t>。</a:t>
            </a:r>
            <a:endParaRPr lang="zh-CN" altLang="zh-CN" sz="2800" b="1" dirty="0">
              <a:solidFill>
                <a:srgbClr val="FF0000"/>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73135424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24261" y="764704"/>
            <a:ext cx="11358699" cy="3539430"/>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赵括至军，悉更约束，易置军吏，出兵击秦师。武安君佯败而走，</a:t>
            </a:r>
            <a:r>
              <a:rPr lang="zh-CN" altLang="en-US" sz="2800" b="1" dirty="0" smtClean="0">
                <a:solidFill>
                  <a:srgbClr val="FF0000"/>
                </a:solidFill>
                <a:latin typeface="楷体" pitchFamily="49" charset="-122"/>
                <a:ea typeface="楷体" pitchFamily="49" charset="-122"/>
              </a:rPr>
              <a:t>张</a:t>
            </a:r>
            <a:r>
              <a:rPr lang="zh-CN" altLang="en-US" sz="2800" b="1" dirty="0" smtClean="0">
                <a:solidFill>
                  <a:srgbClr val="0000FF"/>
                </a:solidFill>
                <a:latin typeface="楷体" pitchFamily="49" charset="-122"/>
                <a:ea typeface="楷体" pitchFamily="49" charset="-122"/>
              </a:rPr>
              <a:t>二奇兵以劫之。赵括乘胜追造秦壁，壁坚，拒不得入；奇兵二万五千人绝赵军之后，又五千骑绝赵壁间。赵军分而为二，粮道绝。赵军食绝四十六日，皆内阴相杀食。赵括自出锐卒搏战，秦人射杀之。赵师大败，卒四十万人皆降。武安君曰：“赵卒反覆，非尽杀之，恐为乱。”乃挟诈而尽坑杀之，遗其小者二百四十人归赵。前后斩首虏四十五万人，赵人大震。</a:t>
            </a:r>
            <a:endParaRPr lang="zh-CN" altLang="en-US" sz="2800" b="1" dirty="0">
              <a:solidFill>
                <a:srgbClr val="0000FF"/>
              </a:solidFill>
              <a:latin typeface="楷体" pitchFamily="49" charset="-122"/>
              <a:ea typeface="楷体" pitchFamily="49" charset="-122"/>
            </a:endParaRPr>
          </a:p>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a:t>
            </a:r>
            <a:r>
              <a:rPr lang="zh-CN" altLang="en-US" sz="2800" b="1" dirty="0">
                <a:solidFill>
                  <a:srgbClr val="0000FF"/>
                </a:solidFill>
                <a:latin typeface="楷体" pitchFamily="49" charset="-122"/>
                <a:ea typeface="楷体" pitchFamily="49" charset="-122"/>
              </a:rPr>
              <a:t>取材于</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资治通鉴</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周纪五</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a:t>
            </a:r>
            <a:endParaRPr lang="zh-CN" altLang="en-US" sz="2800" b="1" dirty="0">
              <a:solidFill>
                <a:srgbClr val="0000FF"/>
              </a:solidFill>
              <a:latin typeface="楷体" pitchFamily="49" charset="-122"/>
              <a:ea typeface="楷体" pitchFamily="49" charset="-122"/>
            </a:endParaRPr>
          </a:p>
        </p:txBody>
      </p:sp>
    </p:spTree>
    <p:extLst>
      <p:ext uri="{BB962C8B-B14F-4D97-AF65-F5344CB8AC3E}">
        <p14:creationId xmlns:p14="http://schemas.microsoft.com/office/powerpoint/2010/main" val="198263364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24261" y="404664"/>
            <a:ext cx="11358699" cy="1815882"/>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sz="2800" b="1" dirty="0" smtClean="0">
                <a:solidFill>
                  <a:srgbClr val="0000FF"/>
                </a:solidFill>
                <a:latin typeface="华文楷体" panose="02010600040101010101" pitchFamily="2" charset="-122"/>
                <a:ea typeface="华文楷体" panose="02010600040101010101" pitchFamily="2" charset="-122"/>
              </a:rPr>
              <a:t>      </a:t>
            </a:r>
            <a:r>
              <a:rPr lang="zh-CN" altLang="zh-CN" sz="2800" b="1" dirty="0" smtClean="0">
                <a:solidFill>
                  <a:srgbClr val="0000FF"/>
                </a:solidFill>
                <a:latin typeface="华文楷体" panose="02010600040101010101" pitchFamily="2" charset="-122"/>
                <a:ea typeface="华文楷体" panose="02010600040101010101" pitchFamily="2" charset="-122"/>
              </a:rPr>
              <a:t>试题</a:t>
            </a:r>
            <a:r>
              <a:rPr lang="zh-CN" altLang="zh-CN" sz="2800" b="1" dirty="0">
                <a:solidFill>
                  <a:srgbClr val="0000FF"/>
                </a:solidFill>
                <a:latin typeface="华文楷体" panose="02010600040101010101" pitchFamily="2" charset="-122"/>
                <a:ea typeface="华文楷体" panose="02010600040101010101" pitchFamily="2" charset="-122"/>
              </a:rPr>
              <a:t>整体风格比较平和。其中，多文本阅读和文言文阅读难度略有下降；微写作考察更趋专业化，间接抒情技巧成为考生试金石；第二道大</a:t>
            </a:r>
            <a:r>
              <a:rPr lang="en-US" altLang="zh-CN" sz="2800" b="1" u="sng" dirty="0" err="1">
                <a:solidFill>
                  <a:srgbClr val="0000FF"/>
                </a:solidFill>
                <a:latin typeface="华文楷体" panose="02010600040101010101" pitchFamily="2" charset="-122"/>
                <a:ea typeface="华文楷体" panose="02010600040101010101" pitchFamily="2" charset="-122"/>
                <a:hlinkClick r:id="rId2"/>
              </a:rPr>
              <a:t>作文</a:t>
            </a:r>
            <a:r>
              <a:rPr lang="zh-CN" altLang="zh-CN" sz="2800" b="1" dirty="0">
                <a:solidFill>
                  <a:srgbClr val="0000FF"/>
                </a:solidFill>
                <a:latin typeface="华文楷体" panose="02010600040101010101" pitchFamily="2" charset="-122"/>
                <a:ea typeface="华文楷体" panose="02010600040101010101" pitchFamily="2" charset="-122"/>
              </a:rPr>
              <a:t>题要求考生关注现实生活，估计很多考生会选择写今年春节以及疫情。</a:t>
            </a:r>
            <a:endParaRPr lang="zh-CN" altLang="en-US" sz="2800" b="1" dirty="0">
              <a:solidFill>
                <a:srgbClr val="0000FF"/>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152151725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98573" y="188640"/>
            <a:ext cx="11358699" cy="4401205"/>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en-US" altLang="zh-CN" sz="2800" b="1" dirty="0" smtClean="0">
                <a:solidFill>
                  <a:srgbClr val="FF0000"/>
                </a:solidFill>
                <a:latin typeface="楷体" panose="02010609060101010101" pitchFamily="49" charset="-122"/>
                <a:ea typeface="楷体" panose="02010609060101010101" pitchFamily="49" charset="-122"/>
              </a:rPr>
              <a:t>  </a:t>
            </a:r>
            <a:r>
              <a:rPr lang="zh-CN" altLang="zh-CN" sz="2800" b="1" dirty="0" smtClean="0">
                <a:solidFill>
                  <a:srgbClr val="FF0000"/>
                </a:solidFill>
                <a:latin typeface="楷体" panose="02010609060101010101" pitchFamily="49" charset="-122"/>
                <a:ea typeface="楷体" panose="02010609060101010101" pitchFamily="49" charset="-122"/>
              </a:rPr>
              <a:t>赵</a:t>
            </a:r>
            <a:r>
              <a:rPr lang="zh-CN" altLang="zh-CN" sz="2800" b="1" dirty="0">
                <a:solidFill>
                  <a:srgbClr val="FF0000"/>
                </a:solidFill>
                <a:latin typeface="楷体" panose="02010609060101010101" pitchFamily="49" charset="-122"/>
                <a:ea typeface="楷体" panose="02010609060101010101" pitchFamily="49" charset="-122"/>
              </a:rPr>
              <a:t>括来到赵军中，全部改变规章，调换军中官吏，然后出兵攻打秦军。武安君假装战败退走，暗中张开两翼设奇兵胁制赵军。赵军乘胜追至秦军壁垒，秦军早有准备，壁垒坚固而不得入。白起令两翼奇兵迅速出击，有两万五千人切断了赵军的后路，另外五千骑兵截断了赵军返回营垒的通道。这样将赵军分切为两股，并且切断了赵军运粮的通道</a:t>
            </a:r>
            <a:r>
              <a:rPr lang="zh-CN" altLang="zh-CN" sz="2800" b="1" dirty="0" smtClean="0">
                <a:solidFill>
                  <a:srgbClr val="FF0000"/>
                </a:solidFill>
                <a:latin typeface="楷体" panose="02010609060101010101" pitchFamily="49" charset="-122"/>
                <a:ea typeface="楷体" panose="02010609060101010101" pitchFamily="49" charset="-122"/>
              </a:rPr>
              <a:t>。赵</a:t>
            </a:r>
            <a:r>
              <a:rPr lang="zh-CN" altLang="zh-CN" sz="2800" b="1" dirty="0">
                <a:solidFill>
                  <a:srgbClr val="FF0000"/>
                </a:solidFill>
                <a:latin typeface="楷体" panose="02010609060101010101" pitchFamily="49" charset="-122"/>
                <a:ea typeface="楷体" panose="02010609060101010101" pitchFamily="49" charset="-122"/>
              </a:rPr>
              <a:t>军断粮已四十六天，士兵们都在内部暗中残杀，互相吞食</a:t>
            </a:r>
            <a:r>
              <a:rPr lang="zh-CN" altLang="zh-CN" sz="2800" b="1" dirty="0" smtClean="0">
                <a:solidFill>
                  <a:srgbClr val="FF0000"/>
                </a:solidFill>
                <a:latin typeface="楷体" panose="02010609060101010101" pitchFamily="49" charset="-122"/>
                <a:ea typeface="楷体" panose="02010609060101010101" pitchFamily="49" charset="-122"/>
              </a:rPr>
              <a:t>。赵</a:t>
            </a:r>
            <a:r>
              <a:rPr lang="zh-CN" altLang="zh-CN" sz="2800" b="1" dirty="0">
                <a:solidFill>
                  <a:srgbClr val="FF0000"/>
                </a:solidFill>
                <a:latin typeface="楷体" panose="02010609060101010101" pitchFamily="49" charset="-122"/>
                <a:ea typeface="楷体" panose="02010609060101010101" pitchFamily="49" charset="-122"/>
              </a:rPr>
              <a:t>括亲自统率精锐士卒与秦兵搏杀，秦军射死了他。赵军大败，四十万士卒全部投降。武安君说：</a:t>
            </a:r>
            <a:r>
              <a:rPr lang="zh-CN" altLang="zh-CN" sz="2800" b="1" dirty="0" smtClean="0">
                <a:solidFill>
                  <a:srgbClr val="FF0000"/>
                </a:solidFill>
                <a:latin typeface="楷体" panose="02010609060101010101" pitchFamily="49" charset="-122"/>
                <a:ea typeface="楷体" panose="02010609060101010101" pitchFamily="49" charset="-122"/>
              </a:rPr>
              <a:t>“赵国</a:t>
            </a:r>
            <a:r>
              <a:rPr lang="zh-CN" altLang="zh-CN" sz="2800" b="1" dirty="0">
                <a:solidFill>
                  <a:srgbClr val="FF0000"/>
                </a:solidFill>
                <a:latin typeface="楷体" panose="02010609060101010101" pitchFamily="49" charset="-122"/>
                <a:ea typeface="楷体" panose="02010609060101010101" pitchFamily="49" charset="-122"/>
              </a:rPr>
              <a:t>的士卒反复无常，不全部杀掉他们，恐怕要作乱。”于是用计谋把赵国的降兵全部活埋，留下年纪小的二百四十人放回赵国，前后共杀死四十五万人，赵国人大为震惊。</a:t>
            </a:r>
          </a:p>
        </p:txBody>
      </p:sp>
    </p:spTree>
    <p:extLst>
      <p:ext uri="{BB962C8B-B14F-4D97-AF65-F5344CB8AC3E}">
        <p14:creationId xmlns:p14="http://schemas.microsoft.com/office/powerpoint/2010/main" val="382767086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94525" y="332656"/>
            <a:ext cx="11358699" cy="2246769"/>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sz="2800" b="1" dirty="0">
                <a:solidFill>
                  <a:srgbClr val="0000FF"/>
                </a:solidFill>
                <a:latin typeface="楷体" pitchFamily="49" charset="-122"/>
                <a:ea typeface="楷体" pitchFamily="49" charset="-122"/>
              </a:rPr>
              <a:t>6</a:t>
            </a:r>
            <a:r>
              <a:rPr lang="zh-CN" altLang="en-US" sz="2800" b="1" dirty="0">
                <a:solidFill>
                  <a:srgbClr val="0000FF"/>
                </a:solidFill>
                <a:latin typeface="楷体" pitchFamily="49" charset="-122"/>
                <a:ea typeface="楷体" pitchFamily="49" charset="-122"/>
              </a:rPr>
              <a:t>．下列对句中加点词语的解释，</a:t>
            </a:r>
            <a:r>
              <a:rPr lang="zh-CN" altLang="en-US" sz="2800" b="1" dirty="0">
                <a:solidFill>
                  <a:srgbClr val="FF0000"/>
                </a:solidFill>
                <a:latin typeface="楷体" pitchFamily="49" charset="-122"/>
                <a:ea typeface="楷体" pitchFamily="49" charset="-122"/>
              </a:rPr>
              <a:t>不</a:t>
            </a:r>
            <a:r>
              <a:rPr lang="zh-CN" altLang="en-US" sz="2800" b="1" dirty="0" smtClean="0">
                <a:solidFill>
                  <a:srgbClr val="FF0000"/>
                </a:solidFill>
                <a:latin typeface="楷体" pitchFamily="49" charset="-122"/>
                <a:ea typeface="楷体" pitchFamily="49" charset="-122"/>
              </a:rPr>
              <a:t>正确</a:t>
            </a:r>
            <a:r>
              <a:rPr lang="zh-CN" altLang="en-US" sz="2800" b="1" dirty="0" smtClean="0">
                <a:solidFill>
                  <a:srgbClr val="0000FF"/>
                </a:solidFill>
                <a:latin typeface="楷体" pitchFamily="49" charset="-122"/>
                <a:ea typeface="楷体" pitchFamily="49" charset="-122"/>
              </a:rPr>
              <a:t>的</a:t>
            </a:r>
            <a:r>
              <a:rPr lang="zh-CN" altLang="en-US" sz="2800" b="1" dirty="0">
                <a:solidFill>
                  <a:srgbClr val="0000FF"/>
                </a:solidFill>
                <a:latin typeface="楷体" pitchFamily="49" charset="-122"/>
                <a:ea typeface="楷体" pitchFamily="49" charset="-122"/>
              </a:rPr>
              <a:t>一项是（</a:t>
            </a:r>
            <a:r>
              <a:rPr lang="en-US" altLang="zh-CN" sz="2800" b="1" dirty="0">
                <a:solidFill>
                  <a:srgbClr val="0000FF"/>
                </a:solidFill>
                <a:latin typeface="楷体" pitchFamily="49" charset="-122"/>
                <a:ea typeface="楷体" pitchFamily="49" charset="-122"/>
              </a:rPr>
              <a:t>3 </a:t>
            </a:r>
            <a:r>
              <a:rPr lang="zh-CN" altLang="en-US" sz="2800" b="1" dirty="0">
                <a:solidFill>
                  <a:srgbClr val="0000FF"/>
                </a:solidFill>
                <a:latin typeface="楷体" pitchFamily="49" charset="-122"/>
                <a:ea typeface="楷体" pitchFamily="49" charset="-122"/>
              </a:rPr>
              <a:t>分）</a:t>
            </a:r>
          </a:p>
          <a:p>
            <a:pPr eaLnBrk="1" hangingPunct="1">
              <a:spcBef>
                <a:spcPct val="0"/>
              </a:spcBef>
              <a:buFontTx/>
              <a:buNone/>
            </a:pPr>
            <a:r>
              <a:rPr lang="en-US" altLang="zh-CN" sz="2800" b="1" dirty="0">
                <a:solidFill>
                  <a:srgbClr val="0000FF"/>
                </a:solidFill>
                <a:latin typeface="楷体" pitchFamily="49" charset="-122"/>
                <a:ea typeface="楷体" pitchFamily="49" charset="-122"/>
              </a:rPr>
              <a:t>A</a:t>
            </a:r>
            <a:r>
              <a:rPr lang="zh-CN" altLang="en-US" sz="2800" b="1" dirty="0">
                <a:solidFill>
                  <a:srgbClr val="0000FF"/>
                </a:solidFill>
                <a:latin typeface="楷体" pitchFamily="49" charset="-122"/>
                <a:ea typeface="楷体" pitchFamily="49" charset="-122"/>
              </a:rPr>
              <a:t>．以</a:t>
            </a:r>
            <a:r>
              <a:rPr lang="zh-CN" altLang="en-US" sz="2800" b="1" dirty="0">
                <a:solidFill>
                  <a:srgbClr val="FF0000"/>
                </a:solidFill>
                <a:latin typeface="楷体" pitchFamily="49" charset="-122"/>
                <a:ea typeface="楷体" pitchFamily="49" charset="-122"/>
              </a:rPr>
              <a:t>按</a:t>
            </a:r>
            <a:r>
              <a:rPr lang="zh-CN" altLang="en-US" sz="2800" b="1" dirty="0" smtClean="0">
                <a:solidFill>
                  <a:srgbClr val="FF0000"/>
                </a:solidFill>
                <a:latin typeface="楷体" pitchFamily="49" charset="-122"/>
                <a:ea typeface="楷体" pitchFamily="49" charset="-122"/>
              </a:rPr>
              <a:t>据</a:t>
            </a:r>
            <a:r>
              <a:rPr lang="zh-CN" altLang="en-US" sz="2800" b="1" dirty="0" smtClean="0">
                <a:solidFill>
                  <a:srgbClr val="0000FF"/>
                </a:solidFill>
                <a:latin typeface="楷体" pitchFamily="49" charset="-122"/>
                <a:ea typeface="楷体" pitchFamily="49" charset="-122"/>
              </a:rPr>
              <a:t>上</a:t>
            </a:r>
            <a:r>
              <a:rPr lang="zh-CN" altLang="en-US" sz="2800" b="1" dirty="0">
                <a:solidFill>
                  <a:srgbClr val="0000FF"/>
                </a:solidFill>
                <a:latin typeface="楷体" pitchFamily="49" charset="-122"/>
                <a:ea typeface="楷体" pitchFamily="49" charset="-122"/>
              </a:rPr>
              <a:t>党民  </a:t>
            </a:r>
            <a:r>
              <a:rPr lang="zh-CN" altLang="en-US" sz="2800" b="1" dirty="0" smtClean="0">
                <a:solidFill>
                  <a:srgbClr val="0000FF"/>
                </a:solidFill>
                <a:latin typeface="楷体" pitchFamily="49" charset="-122"/>
                <a:ea typeface="楷体" pitchFamily="49" charset="-122"/>
              </a:rPr>
              <a:t>             </a:t>
            </a:r>
            <a:r>
              <a:rPr lang="zh-CN" altLang="en-US" sz="2800" b="1" dirty="0" smtClean="0">
                <a:solidFill>
                  <a:srgbClr val="FF0000"/>
                </a:solidFill>
                <a:latin typeface="楷体" pitchFamily="49" charset="-122"/>
                <a:ea typeface="楷体" pitchFamily="49" charset="-122"/>
              </a:rPr>
              <a:t> 按</a:t>
            </a:r>
            <a:r>
              <a:rPr lang="zh-CN" altLang="en-US" sz="2800" b="1" dirty="0">
                <a:solidFill>
                  <a:srgbClr val="FF0000"/>
                </a:solidFill>
                <a:latin typeface="楷体" pitchFamily="49" charset="-122"/>
                <a:ea typeface="楷体" pitchFamily="49" charset="-122"/>
              </a:rPr>
              <a:t>据：</a:t>
            </a:r>
            <a:r>
              <a:rPr lang="zh-CN" altLang="en-US" sz="2800" b="1" dirty="0">
                <a:solidFill>
                  <a:srgbClr val="0000FF"/>
                </a:solidFill>
                <a:latin typeface="楷体" pitchFamily="49" charset="-122"/>
                <a:ea typeface="楷体" pitchFamily="49" charset="-122"/>
              </a:rPr>
              <a:t>收拢安抚</a:t>
            </a:r>
          </a:p>
          <a:p>
            <a:pPr eaLnBrk="1" hangingPunct="1">
              <a:spcBef>
                <a:spcPct val="0"/>
              </a:spcBef>
              <a:buFontTx/>
              <a:buNone/>
            </a:pPr>
            <a:r>
              <a:rPr lang="en-US" altLang="zh-CN" sz="2800" b="1" dirty="0">
                <a:solidFill>
                  <a:srgbClr val="0000FF"/>
                </a:solidFill>
                <a:latin typeface="楷体" pitchFamily="49" charset="-122"/>
                <a:ea typeface="楷体" pitchFamily="49" charset="-122"/>
              </a:rPr>
              <a:t>B</a:t>
            </a:r>
            <a:r>
              <a:rPr lang="zh-CN" altLang="en-US" sz="2800" b="1" dirty="0">
                <a:solidFill>
                  <a:srgbClr val="0000FF"/>
                </a:solidFill>
                <a:latin typeface="楷体" pitchFamily="49" charset="-122"/>
                <a:ea typeface="楷体" pitchFamily="49" charset="-122"/>
              </a:rPr>
              <a:t>．赵王以颇失亡多而</a:t>
            </a:r>
            <a:r>
              <a:rPr lang="zh-CN" altLang="en-US" sz="2800" b="1" dirty="0" smtClean="0">
                <a:solidFill>
                  <a:srgbClr val="FF0000"/>
                </a:solidFill>
                <a:latin typeface="楷体" pitchFamily="49" charset="-122"/>
                <a:ea typeface="楷体" pitchFamily="49" charset="-122"/>
              </a:rPr>
              <a:t>更</a:t>
            </a:r>
            <a:r>
              <a:rPr lang="zh-CN" altLang="en-US" sz="2800" b="1" dirty="0" smtClean="0">
                <a:solidFill>
                  <a:srgbClr val="0000FF"/>
                </a:solidFill>
                <a:latin typeface="楷体" pitchFamily="49" charset="-122"/>
                <a:ea typeface="楷体" pitchFamily="49" charset="-122"/>
              </a:rPr>
              <a:t>怯</a:t>
            </a:r>
            <a:r>
              <a:rPr lang="zh-CN" altLang="en-US" sz="2800" b="1" dirty="0">
                <a:solidFill>
                  <a:srgbClr val="0000FF"/>
                </a:solidFill>
                <a:latin typeface="楷体" pitchFamily="49" charset="-122"/>
                <a:ea typeface="楷体" pitchFamily="49" charset="-122"/>
              </a:rPr>
              <a:t>不战  </a:t>
            </a:r>
            <a:r>
              <a:rPr lang="zh-CN" altLang="en-US" sz="2800" b="1" dirty="0" smtClean="0">
                <a:solidFill>
                  <a:srgbClr val="0000FF"/>
                </a:solidFill>
                <a:latin typeface="楷体" pitchFamily="49" charset="-122"/>
                <a:ea typeface="楷体" pitchFamily="49" charset="-122"/>
              </a:rPr>
              <a:t>  </a:t>
            </a:r>
            <a:r>
              <a:rPr lang="zh-CN" altLang="en-US" sz="2800" b="1" dirty="0">
                <a:solidFill>
                  <a:srgbClr val="FF0000"/>
                </a:solidFill>
                <a:latin typeface="楷体" pitchFamily="49" charset="-122"/>
                <a:ea typeface="楷体" pitchFamily="49" charset="-122"/>
              </a:rPr>
              <a:t>更</a:t>
            </a:r>
            <a:r>
              <a:rPr lang="zh-CN" altLang="en-US" sz="2800" b="1" dirty="0">
                <a:solidFill>
                  <a:srgbClr val="FF0000"/>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更加</a:t>
            </a:r>
          </a:p>
          <a:p>
            <a:pPr eaLnBrk="1" hangingPunct="1">
              <a:spcBef>
                <a:spcPct val="0"/>
              </a:spcBef>
              <a:buFontTx/>
              <a:buNone/>
            </a:pPr>
            <a:r>
              <a:rPr lang="en-US" altLang="zh-CN" sz="2800" b="1" dirty="0">
                <a:solidFill>
                  <a:srgbClr val="0000FF"/>
                </a:solidFill>
                <a:latin typeface="楷体" pitchFamily="49" charset="-122"/>
                <a:ea typeface="楷体" pitchFamily="49" charset="-122"/>
              </a:rPr>
              <a:t>C</a:t>
            </a:r>
            <a:r>
              <a:rPr lang="zh-CN" altLang="en-US" sz="2800" b="1" dirty="0">
                <a:solidFill>
                  <a:srgbClr val="0000FF"/>
                </a:solidFill>
                <a:latin typeface="楷体" pitchFamily="49" charset="-122"/>
                <a:ea typeface="楷体" pitchFamily="49" charset="-122"/>
              </a:rPr>
              <a:t>．身所</a:t>
            </a:r>
            <a:r>
              <a:rPr lang="zh-CN" altLang="en-US" sz="2800" b="1" dirty="0" smtClean="0">
                <a:solidFill>
                  <a:srgbClr val="FF0000"/>
                </a:solidFill>
                <a:latin typeface="楷体" pitchFamily="49" charset="-122"/>
                <a:ea typeface="楷体" pitchFamily="49" charset="-122"/>
              </a:rPr>
              <a:t>奉</a:t>
            </a:r>
            <a:r>
              <a:rPr lang="zh-CN" altLang="en-US" sz="2800" b="1" dirty="0" smtClean="0">
                <a:solidFill>
                  <a:srgbClr val="0000FF"/>
                </a:solidFill>
                <a:latin typeface="楷体" pitchFamily="49" charset="-122"/>
                <a:ea typeface="楷体" pitchFamily="49" charset="-122"/>
              </a:rPr>
              <a:t>饭</a:t>
            </a:r>
            <a:r>
              <a:rPr lang="zh-CN" altLang="en-US" sz="2800" b="1" dirty="0">
                <a:solidFill>
                  <a:srgbClr val="0000FF"/>
                </a:solidFill>
                <a:latin typeface="楷体" pitchFamily="49" charset="-122"/>
                <a:ea typeface="楷体" pitchFamily="49" charset="-122"/>
              </a:rPr>
              <a:t>而进食者以十数  </a:t>
            </a:r>
            <a:r>
              <a:rPr lang="zh-CN" altLang="en-US" sz="2800" b="1" dirty="0" smtClean="0">
                <a:solidFill>
                  <a:srgbClr val="0000FF"/>
                </a:solidFill>
                <a:latin typeface="楷体" pitchFamily="49" charset="-122"/>
                <a:ea typeface="楷体" pitchFamily="49" charset="-122"/>
              </a:rPr>
              <a:t>    </a:t>
            </a:r>
            <a:r>
              <a:rPr lang="zh-CN" altLang="en-US" sz="2800" b="1" dirty="0" smtClean="0">
                <a:solidFill>
                  <a:srgbClr val="FF0000"/>
                </a:solidFill>
                <a:latin typeface="楷体" pitchFamily="49" charset="-122"/>
                <a:ea typeface="楷体" pitchFamily="49" charset="-122"/>
              </a:rPr>
              <a:t>奉</a:t>
            </a:r>
            <a:r>
              <a:rPr lang="zh-CN" altLang="en-US" sz="2800" b="1" dirty="0">
                <a:solidFill>
                  <a:srgbClr val="FF0000"/>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两手捧着</a:t>
            </a:r>
          </a:p>
          <a:p>
            <a:pPr eaLnBrk="1" hangingPunct="1">
              <a:spcBef>
                <a:spcPct val="0"/>
              </a:spcBef>
              <a:buFontTx/>
              <a:buNone/>
            </a:pPr>
            <a:r>
              <a:rPr lang="en-US" altLang="zh-CN" sz="2800" b="1" dirty="0">
                <a:solidFill>
                  <a:srgbClr val="0000FF"/>
                </a:solidFill>
                <a:latin typeface="楷体" pitchFamily="49" charset="-122"/>
                <a:ea typeface="楷体" pitchFamily="49" charset="-122"/>
              </a:rPr>
              <a:t>D</a:t>
            </a:r>
            <a:r>
              <a:rPr lang="zh-CN" altLang="en-US" sz="2800" b="1" dirty="0">
                <a:solidFill>
                  <a:srgbClr val="0000FF"/>
                </a:solidFill>
                <a:latin typeface="楷体" pitchFamily="49" charset="-122"/>
                <a:ea typeface="楷体" pitchFamily="49" charset="-122"/>
              </a:rPr>
              <a:t>．</a:t>
            </a:r>
            <a:r>
              <a:rPr lang="zh-CN" altLang="en-US" sz="2800" b="1" dirty="0" smtClean="0">
                <a:solidFill>
                  <a:srgbClr val="FF0000"/>
                </a:solidFill>
                <a:latin typeface="楷体" pitchFamily="49" charset="-122"/>
                <a:ea typeface="楷体" pitchFamily="49" charset="-122"/>
              </a:rPr>
              <a:t>张</a:t>
            </a:r>
            <a:r>
              <a:rPr lang="zh-CN" altLang="en-US" sz="2800" b="1" dirty="0" smtClean="0">
                <a:solidFill>
                  <a:srgbClr val="0000FF"/>
                </a:solidFill>
                <a:latin typeface="楷体" pitchFamily="49" charset="-122"/>
                <a:ea typeface="楷体" pitchFamily="49" charset="-122"/>
              </a:rPr>
              <a:t>二</a:t>
            </a:r>
            <a:r>
              <a:rPr lang="zh-CN" altLang="en-US" sz="2800" b="1" dirty="0">
                <a:solidFill>
                  <a:srgbClr val="0000FF"/>
                </a:solidFill>
                <a:latin typeface="楷体" pitchFamily="49" charset="-122"/>
                <a:ea typeface="楷体" pitchFamily="49" charset="-122"/>
              </a:rPr>
              <a:t>奇兵以</a:t>
            </a:r>
            <a:r>
              <a:rPr lang="zh-CN" altLang="en-US" sz="2800" b="1" dirty="0" smtClean="0">
                <a:solidFill>
                  <a:srgbClr val="0000FF"/>
                </a:solidFill>
                <a:latin typeface="楷体" pitchFamily="49" charset="-122"/>
                <a:ea typeface="楷体" pitchFamily="49" charset="-122"/>
              </a:rPr>
              <a:t>劫之              </a:t>
            </a:r>
            <a:r>
              <a:rPr lang="zh-CN" altLang="en-US" sz="2800" b="1" dirty="0" smtClean="0">
                <a:solidFill>
                  <a:srgbClr val="FF0000"/>
                </a:solidFill>
                <a:latin typeface="楷体" pitchFamily="49" charset="-122"/>
                <a:ea typeface="楷体" pitchFamily="49" charset="-122"/>
              </a:rPr>
              <a:t>张</a:t>
            </a:r>
            <a:r>
              <a:rPr lang="zh-CN" altLang="en-US" sz="2800" b="1" dirty="0">
                <a:solidFill>
                  <a:srgbClr val="FF0000"/>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设置</a:t>
            </a:r>
            <a:endParaRPr lang="zh-CN" altLang="en-US" sz="2800" b="1" dirty="0">
              <a:solidFill>
                <a:srgbClr val="0000FF"/>
              </a:solidFill>
              <a:latin typeface="楷体" pitchFamily="49" charset="-122"/>
              <a:ea typeface="楷体" pitchFamily="49" charset="-122"/>
            </a:endParaRPr>
          </a:p>
        </p:txBody>
      </p:sp>
      <p:sp>
        <p:nvSpPr>
          <p:cNvPr id="3" name="勾_3 248"/>
          <p:cNvSpPr>
            <a:spLocks/>
          </p:cNvSpPr>
          <p:nvPr/>
        </p:nvSpPr>
        <p:spPr bwMode="auto">
          <a:xfrm>
            <a:off x="111984" y="908720"/>
            <a:ext cx="970707" cy="648071"/>
          </a:xfrm>
          <a:custGeom>
            <a:avLst/>
            <a:gdLst>
              <a:gd name="T0" fmla="*/ 936625 w 1360"/>
              <a:gd name="T1" fmla="*/ 28659 h 1358"/>
              <a:gd name="T2" fmla="*/ 837453 w 1360"/>
              <a:gd name="T3" fmla="*/ 89693 h 1358"/>
              <a:gd name="T4" fmla="*/ 741036 w 1360"/>
              <a:gd name="T5" fmla="*/ 158687 h 1358"/>
              <a:gd name="T6" fmla="*/ 648062 w 1360"/>
              <a:gd name="T7" fmla="*/ 235111 h 1358"/>
              <a:gd name="T8" fmla="*/ 559909 w 1360"/>
              <a:gd name="T9" fmla="*/ 319497 h 1358"/>
              <a:gd name="T10" fmla="*/ 477266 w 1360"/>
              <a:gd name="T11" fmla="*/ 406005 h 1358"/>
              <a:gd name="T12" fmla="*/ 409085 w 1360"/>
              <a:gd name="T13" fmla="*/ 493575 h 1358"/>
              <a:gd name="T14" fmla="*/ 351923 w 1360"/>
              <a:gd name="T15" fmla="*/ 579021 h 1358"/>
              <a:gd name="T16" fmla="*/ 307158 w 1360"/>
              <a:gd name="T17" fmla="*/ 663937 h 1358"/>
              <a:gd name="T18" fmla="*/ 258261 w 1360"/>
              <a:gd name="T19" fmla="*/ 689943 h 1358"/>
              <a:gd name="T20" fmla="*/ 223826 w 1360"/>
              <a:gd name="T21" fmla="*/ 710641 h 1358"/>
              <a:gd name="T22" fmla="*/ 205231 w 1360"/>
              <a:gd name="T23" fmla="*/ 709580 h 1358"/>
              <a:gd name="T24" fmla="*/ 192146 w 1360"/>
              <a:gd name="T25" fmla="*/ 677206 h 1358"/>
              <a:gd name="T26" fmla="*/ 165287 w 1360"/>
              <a:gd name="T27" fmla="*/ 625194 h 1358"/>
              <a:gd name="T28" fmla="*/ 140494 w 1360"/>
              <a:gd name="T29" fmla="*/ 577429 h 1358"/>
              <a:gd name="T30" fmla="*/ 117767 w 1360"/>
              <a:gd name="T31" fmla="*/ 537625 h 1358"/>
              <a:gd name="T32" fmla="*/ 96417 w 1360"/>
              <a:gd name="T33" fmla="*/ 505781 h 1358"/>
              <a:gd name="T34" fmla="*/ 76445 w 1360"/>
              <a:gd name="T35" fmla="*/ 481368 h 1358"/>
              <a:gd name="T36" fmla="*/ 59228 w 1360"/>
              <a:gd name="T37" fmla="*/ 463323 h 1358"/>
              <a:gd name="T38" fmla="*/ 39944 w 1360"/>
              <a:gd name="T39" fmla="*/ 450055 h 1358"/>
              <a:gd name="T40" fmla="*/ 19972 w 1360"/>
              <a:gd name="T41" fmla="*/ 441563 h 1358"/>
              <a:gd name="T42" fmla="*/ 0 w 1360"/>
              <a:gd name="T43" fmla="*/ 437848 h 1358"/>
              <a:gd name="T44" fmla="*/ 26170 w 1360"/>
              <a:gd name="T45" fmla="*/ 419273 h 1358"/>
              <a:gd name="T46" fmla="*/ 53030 w 1360"/>
              <a:gd name="T47" fmla="*/ 406005 h 1358"/>
              <a:gd name="T48" fmla="*/ 75068 w 1360"/>
              <a:gd name="T49" fmla="*/ 399105 h 1358"/>
              <a:gd name="T50" fmla="*/ 97795 w 1360"/>
              <a:gd name="T51" fmla="*/ 395921 h 1358"/>
              <a:gd name="T52" fmla="*/ 126720 w 1360"/>
              <a:gd name="T53" fmla="*/ 403882 h 1358"/>
              <a:gd name="T54" fmla="*/ 159089 w 1360"/>
              <a:gd name="T55" fmla="*/ 427765 h 1358"/>
              <a:gd name="T56" fmla="*/ 190768 w 1360"/>
              <a:gd name="T57" fmla="*/ 465977 h 1358"/>
              <a:gd name="T58" fmla="*/ 225203 w 1360"/>
              <a:gd name="T59" fmla="*/ 520111 h 1358"/>
              <a:gd name="T60" fmla="*/ 281676 w 1360"/>
              <a:gd name="T61" fmla="*/ 521172 h 1358"/>
              <a:gd name="T62" fmla="*/ 349168 w 1360"/>
              <a:gd name="T63" fmla="*/ 436787 h 1358"/>
              <a:gd name="T64" fmla="*/ 423547 w 1360"/>
              <a:gd name="T65" fmla="*/ 355055 h 1358"/>
              <a:gd name="T66" fmla="*/ 504125 w 1360"/>
              <a:gd name="T67" fmla="*/ 278100 h 1358"/>
              <a:gd name="T68" fmla="*/ 591589 w 1360"/>
              <a:gd name="T69" fmla="*/ 204329 h 1358"/>
              <a:gd name="T70" fmla="*/ 681119 w 1360"/>
              <a:gd name="T71" fmla="*/ 137458 h 1358"/>
              <a:gd name="T72" fmla="*/ 774093 w 1360"/>
              <a:gd name="T73" fmla="*/ 76424 h 1358"/>
              <a:gd name="T74" fmla="*/ 867756 w 1360"/>
              <a:gd name="T75" fmla="*/ 23352 h 135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360" h="1358">
                <a:moveTo>
                  <a:pt x="1331" y="0"/>
                </a:moveTo>
                <a:lnTo>
                  <a:pt x="1360" y="54"/>
                </a:lnTo>
                <a:lnTo>
                  <a:pt x="1287" y="109"/>
                </a:lnTo>
                <a:lnTo>
                  <a:pt x="1216" y="169"/>
                </a:lnTo>
                <a:lnTo>
                  <a:pt x="1145" y="232"/>
                </a:lnTo>
                <a:lnTo>
                  <a:pt x="1076" y="299"/>
                </a:lnTo>
                <a:lnTo>
                  <a:pt x="1007" y="368"/>
                </a:lnTo>
                <a:lnTo>
                  <a:pt x="941" y="443"/>
                </a:lnTo>
                <a:lnTo>
                  <a:pt x="876" y="520"/>
                </a:lnTo>
                <a:lnTo>
                  <a:pt x="813" y="602"/>
                </a:lnTo>
                <a:lnTo>
                  <a:pt x="751" y="685"/>
                </a:lnTo>
                <a:lnTo>
                  <a:pt x="693" y="765"/>
                </a:lnTo>
                <a:lnTo>
                  <a:pt x="642" y="848"/>
                </a:lnTo>
                <a:lnTo>
                  <a:pt x="594" y="930"/>
                </a:lnTo>
                <a:lnTo>
                  <a:pt x="551" y="1011"/>
                </a:lnTo>
                <a:lnTo>
                  <a:pt x="511" y="1091"/>
                </a:lnTo>
                <a:lnTo>
                  <a:pt x="476" y="1172"/>
                </a:lnTo>
                <a:lnTo>
                  <a:pt x="446" y="1251"/>
                </a:lnTo>
                <a:lnTo>
                  <a:pt x="401" y="1281"/>
                </a:lnTo>
                <a:lnTo>
                  <a:pt x="375" y="1300"/>
                </a:lnTo>
                <a:lnTo>
                  <a:pt x="348" y="1320"/>
                </a:lnTo>
                <a:lnTo>
                  <a:pt x="325" y="1339"/>
                </a:lnTo>
                <a:lnTo>
                  <a:pt x="304" y="1358"/>
                </a:lnTo>
                <a:lnTo>
                  <a:pt x="298" y="1337"/>
                </a:lnTo>
                <a:lnTo>
                  <a:pt x="290" y="1310"/>
                </a:lnTo>
                <a:lnTo>
                  <a:pt x="279" y="1276"/>
                </a:lnTo>
                <a:lnTo>
                  <a:pt x="263" y="1237"/>
                </a:lnTo>
                <a:lnTo>
                  <a:pt x="240" y="1178"/>
                </a:lnTo>
                <a:lnTo>
                  <a:pt x="221" y="1132"/>
                </a:lnTo>
                <a:lnTo>
                  <a:pt x="204" y="1088"/>
                </a:lnTo>
                <a:lnTo>
                  <a:pt x="186" y="1049"/>
                </a:lnTo>
                <a:lnTo>
                  <a:pt x="171" y="1013"/>
                </a:lnTo>
                <a:lnTo>
                  <a:pt x="156" y="982"/>
                </a:lnTo>
                <a:lnTo>
                  <a:pt x="140" y="953"/>
                </a:lnTo>
                <a:lnTo>
                  <a:pt x="125" y="928"/>
                </a:lnTo>
                <a:lnTo>
                  <a:pt x="111" y="907"/>
                </a:lnTo>
                <a:lnTo>
                  <a:pt x="100" y="890"/>
                </a:lnTo>
                <a:lnTo>
                  <a:pt x="86" y="873"/>
                </a:lnTo>
                <a:lnTo>
                  <a:pt x="71" y="859"/>
                </a:lnTo>
                <a:lnTo>
                  <a:pt x="58" y="848"/>
                </a:lnTo>
                <a:lnTo>
                  <a:pt x="44" y="838"/>
                </a:lnTo>
                <a:lnTo>
                  <a:pt x="29" y="832"/>
                </a:lnTo>
                <a:lnTo>
                  <a:pt x="15" y="827"/>
                </a:lnTo>
                <a:lnTo>
                  <a:pt x="0" y="825"/>
                </a:lnTo>
                <a:lnTo>
                  <a:pt x="19" y="806"/>
                </a:lnTo>
                <a:lnTo>
                  <a:pt x="38" y="790"/>
                </a:lnTo>
                <a:lnTo>
                  <a:pt x="58" y="777"/>
                </a:lnTo>
                <a:lnTo>
                  <a:pt x="77" y="765"/>
                </a:lnTo>
                <a:lnTo>
                  <a:pt x="94" y="758"/>
                </a:lnTo>
                <a:lnTo>
                  <a:pt x="109" y="752"/>
                </a:lnTo>
                <a:lnTo>
                  <a:pt x="127" y="748"/>
                </a:lnTo>
                <a:lnTo>
                  <a:pt x="142" y="746"/>
                </a:lnTo>
                <a:lnTo>
                  <a:pt x="163" y="750"/>
                </a:lnTo>
                <a:lnTo>
                  <a:pt x="184" y="761"/>
                </a:lnTo>
                <a:lnTo>
                  <a:pt x="207" y="779"/>
                </a:lnTo>
                <a:lnTo>
                  <a:pt x="231" y="806"/>
                </a:lnTo>
                <a:lnTo>
                  <a:pt x="254" y="838"/>
                </a:lnTo>
                <a:lnTo>
                  <a:pt x="277" y="878"/>
                </a:lnTo>
                <a:lnTo>
                  <a:pt x="302" y="924"/>
                </a:lnTo>
                <a:lnTo>
                  <a:pt x="327" y="980"/>
                </a:lnTo>
                <a:lnTo>
                  <a:pt x="363" y="1063"/>
                </a:lnTo>
                <a:lnTo>
                  <a:pt x="409" y="982"/>
                </a:lnTo>
                <a:lnTo>
                  <a:pt x="457" y="901"/>
                </a:lnTo>
                <a:lnTo>
                  <a:pt x="507" y="823"/>
                </a:lnTo>
                <a:lnTo>
                  <a:pt x="561" y="744"/>
                </a:lnTo>
                <a:lnTo>
                  <a:pt x="615" y="669"/>
                </a:lnTo>
                <a:lnTo>
                  <a:pt x="672" y="596"/>
                </a:lnTo>
                <a:lnTo>
                  <a:pt x="732" y="524"/>
                </a:lnTo>
                <a:lnTo>
                  <a:pt x="795" y="453"/>
                </a:lnTo>
                <a:lnTo>
                  <a:pt x="859" y="385"/>
                </a:lnTo>
                <a:lnTo>
                  <a:pt x="924" y="320"/>
                </a:lnTo>
                <a:lnTo>
                  <a:pt x="989" y="259"/>
                </a:lnTo>
                <a:lnTo>
                  <a:pt x="1055" y="199"/>
                </a:lnTo>
                <a:lnTo>
                  <a:pt x="1124" y="144"/>
                </a:lnTo>
                <a:lnTo>
                  <a:pt x="1191" y="92"/>
                </a:lnTo>
                <a:lnTo>
                  <a:pt x="1260" y="44"/>
                </a:lnTo>
                <a:lnTo>
                  <a:pt x="1331" y="0"/>
                </a:lnTo>
                <a:close/>
              </a:path>
            </a:pathLst>
          </a:custGeom>
          <a:solidFill>
            <a:srgbClr val="FF0000"/>
          </a:solidFill>
          <a:ln w="9525" cmpd="sng">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nchor="ctr"/>
          <a:lstStyle/>
          <a:p>
            <a:endParaRPr lang="zh-CN" altLang="en-US"/>
          </a:p>
        </p:txBody>
      </p:sp>
      <p:sp>
        <p:nvSpPr>
          <p:cNvPr id="5" name="TextBox 4"/>
          <p:cNvSpPr txBox="1">
            <a:spLocks noChangeArrowheads="1"/>
          </p:cNvSpPr>
          <p:nvPr/>
        </p:nvSpPr>
        <p:spPr bwMode="auto">
          <a:xfrm>
            <a:off x="198573" y="3356992"/>
            <a:ext cx="11358699" cy="2000548"/>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sz="2800" b="1" dirty="0" smtClean="0">
                <a:solidFill>
                  <a:srgbClr val="FF0000"/>
                </a:solidFill>
                <a:latin typeface="楷体" pitchFamily="49" charset="-122"/>
                <a:ea typeface="楷体" pitchFamily="49" charset="-122"/>
              </a:rPr>
              <a:t>  【</a:t>
            </a:r>
            <a:r>
              <a:rPr lang="zh-CN" altLang="en-US" sz="2800" b="1" dirty="0">
                <a:solidFill>
                  <a:srgbClr val="FF0000"/>
                </a:solidFill>
                <a:latin typeface="楷体" pitchFamily="49" charset="-122"/>
                <a:ea typeface="楷体" pitchFamily="49" charset="-122"/>
              </a:rPr>
              <a:t>选项</a:t>
            </a:r>
            <a:r>
              <a:rPr lang="en-US" altLang="zh-CN" sz="2800" b="1" dirty="0">
                <a:solidFill>
                  <a:srgbClr val="FF0000"/>
                </a:solidFill>
                <a:latin typeface="楷体" pitchFamily="49" charset="-122"/>
                <a:ea typeface="楷体" pitchFamily="49" charset="-122"/>
              </a:rPr>
              <a:t>】B</a:t>
            </a:r>
            <a:r>
              <a:rPr lang="zh-CN" altLang="en-US" sz="2800" b="1" dirty="0">
                <a:solidFill>
                  <a:srgbClr val="FF0000"/>
                </a:solidFill>
                <a:latin typeface="楷体" pitchFamily="49" charset="-122"/>
                <a:ea typeface="楷体" pitchFamily="49" charset="-122"/>
              </a:rPr>
              <a:t>：</a:t>
            </a:r>
            <a:r>
              <a:rPr lang="zh-CN" altLang="en-US" sz="2800" b="1" dirty="0">
                <a:solidFill>
                  <a:srgbClr val="FF0000"/>
                </a:solidFill>
                <a:latin typeface="楷体" pitchFamily="49" charset="-122"/>
                <a:ea typeface="楷体" pitchFamily="49" charset="-122"/>
              </a:rPr>
              <a:t>更：</a:t>
            </a:r>
            <a:r>
              <a:rPr lang="zh-CN" altLang="en-US" sz="2800" b="1" dirty="0">
                <a:solidFill>
                  <a:srgbClr val="FF0000"/>
                </a:solidFill>
                <a:latin typeface="楷体" pitchFamily="49" charset="-122"/>
                <a:ea typeface="楷体" pitchFamily="49" charset="-122"/>
              </a:rPr>
              <a:t>再</a:t>
            </a:r>
            <a:r>
              <a:rPr lang="zh-CN" altLang="en-US" sz="2800" b="1" dirty="0">
                <a:solidFill>
                  <a:srgbClr val="FF0000"/>
                </a:solidFill>
                <a:latin typeface="楷体" pitchFamily="49" charset="-122"/>
                <a:ea typeface="楷体" pitchFamily="49" charset="-122"/>
              </a:rPr>
              <a:t>；又</a:t>
            </a:r>
            <a:r>
              <a:rPr lang="zh-CN" altLang="en-US" sz="2800" b="1" dirty="0">
                <a:solidFill>
                  <a:srgbClr val="FF0000"/>
                </a:solidFill>
                <a:latin typeface="楷体" pitchFamily="49" charset="-122"/>
                <a:ea typeface="楷体" pitchFamily="49" charset="-122"/>
              </a:rPr>
              <a:t>。例如：</a:t>
            </a:r>
            <a:r>
              <a:rPr lang="en-US" altLang="zh-CN" sz="2800" b="1" dirty="0">
                <a:solidFill>
                  <a:srgbClr val="FF0000"/>
                </a:solidFill>
                <a:latin typeface="楷体" pitchFamily="49" charset="-122"/>
                <a:ea typeface="楷体" pitchFamily="49" charset="-122"/>
              </a:rPr>
              <a:t>《</a:t>
            </a:r>
            <a:r>
              <a:rPr lang="zh-CN" altLang="en-US" sz="2800" b="1" dirty="0">
                <a:solidFill>
                  <a:srgbClr val="FF0000"/>
                </a:solidFill>
                <a:latin typeface="楷体" pitchFamily="49" charset="-122"/>
                <a:ea typeface="楷体" pitchFamily="49" charset="-122"/>
              </a:rPr>
              <a:t>石壕吏</a:t>
            </a:r>
            <a:r>
              <a:rPr lang="en-US" altLang="zh-CN" sz="2800" b="1" dirty="0">
                <a:solidFill>
                  <a:srgbClr val="FF0000"/>
                </a:solidFill>
                <a:latin typeface="楷体" pitchFamily="49" charset="-122"/>
                <a:ea typeface="楷体" pitchFamily="49" charset="-122"/>
              </a:rPr>
              <a:t>》</a:t>
            </a:r>
            <a:r>
              <a:rPr lang="zh-CN" altLang="en-US" sz="2800" b="1" dirty="0">
                <a:solidFill>
                  <a:srgbClr val="FF0000"/>
                </a:solidFill>
                <a:latin typeface="楷体" pitchFamily="49" charset="-122"/>
                <a:ea typeface="楷体" pitchFamily="49" charset="-122"/>
              </a:rPr>
              <a:t>：“室中更无人，惟有乳下孙。”王维</a:t>
            </a:r>
            <a:r>
              <a:rPr lang="en-US" altLang="zh-CN" sz="2800" b="1" dirty="0">
                <a:solidFill>
                  <a:srgbClr val="FF0000"/>
                </a:solidFill>
                <a:latin typeface="楷体" pitchFamily="49" charset="-122"/>
                <a:ea typeface="楷体" pitchFamily="49" charset="-122"/>
              </a:rPr>
              <a:t>《</a:t>
            </a:r>
            <a:r>
              <a:rPr lang="zh-CN" altLang="en-US" sz="2800" b="1" dirty="0">
                <a:solidFill>
                  <a:srgbClr val="FF0000"/>
                </a:solidFill>
                <a:latin typeface="楷体" pitchFamily="49" charset="-122"/>
                <a:ea typeface="楷体" pitchFamily="49" charset="-122"/>
              </a:rPr>
              <a:t>送元二使西安</a:t>
            </a:r>
            <a:r>
              <a:rPr lang="en-US" altLang="zh-CN" sz="2800" b="1" dirty="0">
                <a:solidFill>
                  <a:srgbClr val="FF0000"/>
                </a:solidFill>
                <a:latin typeface="楷体" pitchFamily="49" charset="-122"/>
                <a:ea typeface="楷体" pitchFamily="49" charset="-122"/>
              </a:rPr>
              <a:t>》</a:t>
            </a:r>
            <a:r>
              <a:rPr lang="zh-CN" altLang="en-US" sz="2800" b="1" dirty="0">
                <a:solidFill>
                  <a:srgbClr val="FF0000"/>
                </a:solidFill>
                <a:latin typeface="楷体" pitchFamily="49" charset="-122"/>
                <a:ea typeface="楷体" pitchFamily="49" charset="-122"/>
              </a:rPr>
              <a:t>：“劝君更尽一杯酒，西出阳关无故人。</a:t>
            </a:r>
            <a:r>
              <a:rPr lang="zh-CN" altLang="en-US" sz="2800" b="1" dirty="0" smtClean="0">
                <a:solidFill>
                  <a:srgbClr val="FF0000"/>
                </a:solidFill>
                <a:latin typeface="楷体" pitchFamily="49" charset="-122"/>
                <a:ea typeface="楷体" pitchFamily="49" charset="-122"/>
              </a:rPr>
              <a:t>”</a:t>
            </a:r>
            <a:endParaRPr lang="en-US" altLang="zh-CN" sz="2800" b="1" dirty="0" smtClean="0">
              <a:solidFill>
                <a:srgbClr val="FF0000"/>
              </a:solidFill>
              <a:latin typeface="楷体" pitchFamily="49" charset="-122"/>
              <a:ea typeface="楷体" pitchFamily="49" charset="-122"/>
            </a:endParaRPr>
          </a:p>
          <a:p>
            <a:pPr eaLnBrk="1" hangingPunct="1">
              <a:spcBef>
                <a:spcPct val="0"/>
              </a:spcBef>
              <a:buFontTx/>
              <a:buNone/>
            </a:pPr>
            <a:r>
              <a:rPr lang="zh-CN" altLang="en-US" sz="2800" b="1" dirty="0" smtClean="0">
                <a:solidFill>
                  <a:srgbClr val="FF0000"/>
                </a:solidFill>
                <a:latin typeface="楷体" pitchFamily="49" charset="-122"/>
                <a:ea typeface="楷体" pitchFamily="49" charset="-122"/>
              </a:rPr>
              <a:t>“</a:t>
            </a:r>
            <a:r>
              <a:rPr lang="zh-CN" altLang="zh-CN" sz="2800" b="1" dirty="0">
                <a:solidFill>
                  <a:srgbClr val="FF0000"/>
                </a:solidFill>
                <a:latin typeface="楷体" panose="02010609060101010101" pitchFamily="49" charset="-122"/>
                <a:ea typeface="楷体" panose="02010609060101010101" pitchFamily="49" charset="-122"/>
              </a:rPr>
              <a:t>赵孝成王认为廉颇损失伤亡大而</a:t>
            </a:r>
            <a:r>
              <a:rPr lang="zh-CN" altLang="zh-CN" sz="4000" b="1" dirty="0">
                <a:solidFill>
                  <a:srgbClr val="0000FF"/>
                </a:solidFill>
                <a:latin typeface="楷体" panose="02010609060101010101" pitchFamily="49" charset="-122"/>
                <a:ea typeface="楷体" panose="02010609060101010101" pitchFamily="49" charset="-122"/>
              </a:rPr>
              <a:t>又</a:t>
            </a:r>
            <a:r>
              <a:rPr lang="zh-CN" altLang="zh-CN" sz="2800" b="1" dirty="0">
                <a:solidFill>
                  <a:srgbClr val="FF0000"/>
                </a:solidFill>
                <a:latin typeface="楷体" panose="02010609060101010101" pitchFamily="49" charset="-122"/>
                <a:ea typeface="楷体" panose="02010609060101010101" pitchFamily="49" charset="-122"/>
              </a:rPr>
              <a:t>胆怯不敢出战，</a:t>
            </a:r>
            <a:r>
              <a:rPr lang="zh-CN" altLang="en-US" sz="2800" b="1" dirty="0" smtClean="0">
                <a:solidFill>
                  <a:srgbClr val="FF0000"/>
                </a:solidFill>
                <a:latin typeface="楷体" pitchFamily="49" charset="-122"/>
                <a:ea typeface="楷体" pitchFamily="49" charset="-122"/>
              </a:rPr>
              <a:t>”</a:t>
            </a:r>
            <a:endParaRPr lang="zh-CN" altLang="en-US" sz="2800" b="1" dirty="0">
              <a:solidFill>
                <a:srgbClr val="FF0000"/>
              </a:solidFill>
              <a:latin typeface="楷体" pitchFamily="49" charset="-122"/>
              <a:ea typeface="楷体" pitchFamily="49" charset="-122"/>
            </a:endParaRPr>
          </a:p>
        </p:txBody>
      </p:sp>
    </p:spTree>
    <p:extLst>
      <p:ext uri="{BB962C8B-B14F-4D97-AF65-F5344CB8AC3E}">
        <p14:creationId xmlns:p14="http://schemas.microsoft.com/office/powerpoint/2010/main" val="4659621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72829" y="476672"/>
            <a:ext cx="11358699" cy="2246769"/>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sz="2800" b="1" dirty="0">
                <a:solidFill>
                  <a:srgbClr val="0000FF"/>
                </a:solidFill>
                <a:latin typeface="楷体" pitchFamily="49" charset="-122"/>
                <a:ea typeface="楷体" pitchFamily="49" charset="-122"/>
              </a:rPr>
              <a:t>7</a:t>
            </a:r>
            <a:r>
              <a:rPr lang="zh-CN" altLang="en-US" sz="2800" b="1" dirty="0">
                <a:solidFill>
                  <a:srgbClr val="0000FF"/>
                </a:solidFill>
                <a:latin typeface="楷体" pitchFamily="49" charset="-122"/>
                <a:ea typeface="楷体" pitchFamily="49" charset="-122"/>
              </a:rPr>
              <a:t>．下列各组语句中加点的词，意义、用法都相同的一组是（</a:t>
            </a:r>
            <a:r>
              <a:rPr lang="en-US" altLang="zh-CN" sz="2800" b="1" dirty="0">
                <a:solidFill>
                  <a:srgbClr val="0000FF"/>
                </a:solidFill>
                <a:latin typeface="楷体" pitchFamily="49" charset="-122"/>
                <a:ea typeface="楷体" pitchFamily="49" charset="-122"/>
              </a:rPr>
              <a:t>3 </a:t>
            </a:r>
            <a:r>
              <a:rPr lang="zh-CN" altLang="en-US" sz="2800" b="1" dirty="0">
                <a:solidFill>
                  <a:srgbClr val="0000FF"/>
                </a:solidFill>
                <a:latin typeface="楷体" pitchFamily="49" charset="-122"/>
                <a:ea typeface="楷体" pitchFamily="49" charset="-122"/>
              </a:rPr>
              <a:t>分）</a:t>
            </a:r>
          </a:p>
          <a:p>
            <a:pPr eaLnBrk="1" hangingPunct="1">
              <a:spcBef>
                <a:spcPct val="0"/>
              </a:spcBef>
              <a:buFontTx/>
              <a:buNone/>
            </a:pPr>
            <a:r>
              <a:rPr lang="en-US" altLang="zh-CN" sz="2800" b="1" dirty="0">
                <a:solidFill>
                  <a:srgbClr val="0000FF"/>
                </a:solidFill>
                <a:latin typeface="楷体" pitchFamily="49" charset="-122"/>
                <a:ea typeface="楷体" pitchFamily="49" charset="-122"/>
              </a:rPr>
              <a:t>A</a:t>
            </a:r>
            <a:r>
              <a:rPr lang="zh-CN" altLang="en-US" sz="2800" b="1" dirty="0">
                <a:solidFill>
                  <a:srgbClr val="0000FF"/>
                </a:solidFill>
                <a:latin typeface="楷体" pitchFamily="49" charset="-122"/>
                <a:ea typeface="楷体" pitchFamily="49" charset="-122"/>
              </a:rPr>
              <a:t>．王龁</a:t>
            </a:r>
            <a:r>
              <a:rPr lang="zh-CN" altLang="en-US" sz="2800" b="1" dirty="0" smtClean="0">
                <a:solidFill>
                  <a:srgbClr val="FF0000"/>
                </a:solidFill>
                <a:latin typeface="楷体" pitchFamily="49" charset="-122"/>
                <a:ea typeface="楷体" pitchFamily="49" charset="-122"/>
              </a:rPr>
              <a:t>因</a:t>
            </a:r>
            <a:r>
              <a:rPr lang="zh-CN" altLang="en-US" sz="2800" b="1" dirty="0" smtClean="0">
                <a:solidFill>
                  <a:srgbClr val="0000FF"/>
                </a:solidFill>
                <a:latin typeface="楷体" pitchFamily="49" charset="-122"/>
                <a:ea typeface="楷体" pitchFamily="49" charset="-122"/>
              </a:rPr>
              <a:t>伐赵                          母</a:t>
            </a:r>
            <a:r>
              <a:rPr lang="zh-CN" altLang="en-US" sz="2800" b="1" dirty="0" smtClean="0">
                <a:solidFill>
                  <a:srgbClr val="FF0000"/>
                </a:solidFill>
                <a:latin typeface="楷体" pitchFamily="49" charset="-122"/>
                <a:ea typeface="楷体" pitchFamily="49" charset="-122"/>
              </a:rPr>
              <a:t>因</a:t>
            </a:r>
            <a:r>
              <a:rPr lang="zh-CN" altLang="en-US" sz="2800" b="1" dirty="0" smtClean="0">
                <a:solidFill>
                  <a:srgbClr val="0000FF"/>
                </a:solidFill>
                <a:latin typeface="楷体" pitchFamily="49" charset="-122"/>
                <a:ea typeface="楷体" pitchFamily="49" charset="-122"/>
              </a:rPr>
              <a:t>曰</a:t>
            </a:r>
            <a:endParaRPr lang="zh-CN" altLang="en-US" sz="2800" b="1" dirty="0">
              <a:solidFill>
                <a:srgbClr val="0000FF"/>
              </a:solidFill>
              <a:latin typeface="楷体" pitchFamily="49" charset="-122"/>
              <a:ea typeface="楷体" pitchFamily="49" charset="-122"/>
            </a:endParaRPr>
          </a:p>
          <a:p>
            <a:pPr eaLnBrk="1" hangingPunct="1">
              <a:spcBef>
                <a:spcPct val="0"/>
              </a:spcBef>
              <a:buFontTx/>
              <a:buNone/>
            </a:pPr>
            <a:r>
              <a:rPr lang="en-US" altLang="zh-CN" sz="2800" b="1" dirty="0">
                <a:solidFill>
                  <a:srgbClr val="0000FF"/>
                </a:solidFill>
                <a:latin typeface="楷体" pitchFamily="49" charset="-122"/>
                <a:ea typeface="楷体" pitchFamily="49" charset="-122"/>
              </a:rPr>
              <a:t>B</a:t>
            </a:r>
            <a:r>
              <a:rPr lang="zh-CN" altLang="en-US" sz="2800" b="1" dirty="0">
                <a:solidFill>
                  <a:srgbClr val="0000FF"/>
                </a:solidFill>
                <a:latin typeface="楷体" pitchFamily="49" charset="-122"/>
                <a:ea typeface="楷体" pitchFamily="49" charset="-122"/>
              </a:rPr>
              <a:t>．秦相应侯又</a:t>
            </a:r>
            <a:r>
              <a:rPr lang="zh-CN" altLang="en-US" sz="2800" b="1" dirty="0" smtClean="0">
                <a:solidFill>
                  <a:srgbClr val="FF0000"/>
                </a:solidFill>
                <a:latin typeface="楷体" pitchFamily="49" charset="-122"/>
                <a:ea typeface="楷体" pitchFamily="49" charset="-122"/>
              </a:rPr>
              <a:t>使</a:t>
            </a:r>
            <a:r>
              <a:rPr lang="zh-CN" altLang="en-US" sz="2800" b="1" dirty="0" smtClean="0">
                <a:solidFill>
                  <a:srgbClr val="0000FF"/>
                </a:solidFill>
                <a:latin typeface="楷体" pitchFamily="49" charset="-122"/>
                <a:ea typeface="楷体" pitchFamily="49" charset="-122"/>
              </a:rPr>
              <a:t>人</a:t>
            </a:r>
            <a:r>
              <a:rPr lang="zh-CN" altLang="en-US" sz="2800" b="1" dirty="0">
                <a:solidFill>
                  <a:srgbClr val="0000FF"/>
                </a:solidFill>
                <a:latin typeface="楷体" pitchFamily="49" charset="-122"/>
                <a:ea typeface="楷体" pitchFamily="49" charset="-122"/>
              </a:rPr>
              <a:t>行千金于赵为</a:t>
            </a:r>
            <a:r>
              <a:rPr lang="zh-CN" altLang="en-US" sz="2800" b="1" dirty="0" smtClean="0">
                <a:solidFill>
                  <a:srgbClr val="0000FF"/>
                </a:solidFill>
                <a:latin typeface="楷体" pitchFamily="49" charset="-122"/>
                <a:ea typeface="楷体" pitchFamily="49" charset="-122"/>
              </a:rPr>
              <a:t>反间      </a:t>
            </a:r>
            <a:r>
              <a:rPr lang="zh-CN" altLang="en-US" sz="2800" b="1" dirty="0" smtClean="0">
                <a:solidFill>
                  <a:srgbClr val="FF0000"/>
                </a:solidFill>
                <a:latin typeface="楷体" pitchFamily="49" charset="-122"/>
                <a:ea typeface="楷体" pitchFamily="49" charset="-122"/>
              </a:rPr>
              <a:t>使</a:t>
            </a:r>
            <a:r>
              <a:rPr lang="zh-CN" altLang="en-US" sz="2800" b="1" dirty="0" smtClean="0">
                <a:solidFill>
                  <a:srgbClr val="0000FF"/>
                </a:solidFill>
                <a:latin typeface="楷体" pitchFamily="49" charset="-122"/>
                <a:ea typeface="楷体" pitchFamily="49" charset="-122"/>
              </a:rPr>
              <a:t>赵</a:t>
            </a:r>
            <a:r>
              <a:rPr lang="zh-CN" altLang="en-US" sz="2800" b="1" dirty="0">
                <a:solidFill>
                  <a:srgbClr val="0000FF"/>
                </a:solidFill>
                <a:latin typeface="楷体" pitchFamily="49" charset="-122"/>
                <a:ea typeface="楷体" pitchFamily="49" charset="-122"/>
              </a:rPr>
              <a:t>不将括则已</a:t>
            </a:r>
          </a:p>
          <a:p>
            <a:pPr eaLnBrk="1" hangingPunct="1">
              <a:spcBef>
                <a:spcPct val="0"/>
              </a:spcBef>
              <a:buFontTx/>
              <a:buNone/>
            </a:pPr>
            <a:r>
              <a:rPr lang="en-US" altLang="zh-CN" sz="2800" b="1" dirty="0">
                <a:solidFill>
                  <a:srgbClr val="0000FF"/>
                </a:solidFill>
                <a:latin typeface="楷体" pitchFamily="49" charset="-122"/>
                <a:ea typeface="楷体" pitchFamily="49" charset="-122"/>
              </a:rPr>
              <a:t>C</a:t>
            </a:r>
            <a:r>
              <a:rPr lang="zh-CN" altLang="en-US" sz="2800" b="1" dirty="0">
                <a:solidFill>
                  <a:srgbClr val="0000FF"/>
                </a:solidFill>
                <a:latin typeface="楷体" pitchFamily="49" charset="-122"/>
                <a:ea typeface="楷体" pitchFamily="49" charset="-122"/>
              </a:rPr>
              <a:t>．</a:t>
            </a:r>
            <a:r>
              <a:rPr lang="zh-CN" altLang="en-US" sz="2800" b="1" dirty="0" smtClean="0">
                <a:solidFill>
                  <a:srgbClr val="FF0000"/>
                </a:solidFill>
                <a:latin typeface="楷体" pitchFamily="49" charset="-122"/>
                <a:ea typeface="楷体" pitchFamily="49" charset="-122"/>
              </a:rPr>
              <a:t>以</a:t>
            </a:r>
            <a:r>
              <a:rPr lang="zh-CN" altLang="en-US" sz="2800" b="1" dirty="0" smtClean="0">
                <a:solidFill>
                  <a:srgbClr val="0000FF"/>
                </a:solidFill>
                <a:latin typeface="楷体" pitchFamily="49" charset="-122"/>
                <a:ea typeface="楷体" pitchFamily="49" charset="-122"/>
              </a:rPr>
              <a:t>天下</a:t>
            </a:r>
            <a:r>
              <a:rPr lang="zh-CN" altLang="en-US" sz="2800" b="1" dirty="0">
                <a:solidFill>
                  <a:srgbClr val="0000FF"/>
                </a:solidFill>
                <a:latin typeface="楷体" pitchFamily="49" charset="-122"/>
                <a:ea typeface="楷体" pitchFamily="49" charset="-122"/>
              </a:rPr>
              <a:t>莫能</a:t>
            </a:r>
            <a:r>
              <a:rPr lang="zh-CN" altLang="en-US" sz="2800" b="1" dirty="0" smtClean="0">
                <a:solidFill>
                  <a:srgbClr val="0000FF"/>
                </a:solidFill>
                <a:latin typeface="楷体" pitchFamily="49" charset="-122"/>
                <a:ea typeface="楷体" pitchFamily="49" charset="-122"/>
              </a:rPr>
              <a:t>当                        尽</a:t>
            </a:r>
            <a:r>
              <a:rPr lang="zh-CN" altLang="en-US" sz="2800" b="1" dirty="0" smtClean="0">
                <a:solidFill>
                  <a:srgbClr val="FF0000"/>
                </a:solidFill>
                <a:latin typeface="楷体" pitchFamily="49" charset="-122"/>
                <a:ea typeface="楷体" pitchFamily="49" charset="-122"/>
              </a:rPr>
              <a:t>以</a:t>
            </a:r>
            <a:r>
              <a:rPr lang="zh-CN" altLang="en-US" sz="2800" b="1" dirty="0" smtClean="0">
                <a:solidFill>
                  <a:srgbClr val="0000FF"/>
                </a:solidFill>
                <a:latin typeface="楷体" pitchFamily="49" charset="-122"/>
                <a:ea typeface="楷体" pitchFamily="49" charset="-122"/>
              </a:rPr>
              <a:t>与</a:t>
            </a:r>
            <a:r>
              <a:rPr lang="zh-CN" altLang="en-US" sz="2800" b="1" dirty="0">
                <a:solidFill>
                  <a:srgbClr val="0000FF"/>
                </a:solidFill>
                <a:latin typeface="楷体" pitchFamily="49" charset="-122"/>
                <a:ea typeface="楷体" pitchFamily="49" charset="-122"/>
              </a:rPr>
              <a:t>军吏士大夫</a:t>
            </a:r>
          </a:p>
          <a:p>
            <a:pPr eaLnBrk="1" hangingPunct="1">
              <a:spcBef>
                <a:spcPct val="0"/>
              </a:spcBef>
              <a:buFontTx/>
              <a:buNone/>
            </a:pPr>
            <a:r>
              <a:rPr lang="en-US" altLang="zh-CN" sz="2800" b="1" dirty="0">
                <a:solidFill>
                  <a:srgbClr val="0000FF"/>
                </a:solidFill>
                <a:latin typeface="楷体" pitchFamily="49" charset="-122"/>
                <a:ea typeface="楷体" pitchFamily="49" charset="-122"/>
              </a:rPr>
              <a:t>D</a:t>
            </a:r>
            <a:r>
              <a:rPr lang="zh-CN" altLang="en-US" sz="2800" b="1" dirty="0">
                <a:solidFill>
                  <a:srgbClr val="0000FF"/>
                </a:solidFill>
                <a:latin typeface="楷体" pitchFamily="49" charset="-122"/>
                <a:ea typeface="楷体" pitchFamily="49" charset="-122"/>
              </a:rPr>
              <a:t>．使赵不将括则</a:t>
            </a:r>
            <a:r>
              <a:rPr lang="zh-CN" altLang="en-US" sz="2800" b="1" dirty="0" smtClean="0">
                <a:solidFill>
                  <a:srgbClr val="FF0000"/>
                </a:solidFill>
                <a:latin typeface="楷体" pitchFamily="49" charset="-122"/>
                <a:ea typeface="楷体" pitchFamily="49" charset="-122"/>
              </a:rPr>
              <a:t>已                      </a:t>
            </a:r>
            <a:r>
              <a:rPr lang="zh-CN" altLang="en-US" sz="2800" b="1" dirty="0" smtClean="0">
                <a:solidFill>
                  <a:srgbClr val="0000FF"/>
                </a:solidFill>
                <a:latin typeface="楷体" pitchFamily="49" charset="-122"/>
                <a:ea typeface="楷体" pitchFamily="49" charset="-122"/>
              </a:rPr>
              <a:t>吾</a:t>
            </a:r>
            <a:r>
              <a:rPr lang="zh-CN" altLang="en-US" sz="2800" b="1" dirty="0" smtClean="0">
                <a:solidFill>
                  <a:srgbClr val="FF0000"/>
                </a:solidFill>
                <a:latin typeface="楷体" pitchFamily="49" charset="-122"/>
                <a:ea typeface="楷体" pitchFamily="49" charset="-122"/>
              </a:rPr>
              <a:t>已</a:t>
            </a:r>
            <a:r>
              <a:rPr lang="zh-CN" altLang="en-US" sz="2800" b="1" dirty="0" smtClean="0">
                <a:solidFill>
                  <a:srgbClr val="0000FF"/>
                </a:solidFill>
                <a:latin typeface="楷体" pitchFamily="49" charset="-122"/>
                <a:ea typeface="楷体" pitchFamily="49" charset="-122"/>
              </a:rPr>
              <a:t>决</a:t>
            </a:r>
            <a:r>
              <a:rPr lang="zh-CN" altLang="en-US" sz="2800" b="1" dirty="0">
                <a:solidFill>
                  <a:srgbClr val="0000FF"/>
                </a:solidFill>
                <a:latin typeface="楷体" pitchFamily="49" charset="-122"/>
                <a:ea typeface="楷体" pitchFamily="49" charset="-122"/>
              </a:rPr>
              <a:t>矣</a:t>
            </a:r>
            <a:endParaRPr lang="zh-CN" altLang="en-US" sz="2800" b="1" dirty="0">
              <a:solidFill>
                <a:srgbClr val="0000FF"/>
              </a:solidFill>
              <a:latin typeface="楷体" pitchFamily="49" charset="-122"/>
              <a:ea typeface="楷体" pitchFamily="49" charset="-122"/>
            </a:endParaRPr>
          </a:p>
        </p:txBody>
      </p:sp>
      <p:sp>
        <p:nvSpPr>
          <p:cNvPr id="3" name="勾_3 248"/>
          <p:cNvSpPr>
            <a:spLocks/>
          </p:cNvSpPr>
          <p:nvPr/>
        </p:nvSpPr>
        <p:spPr bwMode="auto">
          <a:xfrm>
            <a:off x="129128" y="692697"/>
            <a:ext cx="970707" cy="648071"/>
          </a:xfrm>
          <a:custGeom>
            <a:avLst/>
            <a:gdLst>
              <a:gd name="T0" fmla="*/ 936625 w 1360"/>
              <a:gd name="T1" fmla="*/ 28659 h 1358"/>
              <a:gd name="T2" fmla="*/ 837453 w 1360"/>
              <a:gd name="T3" fmla="*/ 89693 h 1358"/>
              <a:gd name="T4" fmla="*/ 741036 w 1360"/>
              <a:gd name="T5" fmla="*/ 158687 h 1358"/>
              <a:gd name="T6" fmla="*/ 648062 w 1360"/>
              <a:gd name="T7" fmla="*/ 235111 h 1358"/>
              <a:gd name="T8" fmla="*/ 559909 w 1360"/>
              <a:gd name="T9" fmla="*/ 319497 h 1358"/>
              <a:gd name="T10" fmla="*/ 477266 w 1360"/>
              <a:gd name="T11" fmla="*/ 406005 h 1358"/>
              <a:gd name="T12" fmla="*/ 409085 w 1360"/>
              <a:gd name="T13" fmla="*/ 493575 h 1358"/>
              <a:gd name="T14" fmla="*/ 351923 w 1360"/>
              <a:gd name="T15" fmla="*/ 579021 h 1358"/>
              <a:gd name="T16" fmla="*/ 307158 w 1360"/>
              <a:gd name="T17" fmla="*/ 663937 h 1358"/>
              <a:gd name="T18" fmla="*/ 258261 w 1360"/>
              <a:gd name="T19" fmla="*/ 689943 h 1358"/>
              <a:gd name="T20" fmla="*/ 223826 w 1360"/>
              <a:gd name="T21" fmla="*/ 710641 h 1358"/>
              <a:gd name="T22" fmla="*/ 205231 w 1360"/>
              <a:gd name="T23" fmla="*/ 709580 h 1358"/>
              <a:gd name="T24" fmla="*/ 192146 w 1360"/>
              <a:gd name="T25" fmla="*/ 677206 h 1358"/>
              <a:gd name="T26" fmla="*/ 165287 w 1360"/>
              <a:gd name="T27" fmla="*/ 625194 h 1358"/>
              <a:gd name="T28" fmla="*/ 140494 w 1360"/>
              <a:gd name="T29" fmla="*/ 577429 h 1358"/>
              <a:gd name="T30" fmla="*/ 117767 w 1360"/>
              <a:gd name="T31" fmla="*/ 537625 h 1358"/>
              <a:gd name="T32" fmla="*/ 96417 w 1360"/>
              <a:gd name="T33" fmla="*/ 505781 h 1358"/>
              <a:gd name="T34" fmla="*/ 76445 w 1360"/>
              <a:gd name="T35" fmla="*/ 481368 h 1358"/>
              <a:gd name="T36" fmla="*/ 59228 w 1360"/>
              <a:gd name="T37" fmla="*/ 463323 h 1358"/>
              <a:gd name="T38" fmla="*/ 39944 w 1360"/>
              <a:gd name="T39" fmla="*/ 450055 h 1358"/>
              <a:gd name="T40" fmla="*/ 19972 w 1360"/>
              <a:gd name="T41" fmla="*/ 441563 h 1358"/>
              <a:gd name="T42" fmla="*/ 0 w 1360"/>
              <a:gd name="T43" fmla="*/ 437848 h 1358"/>
              <a:gd name="T44" fmla="*/ 26170 w 1360"/>
              <a:gd name="T45" fmla="*/ 419273 h 1358"/>
              <a:gd name="T46" fmla="*/ 53030 w 1360"/>
              <a:gd name="T47" fmla="*/ 406005 h 1358"/>
              <a:gd name="T48" fmla="*/ 75068 w 1360"/>
              <a:gd name="T49" fmla="*/ 399105 h 1358"/>
              <a:gd name="T50" fmla="*/ 97795 w 1360"/>
              <a:gd name="T51" fmla="*/ 395921 h 1358"/>
              <a:gd name="T52" fmla="*/ 126720 w 1360"/>
              <a:gd name="T53" fmla="*/ 403882 h 1358"/>
              <a:gd name="T54" fmla="*/ 159089 w 1360"/>
              <a:gd name="T55" fmla="*/ 427765 h 1358"/>
              <a:gd name="T56" fmla="*/ 190768 w 1360"/>
              <a:gd name="T57" fmla="*/ 465977 h 1358"/>
              <a:gd name="T58" fmla="*/ 225203 w 1360"/>
              <a:gd name="T59" fmla="*/ 520111 h 1358"/>
              <a:gd name="T60" fmla="*/ 281676 w 1360"/>
              <a:gd name="T61" fmla="*/ 521172 h 1358"/>
              <a:gd name="T62" fmla="*/ 349168 w 1360"/>
              <a:gd name="T63" fmla="*/ 436787 h 1358"/>
              <a:gd name="T64" fmla="*/ 423547 w 1360"/>
              <a:gd name="T65" fmla="*/ 355055 h 1358"/>
              <a:gd name="T66" fmla="*/ 504125 w 1360"/>
              <a:gd name="T67" fmla="*/ 278100 h 1358"/>
              <a:gd name="T68" fmla="*/ 591589 w 1360"/>
              <a:gd name="T69" fmla="*/ 204329 h 1358"/>
              <a:gd name="T70" fmla="*/ 681119 w 1360"/>
              <a:gd name="T71" fmla="*/ 137458 h 1358"/>
              <a:gd name="T72" fmla="*/ 774093 w 1360"/>
              <a:gd name="T73" fmla="*/ 76424 h 1358"/>
              <a:gd name="T74" fmla="*/ 867756 w 1360"/>
              <a:gd name="T75" fmla="*/ 23352 h 135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360" h="1358">
                <a:moveTo>
                  <a:pt x="1331" y="0"/>
                </a:moveTo>
                <a:lnTo>
                  <a:pt x="1360" y="54"/>
                </a:lnTo>
                <a:lnTo>
                  <a:pt x="1287" y="109"/>
                </a:lnTo>
                <a:lnTo>
                  <a:pt x="1216" y="169"/>
                </a:lnTo>
                <a:lnTo>
                  <a:pt x="1145" y="232"/>
                </a:lnTo>
                <a:lnTo>
                  <a:pt x="1076" y="299"/>
                </a:lnTo>
                <a:lnTo>
                  <a:pt x="1007" y="368"/>
                </a:lnTo>
                <a:lnTo>
                  <a:pt x="941" y="443"/>
                </a:lnTo>
                <a:lnTo>
                  <a:pt x="876" y="520"/>
                </a:lnTo>
                <a:lnTo>
                  <a:pt x="813" y="602"/>
                </a:lnTo>
                <a:lnTo>
                  <a:pt x="751" y="685"/>
                </a:lnTo>
                <a:lnTo>
                  <a:pt x="693" y="765"/>
                </a:lnTo>
                <a:lnTo>
                  <a:pt x="642" y="848"/>
                </a:lnTo>
                <a:lnTo>
                  <a:pt x="594" y="930"/>
                </a:lnTo>
                <a:lnTo>
                  <a:pt x="551" y="1011"/>
                </a:lnTo>
                <a:lnTo>
                  <a:pt x="511" y="1091"/>
                </a:lnTo>
                <a:lnTo>
                  <a:pt x="476" y="1172"/>
                </a:lnTo>
                <a:lnTo>
                  <a:pt x="446" y="1251"/>
                </a:lnTo>
                <a:lnTo>
                  <a:pt x="401" y="1281"/>
                </a:lnTo>
                <a:lnTo>
                  <a:pt x="375" y="1300"/>
                </a:lnTo>
                <a:lnTo>
                  <a:pt x="348" y="1320"/>
                </a:lnTo>
                <a:lnTo>
                  <a:pt x="325" y="1339"/>
                </a:lnTo>
                <a:lnTo>
                  <a:pt x="304" y="1358"/>
                </a:lnTo>
                <a:lnTo>
                  <a:pt x="298" y="1337"/>
                </a:lnTo>
                <a:lnTo>
                  <a:pt x="290" y="1310"/>
                </a:lnTo>
                <a:lnTo>
                  <a:pt x="279" y="1276"/>
                </a:lnTo>
                <a:lnTo>
                  <a:pt x="263" y="1237"/>
                </a:lnTo>
                <a:lnTo>
                  <a:pt x="240" y="1178"/>
                </a:lnTo>
                <a:lnTo>
                  <a:pt x="221" y="1132"/>
                </a:lnTo>
                <a:lnTo>
                  <a:pt x="204" y="1088"/>
                </a:lnTo>
                <a:lnTo>
                  <a:pt x="186" y="1049"/>
                </a:lnTo>
                <a:lnTo>
                  <a:pt x="171" y="1013"/>
                </a:lnTo>
                <a:lnTo>
                  <a:pt x="156" y="982"/>
                </a:lnTo>
                <a:lnTo>
                  <a:pt x="140" y="953"/>
                </a:lnTo>
                <a:lnTo>
                  <a:pt x="125" y="928"/>
                </a:lnTo>
                <a:lnTo>
                  <a:pt x="111" y="907"/>
                </a:lnTo>
                <a:lnTo>
                  <a:pt x="100" y="890"/>
                </a:lnTo>
                <a:lnTo>
                  <a:pt x="86" y="873"/>
                </a:lnTo>
                <a:lnTo>
                  <a:pt x="71" y="859"/>
                </a:lnTo>
                <a:lnTo>
                  <a:pt x="58" y="848"/>
                </a:lnTo>
                <a:lnTo>
                  <a:pt x="44" y="838"/>
                </a:lnTo>
                <a:lnTo>
                  <a:pt x="29" y="832"/>
                </a:lnTo>
                <a:lnTo>
                  <a:pt x="15" y="827"/>
                </a:lnTo>
                <a:lnTo>
                  <a:pt x="0" y="825"/>
                </a:lnTo>
                <a:lnTo>
                  <a:pt x="19" y="806"/>
                </a:lnTo>
                <a:lnTo>
                  <a:pt x="38" y="790"/>
                </a:lnTo>
                <a:lnTo>
                  <a:pt x="58" y="777"/>
                </a:lnTo>
                <a:lnTo>
                  <a:pt x="77" y="765"/>
                </a:lnTo>
                <a:lnTo>
                  <a:pt x="94" y="758"/>
                </a:lnTo>
                <a:lnTo>
                  <a:pt x="109" y="752"/>
                </a:lnTo>
                <a:lnTo>
                  <a:pt x="127" y="748"/>
                </a:lnTo>
                <a:lnTo>
                  <a:pt x="142" y="746"/>
                </a:lnTo>
                <a:lnTo>
                  <a:pt x="163" y="750"/>
                </a:lnTo>
                <a:lnTo>
                  <a:pt x="184" y="761"/>
                </a:lnTo>
                <a:lnTo>
                  <a:pt x="207" y="779"/>
                </a:lnTo>
                <a:lnTo>
                  <a:pt x="231" y="806"/>
                </a:lnTo>
                <a:lnTo>
                  <a:pt x="254" y="838"/>
                </a:lnTo>
                <a:lnTo>
                  <a:pt x="277" y="878"/>
                </a:lnTo>
                <a:lnTo>
                  <a:pt x="302" y="924"/>
                </a:lnTo>
                <a:lnTo>
                  <a:pt x="327" y="980"/>
                </a:lnTo>
                <a:lnTo>
                  <a:pt x="363" y="1063"/>
                </a:lnTo>
                <a:lnTo>
                  <a:pt x="409" y="982"/>
                </a:lnTo>
                <a:lnTo>
                  <a:pt x="457" y="901"/>
                </a:lnTo>
                <a:lnTo>
                  <a:pt x="507" y="823"/>
                </a:lnTo>
                <a:lnTo>
                  <a:pt x="561" y="744"/>
                </a:lnTo>
                <a:lnTo>
                  <a:pt x="615" y="669"/>
                </a:lnTo>
                <a:lnTo>
                  <a:pt x="672" y="596"/>
                </a:lnTo>
                <a:lnTo>
                  <a:pt x="732" y="524"/>
                </a:lnTo>
                <a:lnTo>
                  <a:pt x="795" y="453"/>
                </a:lnTo>
                <a:lnTo>
                  <a:pt x="859" y="385"/>
                </a:lnTo>
                <a:lnTo>
                  <a:pt x="924" y="320"/>
                </a:lnTo>
                <a:lnTo>
                  <a:pt x="989" y="259"/>
                </a:lnTo>
                <a:lnTo>
                  <a:pt x="1055" y="199"/>
                </a:lnTo>
                <a:lnTo>
                  <a:pt x="1124" y="144"/>
                </a:lnTo>
                <a:lnTo>
                  <a:pt x="1191" y="92"/>
                </a:lnTo>
                <a:lnTo>
                  <a:pt x="1260" y="44"/>
                </a:lnTo>
                <a:lnTo>
                  <a:pt x="1331" y="0"/>
                </a:lnTo>
                <a:close/>
              </a:path>
            </a:pathLst>
          </a:custGeom>
          <a:solidFill>
            <a:srgbClr val="FF0000"/>
          </a:solidFill>
          <a:ln w="9525" cmpd="sng">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nchor="ctr"/>
          <a:lstStyle/>
          <a:p>
            <a:endParaRPr lang="zh-CN" altLang="en-US"/>
          </a:p>
        </p:txBody>
      </p:sp>
      <p:sp>
        <p:nvSpPr>
          <p:cNvPr id="5" name="TextBox 4"/>
          <p:cNvSpPr txBox="1">
            <a:spLocks noChangeArrowheads="1"/>
          </p:cNvSpPr>
          <p:nvPr/>
        </p:nvSpPr>
        <p:spPr bwMode="auto">
          <a:xfrm>
            <a:off x="198573" y="3356992"/>
            <a:ext cx="11358699" cy="2677656"/>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None/>
            </a:pPr>
            <a:r>
              <a:rPr lang="en-US" altLang="zh-CN" sz="2800" b="1" dirty="0">
                <a:solidFill>
                  <a:srgbClr val="FF0000"/>
                </a:solidFill>
                <a:latin typeface="楷体" pitchFamily="49" charset="-122"/>
                <a:ea typeface="楷体" pitchFamily="49" charset="-122"/>
              </a:rPr>
              <a:t>【</a:t>
            </a:r>
            <a:r>
              <a:rPr lang="zh-CN" altLang="en-US" sz="2800" b="1" dirty="0">
                <a:solidFill>
                  <a:srgbClr val="FF0000"/>
                </a:solidFill>
                <a:latin typeface="楷体" pitchFamily="49" charset="-122"/>
                <a:ea typeface="楷体" pitchFamily="49" charset="-122"/>
              </a:rPr>
              <a:t>解析</a:t>
            </a:r>
            <a:r>
              <a:rPr lang="en-US" altLang="zh-CN" sz="2800" b="1" dirty="0">
                <a:solidFill>
                  <a:srgbClr val="FF0000"/>
                </a:solidFill>
                <a:latin typeface="楷体" pitchFamily="49" charset="-122"/>
                <a:ea typeface="楷体" pitchFamily="49" charset="-122"/>
              </a:rPr>
              <a:t>】</a:t>
            </a:r>
          </a:p>
          <a:p>
            <a:pPr eaLnBrk="1" hangingPunct="1">
              <a:spcBef>
                <a:spcPct val="0"/>
              </a:spcBef>
              <a:buNone/>
            </a:pPr>
            <a:r>
              <a:rPr lang="zh-CN" altLang="en-US" sz="2800" b="1" dirty="0">
                <a:solidFill>
                  <a:srgbClr val="FF0000"/>
                </a:solidFill>
                <a:latin typeface="楷体" pitchFamily="49" charset="-122"/>
                <a:ea typeface="楷体" pitchFamily="49" charset="-122"/>
              </a:rPr>
              <a:t>选项</a:t>
            </a:r>
            <a:r>
              <a:rPr lang="en-US" altLang="zh-CN" sz="2800" b="1" dirty="0">
                <a:solidFill>
                  <a:srgbClr val="FF0000"/>
                </a:solidFill>
                <a:latin typeface="楷体" pitchFamily="49" charset="-122"/>
                <a:ea typeface="楷体" pitchFamily="49" charset="-122"/>
              </a:rPr>
              <a:t>A</a:t>
            </a:r>
            <a:r>
              <a:rPr lang="zh-CN" altLang="en-US" sz="2800" b="1" dirty="0">
                <a:solidFill>
                  <a:srgbClr val="FF0000"/>
                </a:solidFill>
                <a:latin typeface="楷体" pitchFamily="49" charset="-122"/>
                <a:ea typeface="楷体" pitchFamily="49" charset="-122"/>
              </a:rPr>
              <a:t>：</a:t>
            </a:r>
            <a:r>
              <a:rPr lang="zh-CN" altLang="zh-CN" sz="2800" b="1" dirty="0">
                <a:solidFill>
                  <a:srgbClr val="FF0000"/>
                </a:solidFill>
                <a:latin typeface="楷体" pitchFamily="49" charset="-122"/>
                <a:ea typeface="楷体" pitchFamily="49" charset="-122"/>
              </a:rPr>
              <a:t>两</a:t>
            </a:r>
            <a:r>
              <a:rPr lang="zh-CN" altLang="zh-CN" sz="2800" b="1" dirty="0">
                <a:solidFill>
                  <a:srgbClr val="FF0000"/>
                </a:solidFill>
                <a:latin typeface="楷体" pitchFamily="49" charset="-122"/>
                <a:ea typeface="楷体" pitchFamily="49" charset="-122"/>
              </a:rPr>
              <a:t>个因都是“于是”的意思</a:t>
            </a:r>
            <a:r>
              <a:rPr lang="zh-CN" altLang="zh-CN" sz="2800" b="1" dirty="0">
                <a:solidFill>
                  <a:srgbClr val="FF0000"/>
                </a:solidFill>
                <a:latin typeface="楷体" pitchFamily="49" charset="-122"/>
                <a:ea typeface="楷体" pitchFamily="49" charset="-122"/>
              </a:rPr>
              <a:t>。</a:t>
            </a:r>
            <a:endParaRPr lang="en-US" altLang="zh-CN" sz="2800" b="1" dirty="0">
              <a:solidFill>
                <a:srgbClr val="FF0000"/>
              </a:solidFill>
              <a:latin typeface="楷体" pitchFamily="49" charset="-122"/>
              <a:ea typeface="楷体" pitchFamily="49" charset="-122"/>
            </a:endParaRPr>
          </a:p>
          <a:p>
            <a:pPr eaLnBrk="1" hangingPunct="1">
              <a:spcBef>
                <a:spcPct val="0"/>
              </a:spcBef>
              <a:buNone/>
            </a:pPr>
            <a:r>
              <a:rPr lang="zh-CN" altLang="en-US" sz="2800" b="1" dirty="0">
                <a:solidFill>
                  <a:srgbClr val="FF0000"/>
                </a:solidFill>
                <a:latin typeface="楷体" pitchFamily="49" charset="-122"/>
                <a:ea typeface="楷体" pitchFamily="49" charset="-122"/>
              </a:rPr>
              <a:t>选项</a:t>
            </a:r>
            <a:r>
              <a:rPr lang="en-US" altLang="zh-CN" sz="2800" b="1" dirty="0">
                <a:solidFill>
                  <a:srgbClr val="FF0000"/>
                </a:solidFill>
                <a:latin typeface="楷体" pitchFamily="49" charset="-122"/>
                <a:ea typeface="楷体" pitchFamily="49" charset="-122"/>
              </a:rPr>
              <a:t>B</a:t>
            </a:r>
            <a:r>
              <a:rPr lang="zh-CN" altLang="en-US" sz="2800" b="1" dirty="0">
                <a:solidFill>
                  <a:srgbClr val="FF0000"/>
                </a:solidFill>
                <a:latin typeface="楷体" pitchFamily="49" charset="-122"/>
                <a:ea typeface="楷体" pitchFamily="49" charset="-122"/>
              </a:rPr>
              <a:t>：</a:t>
            </a:r>
            <a:r>
              <a:rPr lang="zh-CN" altLang="zh-CN" sz="2800" b="1" dirty="0">
                <a:solidFill>
                  <a:srgbClr val="FF0000"/>
                </a:solidFill>
                <a:latin typeface="楷体" pitchFamily="49" charset="-122"/>
                <a:ea typeface="楷体" pitchFamily="49" charset="-122"/>
              </a:rPr>
              <a:t>考</a:t>
            </a:r>
            <a:r>
              <a:rPr lang="zh-CN" altLang="zh-CN" sz="2800" b="1" dirty="0">
                <a:solidFill>
                  <a:srgbClr val="FF0000"/>
                </a:solidFill>
                <a:latin typeface="楷体" pitchFamily="49" charset="-122"/>
                <a:ea typeface="楷体" pitchFamily="49" charset="-122"/>
              </a:rPr>
              <a:t>的“使”的常见用法，明显不同</a:t>
            </a:r>
            <a:r>
              <a:rPr lang="zh-CN" altLang="zh-CN" sz="2800" b="1" dirty="0">
                <a:solidFill>
                  <a:srgbClr val="FF0000"/>
                </a:solidFill>
                <a:latin typeface="楷体" pitchFamily="49" charset="-122"/>
                <a:ea typeface="楷体" pitchFamily="49" charset="-122"/>
              </a:rPr>
              <a:t>。</a:t>
            </a:r>
            <a:endParaRPr lang="en-US" altLang="zh-CN" sz="2800" b="1" dirty="0">
              <a:solidFill>
                <a:srgbClr val="FF0000"/>
              </a:solidFill>
              <a:latin typeface="楷体" pitchFamily="49" charset="-122"/>
              <a:ea typeface="楷体" pitchFamily="49" charset="-122"/>
            </a:endParaRPr>
          </a:p>
          <a:p>
            <a:pPr eaLnBrk="1" hangingPunct="1">
              <a:spcBef>
                <a:spcPct val="0"/>
              </a:spcBef>
              <a:buNone/>
            </a:pPr>
            <a:r>
              <a:rPr lang="zh-CN" altLang="en-US" sz="2800" b="1" dirty="0">
                <a:solidFill>
                  <a:srgbClr val="FF0000"/>
                </a:solidFill>
                <a:latin typeface="楷体" pitchFamily="49" charset="-122"/>
                <a:ea typeface="楷体" pitchFamily="49" charset="-122"/>
              </a:rPr>
              <a:t>选项</a:t>
            </a:r>
            <a:r>
              <a:rPr lang="en-US" altLang="zh-CN" sz="2800" b="1" dirty="0">
                <a:solidFill>
                  <a:srgbClr val="FF0000"/>
                </a:solidFill>
                <a:latin typeface="楷体" pitchFamily="49" charset="-122"/>
                <a:ea typeface="楷体" pitchFamily="49" charset="-122"/>
              </a:rPr>
              <a:t>C</a:t>
            </a:r>
            <a:r>
              <a:rPr lang="zh-CN" altLang="en-US" sz="2800" b="1" dirty="0">
                <a:solidFill>
                  <a:srgbClr val="FF0000"/>
                </a:solidFill>
                <a:latin typeface="楷体" pitchFamily="49" charset="-122"/>
                <a:ea typeface="楷体" pitchFamily="49" charset="-122"/>
              </a:rPr>
              <a:t>：</a:t>
            </a:r>
            <a:r>
              <a:rPr lang="zh-CN" altLang="zh-CN" sz="2800" b="1" dirty="0">
                <a:solidFill>
                  <a:srgbClr val="FF0000"/>
                </a:solidFill>
                <a:latin typeface="楷体" pitchFamily="49" charset="-122"/>
                <a:ea typeface="楷体" pitchFamily="49" charset="-122"/>
              </a:rPr>
              <a:t>一</a:t>
            </a:r>
            <a:r>
              <a:rPr lang="zh-CN" altLang="zh-CN" sz="2800" b="1" dirty="0">
                <a:solidFill>
                  <a:srgbClr val="FF0000"/>
                </a:solidFill>
                <a:latin typeface="楷体" pitchFamily="49" charset="-122"/>
                <a:ea typeface="楷体" pitchFamily="49" charset="-122"/>
              </a:rPr>
              <a:t>个是动词“认为”，一个是介词“把”，也不同</a:t>
            </a:r>
            <a:r>
              <a:rPr lang="zh-CN" altLang="zh-CN" sz="2800" b="1" dirty="0">
                <a:solidFill>
                  <a:srgbClr val="FF0000"/>
                </a:solidFill>
                <a:latin typeface="楷体" pitchFamily="49" charset="-122"/>
                <a:ea typeface="楷体" pitchFamily="49" charset="-122"/>
              </a:rPr>
              <a:t>。</a:t>
            </a:r>
            <a:endParaRPr lang="en-US" altLang="zh-CN" sz="2800" b="1" dirty="0">
              <a:solidFill>
                <a:srgbClr val="FF0000"/>
              </a:solidFill>
              <a:latin typeface="楷体" pitchFamily="49" charset="-122"/>
              <a:ea typeface="楷体" pitchFamily="49" charset="-122"/>
            </a:endParaRPr>
          </a:p>
          <a:p>
            <a:pPr eaLnBrk="1" hangingPunct="1">
              <a:spcBef>
                <a:spcPct val="0"/>
              </a:spcBef>
              <a:buNone/>
            </a:pPr>
            <a:r>
              <a:rPr lang="zh-CN" altLang="en-US" sz="2800" b="1" dirty="0">
                <a:solidFill>
                  <a:srgbClr val="FF0000"/>
                </a:solidFill>
                <a:latin typeface="楷体" pitchFamily="49" charset="-122"/>
                <a:ea typeface="楷体" pitchFamily="49" charset="-122"/>
              </a:rPr>
              <a:t>选项</a:t>
            </a:r>
            <a:r>
              <a:rPr lang="en-US" altLang="zh-CN" sz="2800" b="1" dirty="0">
                <a:solidFill>
                  <a:srgbClr val="FF0000"/>
                </a:solidFill>
                <a:latin typeface="楷体" pitchFamily="49" charset="-122"/>
                <a:ea typeface="楷体" pitchFamily="49" charset="-122"/>
              </a:rPr>
              <a:t>D</a:t>
            </a:r>
            <a:r>
              <a:rPr lang="zh-CN" altLang="en-US" sz="2800" b="1" dirty="0">
                <a:solidFill>
                  <a:srgbClr val="FF0000"/>
                </a:solidFill>
                <a:latin typeface="楷体" pitchFamily="49" charset="-122"/>
                <a:ea typeface="楷体" pitchFamily="49" charset="-122"/>
              </a:rPr>
              <a:t>：</a:t>
            </a:r>
            <a:r>
              <a:rPr lang="zh-CN" altLang="zh-CN" sz="2800" b="1" dirty="0">
                <a:solidFill>
                  <a:srgbClr val="FF0000"/>
                </a:solidFill>
                <a:latin typeface="楷体" pitchFamily="49" charset="-122"/>
                <a:ea typeface="楷体" pitchFamily="49" charset="-122"/>
              </a:rPr>
              <a:t>两</a:t>
            </a:r>
            <a:r>
              <a:rPr lang="zh-CN" altLang="zh-CN" sz="2800" b="1" dirty="0">
                <a:solidFill>
                  <a:srgbClr val="FF0000"/>
                </a:solidFill>
                <a:latin typeface="楷体" pitchFamily="49" charset="-122"/>
                <a:ea typeface="楷体" pitchFamily="49" charset="-122"/>
              </a:rPr>
              <a:t>个“已”位置不同，第一个是语气词，第二个是副词</a:t>
            </a:r>
            <a:r>
              <a:rPr lang="zh-CN" altLang="zh-CN" sz="2800" b="1" dirty="0">
                <a:solidFill>
                  <a:srgbClr val="FF0000"/>
                </a:solidFill>
                <a:latin typeface="楷体" pitchFamily="49" charset="-122"/>
                <a:ea typeface="楷体" pitchFamily="49" charset="-122"/>
              </a:rPr>
              <a:t>。</a:t>
            </a:r>
            <a:endParaRPr lang="en-US" altLang="zh-CN" sz="2800" b="1" dirty="0">
              <a:solidFill>
                <a:srgbClr val="FF0000"/>
              </a:solidFill>
              <a:latin typeface="楷体" pitchFamily="49" charset="-122"/>
              <a:ea typeface="楷体" pitchFamily="49" charset="-122"/>
            </a:endParaRPr>
          </a:p>
          <a:p>
            <a:pPr eaLnBrk="1" hangingPunct="1">
              <a:spcBef>
                <a:spcPct val="0"/>
              </a:spcBef>
              <a:buNone/>
            </a:pPr>
            <a:r>
              <a:rPr lang="zh-CN" altLang="en-US" sz="2800" b="1" dirty="0">
                <a:solidFill>
                  <a:srgbClr val="FF0000"/>
                </a:solidFill>
                <a:latin typeface="楷体" pitchFamily="49" charset="-122"/>
                <a:ea typeface="楷体" pitchFamily="49" charset="-122"/>
              </a:rPr>
              <a:t>故选</a:t>
            </a:r>
            <a:r>
              <a:rPr lang="en-US" altLang="zh-CN" sz="2800" b="1" dirty="0">
                <a:solidFill>
                  <a:srgbClr val="FF0000"/>
                </a:solidFill>
                <a:latin typeface="楷体" pitchFamily="49" charset="-122"/>
                <a:ea typeface="楷体" pitchFamily="49" charset="-122"/>
              </a:rPr>
              <a:t>A</a:t>
            </a:r>
            <a:r>
              <a:rPr lang="zh-CN" altLang="zh-CN" sz="2800" b="1" dirty="0">
                <a:solidFill>
                  <a:srgbClr val="FF0000"/>
                </a:solidFill>
                <a:latin typeface="楷体" pitchFamily="49" charset="-122"/>
                <a:ea typeface="楷体" pitchFamily="49" charset="-122"/>
              </a:rPr>
              <a:t>。</a:t>
            </a:r>
            <a:endParaRPr lang="zh-CN" altLang="zh-CN" sz="2800" b="1" dirty="0">
              <a:solidFill>
                <a:srgbClr val="FF0000"/>
              </a:solidFill>
              <a:latin typeface="楷体" pitchFamily="49" charset="-122"/>
              <a:ea typeface="楷体" pitchFamily="49" charset="-122"/>
            </a:endParaRPr>
          </a:p>
        </p:txBody>
      </p:sp>
    </p:spTree>
    <p:extLst>
      <p:ext uri="{BB962C8B-B14F-4D97-AF65-F5344CB8AC3E}">
        <p14:creationId xmlns:p14="http://schemas.microsoft.com/office/powerpoint/2010/main" val="17451036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98573" y="188640"/>
            <a:ext cx="11358699" cy="3970318"/>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sz="2800" b="1" dirty="0">
                <a:solidFill>
                  <a:srgbClr val="0000FF"/>
                </a:solidFill>
                <a:latin typeface="楷体" pitchFamily="49" charset="-122"/>
                <a:ea typeface="楷体" pitchFamily="49" charset="-122"/>
              </a:rPr>
              <a:t>8</a:t>
            </a:r>
            <a:r>
              <a:rPr lang="zh-CN" altLang="en-US" sz="2800" b="1" dirty="0">
                <a:solidFill>
                  <a:srgbClr val="0000FF"/>
                </a:solidFill>
                <a:latin typeface="楷体" pitchFamily="49" charset="-122"/>
                <a:ea typeface="楷体" pitchFamily="49" charset="-122"/>
              </a:rPr>
              <a:t>．下列对文中语句的理解，</a:t>
            </a:r>
            <a:r>
              <a:rPr lang="zh-CN" altLang="en-US" sz="2800" b="1" dirty="0">
                <a:solidFill>
                  <a:srgbClr val="FF0000"/>
                </a:solidFill>
                <a:latin typeface="楷体" pitchFamily="49" charset="-122"/>
                <a:ea typeface="楷体" pitchFamily="49" charset="-122"/>
              </a:rPr>
              <a:t>不</a:t>
            </a:r>
            <a:r>
              <a:rPr lang="zh-CN" altLang="en-US" sz="2800" b="1" dirty="0" smtClean="0">
                <a:solidFill>
                  <a:srgbClr val="FF0000"/>
                </a:solidFill>
                <a:latin typeface="楷体" pitchFamily="49" charset="-122"/>
                <a:ea typeface="楷体" pitchFamily="49" charset="-122"/>
              </a:rPr>
              <a:t>正确</a:t>
            </a:r>
            <a:r>
              <a:rPr lang="zh-CN" altLang="en-US" sz="2800" b="1" dirty="0" smtClean="0">
                <a:solidFill>
                  <a:srgbClr val="0000FF"/>
                </a:solidFill>
                <a:latin typeface="楷体" pitchFamily="49" charset="-122"/>
                <a:ea typeface="楷体" pitchFamily="49" charset="-122"/>
              </a:rPr>
              <a:t>的</a:t>
            </a:r>
            <a:r>
              <a:rPr lang="zh-CN" altLang="en-US" sz="2800" b="1" dirty="0">
                <a:solidFill>
                  <a:srgbClr val="0000FF"/>
                </a:solidFill>
                <a:latin typeface="楷体" pitchFamily="49" charset="-122"/>
                <a:ea typeface="楷体" pitchFamily="49" charset="-122"/>
              </a:rPr>
              <a:t>一项是（</a:t>
            </a:r>
            <a:r>
              <a:rPr lang="en-US" altLang="zh-CN" sz="2800" b="1" dirty="0">
                <a:solidFill>
                  <a:srgbClr val="0000FF"/>
                </a:solidFill>
                <a:latin typeface="楷体" pitchFamily="49" charset="-122"/>
                <a:ea typeface="楷体" pitchFamily="49" charset="-122"/>
              </a:rPr>
              <a:t>3 </a:t>
            </a:r>
            <a:r>
              <a:rPr lang="zh-CN" altLang="en-US" sz="2800" b="1" dirty="0">
                <a:solidFill>
                  <a:srgbClr val="0000FF"/>
                </a:solidFill>
                <a:latin typeface="楷体" pitchFamily="49" charset="-122"/>
                <a:ea typeface="楷体" pitchFamily="49" charset="-122"/>
              </a:rPr>
              <a:t>分）</a:t>
            </a:r>
          </a:p>
          <a:p>
            <a:pPr eaLnBrk="1" hangingPunct="1">
              <a:spcBef>
                <a:spcPct val="0"/>
              </a:spcBef>
              <a:buFontTx/>
              <a:buNone/>
            </a:pPr>
            <a:r>
              <a:rPr lang="en-US" altLang="zh-CN" sz="2800" b="1" dirty="0">
                <a:solidFill>
                  <a:srgbClr val="0000FF"/>
                </a:solidFill>
                <a:latin typeface="楷体" pitchFamily="49" charset="-122"/>
                <a:ea typeface="楷体" pitchFamily="49" charset="-122"/>
              </a:rPr>
              <a:t>A</a:t>
            </a:r>
            <a:r>
              <a:rPr lang="zh-CN" altLang="en-US" sz="2800" b="1" dirty="0">
                <a:solidFill>
                  <a:srgbClr val="0000FF"/>
                </a:solidFill>
                <a:latin typeface="楷体" pitchFamily="49" charset="-122"/>
                <a:ea typeface="楷体" pitchFamily="49" charset="-122"/>
              </a:rPr>
              <a:t>．怒，数让之。</a:t>
            </a:r>
          </a:p>
          <a:p>
            <a:pPr eaLnBrk="1" hangingPunct="1">
              <a:spcBef>
                <a:spcPct val="0"/>
              </a:spcBef>
              <a:buFontTx/>
              <a:buNone/>
            </a:pPr>
            <a:r>
              <a:rPr lang="zh-CN" altLang="en-US" sz="2800" b="1" dirty="0">
                <a:solidFill>
                  <a:srgbClr val="0000FF"/>
                </a:solidFill>
                <a:latin typeface="楷体" pitchFamily="49" charset="-122"/>
                <a:ea typeface="楷体" pitchFamily="49" charset="-122"/>
              </a:rPr>
              <a:t>赵王怒，多次责备廉颇。</a:t>
            </a:r>
          </a:p>
          <a:p>
            <a:pPr eaLnBrk="1" hangingPunct="1">
              <a:spcBef>
                <a:spcPct val="0"/>
              </a:spcBef>
              <a:buFontTx/>
              <a:buNone/>
            </a:pPr>
            <a:r>
              <a:rPr lang="en-US" altLang="zh-CN" sz="2800" b="1" dirty="0">
                <a:solidFill>
                  <a:srgbClr val="0000FF"/>
                </a:solidFill>
                <a:latin typeface="楷体" pitchFamily="49" charset="-122"/>
                <a:ea typeface="楷体" pitchFamily="49" charset="-122"/>
              </a:rPr>
              <a:t>B</a:t>
            </a:r>
            <a:r>
              <a:rPr lang="zh-CN" altLang="en-US" sz="2800" b="1" dirty="0">
                <a:solidFill>
                  <a:srgbClr val="0000FF"/>
                </a:solidFill>
                <a:latin typeface="楷体" pitchFamily="49" charset="-122"/>
                <a:ea typeface="楷体" pitchFamily="49" charset="-122"/>
              </a:rPr>
              <a:t>．若胶柱鼓瑟耳。</a:t>
            </a:r>
          </a:p>
          <a:p>
            <a:pPr eaLnBrk="1" hangingPunct="1">
              <a:spcBef>
                <a:spcPct val="0"/>
              </a:spcBef>
              <a:buFontTx/>
              <a:buNone/>
            </a:pPr>
            <a:r>
              <a:rPr lang="zh-CN" altLang="en-US" sz="2800" b="1" dirty="0">
                <a:solidFill>
                  <a:srgbClr val="0000FF"/>
                </a:solidFill>
                <a:latin typeface="楷体" pitchFamily="49" charset="-122"/>
                <a:ea typeface="楷体" pitchFamily="49" charset="-122"/>
              </a:rPr>
              <a:t>大王的行事就如同胶柱鼓瑟一样不妥。</a:t>
            </a:r>
          </a:p>
          <a:p>
            <a:pPr eaLnBrk="1" hangingPunct="1">
              <a:spcBef>
                <a:spcPct val="0"/>
              </a:spcBef>
              <a:buFontTx/>
              <a:buNone/>
            </a:pPr>
            <a:r>
              <a:rPr lang="en-US" altLang="zh-CN" sz="2800" b="1" dirty="0">
                <a:solidFill>
                  <a:srgbClr val="0000FF"/>
                </a:solidFill>
                <a:latin typeface="楷体" pitchFamily="49" charset="-122"/>
                <a:ea typeface="楷体" pitchFamily="49" charset="-122"/>
              </a:rPr>
              <a:t>C</a:t>
            </a:r>
            <a:r>
              <a:rPr lang="zh-CN" altLang="en-US" sz="2800" b="1" dirty="0">
                <a:solidFill>
                  <a:srgbClr val="0000FF"/>
                </a:solidFill>
                <a:latin typeface="楷体" pitchFamily="49" charset="-122"/>
                <a:ea typeface="楷体" pitchFamily="49" charset="-122"/>
              </a:rPr>
              <a:t>．奢不能难，然不谓善。</a:t>
            </a:r>
          </a:p>
          <a:p>
            <a:pPr eaLnBrk="1" hangingPunct="1">
              <a:spcBef>
                <a:spcPct val="0"/>
              </a:spcBef>
              <a:buFontTx/>
              <a:buNone/>
            </a:pPr>
            <a:r>
              <a:rPr lang="zh-CN" altLang="en-US" sz="2800" b="1" dirty="0">
                <a:solidFill>
                  <a:srgbClr val="0000FF"/>
                </a:solidFill>
                <a:latin typeface="楷体" pitchFamily="49" charset="-122"/>
                <a:ea typeface="楷体" pitchFamily="49" charset="-122"/>
              </a:rPr>
              <a:t>赵奢不能难倒赵括，但也不认为赵括真会用兵。</a:t>
            </a:r>
          </a:p>
          <a:p>
            <a:pPr eaLnBrk="1" hangingPunct="1">
              <a:spcBef>
                <a:spcPct val="0"/>
              </a:spcBef>
              <a:buFontTx/>
              <a:buNone/>
            </a:pPr>
            <a:r>
              <a:rPr lang="en-US" altLang="zh-CN" sz="2800" b="1" dirty="0">
                <a:solidFill>
                  <a:srgbClr val="0000FF"/>
                </a:solidFill>
                <a:latin typeface="楷体" pitchFamily="49" charset="-122"/>
                <a:ea typeface="楷体" pitchFamily="49" charset="-122"/>
              </a:rPr>
              <a:t>D</a:t>
            </a:r>
            <a:r>
              <a:rPr lang="zh-CN" altLang="en-US" sz="2800" b="1" dirty="0">
                <a:solidFill>
                  <a:srgbClr val="0000FF"/>
                </a:solidFill>
                <a:latin typeface="楷体" pitchFamily="49" charset="-122"/>
                <a:ea typeface="楷体" pitchFamily="49" charset="-122"/>
              </a:rPr>
              <a:t>．父子异心，愿王勿遣。</a:t>
            </a:r>
          </a:p>
          <a:p>
            <a:pPr eaLnBrk="1" hangingPunct="1">
              <a:spcBef>
                <a:spcPct val="0"/>
              </a:spcBef>
              <a:buFontTx/>
              <a:buNone/>
            </a:pPr>
            <a:r>
              <a:rPr lang="zh-CN" altLang="en-US" sz="2800" b="1" dirty="0">
                <a:solidFill>
                  <a:srgbClr val="0000FF"/>
                </a:solidFill>
                <a:latin typeface="楷体" pitchFamily="49" charset="-122"/>
                <a:ea typeface="楷体" pitchFamily="49" charset="-122"/>
              </a:rPr>
              <a:t>父子并不同心，赵奢希望大王不要任用赵括。</a:t>
            </a:r>
            <a:endParaRPr lang="zh-CN" altLang="en-US" sz="2800" b="1" dirty="0">
              <a:solidFill>
                <a:srgbClr val="0000FF"/>
              </a:solidFill>
              <a:latin typeface="楷体" pitchFamily="49" charset="-122"/>
              <a:ea typeface="楷体" pitchFamily="49" charset="-122"/>
            </a:endParaRPr>
          </a:p>
        </p:txBody>
      </p:sp>
      <p:sp>
        <p:nvSpPr>
          <p:cNvPr id="3" name="勾_3 248"/>
          <p:cNvSpPr>
            <a:spLocks/>
          </p:cNvSpPr>
          <p:nvPr/>
        </p:nvSpPr>
        <p:spPr bwMode="auto">
          <a:xfrm>
            <a:off x="138272" y="2924944"/>
            <a:ext cx="970707" cy="648071"/>
          </a:xfrm>
          <a:custGeom>
            <a:avLst/>
            <a:gdLst>
              <a:gd name="T0" fmla="*/ 936625 w 1360"/>
              <a:gd name="T1" fmla="*/ 28659 h 1358"/>
              <a:gd name="T2" fmla="*/ 837453 w 1360"/>
              <a:gd name="T3" fmla="*/ 89693 h 1358"/>
              <a:gd name="T4" fmla="*/ 741036 w 1360"/>
              <a:gd name="T5" fmla="*/ 158687 h 1358"/>
              <a:gd name="T6" fmla="*/ 648062 w 1360"/>
              <a:gd name="T7" fmla="*/ 235111 h 1358"/>
              <a:gd name="T8" fmla="*/ 559909 w 1360"/>
              <a:gd name="T9" fmla="*/ 319497 h 1358"/>
              <a:gd name="T10" fmla="*/ 477266 w 1360"/>
              <a:gd name="T11" fmla="*/ 406005 h 1358"/>
              <a:gd name="T12" fmla="*/ 409085 w 1360"/>
              <a:gd name="T13" fmla="*/ 493575 h 1358"/>
              <a:gd name="T14" fmla="*/ 351923 w 1360"/>
              <a:gd name="T15" fmla="*/ 579021 h 1358"/>
              <a:gd name="T16" fmla="*/ 307158 w 1360"/>
              <a:gd name="T17" fmla="*/ 663937 h 1358"/>
              <a:gd name="T18" fmla="*/ 258261 w 1360"/>
              <a:gd name="T19" fmla="*/ 689943 h 1358"/>
              <a:gd name="T20" fmla="*/ 223826 w 1360"/>
              <a:gd name="T21" fmla="*/ 710641 h 1358"/>
              <a:gd name="T22" fmla="*/ 205231 w 1360"/>
              <a:gd name="T23" fmla="*/ 709580 h 1358"/>
              <a:gd name="T24" fmla="*/ 192146 w 1360"/>
              <a:gd name="T25" fmla="*/ 677206 h 1358"/>
              <a:gd name="T26" fmla="*/ 165287 w 1360"/>
              <a:gd name="T27" fmla="*/ 625194 h 1358"/>
              <a:gd name="T28" fmla="*/ 140494 w 1360"/>
              <a:gd name="T29" fmla="*/ 577429 h 1358"/>
              <a:gd name="T30" fmla="*/ 117767 w 1360"/>
              <a:gd name="T31" fmla="*/ 537625 h 1358"/>
              <a:gd name="T32" fmla="*/ 96417 w 1360"/>
              <a:gd name="T33" fmla="*/ 505781 h 1358"/>
              <a:gd name="T34" fmla="*/ 76445 w 1360"/>
              <a:gd name="T35" fmla="*/ 481368 h 1358"/>
              <a:gd name="T36" fmla="*/ 59228 w 1360"/>
              <a:gd name="T37" fmla="*/ 463323 h 1358"/>
              <a:gd name="T38" fmla="*/ 39944 w 1360"/>
              <a:gd name="T39" fmla="*/ 450055 h 1358"/>
              <a:gd name="T40" fmla="*/ 19972 w 1360"/>
              <a:gd name="T41" fmla="*/ 441563 h 1358"/>
              <a:gd name="T42" fmla="*/ 0 w 1360"/>
              <a:gd name="T43" fmla="*/ 437848 h 1358"/>
              <a:gd name="T44" fmla="*/ 26170 w 1360"/>
              <a:gd name="T45" fmla="*/ 419273 h 1358"/>
              <a:gd name="T46" fmla="*/ 53030 w 1360"/>
              <a:gd name="T47" fmla="*/ 406005 h 1358"/>
              <a:gd name="T48" fmla="*/ 75068 w 1360"/>
              <a:gd name="T49" fmla="*/ 399105 h 1358"/>
              <a:gd name="T50" fmla="*/ 97795 w 1360"/>
              <a:gd name="T51" fmla="*/ 395921 h 1358"/>
              <a:gd name="T52" fmla="*/ 126720 w 1360"/>
              <a:gd name="T53" fmla="*/ 403882 h 1358"/>
              <a:gd name="T54" fmla="*/ 159089 w 1360"/>
              <a:gd name="T55" fmla="*/ 427765 h 1358"/>
              <a:gd name="T56" fmla="*/ 190768 w 1360"/>
              <a:gd name="T57" fmla="*/ 465977 h 1358"/>
              <a:gd name="T58" fmla="*/ 225203 w 1360"/>
              <a:gd name="T59" fmla="*/ 520111 h 1358"/>
              <a:gd name="T60" fmla="*/ 281676 w 1360"/>
              <a:gd name="T61" fmla="*/ 521172 h 1358"/>
              <a:gd name="T62" fmla="*/ 349168 w 1360"/>
              <a:gd name="T63" fmla="*/ 436787 h 1358"/>
              <a:gd name="T64" fmla="*/ 423547 w 1360"/>
              <a:gd name="T65" fmla="*/ 355055 h 1358"/>
              <a:gd name="T66" fmla="*/ 504125 w 1360"/>
              <a:gd name="T67" fmla="*/ 278100 h 1358"/>
              <a:gd name="T68" fmla="*/ 591589 w 1360"/>
              <a:gd name="T69" fmla="*/ 204329 h 1358"/>
              <a:gd name="T70" fmla="*/ 681119 w 1360"/>
              <a:gd name="T71" fmla="*/ 137458 h 1358"/>
              <a:gd name="T72" fmla="*/ 774093 w 1360"/>
              <a:gd name="T73" fmla="*/ 76424 h 1358"/>
              <a:gd name="T74" fmla="*/ 867756 w 1360"/>
              <a:gd name="T75" fmla="*/ 23352 h 135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360" h="1358">
                <a:moveTo>
                  <a:pt x="1331" y="0"/>
                </a:moveTo>
                <a:lnTo>
                  <a:pt x="1360" y="54"/>
                </a:lnTo>
                <a:lnTo>
                  <a:pt x="1287" y="109"/>
                </a:lnTo>
                <a:lnTo>
                  <a:pt x="1216" y="169"/>
                </a:lnTo>
                <a:lnTo>
                  <a:pt x="1145" y="232"/>
                </a:lnTo>
                <a:lnTo>
                  <a:pt x="1076" y="299"/>
                </a:lnTo>
                <a:lnTo>
                  <a:pt x="1007" y="368"/>
                </a:lnTo>
                <a:lnTo>
                  <a:pt x="941" y="443"/>
                </a:lnTo>
                <a:lnTo>
                  <a:pt x="876" y="520"/>
                </a:lnTo>
                <a:lnTo>
                  <a:pt x="813" y="602"/>
                </a:lnTo>
                <a:lnTo>
                  <a:pt x="751" y="685"/>
                </a:lnTo>
                <a:lnTo>
                  <a:pt x="693" y="765"/>
                </a:lnTo>
                <a:lnTo>
                  <a:pt x="642" y="848"/>
                </a:lnTo>
                <a:lnTo>
                  <a:pt x="594" y="930"/>
                </a:lnTo>
                <a:lnTo>
                  <a:pt x="551" y="1011"/>
                </a:lnTo>
                <a:lnTo>
                  <a:pt x="511" y="1091"/>
                </a:lnTo>
                <a:lnTo>
                  <a:pt x="476" y="1172"/>
                </a:lnTo>
                <a:lnTo>
                  <a:pt x="446" y="1251"/>
                </a:lnTo>
                <a:lnTo>
                  <a:pt x="401" y="1281"/>
                </a:lnTo>
                <a:lnTo>
                  <a:pt x="375" y="1300"/>
                </a:lnTo>
                <a:lnTo>
                  <a:pt x="348" y="1320"/>
                </a:lnTo>
                <a:lnTo>
                  <a:pt x="325" y="1339"/>
                </a:lnTo>
                <a:lnTo>
                  <a:pt x="304" y="1358"/>
                </a:lnTo>
                <a:lnTo>
                  <a:pt x="298" y="1337"/>
                </a:lnTo>
                <a:lnTo>
                  <a:pt x="290" y="1310"/>
                </a:lnTo>
                <a:lnTo>
                  <a:pt x="279" y="1276"/>
                </a:lnTo>
                <a:lnTo>
                  <a:pt x="263" y="1237"/>
                </a:lnTo>
                <a:lnTo>
                  <a:pt x="240" y="1178"/>
                </a:lnTo>
                <a:lnTo>
                  <a:pt x="221" y="1132"/>
                </a:lnTo>
                <a:lnTo>
                  <a:pt x="204" y="1088"/>
                </a:lnTo>
                <a:lnTo>
                  <a:pt x="186" y="1049"/>
                </a:lnTo>
                <a:lnTo>
                  <a:pt x="171" y="1013"/>
                </a:lnTo>
                <a:lnTo>
                  <a:pt x="156" y="982"/>
                </a:lnTo>
                <a:lnTo>
                  <a:pt x="140" y="953"/>
                </a:lnTo>
                <a:lnTo>
                  <a:pt x="125" y="928"/>
                </a:lnTo>
                <a:lnTo>
                  <a:pt x="111" y="907"/>
                </a:lnTo>
                <a:lnTo>
                  <a:pt x="100" y="890"/>
                </a:lnTo>
                <a:lnTo>
                  <a:pt x="86" y="873"/>
                </a:lnTo>
                <a:lnTo>
                  <a:pt x="71" y="859"/>
                </a:lnTo>
                <a:lnTo>
                  <a:pt x="58" y="848"/>
                </a:lnTo>
                <a:lnTo>
                  <a:pt x="44" y="838"/>
                </a:lnTo>
                <a:lnTo>
                  <a:pt x="29" y="832"/>
                </a:lnTo>
                <a:lnTo>
                  <a:pt x="15" y="827"/>
                </a:lnTo>
                <a:lnTo>
                  <a:pt x="0" y="825"/>
                </a:lnTo>
                <a:lnTo>
                  <a:pt x="19" y="806"/>
                </a:lnTo>
                <a:lnTo>
                  <a:pt x="38" y="790"/>
                </a:lnTo>
                <a:lnTo>
                  <a:pt x="58" y="777"/>
                </a:lnTo>
                <a:lnTo>
                  <a:pt x="77" y="765"/>
                </a:lnTo>
                <a:lnTo>
                  <a:pt x="94" y="758"/>
                </a:lnTo>
                <a:lnTo>
                  <a:pt x="109" y="752"/>
                </a:lnTo>
                <a:lnTo>
                  <a:pt x="127" y="748"/>
                </a:lnTo>
                <a:lnTo>
                  <a:pt x="142" y="746"/>
                </a:lnTo>
                <a:lnTo>
                  <a:pt x="163" y="750"/>
                </a:lnTo>
                <a:lnTo>
                  <a:pt x="184" y="761"/>
                </a:lnTo>
                <a:lnTo>
                  <a:pt x="207" y="779"/>
                </a:lnTo>
                <a:lnTo>
                  <a:pt x="231" y="806"/>
                </a:lnTo>
                <a:lnTo>
                  <a:pt x="254" y="838"/>
                </a:lnTo>
                <a:lnTo>
                  <a:pt x="277" y="878"/>
                </a:lnTo>
                <a:lnTo>
                  <a:pt x="302" y="924"/>
                </a:lnTo>
                <a:lnTo>
                  <a:pt x="327" y="980"/>
                </a:lnTo>
                <a:lnTo>
                  <a:pt x="363" y="1063"/>
                </a:lnTo>
                <a:lnTo>
                  <a:pt x="409" y="982"/>
                </a:lnTo>
                <a:lnTo>
                  <a:pt x="457" y="901"/>
                </a:lnTo>
                <a:lnTo>
                  <a:pt x="507" y="823"/>
                </a:lnTo>
                <a:lnTo>
                  <a:pt x="561" y="744"/>
                </a:lnTo>
                <a:lnTo>
                  <a:pt x="615" y="669"/>
                </a:lnTo>
                <a:lnTo>
                  <a:pt x="672" y="596"/>
                </a:lnTo>
                <a:lnTo>
                  <a:pt x="732" y="524"/>
                </a:lnTo>
                <a:lnTo>
                  <a:pt x="795" y="453"/>
                </a:lnTo>
                <a:lnTo>
                  <a:pt x="859" y="385"/>
                </a:lnTo>
                <a:lnTo>
                  <a:pt x="924" y="320"/>
                </a:lnTo>
                <a:lnTo>
                  <a:pt x="989" y="259"/>
                </a:lnTo>
                <a:lnTo>
                  <a:pt x="1055" y="199"/>
                </a:lnTo>
                <a:lnTo>
                  <a:pt x="1124" y="144"/>
                </a:lnTo>
                <a:lnTo>
                  <a:pt x="1191" y="92"/>
                </a:lnTo>
                <a:lnTo>
                  <a:pt x="1260" y="44"/>
                </a:lnTo>
                <a:lnTo>
                  <a:pt x="1331" y="0"/>
                </a:lnTo>
                <a:close/>
              </a:path>
            </a:pathLst>
          </a:custGeom>
          <a:solidFill>
            <a:srgbClr val="FF0000"/>
          </a:solidFill>
          <a:ln w="9525" cmpd="sng">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nchor="ctr"/>
          <a:lstStyle/>
          <a:p>
            <a:endParaRPr lang="zh-CN" altLang="en-US"/>
          </a:p>
        </p:txBody>
      </p:sp>
      <p:sp>
        <p:nvSpPr>
          <p:cNvPr id="5" name="TextBox 4"/>
          <p:cNvSpPr txBox="1">
            <a:spLocks noChangeArrowheads="1"/>
          </p:cNvSpPr>
          <p:nvPr/>
        </p:nvSpPr>
        <p:spPr bwMode="auto">
          <a:xfrm>
            <a:off x="183125" y="4293096"/>
            <a:ext cx="11358699" cy="523220"/>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sz="2800" b="1" dirty="0">
                <a:solidFill>
                  <a:srgbClr val="FF0000"/>
                </a:solidFill>
                <a:latin typeface="楷体" pitchFamily="49" charset="-122"/>
                <a:ea typeface="楷体" pitchFamily="49" charset="-122"/>
              </a:rPr>
              <a:t>【</a:t>
            </a:r>
            <a:r>
              <a:rPr lang="zh-CN" altLang="en-US" sz="2800" b="1" dirty="0">
                <a:solidFill>
                  <a:srgbClr val="FF0000"/>
                </a:solidFill>
                <a:latin typeface="楷体" pitchFamily="49" charset="-122"/>
                <a:ea typeface="楷体" pitchFamily="49" charset="-122"/>
              </a:rPr>
              <a:t>解析</a:t>
            </a:r>
            <a:r>
              <a:rPr lang="en-US" altLang="zh-CN" sz="2800" b="1" dirty="0">
                <a:solidFill>
                  <a:srgbClr val="FF0000"/>
                </a:solidFill>
                <a:latin typeface="楷体" pitchFamily="49" charset="-122"/>
                <a:ea typeface="楷体" pitchFamily="49" charset="-122"/>
              </a:rPr>
              <a:t>】</a:t>
            </a:r>
            <a:r>
              <a:rPr lang="zh-CN" altLang="en-US" sz="2800" b="1" dirty="0">
                <a:solidFill>
                  <a:srgbClr val="FF0000"/>
                </a:solidFill>
                <a:latin typeface="楷体" pitchFamily="49" charset="-122"/>
                <a:ea typeface="楷体" pitchFamily="49" charset="-122"/>
              </a:rPr>
              <a:t>选项</a:t>
            </a:r>
            <a:r>
              <a:rPr lang="en-US" altLang="zh-CN" sz="2800" b="1" dirty="0">
                <a:solidFill>
                  <a:srgbClr val="FF0000"/>
                </a:solidFill>
                <a:latin typeface="楷体" pitchFamily="49" charset="-122"/>
                <a:ea typeface="楷体" pitchFamily="49" charset="-122"/>
              </a:rPr>
              <a:t>D</a:t>
            </a:r>
            <a:r>
              <a:rPr lang="zh-CN" altLang="en-US" sz="2800" b="1" dirty="0">
                <a:solidFill>
                  <a:srgbClr val="FF0000"/>
                </a:solidFill>
                <a:latin typeface="楷体" pitchFamily="49" charset="-122"/>
                <a:ea typeface="楷体" pitchFamily="49" charset="-122"/>
              </a:rPr>
              <a:t>：</a:t>
            </a:r>
            <a:r>
              <a:rPr lang="zh-CN" altLang="zh-CN" sz="2800" b="1" dirty="0">
                <a:solidFill>
                  <a:srgbClr val="FF0000"/>
                </a:solidFill>
                <a:latin typeface="楷体" pitchFamily="49" charset="-122"/>
                <a:ea typeface="楷体" pitchFamily="49" charset="-122"/>
              </a:rPr>
              <a:t>“异心”</a:t>
            </a:r>
            <a:r>
              <a:rPr lang="zh-CN" altLang="zh-CN" sz="2800" b="1" dirty="0">
                <a:solidFill>
                  <a:srgbClr val="FF0000"/>
                </a:solidFill>
                <a:latin typeface="楷体" pitchFamily="49" charset="-122"/>
                <a:ea typeface="楷体" pitchFamily="49" charset="-122"/>
              </a:rPr>
              <a:t>此处应该是想法不同的意思。</a:t>
            </a:r>
            <a:endParaRPr lang="zh-CN" altLang="en-US" sz="2800" b="1" dirty="0">
              <a:solidFill>
                <a:srgbClr val="FF0000"/>
              </a:solidFill>
              <a:latin typeface="楷体" pitchFamily="49" charset="-122"/>
              <a:ea typeface="楷体" pitchFamily="49" charset="-122"/>
            </a:endParaRPr>
          </a:p>
        </p:txBody>
      </p:sp>
    </p:spTree>
    <p:extLst>
      <p:ext uri="{BB962C8B-B14F-4D97-AF65-F5344CB8AC3E}">
        <p14:creationId xmlns:p14="http://schemas.microsoft.com/office/powerpoint/2010/main" val="34889881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24261" y="404664"/>
            <a:ext cx="11358699" cy="2246769"/>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sz="2800" b="1" dirty="0">
                <a:solidFill>
                  <a:srgbClr val="0000FF"/>
                </a:solidFill>
                <a:latin typeface="楷体" pitchFamily="49" charset="-122"/>
                <a:ea typeface="楷体" pitchFamily="49" charset="-122"/>
              </a:rPr>
              <a:t>9</a:t>
            </a:r>
            <a:r>
              <a:rPr lang="zh-CN" altLang="en-US" sz="2800" b="1" dirty="0">
                <a:solidFill>
                  <a:srgbClr val="0000FF"/>
                </a:solidFill>
                <a:latin typeface="楷体" pitchFamily="49" charset="-122"/>
                <a:ea typeface="楷体" pitchFamily="49" charset="-122"/>
              </a:rPr>
              <a:t>．下列对原文的理解和分析，</a:t>
            </a:r>
            <a:r>
              <a:rPr lang="zh-CN" altLang="en-US" sz="2800" b="1" dirty="0">
                <a:solidFill>
                  <a:srgbClr val="FF0000"/>
                </a:solidFill>
                <a:latin typeface="楷体" pitchFamily="49" charset="-122"/>
                <a:ea typeface="楷体" pitchFamily="49" charset="-122"/>
              </a:rPr>
              <a:t>不</a:t>
            </a:r>
            <a:r>
              <a:rPr lang="zh-CN" altLang="en-US" sz="2800" b="1" dirty="0" smtClean="0">
                <a:solidFill>
                  <a:srgbClr val="FF0000"/>
                </a:solidFill>
                <a:latin typeface="楷体" pitchFamily="49" charset="-122"/>
                <a:ea typeface="楷体" pitchFamily="49" charset="-122"/>
              </a:rPr>
              <a:t>正确</a:t>
            </a:r>
            <a:r>
              <a:rPr lang="zh-CN" altLang="en-US" sz="2800" b="1" dirty="0" smtClean="0">
                <a:solidFill>
                  <a:srgbClr val="0000FF"/>
                </a:solidFill>
                <a:latin typeface="楷体" pitchFamily="49" charset="-122"/>
                <a:ea typeface="楷体" pitchFamily="49" charset="-122"/>
              </a:rPr>
              <a:t>的</a:t>
            </a:r>
            <a:r>
              <a:rPr lang="zh-CN" altLang="en-US" sz="2800" b="1" dirty="0">
                <a:solidFill>
                  <a:srgbClr val="0000FF"/>
                </a:solidFill>
                <a:latin typeface="楷体" pitchFamily="49" charset="-122"/>
                <a:ea typeface="楷体" pitchFamily="49" charset="-122"/>
              </a:rPr>
              <a:t>一项是（</a:t>
            </a:r>
            <a:r>
              <a:rPr lang="en-US" altLang="zh-CN" sz="2800" b="1" dirty="0">
                <a:solidFill>
                  <a:srgbClr val="0000FF"/>
                </a:solidFill>
                <a:latin typeface="楷体" pitchFamily="49" charset="-122"/>
                <a:ea typeface="楷体" pitchFamily="49" charset="-122"/>
              </a:rPr>
              <a:t>3 </a:t>
            </a:r>
            <a:r>
              <a:rPr lang="zh-CN" altLang="en-US" sz="2800" b="1" dirty="0">
                <a:solidFill>
                  <a:srgbClr val="0000FF"/>
                </a:solidFill>
                <a:latin typeface="楷体" pitchFamily="49" charset="-122"/>
                <a:ea typeface="楷体" pitchFamily="49" charset="-122"/>
              </a:rPr>
              <a:t>分）</a:t>
            </a:r>
          </a:p>
          <a:p>
            <a:pPr eaLnBrk="1" hangingPunct="1">
              <a:spcBef>
                <a:spcPct val="0"/>
              </a:spcBef>
              <a:buFontTx/>
              <a:buNone/>
            </a:pPr>
            <a:r>
              <a:rPr lang="en-US" altLang="zh-CN" sz="2800" b="1" dirty="0">
                <a:solidFill>
                  <a:srgbClr val="0000FF"/>
                </a:solidFill>
                <a:latin typeface="楷体" pitchFamily="49" charset="-122"/>
                <a:ea typeface="楷体" pitchFamily="49" charset="-122"/>
              </a:rPr>
              <a:t>A</a:t>
            </a:r>
            <a:r>
              <a:rPr lang="zh-CN" altLang="en-US" sz="2800" b="1" dirty="0">
                <a:solidFill>
                  <a:srgbClr val="0000FF"/>
                </a:solidFill>
                <a:latin typeface="楷体" pitchFamily="49" charset="-122"/>
                <a:ea typeface="楷体" pitchFamily="49" charset="-122"/>
              </a:rPr>
              <a:t>．秦国散布谣言，离间赵国君臣，使得赵括当上了将军。</a:t>
            </a:r>
          </a:p>
          <a:p>
            <a:pPr eaLnBrk="1" hangingPunct="1">
              <a:spcBef>
                <a:spcPct val="0"/>
              </a:spcBef>
              <a:buFontTx/>
              <a:buNone/>
            </a:pPr>
            <a:r>
              <a:rPr lang="en-US" altLang="zh-CN" sz="2800" b="1" dirty="0">
                <a:solidFill>
                  <a:srgbClr val="0000FF"/>
                </a:solidFill>
                <a:latin typeface="楷体" pitchFamily="49" charset="-122"/>
                <a:ea typeface="楷体" pitchFamily="49" charset="-122"/>
              </a:rPr>
              <a:t>B</a:t>
            </a:r>
            <a:r>
              <a:rPr lang="zh-CN" altLang="en-US" sz="2800" b="1" dirty="0">
                <a:solidFill>
                  <a:srgbClr val="0000FF"/>
                </a:solidFill>
                <a:latin typeface="楷体" pitchFamily="49" charset="-122"/>
                <a:ea typeface="楷体" pitchFamily="49" charset="-122"/>
              </a:rPr>
              <a:t>．赵王不听谏阻一意孤行，撤换了廉颇，导致赵军大败。</a:t>
            </a:r>
          </a:p>
          <a:p>
            <a:pPr eaLnBrk="1" hangingPunct="1">
              <a:spcBef>
                <a:spcPct val="0"/>
              </a:spcBef>
              <a:buFontTx/>
              <a:buNone/>
            </a:pPr>
            <a:r>
              <a:rPr lang="en-US" altLang="zh-CN" sz="2800" b="1" dirty="0">
                <a:solidFill>
                  <a:srgbClr val="0000FF"/>
                </a:solidFill>
                <a:latin typeface="楷体" pitchFamily="49" charset="-122"/>
                <a:ea typeface="楷体" pitchFamily="49" charset="-122"/>
              </a:rPr>
              <a:t>C</a:t>
            </a:r>
            <a:r>
              <a:rPr lang="zh-CN" altLang="en-US" sz="2800" b="1" dirty="0">
                <a:solidFill>
                  <a:srgbClr val="0000FF"/>
                </a:solidFill>
                <a:latin typeface="楷体" pitchFamily="49" charset="-122"/>
                <a:ea typeface="楷体" pitchFamily="49" charset="-122"/>
              </a:rPr>
              <a:t>．赵奢为将时，尊重并爱护麾下的将士，与之同甘共苦。</a:t>
            </a:r>
          </a:p>
          <a:p>
            <a:pPr eaLnBrk="1" hangingPunct="1">
              <a:spcBef>
                <a:spcPct val="0"/>
              </a:spcBef>
              <a:buFontTx/>
              <a:buNone/>
            </a:pPr>
            <a:r>
              <a:rPr lang="en-US" altLang="zh-CN" sz="2800" b="1" dirty="0">
                <a:solidFill>
                  <a:srgbClr val="0000FF"/>
                </a:solidFill>
                <a:latin typeface="楷体" pitchFamily="49" charset="-122"/>
                <a:ea typeface="楷体" pitchFamily="49" charset="-122"/>
              </a:rPr>
              <a:t>D</a:t>
            </a:r>
            <a:r>
              <a:rPr lang="zh-CN" altLang="en-US" sz="2800" b="1" dirty="0">
                <a:solidFill>
                  <a:srgbClr val="0000FF"/>
                </a:solidFill>
                <a:latin typeface="楷体" pitchFamily="49" charset="-122"/>
                <a:ea typeface="楷体" pitchFamily="49" charset="-122"/>
              </a:rPr>
              <a:t>．赵括曾分兵两路，企图突破重围，可惜最终未能成功。</a:t>
            </a:r>
            <a:endParaRPr lang="zh-CN" altLang="en-US" sz="2800" b="1" dirty="0">
              <a:solidFill>
                <a:srgbClr val="0000FF"/>
              </a:solidFill>
              <a:latin typeface="楷体" pitchFamily="49" charset="-122"/>
              <a:ea typeface="楷体" pitchFamily="49" charset="-122"/>
            </a:endParaRPr>
          </a:p>
        </p:txBody>
      </p:sp>
      <p:sp>
        <p:nvSpPr>
          <p:cNvPr id="3" name="勾_3 248"/>
          <p:cNvSpPr>
            <a:spLocks/>
          </p:cNvSpPr>
          <p:nvPr/>
        </p:nvSpPr>
        <p:spPr bwMode="auto">
          <a:xfrm>
            <a:off x="108000" y="1844824"/>
            <a:ext cx="970707" cy="648071"/>
          </a:xfrm>
          <a:custGeom>
            <a:avLst/>
            <a:gdLst>
              <a:gd name="T0" fmla="*/ 936625 w 1360"/>
              <a:gd name="T1" fmla="*/ 28659 h 1358"/>
              <a:gd name="T2" fmla="*/ 837453 w 1360"/>
              <a:gd name="T3" fmla="*/ 89693 h 1358"/>
              <a:gd name="T4" fmla="*/ 741036 w 1360"/>
              <a:gd name="T5" fmla="*/ 158687 h 1358"/>
              <a:gd name="T6" fmla="*/ 648062 w 1360"/>
              <a:gd name="T7" fmla="*/ 235111 h 1358"/>
              <a:gd name="T8" fmla="*/ 559909 w 1360"/>
              <a:gd name="T9" fmla="*/ 319497 h 1358"/>
              <a:gd name="T10" fmla="*/ 477266 w 1360"/>
              <a:gd name="T11" fmla="*/ 406005 h 1358"/>
              <a:gd name="T12" fmla="*/ 409085 w 1360"/>
              <a:gd name="T13" fmla="*/ 493575 h 1358"/>
              <a:gd name="T14" fmla="*/ 351923 w 1360"/>
              <a:gd name="T15" fmla="*/ 579021 h 1358"/>
              <a:gd name="T16" fmla="*/ 307158 w 1360"/>
              <a:gd name="T17" fmla="*/ 663937 h 1358"/>
              <a:gd name="T18" fmla="*/ 258261 w 1360"/>
              <a:gd name="T19" fmla="*/ 689943 h 1358"/>
              <a:gd name="T20" fmla="*/ 223826 w 1360"/>
              <a:gd name="T21" fmla="*/ 710641 h 1358"/>
              <a:gd name="T22" fmla="*/ 205231 w 1360"/>
              <a:gd name="T23" fmla="*/ 709580 h 1358"/>
              <a:gd name="T24" fmla="*/ 192146 w 1360"/>
              <a:gd name="T25" fmla="*/ 677206 h 1358"/>
              <a:gd name="T26" fmla="*/ 165287 w 1360"/>
              <a:gd name="T27" fmla="*/ 625194 h 1358"/>
              <a:gd name="T28" fmla="*/ 140494 w 1360"/>
              <a:gd name="T29" fmla="*/ 577429 h 1358"/>
              <a:gd name="T30" fmla="*/ 117767 w 1360"/>
              <a:gd name="T31" fmla="*/ 537625 h 1358"/>
              <a:gd name="T32" fmla="*/ 96417 w 1360"/>
              <a:gd name="T33" fmla="*/ 505781 h 1358"/>
              <a:gd name="T34" fmla="*/ 76445 w 1360"/>
              <a:gd name="T35" fmla="*/ 481368 h 1358"/>
              <a:gd name="T36" fmla="*/ 59228 w 1360"/>
              <a:gd name="T37" fmla="*/ 463323 h 1358"/>
              <a:gd name="T38" fmla="*/ 39944 w 1360"/>
              <a:gd name="T39" fmla="*/ 450055 h 1358"/>
              <a:gd name="T40" fmla="*/ 19972 w 1360"/>
              <a:gd name="T41" fmla="*/ 441563 h 1358"/>
              <a:gd name="T42" fmla="*/ 0 w 1360"/>
              <a:gd name="T43" fmla="*/ 437848 h 1358"/>
              <a:gd name="T44" fmla="*/ 26170 w 1360"/>
              <a:gd name="T45" fmla="*/ 419273 h 1358"/>
              <a:gd name="T46" fmla="*/ 53030 w 1360"/>
              <a:gd name="T47" fmla="*/ 406005 h 1358"/>
              <a:gd name="T48" fmla="*/ 75068 w 1360"/>
              <a:gd name="T49" fmla="*/ 399105 h 1358"/>
              <a:gd name="T50" fmla="*/ 97795 w 1360"/>
              <a:gd name="T51" fmla="*/ 395921 h 1358"/>
              <a:gd name="T52" fmla="*/ 126720 w 1360"/>
              <a:gd name="T53" fmla="*/ 403882 h 1358"/>
              <a:gd name="T54" fmla="*/ 159089 w 1360"/>
              <a:gd name="T55" fmla="*/ 427765 h 1358"/>
              <a:gd name="T56" fmla="*/ 190768 w 1360"/>
              <a:gd name="T57" fmla="*/ 465977 h 1358"/>
              <a:gd name="T58" fmla="*/ 225203 w 1360"/>
              <a:gd name="T59" fmla="*/ 520111 h 1358"/>
              <a:gd name="T60" fmla="*/ 281676 w 1360"/>
              <a:gd name="T61" fmla="*/ 521172 h 1358"/>
              <a:gd name="T62" fmla="*/ 349168 w 1360"/>
              <a:gd name="T63" fmla="*/ 436787 h 1358"/>
              <a:gd name="T64" fmla="*/ 423547 w 1360"/>
              <a:gd name="T65" fmla="*/ 355055 h 1358"/>
              <a:gd name="T66" fmla="*/ 504125 w 1360"/>
              <a:gd name="T67" fmla="*/ 278100 h 1358"/>
              <a:gd name="T68" fmla="*/ 591589 w 1360"/>
              <a:gd name="T69" fmla="*/ 204329 h 1358"/>
              <a:gd name="T70" fmla="*/ 681119 w 1360"/>
              <a:gd name="T71" fmla="*/ 137458 h 1358"/>
              <a:gd name="T72" fmla="*/ 774093 w 1360"/>
              <a:gd name="T73" fmla="*/ 76424 h 1358"/>
              <a:gd name="T74" fmla="*/ 867756 w 1360"/>
              <a:gd name="T75" fmla="*/ 23352 h 135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360" h="1358">
                <a:moveTo>
                  <a:pt x="1331" y="0"/>
                </a:moveTo>
                <a:lnTo>
                  <a:pt x="1360" y="54"/>
                </a:lnTo>
                <a:lnTo>
                  <a:pt x="1287" y="109"/>
                </a:lnTo>
                <a:lnTo>
                  <a:pt x="1216" y="169"/>
                </a:lnTo>
                <a:lnTo>
                  <a:pt x="1145" y="232"/>
                </a:lnTo>
                <a:lnTo>
                  <a:pt x="1076" y="299"/>
                </a:lnTo>
                <a:lnTo>
                  <a:pt x="1007" y="368"/>
                </a:lnTo>
                <a:lnTo>
                  <a:pt x="941" y="443"/>
                </a:lnTo>
                <a:lnTo>
                  <a:pt x="876" y="520"/>
                </a:lnTo>
                <a:lnTo>
                  <a:pt x="813" y="602"/>
                </a:lnTo>
                <a:lnTo>
                  <a:pt x="751" y="685"/>
                </a:lnTo>
                <a:lnTo>
                  <a:pt x="693" y="765"/>
                </a:lnTo>
                <a:lnTo>
                  <a:pt x="642" y="848"/>
                </a:lnTo>
                <a:lnTo>
                  <a:pt x="594" y="930"/>
                </a:lnTo>
                <a:lnTo>
                  <a:pt x="551" y="1011"/>
                </a:lnTo>
                <a:lnTo>
                  <a:pt x="511" y="1091"/>
                </a:lnTo>
                <a:lnTo>
                  <a:pt x="476" y="1172"/>
                </a:lnTo>
                <a:lnTo>
                  <a:pt x="446" y="1251"/>
                </a:lnTo>
                <a:lnTo>
                  <a:pt x="401" y="1281"/>
                </a:lnTo>
                <a:lnTo>
                  <a:pt x="375" y="1300"/>
                </a:lnTo>
                <a:lnTo>
                  <a:pt x="348" y="1320"/>
                </a:lnTo>
                <a:lnTo>
                  <a:pt x="325" y="1339"/>
                </a:lnTo>
                <a:lnTo>
                  <a:pt x="304" y="1358"/>
                </a:lnTo>
                <a:lnTo>
                  <a:pt x="298" y="1337"/>
                </a:lnTo>
                <a:lnTo>
                  <a:pt x="290" y="1310"/>
                </a:lnTo>
                <a:lnTo>
                  <a:pt x="279" y="1276"/>
                </a:lnTo>
                <a:lnTo>
                  <a:pt x="263" y="1237"/>
                </a:lnTo>
                <a:lnTo>
                  <a:pt x="240" y="1178"/>
                </a:lnTo>
                <a:lnTo>
                  <a:pt x="221" y="1132"/>
                </a:lnTo>
                <a:lnTo>
                  <a:pt x="204" y="1088"/>
                </a:lnTo>
                <a:lnTo>
                  <a:pt x="186" y="1049"/>
                </a:lnTo>
                <a:lnTo>
                  <a:pt x="171" y="1013"/>
                </a:lnTo>
                <a:lnTo>
                  <a:pt x="156" y="982"/>
                </a:lnTo>
                <a:lnTo>
                  <a:pt x="140" y="953"/>
                </a:lnTo>
                <a:lnTo>
                  <a:pt x="125" y="928"/>
                </a:lnTo>
                <a:lnTo>
                  <a:pt x="111" y="907"/>
                </a:lnTo>
                <a:lnTo>
                  <a:pt x="100" y="890"/>
                </a:lnTo>
                <a:lnTo>
                  <a:pt x="86" y="873"/>
                </a:lnTo>
                <a:lnTo>
                  <a:pt x="71" y="859"/>
                </a:lnTo>
                <a:lnTo>
                  <a:pt x="58" y="848"/>
                </a:lnTo>
                <a:lnTo>
                  <a:pt x="44" y="838"/>
                </a:lnTo>
                <a:lnTo>
                  <a:pt x="29" y="832"/>
                </a:lnTo>
                <a:lnTo>
                  <a:pt x="15" y="827"/>
                </a:lnTo>
                <a:lnTo>
                  <a:pt x="0" y="825"/>
                </a:lnTo>
                <a:lnTo>
                  <a:pt x="19" y="806"/>
                </a:lnTo>
                <a:lnTo>
                  <a:pt x="38" y="790"/>
                </a:lnTo>
                <a:lnTo>
                  <a:pt x="58" y="777"/>
                </a:lnTo>
                <a:lnTo>
                  <a:pt x="77" y="765"/>
                </a:lnTo>
                <a:lnTo>
                  <a:pt x="94" y="758"/>
                </a:lnTo>
                <a:lnTo>
                  <a:pt x="109" y="752"/>
                </a:lnTo>
                <a:lnTo>
                  <a:pt x="127" y="748"/>
                </a:lnTo>
                <a:lnTo>
                  <a:pt x="142" y="746"/>
                </a:lnTo>
                <a:lnTo>
                  <a:pt x="163" y="750"/>
                </a:lnTo>
                <a:lnTo>
                  <a:pt x="184" y="761"/>
                </a:lnTo>
                <a:lnTo>
                  <a:pt x="207" y="779"/>
                </a:lnTo>
                <a:lnTo>
                  <a:pt x="231" y="806"/>
                </a:lnTo>
                <a:lnTo>
                  <a:pt x="254" y="838"/>
                </a:lnTo>
                <a:lnTo>
                  <a:pt x="277" y="878"/>
                </a:lnTo>
                <a:lnTo>
                  <a:pt x="302" y="924"/>
                </a:lnTo>
                <a:lnTo>
                  <a:pt x="327" y="980"/>
                </a:lnTo>
                <a:lnTo>
                  <a:pt x="363" y="1063"/>
                </a:lnTo>
                <a:lnTo>
                  <a:pt x="409" y="982"/>
                </a:lnTo>
                <a:lnTo>
                  <a:pt x="457" y="901"/>
                </a:lnTo>
                <a:lnTo>
                  <a:pt x="507" y="823"/>
                </a:lnTo>
                <a:lnTo>
                  <a:pt x="561" y="744"/>
                </a:lnTo>
                <a:lnTo>
                  <a:pt x="615" y="669"/>
                </a:lnTo>
                <a:lnTo>
                  <a:pt x="672" y="596"/>
                </a:lnTo>
                <a:lnTo>
                  <a:pt x="732" y="524"/>
                </a:lnTo>
                <a:lnTo>
                  <a:pt x="795" y="453"/>
                </a:lnTo>
                <a:lnTo>
                  <a:pt x="859" y="385"/>
                </a:lnTo>
                <a:lnTo>
                  <a:pt x="924" y="320"/>
                </a:lnTo>
                <a:lnTo>
                  <a:pt x="989" y="259"/>
                </a:lnTo>
                <a:lnTo>
                  <a:pt x="1055" y="199"/>
                </a:lnTo>
                <a:lnTo>
                  <a:pt x="1124" y="144"/>
                </a:lnTo>
                <a:lnTo>
                  <a:pt x="1191" y="92"/>
                </a:lnTo>
                <a:lnTo>
                  <a:pt x="1260" y="44"/>
                </a:lnTo>
                <a:lnTo>
                  <a:pt x="1331" y="0"/>
                </a:lnTo>
                <a:close/>
              </a:path>
            </a:pathLst>
          </a:custGeom>
          <a:solidFill>
            <a:srgbClr val="FF0000"/>
          </a:solidFill>
          <a:ln w="9525" cmpd="sng">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nchor="ctr"/>
          <a:lstStyle/>
          <a:p>
            <a:endParaRPr lang="zh-CN" altLang="en-US"/>
          </a:p>
        </p:txBody>
      </p:sp>
      <p:sp>
        <p:nvSpPr>
          <p:cNvPr id="5" name="TextBox 4"/>
          <p:cNvSpPr txBox="1">
            <a:spLocks noChangeArrowheads="1"/>
          </p:cNvSpPr>
          <p:nvPr/>
        </p:nvSpPr>
        <p:spPr bwMode="auto">
          <a:xfrm>
            <a:off x="198573" y="3356992"/>
            <a:ext cx="11358699" cy="523220"/>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en-US" altLang="zh-CN" sz="2800" b="1" dirty="0">
                <a:solidFill>
                  <a:srgbClr val="FF0000"/>
                </a:solidFill>
                <a:latin typeface="楷体" pitchFamily="49" charset="-122"/>
                <a:ea typeface="楷体" pitchFamily="49" charset="-122"/>
              </a:rPr>
              <a:t>【</a:t>
            </a:r>
            <a:r>
              <a:rPr lang="zh-CN" altLang="en-US" sz="2800" b="1" dirty="0">
                <a:solidFill>
                  <a:srgbClr val="FF0000"/>
                </a:solidFill>
                <a:latin typeface="楷体" pitchFamily="49" charset="-122"/>
                <a:ea typeface="楷体" pitchFamily="49" charset="-122"/>
              </a:rPr>
              <a:t>解析</a:t>
            </a:r>
            <a:r>
              <a:rPr lang="en-US" altLang="zh-CN" sz="2800" b="1" dirty="0">
                <a:solidFill>
                  <a:srgbClr val="FF0000"/>
                </a:solidFill>
                <a:latin typeface="楷体" pitchFamily="49" charset="-122"/>
                <a:ea typeface="楷体" pitchFamily="49" charset="-122"/>
              </a:rPr>
              <a:t>】</a:t>
            </a:r>
            <a:r>
              <a:rPr lang="zh-CN" altLang="en-US" sz="2800" b="1" dirty="0">
                <a:solidFill>
                  <a:srgbClr val="FF0000"/>
                </a:solidFill>
                <a:latin typeface="楷体" pitchFamily="49" charset="-122"/>
                <a:ea typeface="楷体" pitchFamily="49" charset="-122"/>
              </a:rPr>
              <a:t>选项</a:t>
            </a:r>
            <a:r>
              <a:rPr lang="en-US" altLang="zh-CN" sz="2800" b="1" dirty="0">
                <a:solidFill>
                  <a:srgbClr val="FF0000"/>
                </a:solidFill>
                <a:latin typeface="楷体" pitchFamily="49" charset="-122"/>
                <a:ea typeface="楷体" pitchFamily="49" charset="-122"/>
              </a:rPr>
              <a:t>D</a:t>
            </a:r>
            <a:r>
              <a:rPr lang="zh-CN" altLang="en-US" sz="2800" b="1" dirty="0">
                <a:solidFill>
                  <a:srgbClr val="FF0000"/>
                </a:solidFill>
                <a:latin typeface="楷体" pitchFamily="49" charset="-122"/>
                <a:ea typeface="楷体" pitchFamily="49" charset="-122"/>
              </a:rPr>
              <a:t>：</a:t>
            </a:r>
            <a:r>
              <a:rPr lang="zh-CN" altLang="zh-CN" sz="2800" b="1" dirty="0">
                <a:solidFill>
                  <a:srgbClr val="FF0000"/>
                </a:solidFill>
                <a:latin typeface="楷体" pitchFamily="49" charset="-122"/>
                <a:ea typeface="楷体" pitchFamily="49" charset="-122"/>
              </a:rPr>
              <a:t>张</a:t>
            </a:r>
            <a:r>
              <a:rPr lang="zh-CN" altLang="zh-CN" sz="2800" b="1" dirty="0">
                <a:solidFill>
                  <a:srgbClr val="FF0000"/>
                </a:solidFill>
                <a:latin typeface="楷体" pitchFamily="49" charset="-122"/>
                <a:ea typeface="楷体" pitchFamily="49" charset="-122"/>
              </a:rPr>
              <a:t>二奇兵以劫之，说的是秦军。</a:t>
            </a:r>
          </a:p>
        </p:txBody>
      </p:sp>
    </p:spTree>
    <p:extLst>
      <p:ext uri="{BB962C8B-B14F-4D97-AF65-F5344CB8AC3E}">
        <p14:creationId xmlns:p14="http://schemas.microsoft.com/office/powerpoint/2010/main" val="40920768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94525" y="332656"/>
            <a:ext cx="11358699" cy="954107"/>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sz="2800" b="1" dirty="0">
                <a:solidFill>
                  <a:srgbClr val="0000FF"/>
                </a:solidFill>
                <a:latin typeface="楷体" pitchFamily="49" charset="-122"/>
                <a:ea typeface="楷体" pitchFamily="49" charset="-122"/>
              </a:rPr>
              <a:t>10</a:t>
            </a:r>
            <a:r>
              <a:rPr lang="zh-CN" altLang="en-US" sz="2800" b="1" dirty="0">
                <a:solidFill>
                  <a:srgbClr val="0000FF"/>
                </a:solidFill>
                <a:latin typeface="楷体" pitchFamily="49" charset="-122"/>
                <a:ea typeface="楷体" pitchFamily="49" charset="-122"/>
              </a:rPr>
              <a:t>．请用自己的话，归纳概括为什么赵括兵败在战前就已经注定了。（</a:t>
            </a:r>
            <a:r>
              <a:rPr lang="en-US" altLang="zh-CN" sz="2800" b="1" dirty="0">
                <a:solidFill>
                  <a:srgbClr val="0000FF"/>
                </a:solidFill>
                <a:latin typeface="楷体" pitchFamily="49" charset="-122"/>
                <a:ea typeface="楷体" pitchFamily="49" charset="-122"/>
              </a:rPr>
              <a:t>6 </a:t>
            </a:r>
            <a:r>
              <a:rPr lang="zh-CN" altLang="en-US" sz="2800" b="1" dirty="0">
                <a:solidFill>
                  <a:srgbClr val="0000FF"/>
                </a:solidFill>
                <a:latin typeface="楷体" pitchFamily="49" charset="-122"/>
                <a:ea typeface="楷体" pitchFamily="49" charset="-122"/>
              </a:rPr>
              <a:t>分）</a:t>
            </a:r>
            <a:endParaRPr lang="zh-CN" altLang="en-US" sz="2800" b="1" dirty="0">
              <a:solidFill>
                <a:srgbClr val="0000FF"/>
              </a:solidFill>
              <a:latin typeface="楷体" pitchFamily="49" charset="-122"/>
              <a:ea typeface="楷体" pitchFamily="49" charset="-122"/>
            </a:endParaRPr>
          </a:p>
        </p:txBody>
      </p:sp>
      <p:sp>
        <p:nvSpPr>
          <p:cNvPr id="3" name="TextBox 2"/>
          <p:cNvSpPr txBox="1">
            <a:spLocks noChangeArrowheads="1"/>
          </p:cNvSpPr>
          <p:nvPr/>
        </p:nvSpPr>
        <p:spPr bwMode="auto">
          <a:xfrm>
            <a:off x="198573" y="2780928"/>
            <a:ext cx="11358699" cy="2246769"/>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sz="2800" b="1" dirty="0">
                <a:solidFill>
                  <a:srgbClr val="FF0000"/>
                </a:solidFill>
                <a:latin typeface="楷体" pitchFamily="49" charset="-122"/>
                <a:ea typeface="楷体" pitchFamily="49" charset="-122"/>
              </a:rPr>
              <a:t>10</a:t>
            </a:r>
            <a:r>
              <a:rPr lang="zh-CN" altLang="en-US" sz="2800" b="1" dirty="0">
                <a:solidFill>
                  <a:srgbClr val="FF0000"/>
                </a:solidFill>
                <a:latin typeface="楷体" pitchFamily="49" charset="-122"/>
                <a:ea typeface="楷体" pitchFamily="49" charset="-122"/>
              </a:rPr>
              <a:t>．答案要点：</a:t>
            </a:r>
          </a:p>
          <a:p>
            <a:pPr eaLnBrk="1" hangingPunct="1">
              <a:spcBef>
                <a:spcPct val="0"/>
              </a:spcBef>
              <a:buFontTx/>
              <a:buNone/>
            </a:pPr>
            <a:r>
              <a:rPr lang="zh-CN" altLang="en-US" sz="2800" b="1" dirty="0">
                <a:solidFill>
                  <a:srgbClr val="FF0000"/>
                </a:solidFill>
                <a:latin typeface="楷体" pitchFamily="49" charset="-122"/>
                <a:ea typeface="楷体" pitchFamily="49" charset="-122"/>
              </a:rPr>
              <a:t>①死读兵书，缺乏实战经验。</a:t>
            </a:r>
          </a:p>
          <a:p>
            <a:pPr eaLnBrk="1" hangingPunct="1">
              <a:spcBef>
                <a:spcPct val="0"/>
              </a:spcBef>
              <a:buFontTx/>
              <a:buNone/>
            </a:pPr>
            <a:r>
              <a:rPr lang="zh-CN" altLang="en-US" sz="2800" b="1" dirty="0">
                <a:solidFill>
                  <a:srgbClr val="FF0000"/>
                </a:solidFill>
                <a:latin typeface="楷体" pitchFamily="49" charset="-122"/>
                <a:ea typeface="楷体" pitchFamily="49" charset="-122"/>
              </a:rPr>
              <a:t>②骄傲。轻敌。</a:t>
            </a:r>
          </a:p>
          <a:p>
            <a:pPr eaLnBrk="1" hangingPunct="1">
              <a:spcBef>
                <a:spcPct val="0"/>
              </a:spcBef>
              <a:buFontTx/>
              <a:buNone/>
            </a:pPr>
            <a:r>
              <a:rPr lang="zh-CN" altLang="en-US" sz="2800" b="1" dirty="0">
                <a:solidFill>
                  <a:srgbClr val="FF0000"/>
                </a:solidFill>
                <a:latin typeface="楷体" pitchFamily="49" charset="-122"/>
                <a:ea typeface="楷体" pitchFamily="49" charset="-122"/>
              </a:rPr>
              <a:t>③颐指气使，不尊重将士。</a:t>
            </a:r>
          </a:p>
          <a:p>
            <a:pPr eaLnBrk="1" hangingPunct="1">
              <a:spcBef>
                <a:spcPct val="0"/>
              </a:spcBef>
              <a:buFontTx/>
              <a:buNone/>
            </a:pPr>
            <a:r>
              <a:rPr lang="zh-CN" altLang="en-US" sz="2800" b="1" dirty="0">
                <a:solidFill>
                  <a:srgbClr val="FF0000"/>
                </a:solidFill>
                <a:latin typeface="楷体" pitchFamily="49" charset="-122"/>
                <a:ea typeface="楷体" pitchFamily="49" charset="-122"/>
              </a:rPr>
              <a:t>④贪恋财物，不与将士同甘苦</a:t>
            </a:r>
            <a:endParaRPr lang="zh-CN" altLang="en-US" sz="2800" b="1" dirty="0">
              <a:solidFill>
                <a:srgbClr val="FF0000"/>
              </a:solidFill>
              <a:latin typeface="楷体" pitchFamily="49" charset="-122"/>
              <a:ea typeface="楷体" pitchFamily="49" charset="-122"/>
            </a:endParaRPr>
          </a:p>
        </p:txBody>
      </p:sp>
    </p:spTree>
    <p:extLst>
      <p:ext uri="{BB962C8B-B14F-4D97-AF65-F5344CB8AC3E}">
        <p14:creationId xmlns:p14="http://schemas.microsoft.com/office/powerpoint/2010/main" val="7516897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51637" y="476672"/>
            <a:ext cx="11358699" cy="4832092"/>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b="1" dirty="0">
                <a:solidFill>
                  <a:srgbClr val="0000FF"/>
                </a:solidFill>
                <a:latin typeface="楷体" pitchFamily="49" charset="-122"/>
                <a:ea typeface="楷体" pitchFamily="49" charset="-122"/>
              </a:rPr>
              <a:t>（二）根据要求，完成第 </a:t>
            </a:r>
            <a:r>
              <a:rPr lang="en-US" altLang="zh-CN" sz="2800" b="1" dirty="0">
                <a:solidFill>
                  <a:srgbClr val="0000FF"/>
                </a:solidFill>
                <a:latin typeface="楷体" pitchFamily="49" charset="-122"/>
                <a:ea typeface="楷体" pitchFamily="49" charset="-122"/>
              </a:rPr>
              <a:t>11 </a:t>
            </a:r>
            <a:r>
              <a:rPr lang="zh-CN" altLang="en-US" sz="2800" b="1" dirty="0">
                <a:solidFill>
                  <a:srgbClr val="0000FF"/>
                </a:solidFill>
                <a:latin typeface="楷体" pitchFamily="49" charset="-122"/>
                <a:ea typeface="楷体" pitchFamily="49" charset="-122"/>
              </a:rPr>
              <a:t>题。（共 </a:t>
            </a:r>
            <a:r>
              <a:rPr lang="en-US" altLang="zh-CN" sz="2800" b="1" dirty="0">
                <a:solidFill>
                  <a:srgbClr val="0000FF"/>
                </a:solidFill>
                <a:latin typeface="楷体" pitchFamily="49" charset="-122"/>
                <a:ea typeface="楷体" pitchFamily="49" charset="-122"/>
              </a:rPr>
              <a:t>7 </a:t>
            </a:r>
            <a:r>
              <a:rPr lang="zh-CN" altLang="en-US" sz="2800" b="1" dirty="0">
                <a:solidFill>
                  <a:srgbClr val="0000FF"/>
                </a:solidFill>
                <a:latin typeface="楷体" pitchFamily="49" charset="-122"/>
                <a:ea typeface="楷体" pitchFamily="49" charset="-122"/>
              </a:rPr>
              <a:t>分）</a:t>
            </a:r>
          </a:p>
          <a:p>
            <a:pPr eaLnBrk="1" hangingPunct="1">
              <a:spcBef>
                <a:spcPct val="0"/>
              </a:spcBef>
              <a:buFontTx/>
              <a:buNone/>
            </a:pPr>
            <a:r>
              <a:rPr lang="en-US" altLang="zh-CN" sz="2800" b="1" dirty="0">
                <a:solidFill>
                  <a:srgbClr val="0000FF"/>
                </a:solidFill>
                <a:latin typeface="楷体" pitchFamily="49" charset="-122"/>
                <a:ea typeface="楷体" pitchFamily="49" charset="-122"/>
              </a:rPr>
              <a:t>11</a:t>
            </a:r>
            <a:r>
              <a:rPr lang="zh-CN" altLang="en-US" sz="2800" b="1" dirty="0">
                <a:solidFill>
                  <a:srgbClr val="0000FF"/>
                </a:solidFill>
                <a:latin typeface="楷体" pitchFamily="49" charset="-122"/>
                <a:ea typeface="楷体" pitchFamily="49" charset="-122"/>
              </a:rPr>
              <a:t>．阅读下面</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论语</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的文字，回答问题。</a:t>
            </a:r>
          </a:p>
          <a:p>
            <a:pPr eaLnBrk="1" hangingPunct="1">
              <a:spcBef>
                <a:spcPct val="0"/>
              </a:spcBef>
              <a:buFontTx/>
              <a:buNone/>
            </a:pPr>
            <a:r>
              <a:rPr lang="zh-CN" altLang="en-US" sz="2800" b="1" dirty="0">
                <a:solidFill>
                  <a:srgbClr val="0000FF"/>
                </a:solidFill>
                <a:latin typeface="楷体" pitchFamily="49" charset="-122"/>
                <a:ea typeface="楷体" pitchFamily="49" charset="-122"/>
              </a:rPr>
              <a:t>①子曰：“吾与回言终日，不违，如愚。退而省其私，亦足以发。回也不愚。</a:t>
            </a:r>
            <a:r>
              <a:rPr lang="zh-CN" altLang="en-US" sz="2800" b="1" dirty="0" smtClean="0">
                <a:solidFill>
                  <a:srgbClr val="0000FF"/>
                </a:solidFill>
                <a:latin typeface="楷体" pitchFamily="49" charset="-122"/>
                <a:ea typeface="楷体" pitchFamily="49" charset="-122"/>
              </a:rPr>
              <a:t>”（</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论语</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为政</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a:t>
            </a:r>
          </a:p>
          <a:p>
            <a:pPr eaLnBrk="1" hangingPunct="1">
              <a:spcBef>
                <a:spcPct val="0"/>
              </a:spcBef>
              <a:buFontTx/>
              <a:buNone/>
            </a:pPr>
            <a:r>
              <a:rPr lang="zh-CN" altLang="en-US" sz="2800" b="1" dirty="0">
                <a:solidFill>
                  <a:srgbClr val="0000FF"/>
                </a:solidFill>
                <a:latin typeface="楷体" pitchFamily="49" charset="-122"/>
                <a:ea typeface="楷体" pitchFamily="49" charset="-122"/>
              </a:rPr>
              <a:t>②子谓子贡曰：“女与回也孰愈</a:t>
            </a:r>
          </a:p>
          <a:p>
            <a:pPr eaLnBrk="1" hangingPunct="1">
              <a:spcBef>
                <a:spcPct val="0"/>
              </a:spcBef>
              <a:buFontTx/>
              <a:buNone/>
            </a:pPr>
            <a:r>
              <a:rPr lang="en-US" altLang="zh-CN" sz="2800" b="1" dirty="0">
                <a:solidFill>
                  <a:srgbClr val="0000FF"/>
                </a:solidFill>
                <a:latin typeface="楷体" pitchFamily="49" charset="-122"/>
                <a:ea typeface="楷体" pitchFamily="49" charset="-122"/>
              </a:rPr>
              <a:t>【 1 】 </a:t>
            </a:r>
            <a:r>
              <a:rPr lang="zh-CN" altLang="en-US" sz="2800" b="1" dirty="0">
                <a:solidFill>
                  <a:srgbClr val="0000FF"/>
                </a:solidFill>
                <a:latin typeface="楷体" pitchFamily="49" charset="-122"/>
                <a:ea typeface="楷体" pitchFamily="49" charset="-122"/>
              </a:rPr>
              <a:t>？”对曰：“赐也何敢望回？回也闻一以知十，赐也闻</a:t>
            </a:r>
          </a:p>
          <a:p>
            <a:pPr eaLnBrk="1" hangingPunct="1">
              <a:spcBef>
                <a:spcPct val="0"/>
              </a:spcBef>
              <a:buFontTx/>
              <a:buNone/>
            </a:pPr>
            <a:r>
              <a:rPr lang="zh-CN" altLang="en-US" sz="2800" b="1" dirty="0">
                <a:solidFill>
                  <a:srgbClr val="0000FF"/>
                </a:solidFill>
                <a:latin typeface="楷体" pitchFamily="49" charset="-122"/>
                <a:ea typeface="楷体" pitchFamily="49" charset="-122"/>
              </a:rPr>
              <a:t>一知二。”子曰：“弗如也吾与女弗如也。</a:t>
            </a:r>
            <a:r>
              <a:rPr lang="zh-CN" altLang="en-US" sz="2800" b="1" dirty="0" smtClean="0">
                <a:solidFill>
                  <a:srgbClr val="0000FF"/>
                </a:solidFill>
                <a:latin typeface="楷体" pitchFamily="49" charset="-122"/>
                <a:ea typeface="楷体" pitchFamily="49" charset="-122"/>
              </a:rPr>
              <a:t>”（</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论语</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公冶长</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a:t>
            </a:r>
          </a:p>
          <a:p>
            <a:pPr eaLnBrk="1" hangingPunct="1">
              <a:spcBef>
                <a:spcPct val="0"/>
              </a:spcBef>
              <a:buFontTx/>
              <a:buNone/>
            </a:pPr>
            <a:r>
              <a:rPr lang="zh-CN" altLang="en-US" sz="2800" b="1" dirty="0">
                <a:solidFill>
                  <a:srgbClr val="0000FF"/>
                </a:solidFill>
                <a:latin typeface="楷体" pitchFamily="49" charset="-122"/>
                <a:ea typeface="楷体" pitchFamily="49" charset="-122"/>
              </a:rPr>
              <a:t>③子曰：“贤哉，回也！一箪食，一瓢饮，在陋巷。人不堪其忧，回也不改其乐。贤哉</a:t>
            </a:r>
            <a:r>
              <a:rPr lang="zh-CN" altLang="en-US" sz="2800" b="1" dirty="0" smtClean="0">
                <a:solidFill>
                  <a:srgbClr val="0000FF"/>
                </a:solidFill>
                <a:latin typeface="楷体" pitchFamily="49" charset="-122"/>
                <a:ea typeface="楷体" pitchFamily="49" charset="-122"/>
              </a:rPr>
              <a:t>，回</a:t>
            </a:r>
            <a:r>
              <a:rPr lang="zh-CN" altLang="en-US" sz="2800" b="1" dirty="0">
                <a:solidFill>
                  <a:srgbClr val="0000FF"/>
                </a:solidFill>
                <a:latin typeface="楷体" pitchFamily="49" charset="-122"/>
                <a:ea typeface="楷体" pitchFamily="49" charset="-122"/>
              </a:rPr>
              <a:t>也！</a:t>
            </a:r>
            <a:r>
              <a:rPr lang="zh-CN" altLang="en-US" sz="2800" b="1" dirty="0" smtClean="0">
                <a:solidFill>
                  <a:srgbClr val="0000FF"/>
                </a:solidFill>
                <a:latin typeface="楷体" pitchFamily="49" charset="-122"/>
                <a:ea typeface="楷体" pitchFamily="49" charset="-122"/>
              </a:rPr>
              <a:t>”（</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论语</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雍也</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a:t>
            </a:r>
          </a:p>
          <a:p>
            <a:pPr eaLnBrk="1" hangingPunct="1">
              <a:spcBef>
                <a:spcPct val="0"/>
              </a:spcBef>
              <a:buFontTx/>
              <a:buNone/>
            </a:pPr>
            <a:r>
              <a:rPr lang="zh-CN" altLang="en-US" sz="2800" b="1" dirty="0">
                <a:solidFill>
                  <a:srgbClr val="0000FF"/>
                </a:solidFill>
                <a:latin typeface="楷体" pitchFamily="49" charset="-122"/>
                <a:ea typeface="楷体" pitchFamily="49" charset="-122"/>
              </a:rPr>
              <a:t>④子曰：“回也非助我者也，于吾言无所不说。</a:t>
            </a:r>
            <a:r>
              <a:rPr lang="zh-CN" altLang="en-US" sz="2800" b="1" dirty="0" smtClean="0">
                <a:solidFill>
                  <a:srgbClr val="0000FF"/>
                </a:solidFill>
                <a:latin typeface="楷体" pitchFamily="49" charset="-122"/>
                <a:ea typeface="楷体" pitchFamily="49" charset="-122"/>
              </a:rPr>
              <a:t>”（</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论语</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先进</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a:t>
            </a:r>
          </a:p>
          <a:p>
            <a:pPr eaLnBrk="1" hangingPunct="1">
              <a:spcBef>
                <a:spcPct val="0"/>
              </a:spcBef>
              <a:buFontTx/>
              <a:buNone/>
            </a:pPr>
            <a:r>
              <a:rPr lang="zh-CN" altLang="en-US" sz="2800" b="1" dirty="0">
                <a:solidFill>
                  <a:srgbClr val="0000FF"/>
                </a:solidFill>
                <a:latin typeface="楷体" pitchFamily="49" charset="-122"/>
                <a:ea typeface="楷体" pitchFamily="49" charset="-122"/>
              </a:rPr>
              <a:t>注释：</a:t>
            </a:r>
            <a:r>
              <a:rPr lang="en-US" altLang="zh-CN" sz="2800" b="1" dirty="0">
                <a:solidFill>
                  <a:srgbClr val="0000FF"/>
                </a:solidFill>
                <a:latin typeface="楷体" pitchFamily="49" charset="-122"/>
                <a:ea typeface="楷体" pitchFamily="49" charset="-122"/>
              </a:rPr>
              <a:t>【1】</a:t>
            </a:r>
            <a:r>
              <a:rPr lang="zh-CN" altLang="en-US" sz="2800" b="1" dirty="0">
                <a:solidFill>
                  <a:srgbClr val="0000FF"/>
                </a:solidFill>
                <a:latin typeface="楷体" pitchFamily="49" charset="-122"/>
                <a:ea typeface="楷体" pitchFamily="49" charset="-122"/>
              </a:rPr>
              <a:t>愈：胜。</a:t>
            </a:r>
            <a:endParaRPr lang="zh-CN" altLang="en-US" sz="2800" b="1" dirty="0">
              <a:solidFill>
                <a:srgbClr val="0000FF"/>
              </a:solidFill>
              <a:latin typeface="楷体" pitchFamily="49" charset="-122"/>
              <a:ea typeface="楷体" pitchFamily="49" charset="-122"/>
            </a:endParaRPr>
          </a:p>
        </p:txBody>
      </p:sp>
    </p:spTree>
    <p:extLst>
      <p:ext uri="{BB962C8B-B14F-4D97-AF65-F5344CB8AC3E}">
        <p14:creationId xmlns:p14="http://schemas.microsoft.com/office/powerpoint/2010/main" val="362056739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396032" y="908720"/>
            <a:ext cx="11358699" cy="4659737"/>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800" b="1" dirty="0">
                <a:solidFill>
                  <a:srgbClr val="0000FF"/>
                </a:solidFill>
                <a:latin typeface="楷体" pitchFamily="49" charset="-122"/>
                <a:ea typeface="楷体" pitchFamily="49" charset="-122"/>
              </a:rPr>
              <a:t>①子曰：“吾与回言终日，不违，如愚。退而省其私，亦足以发。回也不愚。”</a:t>
            </a:r>
          </a:p>
          <a:p>
            <a:pPr>
              <a:buNone/>
            </a:pPr>
            <a:r>
              <a:rPr lang="en-US" altLang="zh-CN" sz="2800" b="1" dirty="0" smtClean="0">
                <a:solidFill>
                  <a:srgbClr val="FF0000"/>
                </a:solidFill>
                <a:latin typeface="楷体" pitchFamily="49" charset="-122"/>
                <a:ea typeface="楷体" pitchFamily="49" charset="-122"/>
              </a:rPr>
              <a:t>  </a:t>
            </a:r>
            <a:r>
              <a:rPr lang="zh-CN" altLang="zh-CN" sz="2800" b="1" dirty="0" smtClean="0">
                <a:solidFill>
                  <a:srgbClr val="FF0000"/>
                </a:solidFill>
                <a:latin typeface="楷体" pitchFamily="49" charset="-122"/>
                <a:ea typeface="楷体" pitchFamily="49" charset="-122"/>
              </a:rPr>
              <a:t>译文</a:t>
            </a:r>
            <a:r>
              <a:rPr lang="zh-CN" altLang="zh-CN" sz="2800" b="1" dirty="0">
                <a:solidFill>
                  <a:srgbClr val="FF0000"/>
                </a:solidFill>
                <a:latin typeface="楷体" pitchFamily="49" charset="-122"/>
                <a:ea typeface="楷体" pitchFamily="49" charset="-122"/>
              </a:rPr>
              <a:t>：孔子说：“我整天给颜回讲学，他从来不提反对意见和疑问，像个蠢人。等他退下之后，我考察他私下的言论，发现他对我所讲授的内容有所发挥，可见颜回其实并不蠢。</a:t>
            </a:r>
            <a:r>
              <a:rPr lang="zh-CN" altLang="zh-CN" sz="2800" b="1" dirty="0" smtClean="0">
                <a:solidFill>
                  <a:srgbClr val="FF0000"/>
                </a:solidFill>
                <a:latin typeface="楷体" pitchFamily="49" charset="-122"/>
                <a:ea typeface="楷体" pitchFamily="49" charset="-122"/>
              </a:rPr>
              <a:t>”（</a:t>
            </a:r>
            <a:r>
              <a:rPr lang="zh-CN" altLang="zh-CN" sz="2800" b="1" dirty="0">
                <a:solidFill>
                  <a:srgbClr val="FF0000"/>
                </a:solidFill>
                <a:latin typeface="楷体" pitchFamily="49" charset="-122"/>
                <a:ea typeface="楷体" pitchFamily="49" charset="-122"/>
              </a:rPr>
              <a:t>《论语·为政》）</a:t>
            </a:r>
          </a:p>
          <a:p>
            <a:pPr>
              <a:buNone/>
            </a:pPr>
            <a:r>
              <a:rPr lang="zh-CN" altLang="zh-CN" sz="2800" b="1" dirty="0">
                <a:solidFill>
                  <a:srgbClr val="0000FF"/>
                </a:solidFill>
                <a:latin typeface="楷体" pitchFamily="49" charset="-122"/>
                <a:ea typeface="楷体" pitchFamily="49" charset="-122"/>
              </a:rPr>
              <a:t>②子谓子贡曰：“女与回也孰愈【</a:t>
            </a:r>
            <a:r>
              <a:rPr lang="en-US" altLang="zh-CN" sz="2800" b="1" dirty="0">
                <a:solidFill>
                  <a:srgbClr val="0000FF"/>
                </a:solidFill>
                <a:latin typeface="楷体" pitchFamily="49" charset="-122"/>
                <a:ea typeface="楷体" pitchFamily="49" charset="-122"/>
              </a:rPr>
              <a:t> 1 </a:t>
            </a:r>
            <a:r>
              <a:rPr lang="zh-CN" altLang="zh-CN" sz="2800" b="1" dirty="0">
                <a:solidFill>
                  <a:srgbClr val="0000FF"/>
                </a:solidFill>
                <a:latin typeface="楷体" pitchFamily="49" charset="-122"/>
                <a:ea typeface="楷体" pitchFamily="49" charset="-122"/>
              </a:rPr>
              <a:t>】 ？”对曰：“赐也何敢望回？回也闻一以知十，赐也闻一知二。”子曰：“弗如也吾与女弗如也。”</a:t>
            </a:r>
          </a:p>
          <a:p>
            <a:pPr>
              <a:buNone/>
            </a:pPr>
            <a:r>
              <a:rPr lang="en-US" altLang="zh-CN" sz="2800" b="1" dirty="0" smtClean="0">
                <a:solidFill>
                  <a:srgbClr val="FF0000"/>
                </a:solidFill>
                <a:latin typeface="楷体" pitchFamily="49" charset="-122"/>
                <a:ea typeface="楷体" pitchFamily="49" charset="-122"/>
              </a:rPr>
              <a:t>   </a:t>
            </a:r>
            <a:r>
              <a:rPr lang="zh-CN" altLang="zh-CN" sz="2800" b="1" dirty="0" smtClean="0">
                <a:solidFill>
                  <a:srgbClr val="FF0000"/>
                </a:solidFill>
                <a:latin typeface="楷体" pitchFamily="49" charset="-122"/>
                <a:ea typeface="楷体" pitchFamily="49" charset="-122"/>
              </a:rPr>
              <a:t>译文</a:t>
            </a:r>
            <a:r>
              <a:rPr lang="zh-CN" altLang="zh-CN" sz="2800" b="1" dirty="0">
                <a:solidFill>
                  <a:srgbClr val="FF0000"/>
                </a:solidFill>
                <a:latin typeface="楷体" pitchFamily="49" charset="-122"/>
                <a:ea typeface="楷体" pitchFamily="49" charset="-122"/>
              </a:rPr>
              <a:t>：孔子对子贡说：“你和颜回比</a:t>
            </a:r>
            <a:r>
              <a:rPr lang="en-US" altLang="zh-CN" sz="2800" b="1" dirty="0">
                <a:solidFill>
                  <a:srgbClr val="FF0000"/>
                </a:solidFill>
                <a:latin typeface="楷体" pitchFamily="49" charset="-122"/>
                <a:ea typeface="楷体" pitchFamily="49" charset="-122"/>
              </a:rPr>
              <a:t>,</a:t>
            </a:r>
            <a:r>
              <a:rPr lang="zh-CN" altLang="zh-CN" sz="2800" b="1" dirty="0">
                <a:solidFill>
                  <a:srgbClr val="FF0000"/>
                </a:solidFill>
                <a:latin typeface="楷体" pitchFamily="49" charset="-122"/>
                <a:ea typeface="楷体" pitchFamily="49" charset="-122"/>
              </a:rPr>
              <a:t>谁较好一些</a:t>
            </a:r>
            <a:r>
              <a:rPr lang="en-US" altLang="zh-CN" sz="2800" b="1" dirty="0">
                <a:solidFill>
                  <a:srgbClr val="FF0000"/>
                </a:solidFill>
                <a:latin typeface="楷体" pitchFamily="49" charset="-122"/>
                <a:ea typeface="楷体" pitchFamily="49" charset="-122"/>
              </a:rPr>
              <a:t>?</a:t>
            </a:r>
            <a:r>
              <a:rPr lang="zh-CN" altLang="zh-CN" sz="2800" b="1" dirty="0">
                <a:solidFill>
                  <a:srgbClr val="FF0000"/>
                </a:solidFill>
                <a:latin typeface="楷体" pitchFamily="49" charset="-122"/>
                <a:ea typeface="楷体" pitchFamily="49" charset="-122"/>
              </a:rPr>
              <a:t>”子贡说：“我怎么能和他比</a:t>
            </a:r>
            <a:r>
              <a:rPr lang="en-US" altLang="zh-CN" sz="2800" b="1" dirty="0">
                <a:solidFill>
                  <a:srgbClr val="FF0000"/>
                </a:solidFill>
                <a:latin typeface="楷体" pitchFamily="49" charset="-122"/>
                <a:ea typeface="楷体" pitchFamily="49" charset="-122"/>
              </a:rPr>
              <a:t>!</a:t>
            </a:r>
            <a:r>
              <a:rPr lang="zh-CN" altLang="zh-CN" sz="2800" b="1" dirty="0">
                <a:solidFill>
                  <a:srgbClr val="FF0000"/>
                </a:solidFill>
                <a:latin typeface="楷体" pitchFamily="49" charset="-122"/>
                <a:ea typeface="楷体" pitchFamily="49" charset="-122"/>
              </a:rPr>
              <a:t>他能闻一知十</a:t>
            </a:r>
            <a:r>
              <a:rPr lang="en-US" altLang="zh-CN" sz="2800" b="1" dirty="0">
                <a:solidFill>
                  <a:srgbClr val="FF0000"/>
                </a:solidFill>
                <a:latin typeface="楷体" pitchFamily="49" charset="-122"/>
                <a:ea typeface="楷体" pitchFamily="49" charset="-122"/>
              </a:rPr>
              <a:t>,</a:t>
            </a:r>
            <a:r>
              <a:rPr lang="zh-CN" altLang="zh-CN" sz="2800" b="1" dirty="0">
                <a:solidFill>
                  <a:srgbClr val="FF0000"/>
                </a:solidFill>
                <a:latin typeface="楷体" pitchFamily="49" charset="-122"/>
                <a:ea typeface="楷体" pitchFamily="49" charset="-122"/>
              </a:rPr>
              <a:t>我只能闻一知二</a:t>
            </a:r>
            <a:r>
              <a:rPr lang="en-US" altLang="zh-CN" sz="2800" b="1" dirty="0">
                <a:solidFill>
                  <a:srgbClr val="FF0000"/>
                </a:solidFill>
                <a:latin typeface="楷体" pitchFamily="49" charset="-122"/>
                <a:ea typeface="楷体" pitchFamily="49" charset="-122"/>
              </a:rPr>
              <a:t>.</a:t>
            </a:r>
            <a:r>
              <a:rPr lang="zh-CN" altLang="zh-CN" sz="2800" b="1" dirty="0">
                <a:solidFill>
                  <a:srgbClr val="FF0000"/>
                </a:solidFill>
                <a:latin typeface="楷体" pitchFamily="49" charset="-122"/>
                <a:ea typeface="楷体" pitchFamily="49" charset="-122"/>
              </a:rPr>
              <a:t>”孔子说：“你是不如他</a:t>
            </a:r>
            <a:r>
              <a:rPr lang="en-US" altLang="zh-CN" sz="2800" b="1" dirty="0">
                <a:solidFill>
                  <a:srgbClr val="FF0000"/>
                </a:solidFill>
                <a:latin typeface="楷体" pitchFamily="49" charset="-122"/>
                <a:ea typeface="楷体" pitchFamily="49" charset="-122"/>
              </a:rPr>
              <a:t>,</a:t>
            </a:r>
            <a:r>
              <a:rPr lang="zh-CN" altLang="zh-CN" sz="2800" b="1" dirty="0">
                <a:solidFill>
                  <a:srgbClr val="FF0000"/>
                </a:solidFill>
                <a:latin typeface="楷体" pitchFamily="49" charset="-122"/>
                <a:ea typeface="楷体" pitchFamily="49" charset="-122"/>
              </a:rPr>
              <a:t>我同意你的看法</a:t>
            </a:r>
            <a:r>
              <a:rPr lang="en-US" altLang="zh-CN" sz="2800" b="1" dirty="0">
                <a:solidFill>
                  <a:srgbClr val="FF0000"/>
                </a:solidFill>
                <a:latin typeface="楷体" pitchFamily="49" charset="-122"/>
                <a:ea typeface="楷体" pitchFamily="49" charset="-122"/>
              </a:rPr>
              <a:t>.</a:t>
            </a:r>
            <a:r>
              <a:rPr lang="zh-CN" altLang="zh-CN" sz="2800" b="1" dirty="0">
                <a:solidFill>
                  <a:srgbClr val="FF0000"/>
                </a:solidFill>
                <a:latin typeface="楷体" pitchFamily="49" charset="-122"/>
                <a:ea typeface="楷体" pitchFamily="49" charset="-122"/>
              </a:rPr>
              <a:t>”</a:t>
            </a:r>
            <a:r>
              <a:rPr lang="en-US" altLang="zh-CN" sz="2800" b="1" dirty="0">
                <a:solidFill>
                  <a:srgbClr val="FF0000"/>
                </a:solidFill>
                <a:latin typeface="楷体" pitchFamily="49" charset="-122"/>
                <a:ea typeface="楷体" pitchFamily="49" charset="-122"/>
              </a:rPr>
              <a:t>    </a:t>
            </a:r>
            <a:r>
              <a:rPr lang="en-US" altLang="zh-CN" sz="2800" b="1" dirty="0">
                <a:solidFill>
                  <a:srgbClr val="0000FF"/>
                </a:solidFill>
                <a:latin typeface="楷体" pitchFamily="49" charset="-122"/>
                <a:ea typeface="楷体" pitchFamily="49" charset="-122"/>
              </a:rPr>
              <a:t>               </a:t>
            </a:r>
            <a:r>
              <a:rPr lang="zh-CN" altLang="zh-CN" sz="2800" b="1" dirty="0" smtClean="0">
                <a:solidFill>
                  <a:srgbClr val="0000FF"/>
                </a:solidFill>
                <a:latin typeface="楷体" pitchFamily="49" charset="-122"/>
                <a:ea typeface="楷体" pitchFamily="49" charset="-122"/>
              </a:rPr>
              <a:t>（</a:t>
            </a:r>
            <a:r>
              <a:rPr lang="zh-CN" altLang="zh-CN" sz="2800" b="1" dirty="0">
                <a:solidFill>
                  <a:srgbClr val="0000FF"/>
                </a:solidFill>
                <a:latin typeface="楷体" pitchFamily="49" charset="-122"/>
                <a:ea typeface="楷体" pitchFamily="49" charset="-122"/>
              </a:rPr>
              <a:t>《论语·公冶长》</a:t>
            </a:r>
            <a:r>
              <a:rPr lang="zh-CN" altLang="zh-CN" sz="2800" b="1" dirty="0">
                <a:solidFill>
                  <a:srgbClr val="0000FF"/>
                </a:solidFill>
                <a:latin typeface="楷体" pitchFamily="49" charset="-122"/>
                <a:ea typeface="楷体" pitchFamily="49" charset="-122"/>
              </a:rPr>
              <a:t>）</a:t>
            </a:r>
            <a:endParaRPr lang="zh-CN" altLang="zh-CN" sz="2800" b="1" dirty="0">
              <a:solidFill>
                <a:srgbClr val="0000FF"/>
              </a:solidFill>
              <a:latin typeface="楷体" pitchFamily="49" charset="-122"/>
              <a:ea typeface="楷体" pitchFamily="49" charset="-122"/>
            </a:endParaRPr>
          </a:p>
        </p:txBody>
      </p:sp>
    </p:spTree>
    <p:extLst>
      <p:ext uri="{BB962C8B-B14F-4D97-AF65-F5344CB8AC3E}">
        <p14:creationId xmlns:p14="http://schemas.microsoft.com/office/powerpoint/2010/main" val="72199852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33389" y="764704"/>
            <a:ext cx="11358699" cy="3797963"/>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800" b="1" dirty="0">
                <a:solidFill>
                  <a:srgbClr val="0000FF"/>
                </a:solidFill>
                <a:latin typeface="楷体" pitchFamily="49" charset="-122"/>
                <a:ea typeface="楷体" pitchFamily="49" charset="-122"/>
              </a:rPr>
              <a:t>③子曰：“贤哉，回也！一箪食，一瓢饮，在陋巷。人不堪其忧，回也不改其乐。贤哉</a:t>
            </a:r>
            <a:r>
              <a:rPr lang="zh-CN" altLang="zh-CN" sz="2800" b="1" dirty="0" smtClean="0">
                <a:solidFill>
                  <a:srgbClr val="0000FF"/>
                </a:solidFill>
                <a:latin typeface="楷体" pitchFamily="49" charset="-122"/>
                <a:ea typeface="楷体" pitchFamily="49" charset="-122"/>
              </a:rPr>
              <a:t>，回</a:t>
            </a:r>
            <a:r>
              <a:rPr lang="zh-CN" altLang="zh-CN" sz="2800" b="1" dirty="0">
                <a:solidFill>
                  <a:srgbClr val="0000FF"/>
                </a:solidFill>
                <a:latin typeface="楷体" pitchFamily="49" charset="-122"/>
                <a:ea typeface="楷体" pitchFamily="49" charset="-122"/>
              </a:rPr>
              <a:t>也！”</a:t>
            </a:r>
          </a:p>
          <a:p>
            <a:pPr>
              <a:buNone/>
            </a:pPr>
            <a:r>
              <a:rPr lang="en-US" altLang="zh-CN" sz="2800" b="1" dirty="0" smtClean="0">
                <a:solidFill>
                  <a:srgbClr val="0000FF"/>
                </a:solidFill>
                <a:latin typeface="楷体" pitchFamily="49" charset="-122"/>
                <a:ea typeface="楷体" pitchFamily="49" charset="-122"/>
              </a:rPr>
              <a:t>  </a:t>
            </a:r>
            <a:r>
              <a:rPr lang="zh-CN" altLang="zh-CN" sz="2800" b="1" dirty="0" smtClean="0">
                <a:solidFill>
                  <a:srgbClr val="FF0000"/>
                </a:solidFill>
                <a:latin typeface="楷体" pitchFamily="49" charset="-122"/>
                <a:ea typeface="楷体" pitchFamily="49" charset="-122"/>
              </a:rPr>
              <a:t>译文</a:t>
            </a:r>
            <a:r>
              <a:rPr lang="zh-CN" altLang="zh-CN" sz="2800" b="1" dirty="0">
                <a:solidFill>
                  <a:srgbClr val="FF0000"/>
                </a:solidFill>
                <a:latin typeface="楷体" pitchFamily="49" charset="-122"/>
                <a:ea typeface="楷体" pitchFamily="49" charset="-122"/>
              </a:rPr>
              <a:t>：孔子说：“颜回的品质是多么高尚啊！一竹篮饭，一瓢水，住在简陋的小巷子里，别人都忍受不了这种穷困清苦，颜回却没有改变他好学的乐趣。颜回的品质是多么高尚啊！</a:t>
            </a:r>
            <a:r>
              <a:rPr lang="zh-CN" altLang="zh-CN" sz="2800" b="1" dirty="0" smtClean="0">
                <a:solidFill>
                  <a:srgbClr val="FF0000"/>
                </a:solidFill>
                <a:latin typeface="楷体" pitchFamily="49" charset="-122"/>
                <a:ea typeface="楷体" pitchFamily="49" charset="-122"/>
              </a:rPr>
              <a:t>”</a:t>
            </a:r>
            <a:r>
              <a:rPr lang="zh-CN" altLang="zh-CN" sz="2800" b="1" dirty="0" smtClean="0">
                <a:solidFill>
                  <a:srgbClr val="0000FF"/>
                </a:solidFill>
                <a:latin typeface="楷体" pitchFamily="49" charset="-122"/>
                <a:ea typeface="楷体" pitchFamily="49" charset="-122"/>
              </a:rPr>
              <a:t>（</a:t>
            </a:r>
            <a:r>
              <a:rPr lang="zh-CN" altLang="zh-CN" sz="2800" b="1" dirty="0">
                <a:solidFill>
                  <a:srgbClr val="0000FF"/>
                </a:solidFill>
                <a:latin typeface="楷体" pitchFamily="49" charset="-122"/>
                <a:ea typeface="楷体" pitchFamily="49" charset="-122"/>
              </a:rPr>
              <a:t>《论语·雍也》）</a:t>
            </a:r>
          </a:p>
          <a:p>
            <a:pPr>
              <a:buNone/>
            </a:pPr>
            <a:r>
              <a:rPr lang="zh-CN" altLang="zh-CN" sz="2800" b="1" dirty="0">
                <a:solidFill>
                  <a:srgbClr val="0000FF"/>
                </a:solidFill>
                <a:latin typeface="楷体" pitchFamily="49" charset="-122"/>
                <a:ea typeface="楷体" pitchFamily="49" charset="-122"/>
              </a:rPr>
              <a:t>④子曰：“回也非助我者也，于吾言无所不说。”</a:t>
            </a:r>
          </a:p>
          <a:p>
            <a:pPr>
              <a:buNone/>
            </a:pPr>
            <a:r>
              <a:rPr lang="en-US" altLang="zh-CN" sz="2800" b="1" dirty="0" smtClean="0">
                <a:solidFill>
                  <a:srgbClr val="0000FF"/>
                </a:solidFill>
                <a:latin typeface="楷体" pitchFamily="49" charset="-122"/>
                <a:ea typeface="楷体" pitchFamily="49" charset="-122"/>
              </a:rPr>
              <a:t>   </a:t>
            </a:r>
            <a:r>
              <a:rPr lang="zh-CN" altLang="zh-CN" sz="2800" b="1" dirty="0">
                <a:solidFill>
                  <a:srgbClr val="FF0000"/>
                </a:solidFill>
                <a:latin typeface="楷体" pitchFamily="49" charset="-122"/>
                <a:ea typeface="楷体" pitchFamily="49" charset="-122"/>
              </a:rPr>
              <a:t>译文</a:t>
            </a:r>
            <a:r>
              <a:rPr lang="zh-CN" altLang="zh-CN" sz="2800" b="1" dirty="0">
                <a:solidFill>
                  <a:srgbClr val="FF0000"/>
                </a:solidFill>
                <a:latin typeface="楷体" pitchFamily="49" charset="-122"/>
                <a:ea typeface="楷体" pitchFamily="49" charset="-122"/>
              </a:rPr>
              <a:t>：孔子说</a:t>
            </a:r>
            <a:r>
              <a:rPr lang="en-US" altLang="zh-CN" sz="2800" b="1" dirty="0">
                <a:solidFill>
                  <a:srgbClr val="FF0000"/>
                </a:solidFill>
                <a:latin typeface="楷体" pitchFamily="49" charset="-122"/>
                <a:ea typeface="楷体" pitchFamily="49" charset="-122"/>
              </a:rPr>
              <a:t>:</a:t>
            </a:r>
            <a:r>
              <a:rPr lang="zh-CN" altLang="zh-CN" sz="2800" b="1" dirty="0">
                <a:solidFill>
                  <a:srgbClr val="FF0000"/>
                </a:solidFill>
                <a:latin typeface="楷体" pitchFamily="49" charset="-122"/>
                <a:ea typeface="楷体" pitchFamily="49" charset="-122"/>
              </a:rPr>
              <a:t>“颜回不是对我有所助益的人</a:t>
            </a:r>
            <a:r>
              <a:rPr lang="en-US" altLang="zh-CN" sz="2800" b="1" dirty="0">
                <a:solidFill>
                  <a:srgbClr val="FF0000"/>
                </a:solidFill>
                <a:latin typeface="楷体" pitchFamily="49" charset="-122"/>
                <a:ea typeface="楷体" pitchFamily="49" charset="-122"/>
              </a:rPr>
              <a:t>,</a:t>
            </a:r>
            <a:r>
              <a:rPr lang="zh-CN" altLang="zh-CN" sz="2800" b="1" dirty="0">
                <a:solidFill>
                  <a:srgbClr val="FF0000"/>
                </a:solidFill>
                <a:latin typeface="楷体" pitchFamily="49" charset="-122"/>
                <a:ea typeface="楷体" pitchFamily="49" charset="-122"/>
              </a:rPr>
              <a:t>他对我说的话没有不喜欢的</a:t>
            </a:r>
            <a:r>
              <a:rPr lang="en-US" altLang="zh-CN" sz="2800" b="1" dirty="0">
                <a:solidFill>
                  <a:srgbClr val="FF0000"/>
                </a:solidFill>
                <a:latin typeface="楷体" pitchFamily="49" charset="-122"/>
                <a:ea typeface="楷体" pitchFamily="49" charset="-122"/>
              </a:rPr>
              <a:t>.</a:t>
            </a:r>
            <a:r>
              <a:rPr lang="zh-CN" altLang="zh-CN" sz="2800" b="1" dirty="0">
                <a:solidFill>
                  <a:srgbClr val="FF0000"/>
                </a:solidFill>
                <a:latin typeface="楷体" pitchFamily="49" charset="-122"/>
                <a:ea typeface="楷体" pitchFamily="49" charset="-122"/>
              </a:rPr>
              <a:t>”（</a:t>
            </a:r>
            <a:r>
              <a:rPr lang="zh-CN" altLang="zh-CN" sz="2800" b="1" dirty="0">
                <a:solidFill>
                  <a:srgbClr val="FF0000"/>
                </a:solidFill>
                <a:latin typeface="楷体" pitchFamily="49" charset="-122"/>
                <a:ea typeface="楷体" pitchFamily="49" charset="-122"/>
              </a:rPr>
              <a:t>《论语·先进》）</a:t>
            </a:r>
          </a:p>
        </p:txBody>
      </p:sp>
    </p:spTree>
    <p:extLst>
      <p:ext uri="{BB962C8B-B14F-4D97-AF65-F5344CB8AC3E}">
        <p14:creationId xmlns:p14="http://schemas.microsoft.com/office/powerpoint/2010/main" val="72199852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98573" y="188640"/>
            <a:ext cx="11358699" cy="1384995"/>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b="1" dirty="0">
                <a:solidFill>
                  <a:srgbClr val="0000FF"/>
                </a:solidFill>
                <a:latin typeface="楷体" pitchFamily="49" charset="-122"/>
                <a:ea typeface="楷体" pitchFamily="49" charset="-122"/>
              </a:rPr>
              <a:t>（</a:t>
            </a:r>
            <a:r>
              <a:rPr lang="en-US" altLang="zh-CN" sz="2800" b="1" dirty="0">
                <a:solidFill>
                  <a:srgbClr val="0000FF"/>
                </a:solidFill>
                <a:latin typeface="楷体" pitchFamily="49" charset="-122"/>
                <a:ea typeface="楷体" pitchFamily="49" charset="-122"/>
              </a:rPr>
              <a:t>1</a:t>
            </a:r>
            <a:r>
              <a:rPr lang="zh-CN" altLang="en-US" sz="2800" b="1" dirty="0">
                <a:solidFill>
                  <a:srgbClr val="0000FF"/>
                </a:solidFill>
                <a:latin typeface="楷体" pitchFamily="49" charset="-122"/>
                <a:ea typeface="楷体" pitchFamily="49" charset="-122"/>
              </a:rPr>
              <a:t>）因为对“与”的理解不同，文中画线句，有人断句为“弗如也</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吾与女</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弗如也”，</a:t>
            </a:r>
            <a:r>
              <a:rPr lang="zh-CN" altLang="en-US" sz="2800" b="1" dirty="0" smtClean="0">
                <a:solidFill>
                  <a:srgbClr val="0000FF"/>
                </a:solidFill>
                <a:latin typeface="楷体" pitchFamily="49" charset="-122"/>
                <a:ea typeface="楷体" pitchFamily="49" charset="-122"/>
              </a:rPr>
              <a:t>有人</a:t>
            </a:r>
            <a:r>
              <a:rPr lang="zh-CN" altLang="en-US" sz="2800" b="1" dirty="0">
                <a:solidFill>
                  <a:srgbClr val="0000FF"/>
                </a:solidFill>
                <a:latin typeface="楷体" pitchFamily="49" charset="-122"/>
                <a:ea typeface="楷体" pitchFamily="49" charset="-122"/>
              </a:rPr>
              <a:t>断句为“弗如也</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吾与女弗如也”。请你分别说明这两种断句中“与”的意思，</a:t>
            </a:r>
            <a:r>
              <a:rPr lang="zh-CN" altLang="en-US" sz="2800" b="1" dirty="0" smtClean="0">
                <a:solidFill>
                  <a:srgbClr val="0000FF"/>
                </a:solidFill>
                <a:latin typeface="楷体" pitchFamily="49" charset="-122"/>
                <a:ea typeface="楷体" pitchFamily="49" charset="-122"/>
              </a:rPr>
              <a:t>并解释</a:t>
            </a:r>
            <a:r>
              <a:rPr lang="zh-CN" altLang="en-US" sz="2800" b="1" dirty="0">
                <a:solidFill>
                  <a:srgbClr val="0000FF"/>
                </a:solidFill>
                <a:latin typeface="楷体" pitchFamily="49" charset="-122"/>
                <a:ea typeface="楷体" pitchFamily="49" charset="-122"/>
              </a:rPr>
              <a:t>全句的意思。（</a:t>
            </a:r>
            <a:r>
              <a:rPr lang="en-US" altLang="zh-CN" sz="2800" b="1" dirty="0">
                <a:solidFill>
                  <a:srgbClr val="0000FF"/>
                </a:solidFill>
                <a:latin typeface="楷体" pitchFamily="49" charset="-122"/>
                <a:ea typeface="楷体" pitchFamily="49" charset="-122"/>
              </a:rPr>
              <a:t>4 </a:t>
            </a:r>
            <a:r>
              <a:rPr lang="zh-CN" altLang="en-US" sz="2800" b="1" dirty="0">
                <a:solidFill>
                  <a:srgbClr val="0000FF"/>
                </a:solidFill>
                <a:latin typeface="楷体" pitchFamily="49" charset="-122"/>
                <a:ea typeface="楷体" pitchFamily="49" charset="-122"/>
              </a:rPr>
              <a:t>分）</a:t>
            </a:r>
            <a:endParaRPr lang="zh-CN" altLang="en-US" sz="2800" b="1" dirty="0">
              <a:solidFill>
                <a:srgbClr val="0000FF"/>
              </a:solidFill>
              <a:latin typeface="楷体" pitchFamily="49" charset="-122"/>
              <a:ea typeface="楷体" pitchFamily="49" charset="-122"/>
            </a:endParaRPr>
          </a:p>
        </p:txBody>
      </p:sp>
      <p:sp>
        <p:nvSpPr>
          <p:cNvPr id="3" name="TextBox 2"/>
          <p:cNvSpPr txBox="1">
            <a:spLocks noChangeArrowheads="1"/>
          </p:cNvSpPr>
          <p:nvPr/>
        </p:nvSpPr>
        <p:spPr bwMode="auto">
          <a:xfrm>
            <a:off x="198573" y="2852936"/>
            <a:ext cx="11358699" cy="2246769"/>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sz="2800" b="1" dirty="0">
                <a:solidFill>
                  <a:srgbClr val="FF0000"/>
                </a:solidFill>
                <a:latin typeface="楷体" pitchFamily="49" charset="-122"/>
                <a:ea typeface="楷体" pitchFamily="49" charset="-122"/>
              </a:rPr>
              <a:t>11</a:t>
            </a:r>
            <a:r>
              <a:rPr lang="zh-CN" altLang="en-US" sz="2800" b="1" dirty="0">
                <a:solidFill>
                  <a:srgbClr val="FF0000"/>
                </a:solidFill>
                <a:latin typeface="楷体" pitchFamily="49" charset="-122"/>
                <a:ea typeface="楷体" pitchFamily="49" charset="-122"/>
              </a:rPr>
              <a:t>．（</a:t>
            </a:r>
            <a:r>
              <a:rPr lang="en-US" altLang="zh-CN" sz="2800" b="1" dirty="0">
                <a:solidFill>
                  <a:srgbClr val="FF0000"/>
                </a:solidFill>
                <a:latin typeface="楷体" pitchFamily="49" charset="-122"/>
                <a:ea typeface="楷体" pitchFamily="49" charset="-122"/>
              </a:rPr>
              <a:t>1</a:t>
            </a:r>
            <a:r>
              <a:rPr lang="zh-CN" altLang="en-US" sz="2800" b="1" dirty="0">
                <a:solidFill>
                  <a:srgbClr val="FF0000"/>
                </a:solidFill>
                <a:latin typeface="楷体" pitchFamily="49" charset="-122"/>
                <a:ea typeface="楷体" pitchFamily="49" charset="-122"/>
              </a:rPr>
              <a:t>）参考答案：</a:t>
            </a:r>
          </a:p>
          <a:p>
            <a:pPr eaLnBrk="1" hangingPunct="1">
              <a:spcBef>
                <a:spcPct val="0"/>
              </a:spcBef>
              <a:buFontTx/>
              <a:buNone/>
            </a:pPr>
            <a:r>
              <a:rPr lang="zh-CN" altLang="en-US" sz="2800" b="1" dirty="0">
                <a:solidFill>
                  <a:srgbClr val="FF0000"/>
                </a:solidFill>
                <a:latin typeface="楷体" pitchFamily="49" charset="-122"/>
                <a:ea typeface="楷体" pitchFamily="49" charset="-122"/>
              </a:rPr>
              <a:t>“弗如也</a:t>
            </a:r>
            <a:r>
              <a:rPr lang="en-US" altLang="zh-CN" sz="2800" b="1" dirty="0">
                <a:solidFill>
                  <a:srgbClr val="FF0000"/>
                </a:solidFill>
                <a:latin typeface="楷体" pitchFamily="49" charset="-122"/>
                <a:ea typeface="楷体" pitchFamily="49" charset="-122"/>
              </a:rPr>
              <a:t>/</a:t>
            </a:r>
            <a:r>
              <a:rPr lang="zh-CN" altLang="en-US" sz="2800" b="1" dirty="0">
                <a:solidFill>
                  <a:srgbClr val="FF0000"/>
                </a:solidFill>
                <a:latin typeface="楷体" pitchFamily="49" charset="-122"/>
                <a:ea typeface="楷体" pitchFamily="49" charset="-122"/>
              </a:rPr>
              <a:t>吾与女</a:t>
            </a:r>
            <a:r>
              <a:rPr lang="en-US" altLang="zh-CN" sz="2800" b="1" dirty="0">
                <a:solidFill>
                  <a:srgbClr val="FF0000"/>
                </a:solidFill>
                <a:latin typeface="楷体" pitchFamily="49" charset="-122"/>
                <a:ea typeface="楷体" pitchFamily="49" charset="-122"/>
              </a:rPr>
              <a:t>/</a:t>
            </a:r>
            <a:r>
              <a:rPr lang="zh-CN" altLang="en-US" sz="2800" b="1" dirty="0">
                <a:solidFill>
                  <a:srgbClr val="FF0000"/>
                </a:solidFill>
                <a:latin typeface="楷体" pitchFamily="49" charset="-122"/>
                <a:ea typeface="楷体" pitchFamily="49" charset="-122"/>
              </a:rPr>
              <a:t>弗如也”：“与”是“赞同”的意思，全句意思是“不如他啊</a:t>
            </a:r>
            <a:r>
              <a:rPr lang="zh-CN" altLang="en-US" sz="2800" b="1" dirty="0" smtClean="0">
                <a:solidFill>
                  <a:srgbClr val="FF0000"/>
                </a:solidFill>
                <a:latin typeface="楷体" pitchFamily="49" charset="-122"/>
                <a:ea typeface="楷体" pitchFamily="49" charset="-122"/>
              </a:rPr>
              <a:t>，我</a:t>
            </a:r>
            <a:r>
              <a:rPr lang="zh-CN" altLang="en-US" sz="2800" b="1" dirty="0">
                <a:solidFill>
                  <a:srgbClr val="FF0000"/>
                </a:solidFill>
                <a:latin typeface="楷体" pitchFamily="49" charset="-122"/>
                <a:ea typeface="楷体" pitchFamily="49" charset="-122"/>
              </a:rPr>
              <a:t>赞同你的看法，不如他啊”。“弗如也</a:t>
            </a:r>
            <a:r>
              <a:rPr lang="en-US" altLang="zh-CN" sz="2800" b="1" dirty="0">
                <a:solidFill>
                  <a:srgbClr val="FF0000"/>
                </a:solidFill>
                <a:latin typeface="楷体" pitchFamily="49" charset="-122"/>
                <a:ea typeface="楷体" pitchFamily="49" charset="-122"/>
              </a:rPr>
              <a:t>/</a:t>
            </a:r>
            <a:r>
              <a:rPr lang="zh-CN" altLang="en-US" sz="2800" b="1" dirty="0">
                <a:solidFill>
                  <a:srgbClr val="FF0000"/>
                </a:solidFill>
                <a:latin typeface="楷体" pitchFamily="49" charset="-122"/>
                <a:ea typeface="楷体" pitchFamily="49" charset="-122"/>
              </a:rPr>
              <a:t>吾与女弗如也”中，“与”是连词“和”</a:t>
            </a:r>
            <a:r>
              <a:rPr lang="zh-CN" altLang="en-US" sz="2800" b="1" dirty="0" smtClean="0">
                <a:solidFill>
                  <a:srgbClr val="FF0000"/>
                </a:solidFill>
                <a:latin typeface="楷体" pitchFamily="49" charset="-122"/>
                <a:ea typeface="楷体" pitchFamily="49" charset="-122"/>
              </a:rPr>
              <a:t>的意思</a:t>
            </a:r>
            <a:r>
              <a:rPr lang="zh-CN" altLang="en-US" sz="2800" b="1" dirty="0">
                <a:solidFill>
                  <a:srgbClr val="FF0000"/>
                </a:solidFill>
                <a:latin typeface="楷体" pitchFamily="49" charset="-122"/>
                <a:ea typeface="楷体" pitchFamily="49" charset="-122"/>
              </a:rPr>
              <a:t>，全句的意思是“不如他啊，我和你都不如他啊”。</a:t>
            </a:r>
            <a:endParaRPr lang="zh-CN" altLang="en-US" sz="2800" b="1" dirty="0">
              <a:solidFill>
                <a:srgbClr val="FF0000"/>
              </a:solidFill>
              <a:latin typeface="楷体" pitchFamily="49" charset="-122"/>
              <a:ea typeface="楷体" pitchFamily="49" charset="-122"/>
            </a:endParaRPr>
          </a:p>
        </p:txBody>
      </p:sp>
    </p:spTree>
    <p:extLst>
      <p:ext uri="{BB962C8B-B14F-4D97-AF65-F5344CB8AC3E}">
        <p14:creationId xmlns:p14="http://schemas.microsoft.com/office/powerpoint/2010/main" val="31738862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94525" y="332656"/>
            <a:ext cx="11358699" cy="1988237"/>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en-US" altLang="zh-CN" sz="2800" b="1" dirty="0" smtClean="0">
                <a:solidFill>
                  <a:srgbClr val="0000FF"/>
                </a:solidFill>
                <a:latin typeface="华文楷体" panose="02010600040101010101" pitchFamily="2" charset="-122"/>
                <a:ea typeface="华文楷体" panose="02010600040101010101" pitchFamily="2" charset="-122"/>
              </a:rPr>
              <a:t>   2020</a:t>
            </a:r>
            <a:r>
              <a:rPr lang="zh-CN" altLang="zh-CN" sz="2800" b="1" dirty="0">
                <a:solidFill>
                  <a:srgbClr val="0000FF"/>
                </a:solidFill>
                <a:latin typeface="华文楷体" panose="02010600040101010101" pitchFamily="2" charset="-122"/>
                <a:ea typeface="华文楷体" panose="02010600040101010101" pitchFamily="2" charset="-122"/>
              </a:rPr>
              <a:t>年北京市高考适应性测试</a:t>
            </a:r>
          </a:p>
          <a:p>
            <a:pPr>
              <a:buNone/>
            </a:pPr>
            <a:r>
              <a:rPr lang="en-US" altLang="zh-CN" sz="2800" b="1" dirty="0" smtClean="0">
                <a:solidFill>
                  <a:srgbClr val="0000FF"/>
                </a:solidFill>
                <a:latin typeface="华文楷体" panose="02010600040101010101" pitchFamily="2" charset="-122"/>
                <a:ea typeface="华文楷体" panose="02010600040101010101" pitchFamily="2" charset="-122"/>
              </a:rPr>
              <a:t>               </a:t>
            </a:r>
            <a:r>
              <a:rPr lang="zh-CN" altLang="zh-CN" sz="2800" b="1" dirty="0" smtClean="0">
                <a:solidFill>
                  <a:srgbClr val="0000FF"/>
                </a:solidFill>
                <a:latin typeface="华文楷体" panose="02010600040101010101" pitchFamily="2" charset="-122"/>
                <a:ea typeface="华文楷体" panose="02010600040101010101" pitchFamily="2" charset="-122"/>
              </a:rPr>
              <a:t>语 </a:t>
            </a:r>
            <a:r>
              <a:rPr lang="en-US" altLang="zh-CN" sz="2800" b="1" dirty="0">
                <a:solidFill>
                  <a:srgbClr val="0000FF"/>
                </a:solidFill>
                <a:latin typeface="华文楷体" panose="02010600040101010101" pitchFamily="2" charset="-122"/>
                <a:ea typeface="华文楷体" panose="02010600040101010101" pitchFamily="2" charset="-122"/>
              </a:rPr>
              <a:t> </a:t>
            </a:r>
            <a:r>
              <a:rPr lang="zh-CN" altLang="zh-CN" sz="2800" b="1" dirty="0">
                <a:solidFill>
                  <a:srgbClr val="0000FF"/>
                </a:solidFill>
                <a:latin typeface="华文楷体" panose="02010600040101010101" pitchFamily="2" charset="-122"/>
                <a:ea typeface="华文楷体" panose="02010600040101010101" pitchFamily="2" charset="-122"/>
              </a:rPr>
              <a:t>文</a:t>
            </a:r>
          </a:p>
          <a:p>
            <a:pPr>
              <a:buNone/>
            </a:pPr>
            <a:r>
              <a:rPr lang="en-US" altLang="zh-CN" sz="2800" b="1" dirty="0" smtClean="0">
                <a:solidFill>
                  <a:srgbClr val="0000FF"/>
                </a:solidFill>
                <a:latin typeface="华文楷体" panose="02010600040101010101" pitchFamily="2" charset="-122"/>
                <a:ea typeface="华文楷体" panose="02010600040101010101" pitchFamily="2" charset="-122"/>
              </a:rPr>
              <a:t>  </a:t>
            </a:r>
            <a:r>
              <a:rPr lang="zh-CN" altLang="zh-CN" sz="2800" b="1" dirty="0" smtClean="0">
                <a:solidFill>
                  <a:srgbClr val="0000FF"/>
                </a:solidFill>
                <a:latin typeface="华文楷体" panose="02010600040101010101" pitchFamily="2" charset="-122"/>
                <a:ea typeface="华文楷体" panose="02010600040101010101" pitchFamily="2" charset="-122"/>
              </a:rPr>
              <a:t>本</a:t>
            </a:r>
            <a:r>
              <a:rPr lang="zh-CN" altLang="zh-CN" sz="2800" b="1" dirty="0">
                <a:solidFill>
                  <a:srgbClr val="0000FF"/>
                </a:solidFill>
                <a:latin typeface="华文楷体" panose="02010600040101010101" pitchFamily="2" charset="-122"/>
                <a:ea typeface="华文楷体" panose="02010600040101010101" pitchFamily="2" charset="-122"/>
              </a:rPr>
              <a:t>试卷共</a:t>
            </a:r>
            <a:r>
              <a:rPr lang="en-US" altLang="zh-CN" sz="2800" b="1" dirty="0">
                <a:solidFill>
                  <a:srgbClr val="0000FF"/>
                </a:solidFill>
                <a:latin typeface="华文楷体" panose="02010600040101010101" pitchFamily="2" charset="-122"/>
                <a:ea typeface="华文楷体" panose="02010600040101010101" pitchFamily="2" charset="-122"/>
              </a:rPr>
              <a:t> 10 </a:t>
            </a:r>
            <a:r>
              <a:rPr lang="zh-CN" altLang="zh-CN" sz="2800" b="1" dirty="0">
                <a:solidFill>
                  <a:srgbClr val="0000FF"/>
                </a:solidFill>
                <a:latin typeface="华文楷体" panose="02010600040101010101" pitchFamily="2" charset="-122"/>
                <a:ea typeface="华文楷体" panose="02010600040101010101" pitchFamily="2" charset="-122"/>
              </a:rPr>
              <a:t>页，</a:t>
            </a:r>
            <a:r>
              <a:rPr lang="en-US" altLang="zh-CN" sz="2800" b="1" dirty="0">
                <a:solidFill>
                  <a:srgbClr val="0000FF"/>
                </a:solidFill>
                <a:latin typeface="华文楷体" panose="02010600040101010101" pitchFamily="2" charset="-122"/>
                <a:ea typeface="华文楷体" panose="02010600040101010101" pitchFamily="2" charset="-122"/>
              </a:rPr>
              <a:t>150 </a:t>
            </a:r>
            <a:r>
              <a:rPr lang="zh-CN" altLang="zh-CN" sz="2800" b="1" dirty="0">
                <a:solidFill>
                  <a:srgbClr val="0000FF"/>
                </a:solidFill>
                <a:latin typeface="华文楷体" panose="02010600040101010101" pitchFamily="2" charset="-122"/>
                <a:ea typeface="华文楷体" panose="02010600040101010101" pitchFamily="2" charset="-122"/>
              </a:rPr>
              <a:t>分。考试时长</a:t>
            </a:r>
            <a:r>
              <a:rPr lang="en-US" altLang="zh-CN" sz="2800" b="1" dirty="0">
                <a:solidFill>
                  <a:srgbClr val="0000FF"/>
                </a:solidFill>
                <a:latin typeface="华文楷体" panose="02010600040101010101" pitchFamily="2" charset="-122"/>
                <a:ea typeface="华文楷体" panose="02010600040101010101" pitchFamily="2" charset="-122"/>
              </a:rPr>
              <a:t> 150 </a:t>
            </a:r>
            <a:r>
              <a:rPr lang="zh-CN" altLang="zh-CN" sz="2800" b="1" dirty="0">
                <a:solidFill>
                  <a:srgbClr val="0000FF"/>
                </a:solidFill>
                <a:latin typeface="华文楷体" panose="02010600040101010101" pitchFamily="2" charset="-122"/>
                <a:ea typeface="华文楷体" panose="02010600040101010101" pitchFamily="2" charset="-122"/>
              </a:rPr>
              <a:t>分钟。考生务必将答案答在答题卡上，在试卷上作答无效。考试结束后，将本试卷和答题卡一并交回</a:t>
            </a:r>
            <a:endParaRPr lang="zh-CN" altLang="en-US" sz="2800" b="1" dirty="0">
              <a:solidFill>
                <a:srgbClr val="0000FF"/>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316535596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24261" y="404664"/>
            <a:ext cx="11358699" cy="523220"/>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b="1" dirty="0">
                <a:solidFill>
                  <a:srgbClr val="0000FF"/>
                </a:solidFill>
                <a:latin typeface="楷体" pitchFamily="49" charset="-122"/>
                <a:ea typeface="楷体" pitchFamily="49" charset="-122"/>
              </a:rPr>
              <a:t>（</a:t>
            </a:r>
            <a:r>
              <a:rPr lang="en-US" altLang="zh-CN" sz="2800" b="1" dirty="0">
                <a:solidFill>
                  <a:srgbClr val="0000FF"/>
                </a:solidFill>
                <a:latin typeface="楷体" pitchFamily="49" charset="-122"/>
                <a:ea typeface="楷体" pitchFamily="49" charset="-122"/>
              </a:rPr>
              <a:t>2</a:t>
            </a:r>
            <a:r>
              <a:rPr lang="zh-CN" altLang="en-US" sz="2800" b="1" dirty="0">
                <a:solidFill>
                  <a:srgbClr val="0000FF"/>
                </a:solidFill>
                <a:latin typeface="楷体" pitchFamily="49" charset="-122"/>
                <a:ea typeface="楷体" pitchFamily="49" charset="-122"/>
              </a:rPr>
              <a:t>）结合以上四则材料，说明颜回是个什么样的人。（</a:t>
            </a:r>
            <a:r>
              <a:rPr lang="en-US" altLang="zh-CN" sz="2800" b="1" dirty="0">
                <a:solidFill>
                  <a:srgbClr val="0000FF"/>
                </a:solidFill>
                <a:latin typeface="楷体" pitchFamily="49" charset="-122"/>
                <a:ea typeface="楷体" pitchFamily="49" charset="-122"/>
              </a:rPr>
              <a:t>3 </a:t>
            </a:r>
            <a:r>
              <a:rPr lang="zh-CN" altLang="en-US" sz="2800" b="1" dirty="0">
                <a:solidFill>
                  <a:srgbClr val="0000FF"/>
                </a:solidFill>
                <a:latin typeface="楷体" pitchFamily="49" charset="-122"/>
                <a:ea typeface="楷体" pitchFamily="49" charset="-122"/>
              </a:rPr>
              <a:t>分）</a:t>
            </a:r>
            <a:endParaRPr lang="zh-CN" altLang="en-US" sz="2800" b="1" dirty="0">
              <a:solidFill>
                <a:srgbClr val="0000FF"/>
              </a:solidFill>
              <a:latin typeface="楷体" pitchFamily="49" charset="-122"/>
              <a:ea typeface="楷体" pitchFamily="49" charset="-122"/>
            </a:endParaRPr>
          </a:p>
        </p:txBody>
      </p:sp>
      <p:sp>
        <p:nvSpPr>
          <p:cNvPr id="3" name="TextBox 2"/>
          <p:cNvSpPr txBox="1">
            <a:spLocks noChangeArrowheads="1"/>
          </p:cNvSpPr>
          <p:nvPr/>
        </p:nvSpPr>
        <p:spPr bwMode="auto">
          <a:xfrm>
            <a:off x="324024" y="2477627"/>
            <a:ext cx="11358699" cy="1815882"/>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b="1" dirty="0">
                <a:solidFill>
                  <a:srgbClr val="FF0000"/>
                </a:solidFill>
                <a:latin typeface="楷体" pitchFamily="49" charset="-122"/>
                <a:ea typeface="楷体" pitchFamily="49" charset="-122"/>
              </a:rPr>
              <a:t>（</a:t>
            </a:r>
            <a:r>
              <a:rPr lang="en-US" altLang="zh-CN" sz="2800" b="1" dirty="0">
                <a:solidFill>
                  <a:srgbClr val="FF0000"/>
                </a:solidFill>
                <a:latin typeface="楷体" pitchFamily="49" charset="-122"/>
                <a:ea typeface="楷体" pitchFamily="49" charset="-122"/>
              </a:rPr>
              <a:t>2</a:t>
            </a:r>
            <a:r>
              <a:rPr lang="zh-CN" altLang="en-US" sz="2800" b="1" dirty="0">
                <a:solidFill>
                  <a:srgbClr val="FF0000"/>
                </a:solidFill>
                <a:latin typeface="楷体" pitchFamily="49" charset="-122"/>
                <a:ea typeface="楷体" pitchFamily="49" charset="-122"/>
              </a:rPr>
              <a:t>）答案要点：</a:t>
            </a:r>
          </a:p>
          <a:p>
            <a:pPr eaLnBrk="1" hangingPunct="1">
              <a:spcBef>
                <a:spcPct val="0"/>
              </a:spcBef>
              <a:buFontTx/>
              <a:buNone/>
            </a:pPr>
            <a:r>
              <a:rPr lang="zh-CN" altLang="en-US" sz="2800" b="1" dirty="0">
                <a:solidFill>
                  <a:srgbClr val="FF0000"/>
                </a:solidFill>
                <a:latin typeface="楷体" pitchFamily="49" charset="-122"/>
                <a:ea typeface="楷体" pitchFamily="49" charset="-122"/>
              </a:rPr>
              <a:t>要点一：学习勤奋，善于反思，引申发挥，闻一知十。</a:t>
            </a:r>
          </a:p>
          <a:p>
            <a:pPr eaLnBrk="1" hangingPunct="1">
              <a:spcBef>
                <a:spcPct val="0"/>
              </a:spcBef>
              <a:buFontTx/>
              <a:buNone/>
            </a:pPr>
            <a:r>
              <a:rPr lang="zh-CN" altLang="en-US" sz="2800" b="1" dirty="0">
                <a:solidFill>
                  <a:srgbClr val="FF0000"/>
                </a:solidFill>
                <a:latin typeface="楷体" pitchFamily="49" charset="-122"/>
                <a:ea typeface="楷体" pitchFamily="49" charset="-122"/>
              </a:rPr>
              <a:t>要点二：甘贫乐道，不以贫困而忧虑。</a:t>
            </a:r>
          </a:p>
          <a:p>
            <a:pPr eaLnBrk="1" hangingPunct="1">
              <a:spcBef>
                <a:spcPct val="0"/>
              </a:spcBef>
              <a:buFontTx/>
              <a:buNone/>
            </a:pPr>
            <a:r>
              <a:rPr lang="zh-CN" altLang="en-US" sz="2800" b="1" dirty="0">
                <a:solidFill>
                  <a:srgbClr val="FF0000"/>
                </a:solidFill>
                <a:latin typeface="楷体" pitchFamily="49" charset="-122"/>
                <a:ea typeface="楷体" pitchFamily="49" charset="-122"/>
              </a:rPr>
              <a:t>要点三：对孔子心悦诚服，但未质疑问难。</a:t>
            </a:r>
            <a:endParaRPr lang="zh-CN" altLang="en-US" sz="2800" b="1" dirty="0">
              <a:solidFill>
                <a:srgbClr val="FF0000"/>
              </a:solidFill>
              <a:latin typeface="楷体" pitchFamily="49" charset="-122"/>
              <a:ea typeface="楷体" pitchFamily="49" charset="-122"/>
            </a:endParaRPr>
          </a:p>
        </p:txBody>
      </p:sp>
    </p:spTree>
    <p:extLst>
      <p:ext uri="{BB962C8B-B14F-4D97-AF65-F5344CB8AC3E}">
        <p14:creationId xmlns:p14="http://schemas.microsoft.com/office/powerpoint/2010/main" val="23916103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94525" y="116632"/>
            <a:ext cx="11578771" cy="3539430"/>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b="1" dirty="0">
                <a:solidFill>
                  <a:srgbClr val="0000FF"/>
                </a:solidFill>
                <a:latin typeface="楷体" pitchFamily="49" charset="-122"/>
                <a:ea typeface="楷体" pitchFamily="49" charset="-122"/>
              </a:rPr>
              <a:t>三、本大题共 </a:t>
            </a:r>
            <a:r>
              <a:rPr lang="en-US" altLang="zh-CN" sz="2800" b="1" dirty="0">
                <a:solidFill>
                  <a:srgbClr val="0000FF"/>
                </a:solidFill>
                <a:latin typeface="楷体" pitchFamily="49" charset="-122"/>
                <a:ea typeface="楷体" pitchFamily="49" charset="-122"/>
              </a:rPr>
              <a:t>5 </a:t>
            </a:r>
            <a:r>
              <a:rPr lang="zh-CN" altLang="en-US" sz="2800" b="1" dirty="0">
                <a:solidFill>
                  <a:srgbClr val="0000FF"/>
                </a:solidFill>
                <a:latin typeface="楷体" pitchFamily="49" charset="-122"/>
                <a:ea typeface="楷体" pitchFamily="49" charset="-122"/>
              </a:rPr>
              <a:t>题，共 </a:t>
            </a:r>
            <a:r>
              <a:rPr lang="en-US" altLang="zh-CN" sz="2800" b="1" dirty="0">
                <a:solidFill>
                  <a:srgbClr val="0000FF"/>
                </a:solidFill>
                <a:latin typeface="楷体" pitchFamily="49" charset="-122"/>
                <a:ea typeface="楷体" pitchFamily="49" charset="-122"/>
              </a:rPr>
              <a:t>24 </a:t>
            </a:r>
            <a:r>
              <a:rPr lang="zh-CN" altLang="en-US" sz="2800" b="1" dirty="0">
                <a:solidFill>
                  <a:srgbClr val="0000FF"/>
                </a:solidFill>
                <a:latin typeface="楷体" pitchFamily="49" charset="-122"/>
                <a:ea typeface="楷体" pitchFamily="49" charset="-122"/>
              </a:rPr>
              <a:t>分。</a:t>
            </a:r>
          </a:p>
          <a:p>
            <a:pPr eaLnBrk="1" hangingPunct="1">
              <a:spcBef>
                <a:spcPct val="0"/>
              </a:spcBef>
              <a:buFontTx/>
              <a:buNone/>
            </a:pPr>
            <a:r>
              <a:rPr lang="zh-CN" altLang="en-US" sz="2800" b="1" dirty="0">
                <a:solidFill>
                  <a:srgbClr val="0000FF"/>
                </a:solidFill>
                <a:latin typeface="楷体" pitchFamily="49" charset="-122"/>
                <a:ea typeface="楷体" pitchFamily="49" charset="-122"/>
              </a:rPr>
              <a:t>（一）阅读下面这首词，完成 </a:t>
            </a:r>
            <a:r>
              <a:rPr lang="en-US" altLang="zh-CN" sz="2800" b="1" dirty="0">
                <a:solidFill>
                  <a:srgbClr val="0000FF"/>
                </a:solidFill>
                <a:latin typeface="楷体" pitchFamily="49" charset="-122"/>
                <a:ea typeface="楷体" pitchFamily="49" charset="-122"/>
              </a:rPr>
              <a:t>12</a:t>
            </a:r>
            <a:r>
              <a:rPr lang="zh-CN" altLang="en-US" sz="2800" b="1" dirty="0">
                <a:solidFill>
                  <a:srgbClr val="0000FF"/>
                </a:solidFill>
                <a:latin typeface="楷体" pitchFamily="49" charset="-122"/>
                <a:ea typeface="楷体" pitchFamily="49" charset="-122"/>
              </a:rPr>
              <a:t>－</a:t>
            </a:r>
            <a:r>
              <a:rPr lang="en-US" altLang="zh-CN" sz="2800" b="1" dirty="0">
                <a:solidFill>
                  <a:srgbClr val="0000FF"/>
                </a:solidFill>
                <a:latin typeface="楷体" pitchFamily="49" charset="-122"/>
                <a:ea typeface="楷体" pitchFamily="49" charset="-122"/>
              </a:rPr>
              <a:t>14 </a:t>
            </a:r>
            <a:r>
              <a:rPr lang="zh-CN" altLang="en-US" sz="2800" b="1" dirty="0">
                <a:solidFill>
                  <a:srgbClr val="0000FF"/>
                </a:solidFill>
                <a:latin typeface="楷体" pitchFamily="49" charset="-122"/>
                <a:ea typeface="楷体" pitchFamily="49" charset="-122"/>
              </a:rPr>
              <a:t>题。（共 </a:t>
            </a:r>
            <a:r>
              <a:rPr lang="en-US" altLang="zh-CN" sz="2800" b="1" dirty="0">
                <a:solidFill>
                  <a:srgbClr val="0000FF"/>
                </a:solidFill>
                <a:latin typeface="楷体" pitchFamily="49" charset="-122"/>
                <a:ea typeface="楷体" pitchFamily="49" charset="-122"/>
              </a:rPr>
              <a:t>12 </a:t>
            </a:r>
            <a:r>
              <a:rPr lang="zh-CN" altLang="en-US" sz="2800" b="1" dirty="0">
                <a:solidFill>
                  <a:srgbClr val="0000FF"/>
                </a:solidFill>
                <a:latin typeface="楷体" pitchFamily="49" charset="-122"/>
                <a:ea typeface="楷体" pitchFamily="49" charset="-122"/>
              </a:rPr>
              <a:t>分）</a:t>
            </a:r>
          </a:p>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醉</a:t>
            </a:r>
            <a:r>
              <a:rPr lang="zh-CN" altLang="en-US" sz="2800" b="1" dirty="0">
                <a:solidFill>
                  <a:srgbClr val="0000FF"/>
                </a:solidFill>
                <a:latin typeface="楷体" pitchFamily="49" charset="-122"/>
                <a:ea typeface="楷体" pitchFamily="49" charset="-122"/>
              </a:rPr>
              <a:t>落魄</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咏</a:t>
            </a:r>
            <a:r>
              <a:rPr lang="zh-CN" altLang="en-US" sz="2800" b="1" dirty="0" smtClean="0">
                <a:solidFill>
                  <a:srgbClr val="0000FF"/>
                </a:solidFill>
                <a:latin typeface="楷体" pitchFamily="49" charset="-122"/>
                <a:ea typeface="楷体" pitchFamily="49" charset="-122"/>
              </a:rPr>
              <a:t>鹰    陈维崧 </a:t>
            </a:r>
            <a:r>
              <a:rPr lang="en-US" altLang="zh-CN" sz="2800" b="1" dirty="0">
                <a:solidFill>
                  <a:srgbClr val="0000FF"/>
                </a:solidFill>
                <a:latin typeface="楷体" pitchFamily="49" charset="-122"/>
                <a:ea typeface="楷体" pitchFamily="49" charset="-122"/>
              </a:rPr>
              <a:t>【 1 】</a:t>
            </a:r>
          </a:p>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寒</a:t>
            </a:r>
            <a:r>
              <a:rPr lang="zh-CN" altLang="en-US" sz="2800" b="1" dirty="0">
                <a:solidFill>
                  <a:srgbClr val="0000FF"/>
                </a:solidFill>
                <a:latin typeface="楷体" pitchFamily="49" charset="-122"/>
                <a:ea typeface="楷体" pitchFamily="49" charset="-122"/>
              </a:rPr>
              <a:t>山几堵，风低削碎中原路。秋空一碧无今古。醉袒貂裘，略记寻呼处</a:t>
            </a:r>
            <a:r>
              <a:rPr lang="zh-CN" altLang="en-US" sz="2800" b="1" dirty="0" smtClean="0">
                <a:solidFill>
                  <a:srgbClr val="0000FF"/>
                </a:solidFill>
                <a:latin typeface="楷体" pitchFamily="49" charset="-122"/>
                <a:ea typeface="楷体" pitchFamily="49" charset="-122"/>
              </a:rPr>
              <a:t>。男儿</a:t>
            </a:r>
            <a:r>
              <a:rPr lang="zh-CN" altLang="en-US" sz="2800" b="1" dirty="0">
                <a:solidFill>
                  <a:srgbClr val="0000FF"/>
                </a:solidFill>
                <a:latin typeface="楷体" pitchFamily="49" charset="-122"/>
                <a:ea typeface="楷体" pitchFamily="49" charset="-122"/>
              </a:rPr>
              <a:t>身手和谁赌？老来猛气还轩</a:t>
            </a:r>
            <a:r>
              <a:rPr lang="zh-CN" altLang="en-US" sz="2800" b="1" dirty="0" smtClean="0">
                <a:solidFill>
                  <a:srgbClr val="0000FF"/>
                </a:solidFill>
                <a:latin typeface="楷体" pitchFamily="49" charset="-122"/>
                <a:ea typeface="楷体" pitchFamily="49" charset="-122"/>
              </a:rPr>
              <a:t>举</a:t>
            </a:r>
            <a:r>
              <a:rPr lang="en-US" altLang="zh-CN" sz="2800" b="1" dirty="0" smtClean="0">
                <a:solidFill>
                  <a:srgbClr val="0000FF"/>
                </a:solidFill>
                <a:latin typeface="楷体" pitchFamily="49" charset="-122"/>
                <a:ea typeface="楷体" pitchFamily="49" charset="-122"/>
              </a:rPr>
              <a:t>【 </a:t>
            </a:r>
            <a:r>
              <a:rPr lang="en-US" altLang="zh-CN" sz="2800" b="1" dirty="0">
                <a:solidFill>
                  <a:srgbClr val="0000FF"/>
                </a:solidFill>
                <a:latin typeface="楷体" pitchFamily="49" charset="-122"/>
                <a:ea typeface="楷体" pitchFamily="49" charset="-122"/>
              </a:rPr>
              <a:t>2 </a:t>
            </a:r>
            <a:r>
              <a:rPr lang="en-US" altLang="zh-CN" sz="2800" b="1" dirty="0" smtClean="0">
                <a:solidFill>
                  <a:srgbClr val="0000FF"/>
                </a:solidFill>
                <a:latin typeface="楷体" pitchFamily="49" charset="-122"/>
                <a:ea typeface="楷体" pitchFamily="49" charset="-122"/>
              </a:rPr>
              <a:t>】</a:t>
            </a:r>
            <a:r>
              <a:rPr lang="zh-CN" altLang="en-US" sz="2800" b="1" dirty="0" smtClean="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人间多少闲狐兔，月黑沙黄，此际偏思汝。</a:t>
            </a:r>
          </a:p>
          <a:p>
            <a:pPr eaLnBrk="1" hangingPunct="1">
              <a:spcBef>
                <a:spcPct val="0"/>
              </a:spcBef>
              <a:buFontTx/>
              <a:buNone/>
            </a:pPr>
            <a:r>
              <a:rPr lang="zh-CN" altLang="en-US" sz="2800" b="1" dirty="0">
                <a:solidFill>
                  <a:srgbClr val="0000FF"/>
                </a:solidFill>
                <a:latin typeface="楷体" pitchFamily="49" charset="-122"/>
                <a:ea typeface="楷体" pitchFamily="49" charset="-122"/>
              </a:rPr>
              <a:t>注释：</a:t>
            </a:r>
            <a:r>
              <a:rPr lang="en-US" altLang="zh-CN" sz="2800" b="1" dirty="0">
                <a:solidFill>
                  <a:srgbClr val="0000FF"/>
                </a:solidFill>
                <a:latin typeface="楷体" pitchFamily="49" charset="-122"/>
                <a:ea typeface="楷体" pitchFamily="49" charset="-122"/>
              </a:rPr>
              <a:t>【1】</a:t>
            </a:r>
            <a:r>
              <a:rPr lang="zh-CN" altLang="en-US" sz="2800" b="1" dirty="0">
                <a:solidFill>
                  <a:srgbClr val="0000FF"/>
                </a:solidFill>
                <a:latin typeface="楷体" pitchFamily="49" charset="-122"/>
                <a:ea typeface="楷体" pitchFamily="49" charset="-122"/>
              </a:rPr>
              <a:t>陈维崧：清初词人，早年生活优裕，后经历易代，浪游南北。</a:t>
            </a:r>
            <a:r>
              <a:rPr lang="en-US" altLang="zh-CN" sz="2800" b="1" dirty="0">
                <a:solidFill>
                  <a:srgbClr val="0000FF"/>
                </a:solidFill>
                <a:latin typeface="楷体" pitchFamily="49" charset="-122"/>
                <a:ea typeface="楷体" pitchFamily="49" charset="-122"/>
              </a:rPr>
              <a:t>【2】</a:t>
            </a:r>
            <a:r>
              <a:rPr lang="zh-CN" altLang="en-US" sz="2800" b="1" dirty="0">
                <a:solidFill>
                  <a:srgbClr val="0000FF"/>
                </a:solidFill>
                <a:latin typeface="楷体" pitchFamily="49" charset="-122"/>
                <a:ea typeface="楷体" pitchFamily="49" charset="-122"/>
              </a:rPr>
              <a:t>轩举：高昂飞扬。</a:t>
            </a:r>
            <a:endParaRPr lang="zh-CN" altLang="en-US" sz="2800" b="1" dirty="0">
              <a:solidFill>
                <a:srgbClr val="0000FF"/>
              </a:solidFill>
              <a:latin typeface="楷体" pitchFamily="49" charset="-122"/>
              <a:ea typeface="楷体" pitchFamily="49" charset="-122"/>
            </a:endParaRPr>
          </a:p>
        </p:txBody>
      </p:sp>
      <p:sp>
        <p:nvSpPr>
          <p:cNvPr id="3" name="TextBox 2"/>
          <p:cNvSpPr txBox="1">
            <a:spLocks noChangeArrowheads="1"/>
          </p:cNvSpPr>
          <p:nvPr/>
        </p:nvSpPr>
        <p:spPr bwMode="auto">
          <a:xfrm>
            <a:off x="172828" y="3659258"/>
            <a:ext cx="11600468" cy="2246769"/>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sz="2800" b="1" dirty="0">
                <a:solidFill>
                  <a:srgbClr val="0000FF"/>
                </a:solidFill>
                <a:latin typeface="楷体" pitchFamily="49" charset="-122"/>
                <a:ea typeface="楷体" pitchFamily="49" charset="-122"/>
              </a:rPr>
              <a:t>12</a:t>
            </a:r>
            <a:r>
              <a:rPr lang="zh-CN" altLang="en-US" sz="2800" b="1" dirty="0">
                <a:solidFill>
                  <a:srgbClr val="0000FF"/>
                </a:solidFill>
                <a:latin typeface="楷体" pitchFamily="49" charset="-122"/>
                <a:ea typeface="楷体" pitchFamily="49" charset="-122"/>
              </a:rPr>
              <a:t>．下列对这首词的理解和赏析，</a:t>
            </a:r>
            <a:r>
              <a:rPr lang="zh-CN" altLang="en-US" sz="2800" b="1" dirty="0">
                <a:solidFill>
                  <a:srgbClr val="FF0000"/>
                </a:solidFill>
                <a:latin typeface="楷体" pitchFamily="49" charset="-122"/>
                <a:ea typeface="楷体" pitchFamily="49" charset="-122"/>
              </a:rPr>
              <a:t>不</a:t>
            </a:r>
            <a:r>
              <a:rPr lang="zh-CN" altLang="en-US" sz="2800" b="1" dirty="0" smtClean="0">
                <a:solidFill>
                  <a:srgbClr val="FF0000"/>
                </a:solidFill>
                <a:latin typeface="楷体" pitchFamily="49" charset="-122"/>
                <a:ea typeface="楷体" pitchFamily="49" charset="-122"/>
              </a:rPr>
              <a:t>正确</a:t>
            </a:r>
            <a:r>
              <a:rPr lang="zh-CN" altLang="en-US" sz="2800" b="1" dirty="0" smtClean="0">
                <a:solidFill>
                  <a:srgbClr val="0000FF"/>
                </a:solidFill>
                <a:latin typeface="楷体" pitchFamily="49" charset="-122"/>
                <a:ea typeface="楷体" pitchFamily="49" charset="-122"/>
              </a:rPr>
              <a:t>的</a:t>
            </a:r>
            <a:r>
              <a:rPr lang="zh-CN" altLang="en-US" sz="2800" b="1" dirty="0">
                <a:solidFill>
                  <a:srgbClr val="0000FF"/>
                </a:solidFill>
                <a:latin typeface="楷体" pitchFamily="49" charset="-122"/>
                <a:ea typeface="楷体" pitchFamily="49" charset="-122"/>
              </a:rPr>
              <a:t>一项是（</a:t>
            </a:r>
            <a:r>
              <a:rPr lang="en-US" altLang="zh-CN" sz="2800" b="1" dirty="0">
                <a:solidFill>
                  <a:srgbClr val="0000FF"/>
                </a:solidFill>
                <a:latin typeface="楷体" pitchFamily="49" charset="-122"/>
                <a:ea typeface="楷体" pitchFamily="49" charset="-122"/>
              </a:rPr>
              <a:t>3 </a:t>
            </a:r>
            <a:r>
              <a:rPr lang="zh-CN" altLang="en-US" sz="2800" b="1" dirty="0">
                <a:solidFill>
                  <a:srgbClr val="0000FF"/>
                </a:solidFill>
                <a:latin typeface="楷体" pitchFamily="49" charset="-122"/>
                <a:ea typeface="楷体" pitchFamily="49" charset="-122"/>
              </a:rPr>
              <a:t>分）</a:t>
            </a:r>
          </a:p>
          <a:p>
            <a:pPr eaLnBrk="1" hangingPunct="1">
              <a:spcBef>
                <a:spcPct val="0"/>
              </a:spcBef>
              <a:buFontTx/>
              <a:buNone/>
            </a:pPr>
            <a:r>
              <a:rPr lang="en-US" altLang="zh-CN" sz="2800" b="1" dirty="0">
                <a:solidFill>
                  <a:srgbClr val="0000FF"/>
                </a:solidFill>
                <a:latin typeface="楷体" pitchFamily="49" charset="-122"/>
                <a:ea typeface="楷体" pitchFamily="49" charset="-122"/>
              </a:rPr>
              <a:t>A</a:t>
            </a:r>
            <a:r>
              <a:rPr lang="zh-CN" altLang="en-US" sz="2800" b="1" dirty="0">
                <a:solidFill>
                  <a:srgbClr val="0000FF"/>
                </a:solidFill>
                <a:latin typeface="楷体" pitchFamily="49" charset="-122"/>
                <a:ea typeface="楷体" pitchFamily="49" charset="-122"/>
              </a:rPr>
              <a:t>．这首词描写了苍鹰掠过山岭、平原、天空时的飒爽英姿。</a:t>
            </a:r>
          </a:p>
          <a:p>
            <a:pPr eaLnBrk="1" hangingPunct="1">
              <a:spcBef>
                <a:spcPct val="0"/>
              </a:spcBef>
              <a:buFontTx/>
              <a:buNone/>
            </a:pPr>
            <a:r>
              <a:rPr lang="en-US" altLang="zh-CN" sz="2800" b="1" dirty="0">
                <a:solidFill>
                  <a:srgbClr val="0000FF"/>
                </a:solidFill>
                <a:latin typeface="楷体" pitchFamily="49" charset="-122"/>
                <a:ea typeface="楷体" pitchFamily="49" charset="-122"/>
              </a:rPr>
              <a:t>B</a:t>
            </a:r>
            <a:r>
              <a:rPr lang="zh-CN" altLang="en-US" sz="2800" b="1" dirty="0">
                <a:solidFill>
                  <a:srgbClr val="0000FF"/>
                </a:solidFill>
                <a:latin typeface="楷体" pitchFamily="49" charset="-122"/>
                <a:ea typeface="楷体" pitchFamily="49" charset="-122"/>
              </a:rPr>
              <a:t>．这首词表现了作者老有所为的兴奋及对自由生活的向往。</a:t>
            </a:r>
          </a:p>
          <a:p>
            <a:pPr eaLnBrk="1" hangingPunct="1">
              <a:spcBef>
                <a:spcPct val="0"/>
              </a:spcBef>
              <a:buFontTx/>
              <a:buNone/>
            </a:pPr>
            <a:r>
              <a:rPr lang="en-US" altLang="zh-CN" sz="2800" b="1" dirty="0">
                <a:solidFill>
                  <a:srgbClr val="0000FF"/>
                </a:solidFill>
                <a:latin typeface="楷体" pitchFamily="49" charset="-122"/>
                <a:ea typeface="楷体" pitchFamily="49" charset="-122"/>
              </a:rPr>
              <a:t>C</a:t>
            </a:r>
            <a:r>
              <a:rPr lang="zh-CN" altLang="en-US" sz="2800" b="1" dirty="0">
                <a:solidFill>
                  <a:srgbClr val="0000FF"/>
                </a:solidFill>
                <a:latin typeface="楷体" pitchFamily="49" charset="-122"/>
                <a:ea typeface="楷体" pitchFamily="49" charset="-122"/>
              </a:rPr>
              <a:t>．咏物诗词有时托物言志，有时借物讽世，这首词重在言志，兼带讽世。</a:t>
            </a:r>
          </a:p>
          <a:p>
            <a:pPr eaLnBrk="1" hangingPunct="1">
              <a:spcBef>
                <a:spcPct val="0"/>
              </a:spcBef>
              <a:buFontTx/>
              <a:buNone/>
            </a:pPr>
            <a:r>
              <a:rPr lang="en-US" altLang="zh-CN" sz="2800" b="1" dirty="0">
                <a:solidFill>
                  <a:srgbClr val="0000FF"/>
                </a:solidFill>
                <a:latin typeface="楷体" pitchFamily="49" charset="-122"/>
                <a:ea typeface="楷体" pitchFamily="49" charset="-122"/>
              </a:rPr>
              <a:t>D</a:t>
            </a:r>
            <a:r>
              <a:rPr lang="zh-CN" altLang="en-US" sz="2800" b="1" dirty="0">
                <a:solidFill>
                  <a:srgbClr val="0000FF"/>
                </a:solidFill>
                <a:latin typeface="楷体" pitchFamily="49" charset="-122"/>
                <a:ea typeface="楷体" pitchFamily="49" charset="-122"/>
              </a:rPr>
              <a:t>．词有豪放、婉约之分，这首词慷慨沉郁，气势飞动，颇具苏、辛风采。</a:t>
            </a:r>
            <a:endParaRPr lang="zh-CN" altLang="en-US" sz="2800" b="1" dirty="0">
              <a:solidFill>
                <a:srgbClr val="0000FF"/>
              </a:solidFill>
              <a:latin typeface="楷体" pitchFamily="49" charset="-122"/>
              <a:ea typeface="楷体" pitchFamily="49" charset="-122"/>
            </a:endParaRPr>
          </a:p>
        </p:txBody>
      </p:sp>
      <p:sp>
        <p:nvSpPr>
          <p:cNvPr id="5" name="勾_3 248"/>
          <p:cNvSpPr>
            <a:spLocks/>
          </p:cNvSpPr>
          <p:nvPr/>
        </p:nvSpPr>
        <p:spPr bwMode="auto">
          <a:xfrm>
            <a:off x="83408" y="4293096"/>
            <a:ext cx="970707" cy="648071"/>
          </a:xfrm>
          <a:custGeom>
            <a:avLst/>
            <a:gdLst>
              <a:gd name="T0" fmla="*/ 936625 w 1360"/>
              <a:gd name="T1" fmla="*/ 28659 h 1358"/>
              <a:gd name="T2" fmla="*/ 837453 w 1360"/>
              <a:gd name="T3" fmla="*/ 89693 h 1358"/>
              <a:gd name="T4" fmla="*/ 741036 w 1360"/>
              <a:gd name="T5" fmla="*/ 158687 h 1358"/>
              <a:gd name="T6" fmla="*/ 648062 w 1360"/>
              <a:gd name="T7" fmla="*/ 235111 h 1358"/>
              <a:gd name="T8" fmla="*/ 559909 w 1360"/>
              <a:gd name="T9" fmla="*/ 319497 h 1358"/>
              <a:gd name="T10" fmla="*/ 477266 w 1360"/>
              <a:gd name="T11" fmla="*/ 406005 h 1358"/>
              <a:gd name="T12" fmla="*/ 409085 w 1360"/>
              <a:gd name="T13" fmla="*/ 493575 h 1358"/>
              <a:gd name="T14" fmla="*/ 351923 w 1360"/>
              <a:gd name="T15" fmla="*/ 579021 h 1358"/>
              <a:gd name="T16" fmla="*/ 307158 w 1360"/>
              <a:gd name="T17" fmla="*/ 663937 h 1358"/>
              <a:gd name="T18" fmla="*/ 258261 w 1360"/>
              <a:gd name="T19" fmla="*/ 689943 h 1358"/>
              <a:gd name="T20" fmla="*/ 223826 w 1360"/>
              <a:gd name="T21" fmla="*/ 710641 h 1358"/>
              <a:gd name="T22" fmla="*/ 205231 w 1360"/>
              <a:gd name="T23" fmla="*/ 709580 h 1358"/>
              <a:gd name="T24" fmla="*/ 192146 w 1360"/>
              <a:gd name="T25" fmla="*/ 677206 h 1358"/>
              <a:gd name="T26" fmla="*/ 165287 w 1360"/>
              <a:gd name="T27" fmla="*/ 625194 h 1358"/>
              <a:gd name="T28" fmla="*/ 140494 w 1360"/>
              <a:gd name="T29" fmla="*/ 577429 h 1358"/>
              <a:gd name="T30" fmla="*/ 117767 w 1360"/>
              <a:gd name="T31" fmla="*/ 537625 h 1358"/>
              <a:gd name="T32" fmla="*/ 96417 w 1360"/>
              <a:gd name="T33" fmla="*/ 505781 h 1358"/>
              <a:gd name="T34" fmla="*/ 76445 w 1360"/>
              <a:gd name="T35" fmla="*/ 481368 h 1358"/>
              <a:gd name="T36" fmla="*/ 59228 w 1360"/>
              <a:gd name="T37" fmla="*/ 463323 h 1358"/>
              <a:gd name="T38" fmla="*/ 39944 w 1360"/>
              <a:gd name="T39" fmla="*/ 450055 h 1358"/>
              <a:gd name="T40" fmla="*/ 19972 w 1360"/>
              <a:gd name="T41" fmla="*/ 441563 h 1358"/>
              <a:gd name="T42" fmla="*/ 0 w 1360"/>
              <a:gd name="T43" fmla="*/ 437848 h 1358"/>
              <a:gd name="T44" fmla="*/ 26170 w 1360"/>
              <a:gd name="T45" fmla="*/ 419273 h 1358"/>
              <a:gd name="T46" fmla="*/ 53030 w 1360"/>
              <a:gd name="T47" fmla="*/ 406005 h 1358"/>
              <a:gd name="T48" fmla="*/ 75068 w 1360"/>
              <a:gd name="T49" fmla="*/ 399105 h 1358"/>
              <a:gd name="T50" fmla="*/ 97795 w 1360"/>
              <a:gd name="T51" fmla="*/ 395921 h 1358"/>
              <a:gd name="T52" fmla="*/ 126720 w 1360"/>
              <a:gd name="T53" fmla="*/ 403882 h 1358"/>
              <a:gd name="T54" fmla="*/ 159089 w 1360"/>
              <a:gd name="T55" fmla="*/ 427765 h 1358"/>
              <a:gd name="T56" fmla="*/ 190768 w 1360"/>
              <a:gd name="T57" fmla="*/ 465977 h 1358"/>
              <a:gd name="T58" fmla="*/ 225203 w 1360"/>
              <a:gd name="T59" fmla="*/ 520111 h 1358"/>
              <a:gd name="T60" fmla="*/ 281676 w 1360"/>
              <a:gd name="T61" fmla="*/ 521172 h 1358"/>
              <a:gd name="T62" fmla="*/ 349168 w 1360"/>
              <a:gd name="T63" fmla="*/ 436787 h 1358"/>
              <a:gd name="T64" fmla="*/ 423547 w 1360"/>
              <a:gd name="T65" fmla="*/ 355055 h 1358"/>
              <a:gd name="T66" fmla="*/ 504125 w 1360"/>
              <a:gd name="T67" fmla="*/ 278100 h 1358"/>
              <a:gd name="T68" fmla="*/ 591589 w 1360"/>
              <a:gd name="T69" fmla="*/ 204329 h 1358"/>
              <a:gd name="T70" fmla="*/ 681119 w 1360"/>
              <a:gd name="T71" fmla="*/ 137458 h 1358"/>
              <a:gd name="T72" fmla="*/ 774093 w 1360"/>
              <a:gd name="T73" fmla="*/ 76424 h 1358"/>
              <a:gd name="T74" fmla="*/ 867756 w 1360"/>
              <a:gd name="T75" fmla="*/ 23352 h 135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360" h="1358">
                <a:moveTo>
                  <a:pt x="1331" y="0"/>
                </a:moveTo>
                <a:lnTo>
                  <a:pt x="1360" y="54"/>
                </a:lnTo>
                <a:lnTo>
                  <a:pt x="1287" y="109"/>
                </a:lnTo>
                <a:lnTo>
                  <a:pt x="1216" y="169"/>
                </a:lnTo>
                <a:lnTo>
                  <a:pt x="1145" y="232"/>
                </a:lnTo>
                <a:lnTo>
                  <a:pt x="1076" y="299"/>
                </a:lnTo>
                <a:lnTo>
                  <a:pt x="1007" y="368"/>
                </a:lnTo>
                <a:lnTo>
                  <a:pt x="941" y="443"/>
                </a:lnTo>
                <a:lnTo>
                  <a:pt x="876" y="520"/>
                </a:lnTo>
                <a:lnTo>
                  <a:pt x="813" y="602"/>
                </a:lnTo>
                <a:lnTo>
                  <a:pt x="751" y="685"/>
                </a:lnTo>
                <a:lnTo>
                  <a:pt x="693" y="765"/>
                </a:lnTo>
                <a:lnTo>
                  <a:pt x="642" y="848"/>
                </a:lnTo>
                <a:lnTo>
                  <a:pt x="594" y="930"/>
                </a:lnTo>
                <a:lnTo>
                  <a:pt x="551" y="1011"/>
                </a:lnTo>
                <a:lnTo>
                  <a:pt x="511" y="1091"/>
                </a:lnTo>
                <a:lnTo>
                  <a:pt x="476" y="1172"/>
                </a:lnTo>
                <a:lnTo>
                  <a:pt x="446" y="1251"/>
                </a:lnTo>
                <a:lnTo>
                  <a:pt x="401" y="1281"/>
                </a:lnTo>
                <a:lnTo>
                  <a:pt x="375" y="1300"/>
                </a:lnTo>
                <a:lnTo>
                  <a:pt x="348" y="1320"/>
                </a:lnTo>
                <a:lnTo>
                  <a:pt x="325" y="1339"/>
                </a:lnTo>
                <a:lnTo>
                  <a:pt x="304" y="1358"/>
                </a:lnTo>
                <a:lnTo>
                  <a:pt x="298" y="1337"/>
                </a:lnTo>
                <a:lnTo>
                  <a:pt x="290" y="1310"/>
                </a:lnTo>
                <a:lnTo>
                  <a:pt x="279" y="1276"/>
                </a:lnTo>
                <a:lnTo>
                  <a:pt x="263" y="1237"/>
                </a:lnTo>
                <a:lnTo>
                  <a:pt x="240" y="1178"/>
                </a:lnTo>
                <a:lnTo>
                  <a:pt x="221" y="1132"/>
                </a:lnTo>
                <a:lnTo>
                  <a:pt x="204" y="1088"/>
                </a:lnTo>
                <a:lnTo>
                  <a:pt x="186" y="1049"/>
                </a:lnTo>
                <a:lnTo>
                  <a:pt x="171" y="1013"/>
                </a:lnTo>
                <a:lnTo>
                  <a:pt x="156" y="982"/>
                </a:lnTo>
                <a:lnTo>
                  <a:pt x="140" y="953"/>
                </a:lnTo>
                <a:lnTo>
                  <a:pt x="125" y="928"/>
                </a:lnTo>
                <a:lnTo>
                  <a:pt x="111" y="907"/>
                </a:lnTo>
                <a:lnTo>
                  <a:pt x="100" y="890"/>
                </a:lnTo>
                <a:lnTo>
                  <a:pt x="86" y="873"/>
                </a:lnTo>
                <a:lnTo>
                  <a:pt x="71" y="859"/>
                </a:lnTo>
                <a:lnTo>
                  <a:pt x="58" y="848"/>
                </a:lnTo>
                <a:lnTo>
                  <a:pt x="44" y="838"/>
                </a:lnTo>
                <a:lnTo>
                  <a:pt x="29" y="832"/>
                </a:lnTo>
                <a:lnTo>
                  <a:pt x="15" y="827"/>
                </a:lnTo>
                <a:lnTo>
                  <a:pt x="0" y="825"/>
                </a:lnTo>
                <a:lnTo>
                  <a:pt x="19" y="806"/>
                </a:lnTo>
                <a:lnTo>
                  <a:pt x="38" y="790"/>
                </a:lnTo>
                <a:lnTo>
                  <a:pt x="58" y="777"/>
                </a:lnTo>
                <a:lnTo>
                  <a:pt x="77" y="765"/>
                </a:lnTo>
                <a:lnTo>
                  <a:pt x="94" y="758"/>
                </a:lnTo>
                <a:lnTo>
                  <a:pt x="109" y="752"/>
                </a:lnTo>
                <a:lnTo>
                  <a:pt x="127" y="748"/>
                </a:lnTo>
                <a:lnTo>
                  <a:pt x="142" y="746"/>
                </a:lnTo>
                <a:lnTo>
                  <a:pt x="163" y="750"/>
                </a:lnTo>
                <a:lnTo>
                  <a:pt x="184" y="761"/>
                </a:lnTo>
                <a:lnTo>
                  <a:pt x="207" y="779"/>
                </a:lnTo>
                <a:lnTo>
                  <a:pt x="231" y="806"/>
                </a:lnTo>
                <a:lnTo>
                  <a:pt x="254" y="838"/>
                </a:lnTo>
                <a:lnTo>
                  <a:pt x="277" y="878"/>
                </a:lnTo>
                <a:lnTo>
                  <a:pt x="302" y="924"/>
                </a:lnTo>
                <a:lnTo>
                  <a:pt x="327" y="980"/>
                </a:lnTo>
                <a:lnTo>
                  <a:pt x="363" y="1063"/>
                </a:lnTo>
                <a:lnTo>
                  <a:pt x="409" y="982"/>
                </a:lnTo>
                <a:lnTo>
                  <a:pt x="457" y="901"/>
                </a:lnTo>
                <a:lnTo>
                  <a:pt x="507" y="823"/>
                </a:lnTo>
                <a:lnTo>
                  <a:pt x="561" y="744"/>
                </a:lnTo>
                <a:lnTo>
                  <a:pt x="615" y="669"/>
                </a:lnTo>
                <a:lnTo>
                  <a:pt x="672" y="596"/>
                </a:lnTo>
                <a:lnTo>
                  <a:pt x="732" y="524"/>
                </a:lnTo>
                <a:lnTo>
                  <a:pt x="795" y="453"/>
                </a:lnTo>
                <a:lnTo>
                  <a:pt x="859" y="385"/>
                </a:lnTo>
                <a:lnTo>
                  <a:pt x="924" y="320"/>
                </a:lnTo>
                <a:lnTo>
                  <a:pt x="989" y="259"/>
                </a:lnTo>
                <a:lnTo>
                  <a:pt x="1055" y="199"/>
                </a:lnTo>
                <a:lnTo>
                  <a:pt x="1124" y="144"/>
                </a:lnTo>
                <a:lnTo>
                  <a:pt x="1191" y="92"/>
                </a:lnTo>
                <a:lnTo>
                  <a:pt x="1260" y="44"/>
                </a:lnTo>
                <a:lnTo>
                  <a:pt x="1331" y="0"/>
                </a:lnTo>
                <a:close/>
              </a:path>
            </a:pathLst>
          </a:custGeom>
          <a:solidFill>
            <a:srgbClr val="FF0000"/>
          </a:solidFill>
          <a:ln w="9525" cmpd="sng">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nchor="ctr"/>
          <a:lstStyle/>
          <a:p>
            <a:endParaRPr lang="zh-CN" altLang="en-US"/>
          </a:p>
        </p:txBody>
      </p:sp>
      <p:sp>
        <p:nvSpPr>
          <p:cNvPr id="6" name="TextBox 5"/>
          <p:cNvSpPr txBox="1">
            <a:spLocks noChangeArrowheads="1"/>
          </p:cNvSpPr>
          <p:nvPr/>
        </p:nvSpPr>
        <p:spPr bwMode="auto">
          <a:xfrm>
            <a:off x="175556" y="6093296"/>
            <a:ext cx="11358699" cy="523220"/>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en-US" sz="2800" b="1" dirty="0">
                <a:solidFill>
                  <a:srgbClr val="FF0000"/>
                </a:solidFill>
                <a:latin typeface="楷体" pitchFamily="49" charset="-122"/>
                <a:ea typeface="楷体" pitchFamily="49" charset="-122"/>
              </a:rPr>
              <a:t>选项</a:t>
            </a:r>
            <a:r>
              <a:rPr lang="en-US" altLang="zh-CN" sz="2800" b="1" dirty="0">
                <a:solidFill>
                  <a:srgbClr val="FF0000"/>
                </a:solidFill>
                <a:latin typeface="楷体" pitchFamily="49" charset="-122"/>
                <a:ea typeface="楷体" pitchFamily="49" charset="-122"/>
              </a:rPr>
              <a:t>B</a:t>
            </a:r>
            <a:r>
              <a:rPr lang="zh-CN" altLang="zh-CN" sz="2800" b="1" dirty="0">
                <a:solidFill>
                  <a:srgbClr val="FF0000"/>
                </a:solidFill>
                <a:latin typeface="楷体" pitchFamily="49" charset="-122"/>
                <a:ea typeface="楷体" pitchFamily="49" charset="-122"/>
              </a:rPr>
              <a:t>。对自由的向往很明显和全诗主题不一致。</a:t>
            </a:r>
          </a:p>
        </p:txBody>
      </p:sp>
    </p:spTree>
    <p:extLst>
      <p:ext uri="{BB962C8B-B14F-4D97-AF65-F5344CB8AC3E}">
        <p14:creationId xmlns:p14="http://schemas.microsoft.com/office/powerpoint/2010/main" val="19331766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98573" y="188640"/>
            <a:ext cx="11358699" cy="5176802"/>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800" b="1" dirty="0">
                <a:solidFill>
                  <a:srgbClr val="FF0000"/>
                </a:solidFill>
                <a:latin typeface="楷体" pitchFamily="49" charset="-122"/>
                <a:ea typeface="楷体" pitchFamily="49" charset="-122"/>
              </a:rPr>
              <a:t>补充注释</a:t>
            </a:r>
            <a:r>
              <a:rPr lang="zh-CN" altLang="zh-CN" sz="2800" b="1" dirty="0" smtClean="0">
                <a:solidFill>
                  <a:srgbClr val="FF0000"/>
                </a:solidFill>
                <a:latin typeface="楷体" pitchFamily="49" charset="-122"/>
                <a:ea typeface="楷体" pitchFamily="49" charset="-122"/>
              </a:rPr>
              <a:t>：</a:t>
            </a:r>
            <a:endParaRPr lang="en-US" altLang="zh-CN" sz="2800" b="1" dirty="0" smtClean="0">
              <a:solidFill>
                <a:srgbClr val="FF0000"/>
              </a:solidFill>
              <a:latin typeface="楷体" pitchFamily="49" charset="-122"/>
              <a:ea typeface="楷体" pitchFamily="49" charset="-122"/>
            </a:endParaRPr>
          </a:p>
          <a:p>
            <a:pPr>
              <a:buNone/>
            </a:pPr>
            <a:r>
              <a:rPr lang="zh-CN" altLang="zh-CN" sz="2800" b="1" dirty="0" smtClean="0">
                <a:solidFill>
                  <a:srgbClr val="FF0000"/>
                </a:solidFill>
                <a:latin typeface="楷体" pitchFamily="49" charset="-122"/>
                <a:ea typeface="楷体" pitchFamily="49" charset="-122"/>
              </a:rPr>
              <a:t>①</a:t>
            </a:r>
            <a:r>
              <a:rPr lang="zh-CN" altLang="zh-CN" sz="2800" b="1" dirty="0">
                <a:solidFill>
                  <a:srgbClr val="FF0000"/>
                </a:solidFill>
                <a:latin typeface="楷体" pitchFamily="49" charset="-122"/>
                <a:ea typeface="楷体" pitchFamily="49" charset="-122"/>
              </a:rPr>
              <a:t>堵：量词，座，这里指山。</a:t>
            </a:r>
            <a:r>
              <a:rPr lang="en-US" altLang="zh-CN" sz="2800" b="1" dirty="0">
                <a:solidFill>
                  <a:srgbClr val="FF0000"/>
                </a:solidFill>
                <a:latin typeface="楷体" pitchFamily="49" charset="-122"/>
                <a:ea typeface="楷体" pitchFamily="49" charset="-122"/>
              </a:rPr>
              <a:t>    </a:t>
            </a:r>
            <a:endParaRPr lang="en-US" altLang="zh-CN" sz="2800" b="1" dirty="0" smtClean="0">
              <a:solidFill>
                <a:srgbClr val="FF0000"/>
              </a:solidFill>
              <a:latin typeface="楷体" pitchFamily="49" charset="-122"/>
              <a:ea typeface="楷体" pitchFamily="49" charset="-122"/>
            </a:endParaRPr>
          </a:p>
          <a:p>
            <a:pPr>
              <a:buNone/>
            </a:pPr>
            <a:r>
              <a:rPr lang="zh-CN" altLang="zh-CN" sz="2800" b="1" dirty="0" smtClean="0">
                <a:solidFill>
                  <a:srgbClr val="FF0000"/>
                </a:solidFill>
                <a:latin typeface="楷体" pitchFamily="49" charset="-122"/>
                <a:ea typeface="楷体" pitchFamily="49" charset="-122"/>
              </a:rPr>
              <a:t>② </a:t>
            </a:r>
            <a:r>
              <a:rPr lang="zh-CN" altLang="zh-CN" sz="2800" b="1" dirty="0">
                <a:solidFill>
                  <a:srgbClr val="FF0000"/>
                </a:solidFill>
                <a:latin typeface="楷体" pitchFamily="49" charset="-122"/>
                <a:ea typeface="楷体" pitchFamily="49" charset="-122"/>
              </a:rPr>
              <a:t>风低：写鹰乘风低掠。</a:t>
            </a:r>
          </a:p>
          <a:p>
            <a:pPr>
              <a:buNone/>
            </a:pPr>
            <a:r>
              <a:rPr lang="zh-CN" altLang="zh-CN" sz="2800" b="1" dirty="0">
                <a:solidFill>
                  <a:srgbClr val="FF0000"/>
                </a:solidFill>
                <a:latin typeface="楷体" pitchFamily="49" charset="-122"/>
                <a:ea typeface="楷体" pitchFamily="49" charset="-122"/>
              </a:rPr>
              <a:t>③削碎中原路：形容鹰掠地飞过。</a:t>
            </a:r>
            <a:r>
              <a:rPr lang="en-US" altLang="zh-CN" sz="2800" b="1" dirty="0">
                <a:solidFill>
                  <a:srgbClr val="FF0000"/>
                </a:solidFill>
                <a:latin typeface="楷体" pitchFamily="49" charset="-122"/>
                <a:ea typeface="楷体" pitchFamily="49" charset="-122"/>
              </a:rPr>
              <a:t>           </a:t>
            </a:r>
            <a:endParaRPr lang="en-US" altLang="zh-CN" sz="2800" b="1" dirty="0" smtClean="0">
              <a:solidFill>
                <a:srgbClr val="FF0000"/>
              </a:solidFill>
              <a:latin typeface="楷体" pitchFamily="49" charset="-122"/>
              <a:ea typeface="楷体" pitchFamily="49" charset="-122"/>
            </a:endParaRPr>
          </a:p>
          <a:p>
            <a:pPr>
              <a:buNone/>
            </a:pPr>
            <a:r>
              <a:rPr lang="zh-CN" altLang="zh-CN" sz="2800" b="1" dirty="0" smtClean="0">
                <a:solidFill>
                  <a:srgbClr val="FF0000"/>
                </a:solidFill>
                <a:latin typeface="楷体" pitchFamily="49" charset="-122"/>
                <a:ea typeface="楷体" pitchFamily="49" charset="-122"/>
              </a:rPr>
              <a:t>④</a:t>
            </a:r>
            <a:r>
              <a:rPr lang="zh-CN" altLang="zh-CN" sz="2800" b="1" dirty="0">
                <a:solidFill>
                  <a:srgbClr val="FF0000"/>
                </a:solidFill>
                <a:latin typeface="楷体" pitchFamily="49" charset="-122"/>
                <a:ea typeface="楷体" pitchFamily="49" charset="-122"/>
              </a:rPr>
              <a:t>秋空一碧：蓝天辽阔，万里无云。</a:t>
            </a:r>
          </a:p>
          <a:p>
            <a:pPr>
              <a:buNone/>
            </a:pPr>
            <a:r>
              <a:rPr lang="zh-CN" altLang="zh-CN" sz="2800" b="1" dirty="0">
                <a:solidFill>
                  <a:srgbClr val="FF0000"/>
                </a:solidFill>
                <a:latin typeface="楷体" pitchFamily="49" charset="-122"/>
                <a:ea typeface="楷体" pitchFamily="49" charset="-122"/>
              </a:rPr>
              <a:t>⑤无今古：古今一样的意思。无：不论，不分。</a:t>
            </a:r>
            <a:r>
              <a:rPr lang="en-US" altLang="zh-CN" sz="2800" b="1" dirty="0">
                <a:solidFill>
                  <a:srgbClr val="FF0000"/>
                </a:solidFill>
                <a:latin typeface="楷体" pitchFamily="49" charset="-122"/>
                <a:ea typeface="楷体" pitchFamily="49" charset="-122"/>
              </a:rPr>
              <a:t>        </a:t>
            </a:r>
            <a:endParaRPr lang="en-US" altLang="zh-CN" sz="2800" b="1" dirty="0" smtClean="0">
              <a:solidFill>
                <a:srgbClr val="FF0000"/>
              </a:solidFill>
              <a:latin typeface="楷体" pitchFamily="49" charset="-122"/>
              <a:ea typeface="楷体" pitchFamily="49" charset="-122"/>
            </a:endParaRPr>
          </a:p>
          <a:p>
            <a:pPr>
              <a:buNone/>
            </a:pPr>
            <a:r>
              <a:rPr lang="zh-CN" altLang="zh-CN" sz="2800" b="1" dirty="0" smtClean="0">
                <a:solidFill>
                  <a:srgbClr val="FF0000"/>
                </a:solidFill>
                <a:latin typeface="楷体" pitchFamily="49" charset="-122"/>
                <a:ea typeface="楷体" pitchFamily="49" charset="-122"/>
              </a:rPr>
              <a:t>⑥</a:t>
            </a:r>
            <a:r>
              <a:rPr lang="zh-CN" altLang="zh-CN" sz="2800" b="1" dirty="0">
                <a:solidFill>
                  <a:srgbClr val="FF0000"/>
                </a:solidFill>
                <a:latin typeface="楷体" pitchFamily="49" charset="-122"/>
                <a:ea typeface="楷体" pitchFamily="49" charset="-122"/>
              </a:rPr>
              <a:t>略记：大约记得。</a:t>
            </a:r>
            <a:r>
              <a:rPr lang="en-US" altLang="zh-CN" sz="2800" b="1" dirty="0">
                <a:solidFill>
                  <a:srgbClr val="FF0000"/>
                </a:solidFill>
                <a:latin typeface="楷体" pitchFamily="49" charset="-122"/>
                <a:ea typeface="楷体" pitchFamily="49" charset="-122"/>
              </a:rPr>
              <a:t>               </a:t>
            </a:r>
            <a:endParaRPr lang="en-US" altLang="zh-CN" sz="2800" b="1" dirty="0" smtClean="0">
              <a:solidFill>
                <a:srgbClr val="FF0000"/>
              </a:solidFill>
              <a:latin typeface="楷体" pitchFamily="49" charset="-122"/>
              <a:ea typeface="楷体" pitchFamily="49" charset="-122"/>
            </a:endParaRPr>
          </a:p>
          <a:p>
            <a:pPr>
              <a:buNone/>
            </a:pPr>
            <a:r>
              <a:rPr lang="zh-CN" altLang="zh-CN" sz="2800" b="1" dirty="0" smtClean="0">
                <a:solidFill>
                  <a:srgbClr val="FF0000"/>
                </a:solidFill>
                <a:latin typeface="楷体" pitchFamily="49" charset="-122"/>
                <a:ea typeface="楷体" pitchFamily="49" charset="-122"/>
              </a:rPr>
              <a:t>⑦</a:t>
            </a:r>
            <a:r>
              <a:rPr lang="zh-CN" altLang="zh-CN" sz="2800" b="1" dirty="0">
                <a:solidFill>
                  <a:srgbClr val="FF0000"/>
                </a:solidFill>
                <a:latin typeface="楷体" pitchFamily="49" charset="-122"/>
                <a:ea typeface="楷体" pitchFamily="49" charset="-122"/>
              </a:rPr>
              <a:t>寻呼：指猎人呼鹰寻猎</a:t>
            </a:r>
            <a:r>
              <a:rPr lang="zh-CN" altLang="zh-CN" sz="2800" b="1" dirty="0" smtClean="0">
                <a:solidFill>
                  <a:srgbClr val="FF0000"/>
                </a:solidFill>
                <a:latin typeface="楷体" pitchFamily="49" charset="-122"/>
                <a:ea typeface="楷体" pitchFamily="49" charset="-122"/>
              </a:rPr>
              <a:t>。</a:t>
            </a:r>
            <a:endParaRPr lang="en-US" altLang="zh-CN" sz="2800" b="1" dirty="0" smtClean="0">
              <a:solidFill>
                <a:srgbClr val="FF0000"/>
              </a:solidFill>
              <a:latin typeface="楷体" pitchFamily="49" charset="-122"/>
              <a:ea typeface="楷体" pitchFamily="49" charset="-122"/>
            </a:endParaRPr>
          </a:p>
          <a:p>
            <a:pPr>
              <a:buNone/>
            </a:pPr>
            <a:r>
              <a:rPr lang="zh-CN" altLang="zh-CN" sz="2800" b="1" dirty="0" smtClean="0">
                <a:solidFill>
                  <a:srgbClr val="FF0000"/>
                </a:solidFill>
                <a:latin typeface="楷体" pitchFamily="49" charset="-122"/>
                <a:ea typeface="楷体" pitchFamily="49" charset="-122"/>
              </a:rPr>
              <a:t>⑧</a:t>
            </a:r>
            <a:r>
              <a:rPr lang="zh-CN" altLang="zh-CN" sz="2800" b="1" dirty="0">
                <a:solidFill>
                  <a:srgbClr val="FF0000"/>
                </a:solidFill>
                <a:latin typeface="楷体" pitchFamily="49" charset="-122"/>
                <a:ea typeface="楷体" pitchFamily="49" charset="-122"/>
              </a:rPr>
              <a:t>闲狐兔：比喻小人，奸佞之徒</a:t>
            </a:r>
            <a:r>
              <a:rPr lang="zh-CN" altLang="zh-CN" sz="2800" b="1" dirty="0" smtClean="0">
                <a:solidFill>
                  <a:srgbClr val="FF0000"/>
                </a:solidFill>
                <a:latin typeface="楷体" pitchFamily="49" charset="-122"/>
                <a:ea typeface="楷体" pitchFamily="49" charset="-122"/>
              </a:rPr>
              <a:t>。</a:t>
            </a:r>
            <a:endParaRPr lang="en-US" altLang="zh-CN" sz="2800" b="1" dirty="0" smtClean="0">
              <a:solidFill>
                <a:srgbClr val="FF0000"/>
              </a:solidFill>
              <a:latin typeface="楷体" pitchFamily="49" charset="-122"/>
              <a:ea typeface="楷体" pitchFamily="49" charset="-122"/>
            </a:endParaRPr>
          </a:p>
          <a:p>
            <a:pPr>
              <a:buNone/>
            </a:pPr>
            <a:r>
              <a:rPr lang="zh-CN" altLang="zh-CN" sz="2800" b="1" dirty="0" smtClean="0">
                <a:solidFill>
                  <a:srgbClr val="FF0000"/>
                </a:solidFill>
                <a:latin typeface="楷体" pitchFamily="49" charset="-122"/>
                <a:ea typeface="楷体" pitchFamily="49" charset="-122"/>
              </a:rPr>
              <a:t>⑨</a:t>
            </a:r>
            <a:r>
              <a:rPr lang="zh-CN" altLang="zh-CN" sz="2800" b="1" dirty="0">
                <a:solidFill>
                  <a:srgbClr val="FF0000"/>
                </a:solidFill>
                <a:latin typeface="楷体" pitchFamily="49" charset="-122"/>
                <a:ea typeface="楷体" pitchFamily="49" charset="-122"/>
              </a:rPr>
              <a:t>汝：你，这里指鹰。</a:t>
            </a:r>
          </a:p>
        </p:txBody>
      </p:sp>
    </p:spTree>
    <p:extLst>
      <p:ext uri="{BB962C8B-B14F-4D97-AF65-F5344CB8AC3E}">
        <p14:creationId xmlns:p14="http://schemas.microsoft.com/office/powerpoint/2010/main" val="31631413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80008" y="3648035"/>
            <a:ext cx="11575947" cy="3108543"/>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sz="2800" b="1" dirty="0">
                <a:solidFill>
                  <a:srgbClr val="0000FF"/>
                </a:solidFill>
                <a:latin typeface="楷体" pitchFamily="49" charset="-122"/>
                <a:ea typeface="楷体" pitchFamily="49" charset="-122"/>
              </a:rPr>
              <a:t>13</a:t>
            </a:r>
            <a:r>
              <a:rPr lang="zh-CN" altLang="en-US" sz="2800" b="1" dirty="0">
                <a:solidFill>
                  <a:srgbClr val="0000FF"/>
                </a:solidFill>
                <a:latin typeface="楷体" pitchFamily="49" charset="-122"/>
                <a:ea typeface="楷体" pitchFamily="49" charset="-122"/>
              </a:rPr>
              <a:t>．下列对具体词句的分析，正确的一项是（</a:t>
            </a:r>
            <a:r>
              <a:rPr lang="en-US" altLang="zh-CN" sz="2800" b="1" dirty="0">
                <a:solidFill>
                  <a:srgbClr val="0000FF"/>
                </a:solidFill>
                <a:latin typeface="楷体" pitchFamily="49" charset="-122"/>
                <a:ea typeface="楷体" pitchFamily="49" charset="-122"/>
              </a:rPr>
              <a:t>3 </a:t>
            </a:r>
            <a:r>
              <a:rPr lang="zh-CN" altLang="en-US" sz="2800" b="1" dirty="0">
                <a:solidFill>
                  <a:srgbClr val="0000FF"/>
                </a:solidFill>
                <a:latin typeface="楷体" pitchFamily="49" charset="-122"/>
                <a:ea typeface="楷体" pitchFamily="49" charset="-122"/>
              </a:rPr>
              <a:t>分）</a:t>
            </a:r>
          </a:p>
          <a:p>
            <a:pPr eaLnBrk="1" hangingPunct="1">
              <a:spcBef>
                <a:spcPct val="0"/>
              </a:spcBef>
              <a:buFontTx/>
              <a:buNone/>
            </a:pPr>
            <a:r>
              <a:rPr lang="en-US" altLang="zh-CN" sz="2800" b="1" dirty="0">
                <a:solidFill>
                  <a:srgbClr val="0000FF"/>
                </a:solidFill>
                <a:latin typeface="楷体" pitchFamily="49" charset="-122"/>
                <a:ea typeface="楷体" pitchFamily="49" charset="-122"/>
              </a:rPr>
              <a:t>A</a:t>
            </a:r>
            <a:r>
              <a:rPr lang="zh-CN" altLang="en-US" sz="2800" b="1" dirty="0">
                <a:solidFill>
                  <a:srgbClr val="0000FF"/>
                </a:solidFill>
                <a:latin typeface="楷体" pitchFamily="49" charset="-122"/>
                <a:ea typeface="楷体" pitchFamily="49" charset="-122"/>
              </a:rPr>
              <a:t>．“寒山几堵，风低削碎中原路”，描写天寒风紧、满地碎石的场景。</a:t>
            </a:r>
          </a:p>
          <a:p>
            <a:pPr eaLnBrk="1" hangingPunct="1">
              <a:spcBef>
                <a:spcPct val="0"/>
              </a:spcBef>
              <a:buFontTx/>
              <a:buNone/>
            </a:pPr>
            <a:r>
              <a:rPr lang="en-US" altLang="zh-CN" sz="2800" b="1" dirty="0">
                <a:solidFill>
                  <a:srgbClr val="0000FF"/>
                </a:solidFill>
                <a:latin typeface="楷体" pitchFamily="49" charset="-122"/>
                <a:ea typeface="楷体" pitchFamily="49" charset="-122"/>
              </a:rPr>
              <a:t>B</a:t>
            </a:r>
            <a:r>
              <a:rPr lang="zh-CN" altLang="en-US" sz="2800" b="1" dirty="0">
                <a:solidFill>
                  <a:srgbClr val="0000FF"/>
                </a:solidFill>
                <a:latin typeface="楷体" pitchFamily="49" charset="-122"/>
                <a:ea typeface="楷体" pitchFamily="49" charset="-122"/>
              </a:rPr>
              <a:t>．“醉袒貂裘，略记寻呼处”，回忆昔日醉酒袒衣、举臂待鹰的神态。</a:t>
            </a:r>
          </a:p>
          <a:p>
            <a:pPr eaLnBrk="1" hangingPunct="1">
              <a:spcBef>
                <a:spcPct val="0"/>
              </a:spcBef>
              <a:buFontTx/>
              <a:buNone/>
            </a:pPr>
            <a:r>
              <a:rPr lang="en-US" altLang="zh-CN" sz="2800" b="1" dirty="0">
                <a:solidFill>
                  <a:srgbClr val="0000FF"/>
                </a:solidFill>
                <a:latin typeface="楷体" pitchFamily="49" charset="-122"/>
                <a:ea typeface="楷体" pitchFamily="49" charset="-122"/>
              </a:rPr>
              <a:t>C</a:t>
            </a:r>
            <a:r>
              <a:rPr lang="zh-CN" altLang="en-US" sz="2800" b="1" dirty="0">
                <a:solidFill>
                  <a:srgbClr val="0000FF"/>
                </a:solidFill>
                <a:latin typeface="楷体" pitchFamily="49" charset="-122"/>
                <a:ea typeface="楷体" pitchFamily="49" charset="-122"/>
              </a:rPr>
              <a:t>．“男儿身手和谁赌？老来猛气还轩举”，对比少年意气和老年猛气，欲扬先抑。</a:t>
            </a:r>
          </a:p>
          <a:p>
            <a:pPr eaLnBrk="1" hangingPunct="1">
              <a:spcBef>
                <a:spcPct val="0"/>
              </a:spcBef>
              <a:buFontTx/>
              <a:buNone/>
            </a:pPr>
            <a:r>
              <a:rPr lang="en-US" altLang="zh-CN" sz="2800" b="1" dirty="0">
                <a:solidFill>
                  <a:srgbClr val="0000FF"/>
                </a:solidFill>
                <a:latin typeface="楷体" pitchFamily="49" charset="-122"/>
                <a:ea typeface="楷体" pitchFamily="49" charset="-122"/>
              </a:rPr>
              <a:t>D</a:t>
            </a:r>
            <a:r>
              <a:rPr lang="zh-CN" altLang="en-US" sz="2800" b="1" dirty="0">
                <a:solidFill>
                  <a:srgbClr val="0000FF"/>
                </a:solidFill>
                <a:latin typeface="楷体" pitchFamily="49" charset="-122"/>
                <a:ea typeface="楷体" pitchFamily="49" charset="-122"/>
              </a:rPr>
              <a:t>．“月黑沙黄，此际偏思汝”，描绘猎鹰思念猎物，表达自己对理想的坚守不渝。</a:t>
            </a:r>
            <a:endParaRPr lang="zh-CN" altLang="en-US" sz="2800" b="1" dirty="0">
              <a:solidFill>
                <a:srgbClr val="0000FF"/>
              </a:solidFill>
              <a:latin typeface="楷体" pitchFamily="49" charset="-122"/>
              <a:ea typeface="楷体" pitchFamily="49" charset="-122"/>
            </a:endParaRPr>
          </a:p>
        </p:txBody>
      </p:sp>
      <p:sp>
        <p:nvSpPr>
          <p:cNvPr id="3" name="TextBox 2"/>
          <p:cNvSpPr txBox="1">
            <a:spLocks noChangeArrowheads="1"/>
          </p:cNvSpPr>
          <p:nvPr/>
        </p:nvSpPr>
        <p:spPr bwMode="auto">
          <a:xfrm>
            <a:off x="194525" y="116632"/>
            <a:ext cx="11578771" cy="3539430"/>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b="1" dirty="0">
                <a:solidFill>
                  <a:srgbClr val="0000FF"/>
                </a:solidFill>
                <a:latin typeface="楷体" pitchFamily="49" charset="-122"/>
                <a:ea typeface="楷体" pitchFamily="49" charset="-122"/>
              </a:rPr>
              <a:t>三、本大题共 </a:t>
            </a:r>
            <a:r>
              <a:rPr lang="en-US" altLang="zh-CN" sz="2800" b="1" dirty="0">
                <a:solidFill>
                  <a:srgbClr val="0000FF"/>
                </a:solidFill>
                <a:latin typeface="楷体" pitchFamily="49" charset="-122"/>
                <a:ea typeface="楷体" pitchFamily="49" charset="-122"/>
              </a:rPr>
              <a:t>5 </a:t>
            </a:r>
            <a:r>
              <a:rPr lang="zh-CN" altLang="en-US" sz="2800" b="1" dirty="0">
                <a:solidFill>
                  <a:srgbClr val="0000FF"/>
                </a:solidFill>
                <a:latin typeface="楷体" pitchFamily="49" charset="-122"/>
                <a:ea typeface="楷体" pitchFamily="49" charset="-122"/>
              </a:rPr>
              <a:t>题，共 </a:t>
            </a:r>
            <a:r>
              <a:rPr lang="en-US" altLang="zh-CN" sz="2800" b="1" dirty="0">
                <a:solidFill>
                  <a:srgbClr val="0000FF"/>
                </a:solidFill>
                <a:latin typeface="楷体" pitchFamily="49" charset="-122"/>
                <a:ea typeface="楷体" pitchFamily="49" charset="-122"/>
              </a:rPr>
              <a:t>24 </a:t>
            </a:r>
            <a:r>
              <a:rPr lang="zh-CN" altLang="en-US" sz="2800" b="1" dirty="0">
                <a:solidFill>
                  <a:srgbClr val="0000FF"/>
                </a:solidFill>
                <a:latin typeface="楷体" pitchFamily="49" charset="-122"/>
                <a:ea typeface="楷体" pitchFamily="49" charset="-122"/>
              </a:rPr>
              <a:t>分。</a:t>
            </a:r>
          </a:p>
          <a:p>
            <a:pPr eaLnBrk="1" hangingPunct="1">
              <a:spcBef>
                <a:spcPct val="0"/>
              </a:spcBef>
              <a:buFontTx/>
              <a:buNone/>
            </a:pPr>
            <a:r>
              <a:rPr lang="zh-CN" altLang="en-US" sz="2800" b="1" dirty="0">
                <a:solidFill>
                  <a:srgbClr val="0000FF"/>
                </a:solidFill>
                <a:latin typeface="楷体" pitchFamily="49" charset="-122"/>
                <a:ea typeface="楷体" pitchFamily="49" charset="-122"/>
              </a:rPr>
              <a:t>（一）阅读下面这首词，完成 </a:t>
            </a:r>
            <a:r>
              <a:rPr lang="en-US" altLang="zh-CN" sz="2800" b="1" dirty="0">
                <a:solidFill>
                  <a:srgbClr val="0000FF"/>
                </a:solidFill>
                <a:latin typeface="楷体" pitchFamily="49" charset="-122"/>
                <a:ea typeface="楷体" pitchFamily="49" charset="-122"/>
              </a:rPr>
              <a:t>12</a:t>
            </a:r>
            <a:r>
              <a:rPr lang="zh-CN" altLang="en-US" sz="2800" b="1" dirty="0">
                <a:solidFill>
                  <a:srgbClr val="0000FF"/>
                </a:solidFill>
                <a:latin typeface="楷体" pitchFamily="49" charset="-122"/>
                <a:ea typeface="楷体" pitchFamily="49" charset="-122"/>
              </a:rPr>
              <a:t>－</a:t>
            </a:r>
            <a:r>
              <a:rPr lang="en-US" altLang="zh-CN" sz="2800" b="1" dirty="0">
                <a:solidFill>
                  <a:srgbClr val="0000FF"/>
                </a:solidFill>
                <a:latin typeface="楷体" pitchFamily="49" charset="-122"/>
                <a:ea typeface="楷体" pitchFamily="49" charset="-122"/>
              </a:rPr>
              <a:t>14 </a:t>
            </a:r>
            <a:r>
              <a:rPr lang="zh-CN" altLang="en-US" sz="2800" b="1" dirty="0">
                <a:solidFill>
                  <a:srgbClr val="0000FF"/>
                </a:solidFill>
                <a:latin typeface="楷体" pitchFamily="49" charset="-122"/>
                <a:ea typeface="楷体" pitchFamily="49" charset="-122"/>
              </a:rPr>
              <a:t>题。（共 </a:t>
            </a:r>
            <a:r>
              <a:rPr lang="en-US" altLang="zh-CN" sz="2800" b="1" dirty="0">
                <a:solidFill>
                  <a:srgbClr val="0000FF"/>
                </a:solidFill>
                <a:latin typeface="楷体" pitchFamily="49" charset="-122"/>
                <a:ea typeface="楷体" pitchFamily="49" charset="-122"/>
              </a:rPr>
              <a:t>12 </a:t>
            </a:r>
            <a:r>
              <a:rPr lang="zh-CN" altLang="en-US" sz="2800" b="1" dirty="0">
                <a:solidFill>
                  <a:srgbClr val="0000FF"/>
                </a:solidFill>
                <a:latin typeface="楷体" pitchFamily="49" charset="-122"/>
                <a:ea typeface="楷体" pitchFamily="49" charset="-122"/>
              </a:rPr>
              <a:t>分）</a:t>
            </a:r>
          </a:p>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醉</a:t>
            </a:r>
            <a:r>
              <a:rPr lang="zh-CN" altLang="en-US" sz="2800" b="1" dirty="0">
                <a:solidFill>
                  <a:srgbClr val="0000FF"/>
                </a:solidFill>
                <a:latin typeface="楷体" pitchFamily="49" charset="-122"/>
                <a:ea typeface="楷体" pitchFamily="49" charset="-122"/>
              </a:rPr>
              <a:t>落魄</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咏</a:t>
            </a:r>
            <a:r>
              <a:rPr lang="zh-CN" altLang="en-US" sz="2800" b="1" dirty="0" smtClean="0">
                <a:solidFill>
                  <a:srgbClr val="0000FF"/>
                </a:solidFill>
                <a:latin typeface="楷体" pitchFamily="49" charset="-122"/>
                <a:ea typeface="楷体" pitchFamily="49" charset="-122"/>
              </a:rPr>
              <a:t>鹰    陈维崧 </a:t>
            </a:r>
            <a:r>
              <a:rPr lang="en-US" altLang="zh-CN" sz="2800" b="1" dirty="0">
                <a:solidFill>
                  <a:srgbClr val="0000FF"/>
                </a:solidFill>
                <a:latin typeface="楷体" pitchFamily="49" charset="-122"/>
                <a:ea typeface="楷体" pitchFamily="49" charset="-122"/>
              </a:rPr>
              <a:t>【 1 】</a:t>
            </a:r>
          </a:p>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寒</a:t>
            </a:r>
            <a:r>
              <a:rPr lang="zh-CN" altLang="en-US" sz="2800" b="1" dirty="0">
                <a:solidFill>
                  <a:srgbClr val="0000FF"/>
                </a:solidFill>
                <a:latin typeface="楷体" pitchFamily="49" charset="-122"/>
                <a:ea typeface="楷体" pitchFamily="49" charset="-122"/>
              </a:rPr>
              <a:t>山几堵，风低削碎中原路。秋空一碧无今古。醉袒貂裘，略记寻呼处</a:t>
            </a:r>
            <a:r>
              <a:rPr lang="zh-CN" altLang="en-US" sz="2800" b="1" dirty="0" smtClean="0">
                <a:solidFill>
                  <a:srgbClr val="0000FF"/>
                </a:solidFill>
                <a:latin typeface="楷体" pitchFamily="49" charset="-122"/>
                <a:ea typeface="楷体" pitchFamily="49" charset="-122"/>
              </a:rPr>
              <a:t>。男儿</a:t>
            </a:r>
            <a:r>
              <a:rPr lang="zh-CN" altLang="en-US" sz="2800" b="1" dirty="0">
                <a:solidFill>
                  <a:srgbClr val="0000FF"/>
                </a:solidFill>
                <a:latin typeface="楷体" pitchFamily="49" charset="-122"/>
                <a:ea typeface="楷体" pitchFamily="49" charset="-122"/>
              </a:rPr>
              <a:t>身手和谁赌？老来猛气还轩</a:t>
            </a:r>
            <a:r>
              <a:rPr lang="zh-CN" altLang="en-US" sz="2800" b="1" dirty="0" smtClean="0">
                <a:solidFill>
                  <a:srgbClr val="0000FF"/>
                </a:solidFill>
                <a:latin typeface="楷体" pitchFamily="49" charset="-122"/>
                <a:ea typeface="楷体" pitchFamily="49" charset="-122"/>
              </a:rPr>
              <a:t>举</a:t>
            </a:r>
            <a:r>
              <a:rPr lang="en-US" altLang="zh-CN" sz="2800" b="1" dirty="0" smtClean="0">
                <a:solidFill>
                  <a:srgbClr val="0000FF"/>
                </a:solidFill>
                <a:latin typeface="楷体" pitchFamily="49" charset="-122"/>
                <a:ea typeface="楷体" pitchFamily="49" charset="-122"/>
              </a:rPr>
              <a:t>【 </a:t>
            </a:r>
            <a:r>
              <a:rPr lang="en-US" altLang="zh-CN" sz="2800" b="1" dirty="0">
                <a:solidFill>
                  <a:srgbClr val="0000FF"/>
                </a:solidFill>
                <a:latin typeface="楷体" pitchFamily="49" charset="-122"/>
                <a:ea typeface="楷体" pitchFamily="49" charset="-122"/>
              </a:rPr>
              <a:t>2 </a:t>
            </a:r>
            <a:r>
              <a:rPr lang="en-US" altLang="zh-CN" sz="2800" b="1" dirty="0" smtClean="0">
                <a:solidFill>
                  <a:srgbClr val="0000FF"/>
                </a:solidFill>
                <a:latin typeface="楷体" pitchFamily="49" charset="-122"/>
                <a:ea typeface="楷体" pitchFamily="49" charset="-122"/>
              </a:rPr>
              <a:t>】</a:t>
            </a:r>
            <a:r>
              <a:rPr lang="zh-CN" altLang="en-US" sz="2800" b="1" dirty="0" smtClean="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人间多少闲狐兔，月黑沙黄，此际偏思汝。</a:t>
            </a:r>
          </a:p>
          <a:p>
            <a:pPr eaLnBrk="1" hangingPunct="1">
              <a:spcBef>
                <a:spcPct val="0"/>
              </a:spcBef>
              <a:buFontTx/>
              <a:buNone/>
            </a:pPr>
            <a:r>
              <a:rPr lang="zh-CN" altLang="en-US" sz="2800" b="1" dirty="0">
                <a:solidFill>
                  <a:srgbClr val="0000FF"/>
                </a:solidFill>
                <a:latin typeface="楷体" pitchFamily="49" charset="-122"/>
                <a:ea typeface="楷体" pitchFamily="49" charset="-122"/>
              </a:rPr>
              <a:t>注释：</a:t>
            </a:r>
            <a:r>
              <a:rPr lang="en-US" altLang="zh-CN" sz="2800" b="1" dirty="0">
                <a:solidFill>
                  <a:srgbClr val="0000FF"/>
                </a:solidFill>
                <a:latin typeface="楷体" pitchFamily="49" charset="-122"/>
                <a:ea typeface="楷体" pitchFamily="49" charset="-122"/>
              </a:rPr>
              <a:t>【1】</a:t>
            </a:r>
            <a:r>
              <a:rPr lang="zh-CN" altLang="en-US" sz="2800" b="1" dirty="0">
                <a:solidFill>
                  <a:srgbClr val="0000FF"/>
                </a:solidFill>
                <a:latin typeface="楷体" pitchFamily="49" charset="-122"/>
                <a:ea typeface="楷体" pitchFamily="49" charset="-122"/>
              </a:rPr>
              <a:t>陈维崧：清初词人，早年生活优裕，后经历易代，浪游南北。</a:t>
            </a:r>
            <a:r>
              <a:rPr lang="en-US" altLang="zh-CN" sz="2800" b="1" dirty="0">
                <a:solidFill>
                  <a:srgbClr val="0000FF"/>
                </a:solidFill>
                <a:latin typeface="楷体" pitchFamily="49" charset="-122"/>
                <a:ea typeface="楷体" pitchFamily="49" charset="-122"/>
              </a:rPr>
              <a:t>【2】</a:t>
            </a:r>
            <a:r>
              <a:rPr lang="zh-CN" altLang="en-US" sz="2800" b="1" dirty="0">
                <a:solidFill>
                  <a:srgbClr val="0000FF"/>
                </a:solidFill>
                <a:latin typeface="楷体" pitchFamily="49" charset="-122"/>
                <a:ea typeface="楷体" pitchFamily="49" charset="-122"/>
              </a:rPr>
              <a:t>轩举：高昂飞扬。</a:t>
            </a:r>
            <a:endParaRPr lang="zh-CN" altLang="en-US" sz="2800" b="1" dirty="0">
              <a:solidFill>
                <a:srgbClr val="0000FF"/>
              </a:solidFill>
              <a:latin typeface="楷体" pitchFamily="49" charset="-122"/>
              <a:ea typeface="楷体" pitchFamily="49" charset="-122"/>
            </a:endParaRPr>
          </a:p>
        </p:txBody>
      </p:sp>
      <p:sp>
        <p:nvSpPr>
          <p:cNvPr id="5" name="勾_3 248"/>
          <p:cNvSpPr>
            <a:spLocks/>
          </p:cNvSpPr>
          <p:nvPr/>
        </p:nvSpPr>
        <p:spPr bwMode="auto">
          <a:xfrm>
            <a:off x="108000" y="4221088"/>
            <a:ext cx="970707" cy="648071"/>
          </a:xfrm>
          <a:custGeom>
            <a:avLst/>
            <a:gdLst>
              <a:gd name="T0" fmla="*/ 936625 w 1360"/>
              <a:gd name="T1" fmla="*/ 28659 h 1358"/>
              <a:gd name="T2" fmla="*/ 837453 w 1360"/>
              <a:gd name="T3" fmla="*/ 89693 h 1358"/>
              <a:gd name="T4" fmla="*/ 741036 w 1360"/>
              <a:gd name="T5" fmla="*/ 158687 h 1358"/>
              <a:gd name="T6" fmla="*/ 648062 w 1360"/>
              <a:gd name="T7" fmla="*/ 235111 h 1358"/>
              <a:gd name="T8" fmla="*/ 559909 w 1360"/>
              <a:gd name="T9" fmla="*/ 319497 h 1358"/>
              <a:gd name="T10" fmla="*/ 477266 w 1360"/>
              <a:gd name="T11" fmla="*/ 406005 h 1358"/>
              <a:gd name="T12" fmla="*/ 409085 w 1360"/>
              <a:gd name="T13" fmla="*/ 493575 h 1358"/>
              <a:gd name="T14" fmla="*/ 351923 w 1360"/>
              <a:gd name="T15" fmla="*/ 579021 h 1358"/>
              <a:gd name="T16" fmla="*/ 307158 w 1360"/>
              <a:gd name="T17" fmla="*/ 663937 h 1358"/>
              <a:gd name="T18" fmla="*/ 258261 w 1360"/>
              <a:gd name="T19" fmla="*/ 689943 h 1358"/>
              <a:gd name="T20" fmla="*/ 223826 w 1360"/>
              <a:gd name="T21" fmla="*/ 710641 h 1358"/>
              <a:gd name="T22" fmla="*/ 205231 w 1360"/>
              <a:gd name="T23" fmla="*/ 709580 h 1358"/>
              <a:gd name="T24" fmla="*/ 192146 w 1360"/>
              <a:gd name="T25" fmla="*/ 677206 h 1358"/>
              <a:gd name="T26" fmla="*/ 165287 w 1360"/>
              <a:gd name="T27" fmla="*/ 625194 h 1358"/>
              <a:gd name="T28" fmla="*/ 140494 w 1360"/>
              <a:gd name="T29" fmla="*/ 577429 h 1358"/>
              <a:gd name="T30" fmla="*/ 117767 w 1360"/>
              <a:gd name="T31" fmla="*/ 537625 h 1358"/>
              <a:gd name="T32" fmla="*/ 96417 w 1360"/>
              <a:gd name="T33" fmla="*/ 505781 h 1358"/>
              <a:gd name="T34" fmla="*/ 76445 w 1360"/>
              <a:gd name="T35" fmla="*/ 481368 h 1358"/>
              <a:gd name="T36" fmla="*/ 59228 w 1360"/>
              <a:gd name="T37" fmla="*/ 463323 h 1358"/>
              <a:gd name="T38" fmla="*/ 39944 w 1360"/>
              <a:gd name="T39" fmla="*/ 450055 h 1358"/>
              <a:gd name="T40" fmla="*/ 19972 w 1360"/>
              <a:gd name="T41" fmla="*/ 441563 h 1358"/>
              <a:gd name="T42" fmla="*/ 0 w 1360"/>
              <a:gd name="T43" fmla="*/ 437848 h 1358"/>
              <a:gd name="T44" fmla="*/ 26170 w 1360"/>
              <a:gd name="T45" fmla="*/ 419273 h 1358"/>
              <a:gd name="T46" fmla="*/ 53030 w 1360"/>
              <a:gd name="T47" fmla="*/ 406005 h 1358"/>
              <a:gd name="T48" fmla="*/ 75068 w 1360"/>
              <a:gd name="T49" fmla="*/ 399105 h 1358"/>
              <a:gd name="T50" fmla="*/ 97795 w 1360"/>
              <a:gd name="T51" fmla="*/ 395921 h 1358"/>
              <a:gd name="T52" fmla="*/ 126720 w 1360"/>
              <a:gd name="T53" fmla="*/ 403882 h 1358"/>
              <a:gd name="T54" fmla="*/ 159089 w 1360"/>
              <a:gd name="T55" fmla="*/ 427765 h 1358"/>
              <a:gd name="T56" fmla="*/ 190768 w 1360"/>
              <a:gd name="T57" fmla="*/ 465977 h 1358"/>
              <a:gd name="T58" fmla="*/ 225203 w 1360"/>
              <a:gd name="T59" fmla="*/ 520111 h 1358"/>
              <a:gd name="T60" fmla="*/ 281676 w 1360"/>
              <a:gd name="T61" fmla="*/ 521172 h 1358"/>
              <a:gd name="T62" fmla="*/ 349168 w 1360"/>
              <a:gd name="T63" fmla="*/ 436787 h 1358"/>
              <a:gd name="T64" fmla="*/ 423547 w 1360"/>
              <a:gd name="T65" fmla="*/ 355055 h 1358"/>
              <a:gd name="T66" fmla="*/ 504125 w 1360"/>
              <a:gd name="T67" fmla="*/ 278100 h 1358"/>
              <a:gd name="T68" fmla="*/ 591589 w 1360"/>
              <a:gd name="T69" fmla="*/ 204329 h 1358"/>
              <a:gd name="T70" fmla="*/ 681119 w 1360"/>
              <a:gd name="T71" fmla="*/ 137458 h 1358"/>
              <a:gd name="T72" fmla="*/ 774093 w 1360"/>
              <a:gd name="T73" fmla="*/ 76424 h 1358"/>
              <a:gd name="T74" fmla="*/ 867756 w 1360"/>
              <a:gd name="T75" fmla="*/ 23352 h 135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360" h="1358">
                <a:moveTo>
                  <a:pt x="1331" y="0"/>
                </a:moveTo>
                <a:lnTo>
                  <a:pt x="1360" y="54"/>
                </a:lnTo>
                <a:lnTo>
                  <a:pt x="1287" y="109"/>
                </a:lnTo>
                <a:lnTo>
                  <a:pt x="1216" y="169"/>
                </a:lnTo>
                <a:lnTo>
                  <a:pt x="1145" y="232"/>
                </a:lnTo>
                <a:lnTo>
                  <a:pt x="1076" y="299"/>
                </a:lnTo>
                <a:lnTo>
                  <a:pt x="1007" y="368"/>
                </a:lnTo>
                <a:lnTo>
                  <a:pt x="941" y="443"/>
                </a:lnTo>
                <a:lnTo>
                  <a:pt x="876" y="520"/>
                </a:lnTo>
                <a:lnTo>
                  <a:pt x="813" y="602"/>
                </a:lnTo>
                <a:lnTo>
                  <a:pt x="751" y="685"/>
                </a:lnTo>
                <a:lnTo>
                  <a:pt x="693" y="765"/>
                </a:lnTo>
                <a:lnTo>
                  <a:pt x="642" y="848"/>
                </a:lnTo>
                <a:lnTo>
                  <a:pt x="594" y="930"/>
                </a:lnTo>
                <a:lnTo>
                  <a:pt x="551" y="1011"/>
                </a:lnTo>
                <a:lnTo>
                  <a:pt x="511" y="1091"/>
                </a:lnTo>
                <a:lnTo>
                  <a:pt x="476" y="1172"/>
                </a:lnTo>
                <a:lnTo>
                  <a:pt x="446" y="1251"/>
                </a:lnTo>
                <a:lnTo>
                  <a:pt x="401" y="1281"/>
                </a:lnTo>
                <a:lnTo>
                  <a:pt x="375" y="1300"/>
                </a:lnTo>
                <a:lnTo>
                  <a:pt x="348" y="1320"/>
                </a:lnTo>
                <a:lnTo>
                  <a:pt x="325" y="1339"/>
                </a:lnTo>
                <a:lnTo>
                  <a:pt x="304" y="1358"/>
                </a:lnTo>
                <a:lnTo>
                  <a:pt x="298" y="1337"/>
                </a:lnTo>
                <a:lnTo>
                  <a:pt x="290" y="1310"/>
                </a:lnTo>
                <a:lnTo>
                  <a:pt x="279" y="1276"/>
                </a:lnTo>
                <a:lnTo>
                  <a:pt x="263" y="1237"/>
                </a:lnTo>
                <a:lnTo>
                  <a:pt x="240" y="1178"/>
                </a:lnTo>
                <a:lnTo>
                  <a:pt x="221" y="1132"/>
                </a:lnTo>
                <a:lnTo>
                  <a:pt x="204" y="1088"/>
                </a:lnTo>
                <a:lnTo>
                  <a:pt x="186" y="1049"/>
                </a:lnTo>
                <a:lnTo>
                  <a:pt x="171" y="1013"/>
                </a:lnTo>
                <a:lnTo>
                  <a:pt x="156" y="982"/>
                </a:lnTo>
                <a:lnTo>
                  <a:pt x="140" y="953"/>
                </a:lnTo>
                <a:lnTo>
                  <a:pt x="125" y="928"/>
                </a:lnTo>
                <a:lnTo>
                  <a:pt x="111" y="907"/>
                </a:lnTo>
                <a:lnTo>
                  <a:pt x="100" y="890"/>
                </a:lnTo>
                <a:lnTo>
                  <a:pt x="86" y="873"/>
                </a:lnTo>
                <a:lnTo>
                  <a:pt x="71" y="859"/>
                </a:lnTo>
                <a:lnTo>
                  <a:pt x="58" y="848"/>
                </a:lnTo>
                <a:lnTo>
                  <a:pt x="44" y="838"/>
                </a:lnTo>
                <a:lnTo>
                  <a:pt x="29" y="832"/>
                </a:lnTo>
                <a:lnTo>
                  <a:pt x="15" y="827"/>
                </a:lnTo>
                <a:lnTo>
                  <a:pt x="0" y="825"/>
                </a:lnTo>
                <a:lnTo>
                  <a:pt x="19" y="806"/>
                </a:lnTo>
                <a:lnTo>
                  <a:pt x="38" y="790"/>
                </a:lnTo>
                <a:lnTo>
                  <a:pt x="58" y="777"/>
                </a:lnTo>
                <a:lnTo>
                  <a:pt x="77" y="765"/>
                </a:lnTo>
                <a:lnTo>
                  <a:pt x="94" y="758"/>
                </a:lnTo>
                <a:lnTo>
                  <a:pt x="109" y="752"/>
                </a:lnTo>
                <a:lnTo>
                  <a:pt x="127" y="748"/>
                </a:lnTo>
                <a:lnTo>
                  <a:pt x="142" y="746"/>
                </a:lnTo>
                <a:lnTo>
                  <a:pt x="163" y="750"/>
                </a:lnTo>
                <a:lnTo>
                  <a:pt x="184" y="761"/>
                </a:lnTo>
                <a:lnTo>
                  <a:pt x="207" y="779"/>
                </a:lnTo>
                <a:lnTo>
                  <a:pt x="231" y="806"/>
                </a:lnTo>
                <a:lnTo>
                  <a:pt x="254" y="838"/>
                </a:lnTo>
                <a:lnTo>
                  <a:pt x="277" y="878"/>
                </a:lnTo>
                <a:lnTo>
                  <a:pt x="302" y="924"/>
                </a:lnTo>
                <a:lnTo>
                  <a:pt x="327" y="980"/>
                </a:lnTo>
                <a:lnTo>
                  <a:pt x="363" y="1063"/>
                </a:lnTo>
                <a:lnTo>
                  <a:pt x="409" y="982"/>
                </a:lnTo>
                <a:lnTo>
                  <a:pt x="457" y="901"/>
                </a:lnTo>
                <a:lnTo>
                  <a:pt x="507" y="823"/>
                </a:lnTo>
                <a:lnTo>
                  <a:pt x="561" y="744"/>
                </a:lnTo>
                <a:lnTo>
                  <a:pt x="615" y="669"/>
                </a:lnTo>
                <a:lnTo>
                  <a:pt x="672" y="596"/>
                </a:lnTo>
                <a:lnTo>
                  <a:pt x="732" y="524"/>
                </a:lnTo>
                <a:lnTo>
                  <a:pt x="795" y="453"/>
                </a:lnTo>
                <a:lnTo>
                  <a:pt x="859" y="385"/>
                </a:lnTo>
                <a:lnTo>
                  <a:pt x="924" y="320"/>
                </a:lnTo>
                <a:lnTo>
                  <a:pt x="989" y="259"/>
                </a:lnTo>
                <a:lnTo>
                  <a:pt x="1055" y="199"/>
                </a:lnTo>
                <a:lnTo>
                  <a:pt x="1124" y="144"/>
                </a:lnTo>
                <a:lnTo>
                  <a:pt x="1191" y="92"/>
                </a:lnTo>
                <a:lnTo>
                  <a:pt x="1260" y="44"/>
                </a:lnTo>
                <a:lnTo>
                  <a:pt x="1331" y="0"/>
                </a:lnTo>
                <a:close/>
              </a:path>
            </a:pathLst>
          </a:custGeom>
          <a:solidFill>
            <a:srgbClr val="FF0000"/>
          </a:solidFill>
          <a:ln w="9525" cmpd="sng">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nchor="ctr"/>
          <a:lstStyle/>
          <a:p>
            <a:endParaRPr lang="zh-CN" altLang="en-US"/>
          </a:p>
        </p:txBody>
      </p:sp>
    </p:spTree>
    <p:extLst>
      <p:ext uri="{BB962C8B-B14F-4D97-AF65-F5344CB8AC3E}">
        <p14:creationId xmlns:p14="http://schemas.microsoft.com/office/powerpoint/2010/main" val="1394337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52016" y="2060848"/>
            <a:ext cx="11358699" cy="2074414"/>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en-US" sz="2800" b="1" dirty="0">
                <a:solidFill>
                  <a:srgbClr val="FF0000"/>
                </a:solidFill>
                <a:latin typeface="楷体" pitchFamily="49" charset="-122"/>
                <a:ea typeface="楷体" pitchFamily="49" charset="-122"/>
              </a:rPr>
              <a:t>选项</a:t>
            </a:r>
            <a:r>
              <a:rPr lang="en-US" altLang="zh-CN" sz="2800" b="1" dirty="0">
                <a:solidFill>
                  <a:srgbClr val="FF0000"/>
                </a:solidFill>
                <a:latin typeface="楷体" pitchFamily="49" charset="-122"/>
                <a:ea typeface="楷体" pitchFamily="49" charset="-122"/>
              </a:rPr>
              <a:t>A</a:t>
            </a:r>
            <a:r>
              <a:rPr lang="zh-CN" altLang="en-US" sz="2800" b="1" dirty="0">
                <a:solidFill>
                  <a:srgbClr val="FF0000"/>
                </a:solidFill>
                <a:latin typeface="楷体" pitchFamily="49" charset="-122"/>
                <a:ea typeface="楷体" pitchFamily="49" charset="-122"/>
              </a:rPr>
              <a:t>：</a:t>
            </a:r>
            <a:r>
              <a:rPr lang="zh-CN" altLang="zh-CN" sz="2800" b="1" dirty="0">
                <a:solidFill>
                  <a:srgbClr val="FF0000"/>
                </a:solidFill>
                <a:latin typeface="楷体" pitchFamily="49" charset="-122"/>
                <a:ea typeface="楷体" pitchFamily="49" charset="-122"/>
              </a:rPr>
              <a:t>“满地碎石”</a:t>
            </a:r>
            <a:r>
              <a:rPr lang="zh-CN" altLang="zh-CN" sz="2800" b="1" dirty="0">
                <a:solidFill>
                  <a:srgbClr val="FF0000"/>
                </a:solidFill>
                <a:latin typeface="楷体" pitchFamily="49" charset="-122"/>
                <a:ea typeface="楷体" pitchFamily="49" charset="-122"/>
              </a:rPr>
              <a:t>错</a:t>
            </a:r>
            <a:r>
              <a:rPr lang="zh-CN" altLang="zh-CN" sz="2800" b="1" dirty="0">
                <a:solidFill>
                  <a:srgbClr val="FF0000"/>
                </a:solidFill>
                <a:latin typeface="楷体" pitchFamily="49" charset="-122"/>
                <a:ea typeface="楷体" pitchFamily="49" charset="-122"/>
              </a:rPr>
              <a:t>。</a:t>
            </a:r>
            <a:endParaRPr lang="en-US" altLang="zh-CN" sz="2800" b="1" dirty="0">
              <a:solidFill>
                <a:srgbClr val="FF0000"/>
              </a:solidFill>
              <a:latin typeface="楷体" pitchFamily="49" charset="-122"/>
              <a:ea typeface="楷体" pitchFamily="49" charset="-122"/>
            </a:endParaRPr>
          </a:p>
          <a:p>
            <a:pPr>
              <a:buNone/>
            </a:pPr>
            <a:r>
              <a:rPr lang="zh-CN" altLang="en-US" sz="2800" b="1" dirty="0">
                <a:solidFill>
                  <a:srgbClr val="FF0000"/>
                </a:solidFill>
                <a:latin typeface="楷体" pitchFamily="49" charset="-122"/>
                <a:ea typeface="楷体" pitchFamily="49" charset="-122"/>
              </a:rPr>
              <a:t>选项</a:t>
            </a:r>
            <a:r>
              <a:rPr lang="en-US" altLang="zh-CN" sz="2800" b="1" dirty="0">
                <a:solidFill>
                  <a:srgbClr val="FF0000"/>
                </a:solidFill>
                <a:latin typeface="楷体" pitchFamily="49" charset="-122"/>
                <a:ea typeface="楷体" pitchFamily="49" charset="-122"/>
              </a:rPr>
              <a:t>C</a:t>
            </a:r>
            <a:r>
              <a:rPr lang="zh-CN" altLang="en-US" sz="2800" b="1" dirty="0">
                <a:solidFill>
                  <a:srgbClr val="FF0000"/>
                </a:solidFill>
                <a:latin typeface="楷体" pitchFamily="49" charset="-122"/>
                <a:ea typeface="楷体" pitchFamily="49" charset="-122"/>
              </a:rPr>
              <a:t>：</a:t>
            </a:r>
            <a:r>
              <a:rPr lang="zh-CN" altLang="zh-CN" sz="2800" b="1" dirty="0">
                <a:solidFill>
                  <a:srgbClr val="FF0000"/>
                </a:solidFill>
                <a:latin typeface="楷体" pitchFamily="49" charset="-122"/>
                <a:ea typeface="楷体" pitchFamily="49" charset="-122"/>
              </a:rPr>
              <a:t>“对比”</a:t>
            </a:r>
            <a:r>
              <a:rPr lang="zh-CN" altLang="zh-CN" sz="2800" b="1" dirty="0">
                <a:solidFill>
                  <a:srgbClr val="FF0000"/>
                </a:solidFill>
                <a:latin typeface="楷体" pitchFamily="49" charset="-122"/>
                <a:ea typeface="楷体" pitchFamily="49" charset="-122"/>
              </a:rPr>
              <a:t>和“欲扬先抑”错</a:t>
            </a:r>
            <a:r>
              <a:rPr lang="zh-CN" altLang="zh-CN" sz="2800" b="1" dirty="0">
                <a:solidFill>
                  <a:srgbClr val="FF0000"/>
                </a:solidFill>
                <a:latin typeface="楷体" pitchFamily="49" charset="-122"/>
                <a:ea typeface="楷体" pitchFamily="49" charset="-122"/>
              </a:rPr>
              <a:t>。</a:t>
            </a:r>
            <a:endParaRPr lang="en-US" altLang="zh-CN" sz="2800" b="1" dirty="0">
              <a:solidFill>
                <a:srgbClr val="FF0000"/>
              </a:solidFill>
              <a:latin typeface="楷体" pitchFamily="49" charset="-122"/>
              <a:ea typeface="楷体" pitchFamily="49" charset="-122"/>
            </a:endParaRPr>
          </a:p>
          <a:p>
            <a:pPr>
              <a:buNone/>
            </a:pPr>
            <a:r>
              <a:rPr lang="zh-CN" altLang="en-US" sz="2800" b="1" dirty="0">
                <a:solidFill>
                  <a:srgbClr val="FF0000"/>
                </a:solidFill>
                <a:latin typeface="楷体" pitchFamily="49" charset="-122"/>
                <a:ea typeface="楷体" pitchFamily="49" charset="-122"/>
              </a:rPr>
              <a:t>选项</a:t>
            </a:r>
            <a:r>
              <a:rPr lang="en-US" altLang="zh-CN" sz="2800" b="1" dirty="0">
                <a:solidFill>
                  <a:srgbClr val="FF0000"/>
                </a:solidFill>
                <a:latin typeface="楷体" pitchFamily="49" charset="-122"/>
                <a:ea typeface="楷体" pitchFamily="49" charset="-122"/>
              </a:rPr>
              <a:t>D</a:t>
            </a:r>
            <a:r>
              <a:rPr lang="zh-CN" altLang="en-US" sz="2800" b="1" dirty="0">
                <a:solidFill>
                  <a:srgbClr val="FF0000"/>
                </a:solidFill>
                <a:latin typeface="楷体" pitchFamily="49" charset="-122"/>
                <a:ea typeface="楷体" pitchFamily="49" charset="-122"/>
              </a:rPr>
              <a:t>：</a:t>
            </a:r>
            <a:r>
              <a:rPr lang="zh-CN" altLang="zh-CN" sz="2800" b="1" dirty="0">
                <a:solidFill>
                  <a:srgbClr val="FF0000"/>
                </a:solidFill>
                <a:latin typeface="楷体" pitchFamily="49" charset="-122"/>
                <a:ea typeface="楷体" pitchFamily="49" charset="-122"/>
              </a:rPr>
              <a:t>对</a:t>
            </a:r>
            <a:r>
              <a:rPr lang="zh-CN" altLang="zh-CN" sz="2800" b="1" dirty="0">
                <a:solidFill>
                  <a:srgbClr val="FF0000"/>
                </a:solidFill>
                <a:latin typeface="楷体" pitchFamily="49" charset="-122"/>
                <a:ea typeface="楷体" pitchFamily="49" charset="-122"/>
              </a:rPr>
              <a:t>“汝”的理解错误</a:t>
            </a:r>
            <a:r>
              <a:rPr lang="zh-CN" altLang="zh-CN" sz="2800" b="1" dirty="0">
                <a:solidFill>
                  <a:srgbClr val="FF0000"/>
                </a:solidFill>
                <a:latin typeface="楷体" pitchFamily="49" charset="-122"/>
                <a:ea typeface="楷体" pitchFamily="49" charset="-122"/>
              </a:rPr>
              <a:t>。</a:t>
            </a:r>
            <a:endParaRPr lang="en-US" altLang="zh-CN" sz="2800" b="1" dirty="0">
              <a:solidFill>
                <a:srgbClr val="FF0000"/>
              </a:solidFill>
              <a:latin typeface="楷体" pitchFamily="49" charset="-122"/>
              <a:ea typeface="楷体" pitchFamily="49" charset="-122"/>
            </a:endParaRPr>
          </a:p>
          <a:p>
            <a:pPr>
              <a:buNone/>
            </a:pPr>
            <a:r>
              <a:rPr lang="zh-CN" altLang="en-US" sz="2800" b="1" dirty="0">
                <a:solidFill>
                  <a:srgbClr val="FF0000"/>
                </a:solidFill>
                <a:latin typeface="楷体" pitchFamily="49" charset="-122"/>
                <a:ea typeface="楷体" pitchFamily="49" charset="-122"/>
              </a:rPr>
              <a:t>故</a:t>
            </a:r>
            <a:r>
              <a:rPr lang="zh-CN" altLang="en-US" sz="2800" b="1" dirty="0">
                <a:solidFill>
                  <a:srgbClr val="FF0000"/>
                </a:solidFill>
                <a:latin typeface="楷体" pitchFamily="49" charset="-122"/>
                <a:ea typeface="楷体" pitchFamily="49" charset="-122"/>
              </a:rPr>
              <a:t>选：</a:t>
            </a:r>
            <a:r>
              <a:rPr lang="en-US" altLang="zh-CN" sz="2800" b="1" dirty="0">
                <a:solidFill>
                  <a:srgbClr val="FF0000"/>
                </a:solidFill>
                <a:latin typeface="楷体" pitchFamily="49" charset="-122"/>
                <a:ea typeface="楷体" pitchFamily="49" charset="-122"/>
              </a:rPr>
              <a:t>B</a:t>
            </a:r>
            <a:endParaRPr lang="zh-CN" altLang="zh-CN" sz="2800" b="1" dirty="0">
              <a:solidFill>
                <a:srgbClr val="FF0000"/>
              </a:solidFill>
              <a:latin typeface="楷体" pitchFamily="49" charset="-122"/>
              <a:ea typeface="楷体" pitchFamily="49" charset="-122"/>
            </a:endParaRPr>
          </a:p>
        </p:txBody>
      </p:sp>
    </p:spTree>
    <p:extLst>
      <p:ext uri="{BB962C8B-B14F-4D97-AF65-F5344CB8AC3E}">
        <p14:creationId xmlns:p14="http://schemas.microsoft.com/office/powerpoint/2010/main" val="31631413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03661" y="3677758"/>
            <a:ext cx="11569635" cy="1815882"/>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sz="2800" b="1" dirty="0">
                <a:solidFill>
                  <a:srgbClr val="0000FF"/>
                </a:solidFill>
                <a:latin typeface="楷体" pitchFamily="49" charset="-122"/>
                <a:ea typeface="楷体" pitchFamily="49" charset="-122"/>
              </a:rPr>
              <a:t>14</a:t>
            </a:r>
            <a:r>
              <a:rPr lang="zh-CN" altLang="en-US" sz="2800" b="1" dirty="0">
                <a:solidFill>
                  <a:srgbClr val="0000FF"/>
                </a:solidFill>
                <a:latin typeface="楷体" pitchFamily="49" charset="-122"/>
                <a:ea typeface="楷体" pitchFamily="49" charset="-122"/>
              </a:rPr>
              <a:t>．杜甫</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画鹰</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：“素练风霜起，苍鹰画作殊。竦身思狡兔，侧目似愁胡。绦镟光堪摘，</a:t>
            </a:r>
            <a:r>
              <a:rPr lang="zh-CN" altLang="en-US" sz="2800" b="1" dirty="0" smtClean="0">
                <a:solidFill>
                  <a:srgbClr val="0000FF"/>
                </a:solidFill>
                <a:latin typeface="楷体" pitchFamily="49" charset="-122"/>
                <a:ea typeface="楷体" pitchFamily="49" charset="-122"/>
              </a:rPr>
              <a:t>轩楹</a:t>
            </a:r>
            <a:r>
              <a:rPr lang="zh-CN" altLang="en-US" sz="2800" b="1" dirty="0">
                <a:solidFill>
                  <a:srgbClr val="0000FF"/>
                </a:solidFill>
                <a:latin typeface="楷体" pitchFamily="49" charset="-122"/>
                <a:ea typeface="楷体" pitchFamily="49" charset="-122"/>
              </a:rPr>
              <a:t>势可呼。何当击凡鸟，毛血洒平芜。”请从思想感情、写作对象、描写手法三个方面，</a:t>
            </a:r>
          </a:p>
          <a:p>
            <a:pPr eaLnBrk="1" hangingPunct="1">
              <a:spcBef>
                <a:spcPct val="0"/>
              </a:spcBef>
              <a:buFontTx/>
              <a:buNone/>
            </a:pPr>
            <a:r>
              <a:rPr lang="zh-CN" altLang="en-US" sz="2800" b="1" dirty="0">
                <a:solidFill>
                  <a:srgbClr val="0000FF"/>
                </a:solidFill>
                <a:latin typeface="楷体" pitchFamily="49" charset="-122"/>
                <a:ea typeface="楷体" pitchFamily="49" charset="-122"/>
              </a:rPr>
              <a:t>比较这首诗与陈维崧词的不同之处。（</a:t>
            </a:r>
            <a:r>
              <a:rPr lang="en-US" altLang="zh-CN" sz="2800" b="1" dirty="0">
                <a:solidFill>
                  <a:srgbClr val="0000FF"/>
                </a:solidFill>
                <a:latin typeface="楷体" pitchFamily="49" charset="-122"/>
                <a:ea typeface="楷体" pitchFamily="49" charset="-122"/>
              </a:rPr>
              <a:t>6 </a:t>
            </a:r>
            <a:r>
              <a:rPr lang="zh-CN" altLang="en-US" sz="2800" b="1" dirty="0">
                <a:solidFill>
                  <a:srgbClr val="0000FF"/>
                </a:solidFill>
                <a:latin typeface="楷体" pitchFamily="49" charset="-122"/>
                <a:ea typeface="楷体" pitchFamily="49" charset="-122"/>
              </a:rPr>
              <a:t>分）</a:t>
            </a:r>
            <a:endParaRPr lang="zh-CN" altLang="en-US" sz="2800" b="1" dirty="0">
              <a:solidFill>
                <a:srgbClr val="0000FF"/>
              </a:solidFill>
              <a:latin typeface="楷体" pitchFamily="49" charset="-122"/>
              <a:ea typeface="楷体" pitchFamily="49" charset="-122"/>
            </a:endParaRPr>
          </a:p>
        </p:txBody>
      </p:sp>
      <p:sp>
        <p:nvSpPr>
          <p:cNvPr id="3" name="TextBox 2"/>
          <p:cNvSpPr txBox="1">
            <a:spLocks noChangeArrowheads="1"/>
          </p:cNvSpPr>
          <p:nvPr/>
        </p:nvSpPr>
        <p:spPr bwMode="auto">
          <a:xfrm>
            <a:off x="194525" y="116632"/>
            <a:ext cx="11578771" cy="3539430"/>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b="1" dirty="0">
                <a:solidFill>
                  <a:srgbClr val="0000FF"/>
                </a:solidFill>
                <a:latin typeface="楷体" pitchFamily="49" charset="-122"/>
                <a:ea typeface="楷体" pitchFamily="49" charset="-122"/>
              </a:rPr>
              <a:t>三、本大题共 </a:t>
            </a:r>
            <a:r>
              <a:rPr lang="en-US" altLang="zh-CN" sz="2800" b="1" dirty="0">
                <a:solidFill>
                  <a:srgbClr val="0000FF"/>
                </a:solidFill>
                <a:latin typeface="楷体" pitchFamily="49" charset="-122"/>
                <a:ea typeface="楷体" pitchFamily="49" charset="-122"/>
              </a:rPr>
              <a:t>5 </a:t>
            </a:r>
            <a:r>
              <a:rPr lang="zh-CN" altLang="en-US" sz="2800" b="1" dirty="0">
                <a:solidFill>
                  <a:srgbClr val="0000FF"/>
                </a:solidFill>
                <a:latin typeface="楷体" pitchFamily="49" charset="-122"/>
                <a:ea typeface="楷体" pitchFamily="49" charset="-122"/>
              </a:rPr>
              <a:t>题，共 </a:t>
            </a:r>
            <a:r>
              <a:rPr lang="en-US" altLang="zh-CN" sz="2800" b="1" dirty="0">
                <a:solidFill>
                  <a:srgbClr val="0000FF"/>
                </a:solidFill>
                <a:latin typeface="楷体" pitchFamily="49" charset="-122"/>
                <a:ea typeface="楷体" pitchFamily="49" charset="-122"/>
              </a:rPr>
              <a:t>24 </a:t>
            </a:r>
            <a:r>
              <a:rPr lang="zh-CN" altLang="en-US" sz="2800" b="1" dirty="0">
                <a:solidFill>
                  <a:srgbClr val="0000FF"/>
                </a:solidFill>
                <a:latin typeface="楷体" pitchFamily="49" charset="-122"/>
                <a:ea typeface="楷体" pitchFamily="49" charset="-122"/>
              </a:rPr>
              <a:t>分。</a:t>
            </a:r>
          </a:p>
          <a:p>
            <a:pPr eaLnBrk="1" hangingPunct="1">
              <a:spcBef>
                <a:spcPct val="0"/>
              </a:spcBef>
              <a:buFontTx/>
              <a:buNone/>
            </a:pPr>
            <a:r>
              <a:rPr lang="zh-CN" altLang="en-US" sz="2800" b="1" dirty="0">
                <a:solidFill>
                  <a:srgbClr val="0000FF"/>
                </a:solidFill>
                <a:latin typeface="楷体" pitchFamily="49" charset="-122"/>
                <a:ea typeface="楷体" pitchFamily="49" charset="-122"/>
              </a:rPr>
              <a:t>（一）阅读下面这首词，完成 </a:t>
            </a:r>
            <a:r>
              <a:rPr lang="en-US" altLang="zh-CN" sz="2800" b="1" dirty="0">
                <a:solidFill>
                  <a:srgbClr val="0000FF"/>
                </a:solidFill>
                <a:latin typeface="楷体" pitchFamily="49" charset="-122"/>
                <a:ea typeface="楷体" pitchFamily="49" charset="-122"/>
              </a:rPr>
              <a:t>12</a:t>
            </a:r>
            <a:r>
              <a:rPr lang="zh-CN" altLang="en-US" sz="2800" b="1" dirty="0">
                <a:solidFill>
                  <a:srgbClr val="0000FF"/>
                </a:solidFill>
                <a:latin typeface="楷体" pitchFamily="49" charset="-122"/>
                <a:ea typeface="楷体" pitchFamily="49" charset="-122"/>
              </a:rPr>
              <a:t>－</a:t>
            </a:r>
            <a:r>
              <a:rPr lang="en-US" altLang="zh-CN" sz="2800" b="1" dirty="0">
                <a:solidFill>
                  <a:srgbClr val="0000FF"/>
                </a:solidFill>
                <a:latin typeface="楷体" pitchFamily="49" charset="-122"/>
                <a:ea typeface="楷体" pitchFamily="49" charset="-122"/>
              </a:rPr>
              <a:t>14 </a:t>
            </a:r>
            <a:r>
              <a:rPr lang="zh-CN" altLang="en-US" sz="2800" b="1" dirty="0">
                <a:solidFill>
                  <a:srgbClr val="0000FF"/>
                </a:solidFill>
                <a:latin typeface="楷体" pitchFamily="49" charset="-122"/>
                <a:ea typeface="楷体" pitchFamily="49" charset="-122"/>
              </a:rPr>
              <a:t>题。（共 </a:t>
            </a:r>
            <a:r>
              <a:rPr lang="en-US" altLang="zh-CN" sz="2800" b="1" dirty="0">
                <a:solidFill>
                  <a:srgbClr val="0000FF"/>
                </a:solidFill>
                <a:latin typeface="楷体" pitchFamily="49" charset="-122"/>
                <a:ea typeface="楷体" pitchFamily="49" charset="-122"/>
              </a:rPr>
              <a:t>12 </a:t>
            </a:r>
            <a:r>
              <a:rPr lang="zh-CN" altLang="en-US" sz="2800" b="1" dirty="0">
                <a:solidFill>
                  <a:srgbClr val="0000FF"/>
                </a:solidFill>
                <a:latin typeface="楷体" pitchFamily="49" charset="-122"/>
                <a:ea typeface="楷体" pitchFamily="49" charset="-122"/>
              </a:rPr>
              <a:t>分）</a:t>
            </a:r>
          </a:p>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醉</a:t>
            </a:r>
            <a:r>
              <a:rPr lang="zh-CN" altLang="en-US" sz="2800" b="1" dirty="0">
                <a:solidFill>
                  <a:srgbClr val="0000FF"/>
                </a:solidFill>
                <a:latin typeface="楷体" pitchFamily="49" charset="-122"/>
                <a:ea typeface="楷体" pitchFamily="49" charset="-122"/>
              </a:rPr>
              <a:t>落魄</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咏</a:t>
            </a:r>
            <a:r>
              <a:rPr lang="zh-CN" altLang="en-US" sz="2800" b="1" dirty="0" smtClean="0">
                <a:solidFill>
                  <a:srgbClr val="0000FF"/>
                </a:solidFill>
                <a:latin typeface="楷体" pitchFamily="49" charset="-122"/>
                <a:ea typeface="楷体" pitchFamily="49" charset="-122"/>
              </a:rPr>
              <a:t>鹰    陈维崧 </a:t>
            </a:r>
            <a:r>
              <a:rPr lang="en-US" altLang="zh-CN" sz="2800" b="1" dirty="0">
                <a:solidFill>
                  <a:srgbClr val="0000FF"/>
                </a:solidFill>
                <a:latin typeface="楷体" pitchFamily="49" charset="-122"/>
                <a:ea typeface="楷体" pitchFamily="49" charset="-122"/>
              </a:rPr>
              <a:t>【 1 】</a:t>
            </a:r>
          </a:p>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寒</a:t>
            </a:r>
            <a:r>
              <a:rPr lang="zh-CN" altLang="en-US" sz="2800" b="1" dirty="0">
                <a:solidFill>
                  <a:srgbClr val="0000FF"/>
                </a:solidFill>
                <a:latin typeface="楷体" pitchFamily="49" charset="-122"/>
                <a:ea typeface="楷体" pitchFamily="49" charset="-122"/>
              </a:rPr>
              <a:t>山几堵，风低削碎中原路。秋空一碧无今古。醉袒貂裘，略记寻呼处</a:t>
            </a:r>
            <a:r>
              <a:rPr lang="zh-CN" altLang="en-US" sz="2800" b="1" dirty="0" smtClean="0">
                <a:solidFill>
                  <a:srgbClr val="0000FF"/>
                </a:solidFill>
                <a:latin typeface="楷体" pitchFamily="49" charset="-122"/>
                <a:ea typeface="楷体" pitchFamily="49" charset="-122"/>
              </a:rPr>
              <a:t>。男儿</a:t>
            </a:r>
            <a:r>
              <a:rPr lang="zh-CN" altLang="en-US" sz="2800" b="1" dirty="0">
                <a:solidFill>
                  <a:srgbClr val="0000FF"/>
                </a:solidFill>
                <a:latin typeface="楷体" pitchFamily="49" charset="-122"/>
                <a:ea typeface="楷体" pitchFamily="49" charset="-122"/>
              </a:rPr>
              <a:t>身手和谁赌？老来猛气还轩</a:t>
            </a:r>
            <a:r>
              <a:rPr lang="zh-CN" altLang="en-US" sz="2800" b="1" dirty="0" smtClean="0">
                <a:solidFill>
                  <a:srgbClr val="0000FF"/>
                </a:solidFill>
                <a:latin typeface="楷体" pitchFamily="49" charset="-122"/>
                <a:ea typeface="楷体" pitchFamily="49" charset="-122"/>
              </a:rPr>
              <a:t>举</a:t>
            </a:r>
            <a:r>
              <a:rPr lang="en-US" altLang="zh-CN" sz="2800" b="1" dirty="0" smtClean="0">
                <a:solidFill>
                  <a:srgbClr val="0000FF"/>
                </a:solidFill>
                <a:latin typeface="楷体" pitchFamily="49" charset="-122"/>
                <a:ea typeface="楷体" pitchFamily="49" charset="-122"/>
              </a:rPr>
              <a:t>【 </a:t>
            </a:r>
            <a:r>
              <a:rPr lang="en-US" altLang="zh-CN" sz="2800" b="1" dirty="0">
                <a:solidFill>
                  <a:srgbClr val="0000FF"/>
                </a:solidFill>
                <a:latin typeface="楷体" pitchFamily="49" charset="-122"/>
                <a:ea typeface="楷体" pitchFamily="49" charset="-122"/>
              </a:rPr>
              <a:t>2 </a:t>
            </a:r>
            <a:r>
              <a:rPr lang="en-US" altLang="zh-CN" sz="2800" b="1" dirty="0" smtClean="0">
                <a:solidFill>
                  <a:srgbClr val="0000FF"/>
                </a:solidFill>
                <a:latin typeface="楷体" pitchFamily="49" charset="-122"/>
                <a:ea typeface="楷体" pitchFamily="49" charset="-122"/>
              </a:rPr>
              <a:t>】</a:t>
            </a:r>
            <a:r>
              <a:rPr lang="zh-CN" altLang="en-US" sz="2800" b="1" dirty="0" smtClean="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人间多少闲狐兔，月黑沙黄，此际偏思汝。</a:t>
            </a:r>
          </a:p>
          <a:p>
            <a:pPr eaLnBrk="1" hangingPunct="1">
              <a:spcBef>
                <a:spcPct val="0"/>
              </a:spcBef>
              <a:buFontTx/>
              <a:buNone/>
            </a:pPr>
            <a:r>
              <a:rPr lang="zh-CN" altLang="en-US" sz="2800" b="1" dirty="0">
                <a:solidFill>
                  <a:srgbClr val="0000FF"/>
                </a:solidFill>
                <a:latin typeface="楷体" pitchFamily="49" charset="-122"/>
                <a:ea typeface="楷体" pitchFamily="49" charset="-122"/>
              </a:rPr>
              <a:t>注释：</a:t>
            </a:r>
            <a:r>
              <a:rPr lang="en-US" altLang="zh-CN" sz="2800" b="1" dirty="0">
                <a:solidFill>
                  <a:srgbClr val="0000FF"/>
                </a:solidFill>
                <a:latin typeface="楷体" pitchFamily="49" charset="-122"/>
                <a:ea typeface="楷体" pitchFamily="49" charset="-122"/>
              </a:rPr>
              <a:t>【1】</a:t>
            </a:r>
            <a:r>
              <a:rPr lang="zh-CN" altLang="en-US" sz="2800" b="1" dirty="0">
                <a:solidFill>
                  <a:srgbClr val="0000FF"/>
                </a:solidFill>
                <a:latin typeface="楷体" pitchFamily="49" charset="-122"/>
                <a:ea typeface="楷体" pitchFamily="49" charset="-122"/>
              </a:rPr>
              <a:t>陈维崧：清初词人，早年生活优裕，后经历易代，浪游南北。</a:t>
            </a:r>
            <a:r>
              <a:rPr lang="en-US" altLang="zh-CN" sz="2800" b="1" dirty="0">
                <a:solidFill>
                  <a:srgbClr val="0000FF"/>
                </a:solidFill>
                <a:latin typeface="楷体" pitchFamily="49" charset="-122"/>
                <a:ea typeface="楷体" pitchFamily="49" charset="-122"/>
              </a:rPr>
              <a:t>【2】</a:t>
            </a:r>
            <a:r>
              <a:rPr lang="zh-CN" altLang="en-US" sz="2800" b="1" dirty="0">
                <a:solidFill>
                  <a:srgbClr val="0000FF"/>
                </a:solidFill>
                <a:latin typeface="楷体" pitchFamily="49" charset="-122"/>
                <a:ea typeface="楷体" pitchFamily="49" charset="-122"/>
              </a:rPr>
              <a:t>轩举：高昂飞扬。</a:t>
            </a:r>
            <a:endParaRPr lang="zh-CN" altLang="en-US" sz="2800" b="1" dirty="0">
              <a:solidFill>
                <a:srgbClr val="0000FF"/>
              </a:solidFill>
              <a:latin typeface="楷体" pitchFamily="49" charset="-122"/>
              <a:ea typeface="楷体" pitchFamily="49" charset="-122"/>
            </a:endParaRPr>
          </a:p>
        </p:txBody>
      </p:sp>
    </p:spTree>
    <p:extLst>
      <p:ext uri="{BB962C8B-B14F-4D97-AF65-F5344CB8AC3E}">
        <p14:creationId xmlns:p14="http://schemas.microsoft.com/office/powerpoint/2010/main" val="255005888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31101" y="1124744"/>
            <a:ext cx="11358699" cy="2677656"/>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sz="2800" b="1" dirty="0">
                <a:solidFill>
                  <a:srgbClr val="FF0000"/>
                </a:solidFill>
                <a:latin typeface="楷体" pitchFamily="49" charset="-122"/>
                <a:ea typeface="楷体" pitchFamily="49" charset="-122"/>
              </a:rPr>
              <a:t>14</a:t>
            </a:r>
            <a:r>
              <a:rPr lang="zh-CN" altLang="en-US" sz="2800" b="1" dirty="0">
                <a:solidFill>
                  <a:srgbClr val="FF0000"/>
                </a:solidFill>
                <a:latin typeface="楷体" pitchFamily="49" charset="-122"/>
                <a:ea typeface="楷体" pitchFamily="49" charset="-122"/>
              </a:rPr>
              <a:t>．答案要点：</a:t>
            </a:r>
          </a:p>
          <a:p>
            <a:pPr eaLnBrk="1" hangingPunct="1">
              <a:spcBef>
                <a:spcPct val="0"/>
              </a:spcBef>
              <a:buFontTx/>
              <a:buNone/>
            </a:pPr>
            <a:r>
              <a:rPr lang="zh-CN" altLang="en-US" sz="2800" b="1" dirty="0">
                <a:solidFill>
                  <a:srgbClr val="0000FF"/>
                </a:solidFill>
                <a:latin typeface="楷体" pitchFamily="49" charset="-122"/>
                <a:ea typeface="楷体" pitchFamily="49" charset="-122"/>
              </a:rPr>
              <a:t>思想感情：</a:t>
            </a:r>
            <a:r>
              <a:rPr lang="zh-CN" altLang="en-US" sz="2800" b="1" dirty="0">
                <a:solidFill>
                  <a:srgbClr val="FF0000"/>
                </a:solidFill>
                <a:latin typeface="楷体" pitchFamily="49" charset="-122"/>
                <a:ea typeface="楷体" pitchFamily="49" charset="-122"/>
              </a:rPr>
              <a:t>杜诗主要表达激昂向上的理想主义精神；陈词主要表达不得舒展怀抱的</a:t>
            </a:r>
            <a:r>
              <a:rPr lang="zh-CN" altLang="en-US" sz="2800" b="1" dirty="0" smtClean="0">
                <a:solidFill>
                  <a:srgbClr val="FF0000"/>
                </a:solidFill>
                <a:latin typeface="楷体" pitchFamily="49" charset="-122"/>
                <a:ea typeface="楷体" pitchFamily="49" charset="-122"/>
              </a:rPr>
              <a:t>愤懑之</a:t>
            </a:r>
            <a:r>
              <a:rPr lang="zh-CN" altLang="en-US" sz="2800" b="1" dirty="0">
                <a:solidFill>
                  <a:srgbClr val="FF0000"/>
                </a:solidFill>
                <a:latin typeface="楷体" pitchFamily="49" charset="-122"/>
                <a:ea typeface="楷体" pitchFamily="49" charset="-122"/>
              </a:rPr>
              <a:t>情。</a:t>
            </a:r>
          </a:p>
          <a:p>
            <a:pPr eaLnBrk="1" hangingPunct="1">
              <a:spcBef>
                <a:spcPct val="0"/>
              </a:spcBef>
              <a:buFontTx/>
              <a:buNone/>
            </a:pPr>
            <a:r>
              <a:rPr lang="zh-CN" altLang="en-US" sz="2800" b="1" dirty="0">
                <a:solidFill>
                  <a:srgbClr val="0000FF"/>
                </a:solidFill>
                <a:latin typeface="楷体" pitchFamily="49" charset="-122"/>
                <a:ea typeface="楷体" pitchFamily="49" charset="-122"/>
              </a:rPr>
              <a:t>写作对象：</a:t>
            </a:r>
            <a:r>
              <a:rPr lang="zh-CN" altLang="en-US" sz="2800" b="1" dirty="0">
                <a:solidFill>
                  <a:srgbClr val="FF0000"/>
                </a:solidFill>
                <a:latin typeface="楷体" pitchFamily="49" charset="-122"/>
                <a:ea typeface="楷体" pitchFamily="49" charset="-122"/>
              </a:rPr>
              <a:t>杜诗写的是画中的鹰，陈词咏的是鹰本身。</a:t>
            </a:r>
          </a:p>
          <a:p>
            <a:pPr eaLnBrk="1" hangingPunct="1">
              <a:spcBef>
                <a:spcPct val="0"/>
              </a:spcBef>
              <a:buFontTx/>
              <a:buNone/>
            </a:pPr>
            <a:r>
              <a:rPr lang="zh-CN" altLang="en-US" sz="2800" b="1" dirty="0">
                <a:solidFill>
                  <a:srgbClr val="0000FF"/>
                </a:solidFill>
                <a:latin typeface="楷体" pitchFamily="49" charset="-122"/>
                <a:ea typeface="楷体" pitchFamily="49" charset="-122"/>
              </a:rPr>
              <a:t>描写手法：</a:t>
            </a:r>
            <a:r>
              <a:rPr lang="zh-CN" altLang="en-US" sz="2800" b="1" dirty="0">
                <a:solidFill>
                  <a:srgbClr val="FF0000"/>
                </a:solidFill>
                <a:latin typeface="楷体" pitchFamily="49" charset="-122"/>
                <a:ea typeface="楷体" pitchFamily="49" charset="-122"/>
              </a:rPr>
              <a:t>杜诗侧重于描写近景和细节，主要使用白描手法；陈词主要写的是远景和</a:t>
            </a:r>
            <a:r>
              <a:rPr lang="zh-CN" altLang="en-US" sz="2800" b="1" dirty="0" smtClean="0">
                <a:solidFill>
                  <a:srgbClr val="FF0000"/>
                </a:solidFill>
                <a:latin typeface="楷体" pitchFamily="49" charset="-122"/>
                <a:ea typeface="楷体" pitchFamily="49" charset="-122"/>
              </a:rPr>
              <a:t>整体</a:t>
            </a:r>
            <a:r>
              <a:rPr lang="zh-CN" altLang="en-US" sz="2800" b="1" dirty="0">
                <a:solidFill>
                  <a:srgbClr val="FF0000"/>
                </a:solidFill>
                <a:latin typeface="楷体" pitchFamily="49" charset="-122"/>
                <a:ea typeface="楷体" pitchFamily="49" charset="-122"/>
              </a:rPr>
              <a:t>，使用了比喻、拟人的修辞方法。</a:t>
            </a:r>
          </a:p>
        </p:txBody>
      </p:sp>
    </p:spTree>
    <p:extLst>
      <p:ext uri="{BB962C8B-B14F-4D97-AF65-F5344CB8AC3E}">
        <p14:creationId xmlns:p14="http://schemas.microsoft.com/office/powerpoint/2010/main" val="209776550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24261" y="404664"/>
            <a:ext cx="11358699" cy="3970318"/>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sz="2800" b="1" dirty="0">
                <a:solidFill>
                  <a:srgbClr val="0000FF"/>
                </a:solidFill>
                <a:latin typeface="楷体" pitchFamily="49" charset="-122"/>
                <a:ea typeface="楷体" pitchFamily="49" charset="-122"/>
              </a:rPr>
              <a:t>15</a:t>
            </a:r>
            <a:r>
              <a:rPr lang="zh-CN" altLang="en-US" sz="2800" b="1" dirty="0">
                <a:solidFill>
                  <a:srgbClr val="0000FF"/>
                </a:solidFill>
                <a:latin typeface="楷体" pitchFamily="49" charset="-122"/>
                <a:ea typeface="楷体" pitchFamily="49" charset="-122"/>
              </a:rPr>
              <a:t>．在横线处填写作品原句。（共 </a:t>
            </a:r>
            <a:r>
              <a:rPr lang="en-US" altLang="zh-CN" sz="2800" b="1" dirty="0">
                <a:solidFill>
                  <a:srgbClr val="0000FF"/>
                </a:solidFill>
                <a:latin typeface="楷体" pitchFamily="49" charset="-122"/>
                <a:ea typeface="楷体" pitchFamily="49" charset="-122"/>
              </a:rPr>
              <a:t>8 </a:t>
            </a:r>
            <a:r>
              <a:rPr lang="zh-CN" altLang="en-US" sz="2800" b="1" dirty="0">
                <a:solidFill>
                  <a:srgbClr val="0000FF"/>
                </a:solidFill>
                <a:latin typeface="楷体" pitchFamily="49" charset="-122"/>
                <a:ea typeface="楷体" pitchFamily="49" charset="-122"/>
              </a:rPr>
              <a:t>分）</a:t>
            </a:r>
          </a:p>
          <a:p>
            <a:pPr eaLnBrk="1" hangingPunct="1">
              <a:spcBef>
                <a:spcPct val="0"/>
              </a:spcBef>
              <a:buFontTx/>
              <a:buNone/>
            </a:pPr>
            <a:r>
              <a:rPr lang="zh-CN" altLang="en-US" sz="2800" b="1" dirty="0">
                <a:solidFill>
                  <a:srgbClr val="0000FF"/>
                </a:solidFill>
                <a:latin typeface="楷体" pitchFamily="49" charset="-122"/>
                <a:ea typeface="楷体" pitchFamily="49" charset="-122"/>
              </a:rPr>
              <a:t>①毛泽东词中也写到过鹰：“</a:t>
            </a:r>
            <a:r>
              <a:rPr lang="en-US" altLang="zh-CN" sz="2800" b="1" dirty="0">
                <a:solidFill>
                  <a:srgbClr val="0000FF"/>
                </a:solidFill>
                <a:latin typeface="楷体" pitchFamily="49" charset="-122"/>
                <a:ea typeface="楷体" pitchFamily="49" charset="-122"/>
              </a:rPr>
              <a:t>_______</a:t>
            </a:r>
            <a:r>
              <a:rPr lang="zh-CN" altLang="en-US" sz="2800" b="1" dirty="0">
                <a:solidFill>
                  <a:srgbClr val="0000FF"/>
                </a:solidFill>
                <a:latin typeface="楷体" pitchFamily="49" charset="-122"/>
                <a:ea typeface="楷体" pitchFamily="49" charset="-122"/>
              </a:rPr>
              <a:t>，</a:t>
            </a:r>
            <a:r>
              <a:rPr lang="en-US" altLang="zh-CN" sz="2800" b="1" dirty="0">
                <a:solidFill>
                  <a:srgbClr val="0000FF"/>
                </a:solidFill>
                <a:latin typeface="楷体" pitchFamily="49" charset="-122"/>
                <a:ea typeface="楷体" pitchFamily="49" charset="-122"/>
              </a:rPr>
              <a:t>_______</a:t>
            </a:r>
            <a:r>
              <a:rPr lang="zh-CN" altLang="en-US" sz="2800" b="1" dirty="0">
                <a:solidFill>
                  <a:srgbClr val="0000FF"/>
                </a:solidFill>
                <a:latin typeface="楷体" pitchFamily="49" charset="-122"/>
                <a:ea typeface="楷体" pitchFamily="49" charset="-122"/>
              </a:rPr>
              <a:t>，万类霜天竞自由。”</a:t>
            </a:r>
          </a:p>
          <a:p>
            <a:pPr eaLnBrk="1" hangingPunct="1">
              <a:spcBef>
                <a:spcPct val="0"/>
              </a:spcBef>
              <a:buFontTx/>
              <a:buNone/>
            </a:pPr>
            <a:r>
              <a:rPr lang="zh-CN" altLang="en-US" sz="2800" b="1" dirty="0">
                <a:solidFill>
                  <a:srgbClr val="0000FF"/>
                </a:solidFill>
                <a:latin typeface="楷体" pitchFamily="49" charset="-122"/>
                <a:ea typeface="楷体" pitchFamily="49" charset="-122"/>
              </a:rPr>
              <a:t>②王安石游山之后发出感慨：“夫夷以近，</a:t>
            </a:r>
            <a:r>
              <a:rPr lang="en-US" altLang="zh-CN" sz="2800" b="1" dirty="0">
                <a:solidFill>
                  <a:srgbClr val="0000FF"/>
                </a:solidFill>
                <a:latin typeface="楷体" pitchFamily="49" charset="-122"/>
                <a:ea typeface="楷体" pitchFamily="49" charset="-122"/>
              </a:rPr>
              <a:t>_______</a:t>
            </a:r>
            <a:r>
              <a:rPr lang="zh-CN" altLang="en-US" sz="2800" b="1" dirty="0">
                <a:solidFill>
                  <a:srgbClr val="0000FF"/>
                </a:solidFill>
                <a:latin typeface="楷体" pitchFamily="49" charset="-122"/>
                <a:ea typeface="楷体" pitchFamily="49" charset="-122"/>
              </a:rPr>
              <a:t>；险以远，</a:t>
            </a:r>
            <a:r>
              <a:rPr lang="en-US" altLang="zh-CN" sz="2800" b="1" dirty="0">
                <a:solidFill>
                  <a:srgbClr val="0000FF"/>
                </a:solidFill>
                <a:latin typeface="楷体" pitchFamily="49" charset="-122"/>
                <a:ea typeface="楷体" pitchFamily="49" charset="-122"/>
              </a:rPr>
              <a:t>_______</a:t>
            </a:r>
            <a:r>
              <a:rPr lang="zh-CN" altLang="en-US" sz="2800" b="1" dirty="0">
                <a:solidFill>
                  <a:srgbClr val="0000FF"/>
                </a:solidFill>
                <a:latin typeface="楷体" pitchFamily="49" charset="-122"/>
                <a:ea typeface="楷体" pitchFamily="49" charset="-122"/>
              </a:rPr>
              <a:t>。”</a:t>
            </a:r>
          </a:p>
          <a:p>
            <a:pPr eaLnBrk="1" hangingPunct="1">
              <a:spcBef>
                <a:spcPct val="0"/>
              </a:spcBef>
              <a:buFontTx/>
              <a:buNone/>
            </a:pPr>
            <a:r>
              <a:rPr lang="zh-CN" altLang="en-US" sz="2800" b="1" dirty="0">
                <a:solidFill>
                  <a:srgbClr val="0000FF"/>
                </a:solidFill>
                <a:latin typeface="楷体" pitchFamily="49" charset="-122"/>
                <a:ea typeface="楷体" pitchFamily="49" charset="-122"/>
              </a:rPr>
              <a:t>③</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论语</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云：“思而不学则殆。”</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荀子</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劝学</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也讲过类似的话：“</a:t>
            </a:r>
            <a:r>
              <a:rPr lang="en-US" altLang="zh-CN" sz="2800" b="1" dirty="0">
                <a:solidFill>
                  <a:srgbClr val="0000FF"/>
                </a:solidFill>
                <a:latin typeface="楷体" pitchFamily="49" charset="-122"/>
                <a:ea typeface="楷体" pitchFamily="49" charset="-122"/>
              </a:rPr>
              <a:t>_______</a:t>
            </a:r>
            <a:r>
              <a:rPr lang="zh-CN" altLang="en-US" sz="2800" b="1" dirty="0">
                <a:solidFill>
                  <a:srgbClr val="0000FF"/>
                </a:solidFill>
                <a:latin typeface="楷体" pitchFamily="49" charset="-122"/>
                <a:ea typeface="楷体" pitchFamily="49" charset="-122"/>
              </a:rPr>
              <a:t>，</a:t>
            </a:r>
            <a:r>
              <a:rPr lang="en-US" altLang="zh-CN" sz="2800" b="1" dirty="0">
                <a:solidFill>
                  <a:srgbClr val="0000FF"/>
                </a:solidFill>
                <a:latin typeface="楷体" pitchFamily="49" charset="-122"/>
                <a:ea typeface="楷体" pitchFamily="49" charset="-122"/>
              </a:rPr>
              <a:t>________</a:t>
            </a:r>
            <a:r>
              <a:rPr lang="zh-CN" altLang="en-US" sz="2800" b="1" dirty="0">
                <a:solidFill>
                  <a:srgbClr val="0000FF"/>
                </a:solidFill>
                <a:latin typeface="楷体" pitchFamily="49" charset="-122"/>
                <a:ea typeface="楷体" pitchFamily="49" charset="-122"/>
              </a:rPr>
              <a:t>。”</a:t>
            </a:r>
          </a:p>
          <a:p>
            <a:pPr eaLnBrk="1" hangingPunct="1">
              <a:spcBef>
                <a:spcPct val="0"/>
              </a:spcBef>
              <a:buFontTx/>
              <a:buNone/>
            </a:pPr>
            <a:r>
              <a:rPr lang="zh-CN" altLang="en-US" sz="2800" b="1" dirty="0">
                <a:solidFill>
                  <a:srgbClr val="0000FF"/>
                </a:solidFill>
                <a:latin typeface="楷体" pitchFamily="49" charset="-122"/>
                <a:ea typeface="楷体" pitchFamily="49" charset="-122"/>
              </a:rPr>
              <a:t>④你写了一篇作文，慨叹南朝时期王朝的更迭覆灭，可以引用两句古诗词名句，如： “</a:t>
            </a:r>
            <a:r>
              <a:rPr lang="en-US" altLang="zh-CN" sz="2800" b="1" dirty="0">
                <a:solidFill>
                  <a:srgbClr val="0000FF"/>
                </a:solidFill>
                <a:latin typeface="楷体" pitchFamily="49" charset="-122"/>
                <a:ea typeface="楷体" pitchFamily="49" charset="-122"/>
              </a:rPr>
              <a:t>_______</a:t>
            </a:r>
            <a:r>
              <a:rPr lang="zh-CN" altLang="en-US" sz="2800" b="1" dirty="0">
                <a:solidFill>
                  <a:srgbClr val="0000FF"/>
                </a:solidFill>
                <a:latin typeface="楷体" pitchFamily="49" charset="-122"/>
                <a:ea typeface="楷体" pitchFamily="49" charset="-122"/>
              </a:rPr>
              <a:t>，</a:t>
            </a:r>
          </a:p>
          <a:p>
            <a:pPr eaLnBrk="1" hangingPunct="1">
              <a:spcBef>
                <a:spcPct val="0"/>
              </a:spcBef>
              <a:buFontTx/>
              <a:buNone/>
            </a:pPr>
            <a:r>
              <a:rPr lang="en-US" altLang="zh-CN" sz="2800" b="1" dirty="0">
                <a:solidFill>
                  <a:srgbClr val="0000FF"/>
                </a:solidFill>
                <a:latin typeface="楷体" pitchFamily="49" charset="-122"/>
                <a:ea typeface="楷体" pitchFamily="49" charset="-122"/>
              </a:rPr>
              <a:t>________</a:t>
            </a:r>
            <a:r>
              <a:rPr lang="zh-CN" altLang="en-US" sz="2800" b="1" dirty="0">
                <a:solidFill>
                  <a:srgbClr val="0000FF"/>
                </a:solidFill>
                <a:latin typeface="楷体" pitchFamily="49" charset="-122"/>
                <a:ea typeface="楷体" pitchFamily="49" charset="-122"/>
              </a:rPr>
              <a:t>。”</a:t>
            </a:r>
            <a:endParaRPr lang="zh-CN" altLang="en-US" sz="2800" b="1" dirty="0">
              <a:solidFill>
                <a:srgbClr val="0000FF"/>
              </a:solidFill>
              <a:latin typeface="楷体" pitchFamily="49" charset="-122"/>
              <a:ea typeface="楷体" pitchFamily="49" charset="-122"/>
            </a:endParaRPr>
          </a:p>
        </p:txBody>
      </p:sp>
    </p:spTree>
    <p:extLst>
      <p:ext uri="{BB962C8B-B14F-4D97-AF65-F5344CB8AC3E}">
        <p14:creationId xmlns:p14="http://schemas.microsoft.com/office/powerpoint/2010/main" val="378774071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98573" y="188640"/>
            <a:ext cx="11358699" cy="4832092"/>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sz="2800" b="1" dirty="0">
                <a:solidFill>
                  <a:srgbClr val="FF0000"/>
                </a:solidFill>
                <a:latin typeface="楷体" pitchFamily="49" charset="-122"/>
                <a:ea typeface="楷体" pitchFamily="49" charset="-122"/>
              </a:rPr>
              <a:t>15</a:t>
            </a:r>
            <a:r>
              <a:rPr lang="zh-CN" altLang="en-US" sz="2800" b="1" dirty="0">
                <a:solidFill>
                  <a:srgbClr val="FF0000"/>
                </a:solidFill>
                <a:latin typeface="楷体" pitchFamily="49" charset="-122"/>
                <a:ea typeface="楷体" pitchFamily="49" charset="-122"/>
              </a:rPr>
              <a:t>．答案：</a:t>
            </a:r>
          </a:p>
          <a:p>
            <a:pPr eaLnBrk="1" hangingPunct="1">
              <a:spcBef>
                <a:spcPct val="0"/>
              </a:spcBef>
              <a:buFontTx/>
              <a:buNone/>
            </a:pPr>
            <a:r>
              <a:rPr lang="zh-CN" altLang="en-US" sz="2800" b="1" dirty="0">
                <a:solidFill>
                  <a:srgbClr val="FF0000"/>
                </a:solidFill>
                <a:latin typeface="楷体" pitchFamily="49" charset="-122"/>
                <a:ea typeface="楷体" pitchFamily="49" charset="-122"/>
              </a:rPr>
              <a:t>①鹰击长空 鱼翔浅底</a:t>
            </a:r>
          </a:p>
          <a:p>
            <a:pPr eaLnBrk="1" hangingPunct="1">
              <a:spcBef>
                <a:spcPct val="0"/>
              </a:spcBef>
              <a:buFontTx/>
              <a:buNone/>
            </a:pPr>
            <a:r>
              <a:rPr lang="zh-CN" altLang="en-US" sz="2800" b="1" dirty="0">
                <a:solidFill>
                  <a:srgbClr val="FF0000"/>
                </a:solidFill>
                <a:latin typeface="楷体" pitchFamily="49" charset="-122"/>
                <a:ea typeface="楷体" pitchFamily="49" charset="-122"/>
              </a:rPr>
              <a:t>②则游者众 则至者少</a:t>
            </a:r>
          </a:p>
          <a:p>
            <a:pPr eaLnBrk="1" hangingPunct="1">
              <a:spcBef>
                <a:spcPct val="0"/>
              </a:spcBef>
              <a:buFontTx/>
              <a:buNone/>
            </a:pPr>
            <a:r>
              <a:rPr lang="zh-CN" altLang="en-US" sz="2800" b="1" dirty="0">
                <a:solidFill>
                  <a:srgbClr val="FF0000"/>
                </a:solidFill>
                <a:latin typeface="楷体" pitchFamily="49" charset="-122"/>
                <a:ea typeface="楷体" pitchFamily="49" charset="-122"/>
              </a:rPr>
              <a:t>③吾尝终日而思矣 不如须臾之所学也</a:t>
            </a:r>
          </a:p>
          <a:p>
            <a:pPr eaLnBrk="1" hangingPunct="1">
              <a:spcBef>
                <a:spcPct val="0"/>
              </a:spcBef>
              <a:buFontTx/>
              <a:buNone/>
            </a:pPr>
            <a:r>
              <a:rPr lang="zh-CN" altLang="en-US" sz="2800" b="1" dirty="0">
                <a:solidFill>
                  <a:srgbClr val="FF0000"/>
                </a:solidFill>
                <a:latin typeface="楷体" pitchFamily="49" charset="-122"/>
                <a:ea typeface="楷体" pitchFamily="49" charset="-122"/>
              </a:rPr>
              <a:t>④示例：南朝四百八十寺 多少楼台烟雨</a:t>
            </a:r>
            <a:r>
              <a:rPr lang="zh-CN" altLang="en-US" sz="2800" b="1" dirty="0">
                <a:solidFill>
                  <a:srgbClr val="FF0000"/>
                </a:solidFill>
                <a:latin typeface="楷体" pitchFamily="49" charset="-122"/>
                <a:ea typeface="楷体" pitchFamily="49" charset="-122"/>
              </a:rPr>
              <a:t>中</a:t>
            </a:r>
            <a:endParaRPr lang="en-US" altLang="zh-CN" sz="2800" b="1" dirty="0">
              <a:solidFill>
                <a:srgbClr val="FF0000"/>
              </a:solidFill>
              <a:latin typeface="楷体" pitchFamily="49" charset="-122"/>
              <a:ea typeface="楷体" pitchFamily="49" charset="-122"/>
            </a:endParaRPr>
          </a:p>
          <a:p>
            <a:pPr eaLnBrk="1" hangingPunct="1">
              <a:spcBef>
                <a:spcPct val="0"/>
              </a:spcBef>
              <a:buFontTx/>
              <a:buNone/>
            </a:pPr>
            <a:r>
              <a:rPr lang="zh-CN" altLang="en-US" sz="2800" b="1" dirty="0">
                <a:solidFill>
                  <a:srgbClr val="FF0000"/>
                </a:solidFill>
                <a:latin typeface="楷体" pitchFamily="49" charset="-122"/>
                <a:ea typeface="楷体" pitchFamily="49" charset="-122"/>
              </a:rPr>
              <a:t>雕栏玉砌应犹</a:t>
            </a:r>
            <a:r>
              <a:rPr lang="zh-CN" altLang="en-US" sz="2800" b="1" dirty="0">
                <a:solidFill>
                  <a:srgbClr val="FF0000"/>
                </a:solidFill>
                <a:latin typeface="楷体" pitchFamily="49" charset="-122"/>
                <a:ea typeface="楷体" pitchFamily="49" charset="-122"/>
              </a:rPr>
              <a:t>在，</a:t>
            </a:r>
            <a:r>
              <a:rPr lang="zh-CN" altLang="en-US" sz="2800" b="1" dirty="0">
                <a:solidFill>
                  <a:srgbClr val="FF0000"/>
                </a:solidFill>
                <a:latin typeface="楷体" pitchFamily="49" charset="-122"/>
                <a:ea typeface="楷体" pitchFamily="49" charset="-122"/>
              </a:rPr>
              <a:t>只是朱颜改</a:t>
            </a:r>
            <a:r>
              <a:rPr lang="zh-CN" altLang="en-US" sz="2800" b="1" dirty="0">
                <a:solidFill>
                  <a:srgbClr val="FF0000"/>
                </a:solidFill>
                <a:latin typeface="楷体" pitchFamily="49" charset="-122"/>
                <a:ea typeface="楷体" pitchFamily="49" charset="-122"/>
              </a:rPr>
              <a:t>；</a:t>
            </a:r>
            <a:endParaRPr lang="en-US" altLang="zh-CN" sz="2800" b="1" dirty="0">
              <a:solidFill>
                <a:srgbClr val="FF0000"/>
              </a:solidFill>
              <a:latin typeface="楷体" pitchFamily="49" charset="-122"/>
              <a:ea typeface="楷体" pitchFamily="49" charset="-122"/>
            </a:endParaRPr>
          </a:p>
          <a:p>
            <a:pPr eaLnBrk="1" hangingPunct="1">
              <a:spcBef>
                <a:spcPct val="0"/>
              </a:spcBef>
              <a:buFontTx/>
              <a:buNone/>
            </a:pPr>
            <a:r>
              <a:rPr lang="zh-CN" altLang="en-US" sz="2800" b="1" dirty="0">
                <a:solidFill>
                  <a:srgbClr val="FF0000"/>
                </a:solidFill>
                <a:latin typeface="楷体" pitchFamily="49" charset="-122"/>
                <a:ea typeface="楷体" pitchFamily="49" charset="-122"/>
              </a:rPr>
              <a:t>寻常</a:t>
            </a:r>
            <a:r>
              <a:rPr lang="zh-CN" altLang="en-US" sz="2800" b="1" dirty="0">
                <a:solidFill>
                  <a:srgbClr val="FF0000"/>
                </a:solidFill>
                <a:latin typeface="楷体" pitchFamily="49" charset="-122"/>
                <a:ea typeface="楷体" pitchFamily="49" charset="-122"/>
              </a:rPr>
              <a:t>巷陌，人道是寄奴曾</a:t>
            </a:r>
            <a:r>
              <a:rPr lang="zh-CN" altLang="en-US" sz="2800" b="1" dirty="0">
                <a:solidFill>
                  <a:srgbClr val="FF0000"/>
                </a:solidFill>
                <a:latin typeface="楷体" pitchFamily="49" charset="-122"/>
                <a:ea typeface="楷体" pitchFamily="49" charset="-122"/>
              </a:rPr>
              <a:t>住；</a:t>
            </a:r>
            <a:endParaRPr lang="en-US" altLang="zh-CN" sz="2800" b="1" dirty="0">
              <a:solidFill>
                <a:srgbClr val="FF0000"/>
              </a:solidFill>
              <a:latin typeface="楷体" pitchFamily="49" charset="-122"/>
              <a:ea typeface="楷体" pitchFamily="49" charset="-122"/>
            </a:endParaRPr>
          </a:p>
          <a:p>
            <a:pPr eaLnBrk="1" hangingPunct="1">
              <a:spcBef>
                <a:spcPct val="0"/>
              </a:spcBef>
              <a:buFontTx/>
              <a:buNone/>
            </a:pPr>
            <a:r>
              <a:rPr lang="zh-CN" altLang="en-US" sz="2800" b="1" dirty="0">
                <a:solidFill>
                  <a:srgbClr val="FF0000"/>
                </a:solidFill>
                <a:latin typeface="楷体" pitchFamily="49" charset="-122"/>
                <a:ea typeface="楷体" pitchFamily="49" charset="-122"/>
              </a:rPr>
              <a:t>佛</a:t>
            </a:r>
            <a:r>
              <a:rPr lang="zh-CN" altLang="en-US" sz="2800" b="1" dirty="0">
                <a:solidFill>
                  <a:srgbClr val="FF0000"/>
                </a:solidFill>
                <a:latin typeface="楷体" pitchFamily="49" charset="-122"/>
                <a:ea typeface="楷体" pitchFamily="49" charset="-122"/>
              </a:rPr>
              <a:t>狸祠下，一片神鸦社</a:t>
            </a:r>
            <a:r>
              <a:rPr lang="zh-CN" altLang="en-US" sz="2800" b="1" dirty="0">
                <a:solidFill>
                  <a:srgbClr val="FF0000"/>
                </a:solidFill>
                <a:latin typeface="楷体" pitchFamily="49" charset="-122"/>
                <a:ea typeface="楷体" pitchFamily="49" charset="-122"/>
              </a:rPr>
              <a:t>鼓；</a:t>
            </a:r>
            <a:endParaRPr lang="en-US" altLang="zh-CN" sz="2800" b="1" dirty="0">
              <a:solidFill>
                <a:srgbClr val="FF0000"/>
              </a:solidFill>
              <a:latin typeface="楷体" pitchFamily="49" charset="-122"/>
              <a:ea typeface="楷体" pitchFamily="49" charset="-122"/>
            </a:endParaRPr>
          </a:p>
          <a:p>
            <a:pPr eaLnBrk="1" hangingPunct="1">
              <a:spcBef>
                <a:spcPct val="0"/>
              </a:spcBef>
              <a:buFontTx/>
              <a:buNone/>
            </a:pPr>
            <a:r>
              <a:rPr lang="zh-CN" altLang="en-US" sz="2800" b="1" dirty="0">
                <a:solidFill>
                  <a:srgbClr val="FF0000"/>
                </a:solidFill>
                <a:latin typeface="楷体" pitchFamily="49" charset="-122"/>
                <a:ea typeface="楷体" pitchFamily="49" charset="-122"/>
              </a:rPr>
              <a:t>吴</a:t>
            </a:r>
            <a:r>
              <a:rPr lang="zh-CN" altLang="en-US" sz="2800" b="1" dirty="0">
                <a:solidFill>
                  <a:srgbClr val="FF0000"/>
                </a:solidFill>
                <a:latin typeface="楷体" pitchFamily="49" charset="-122"/>
                <a:ea typeface="楷体" pitchFamily="49" charset="-122"/>
              </a:rPr>
              <a:t>宫花草埋幽径，晋代衣冠成古</a:t>
            </a:r>
            <a:r>
              <a:rPr lang="zh-CN" altLang="en-US" sz="2800" b="1" dirty="0">
                <a:solidFill>
                  <a:srgbClr val="FF0000"/>
                </a:solidFill>
                <a:latin typeface="楷体" pitchFamily="49" charset="-122"/>
                <a:ea typeface="楷体" pitchFamily="49" charset="-122"/>
              </a:rPr>
              <a:t>丘；</a:t>
            </a:r>
            <a:endParaRPr lang="en-US" altLang="zh-CN" sz="2800" b="1" dirty="0">
              <a:solidFill>
                <a:srgbClr val="FF0000"/>
              </a:solidFill>
              <a:latin typeface="楷体" pitchFamily="49" charset="-122"/>
              <a:ea typeface="楷体" pitchFamily="49" charset="-122"/>
            </a:endParaRPr>
          </a:p>
          <a:p>
            <a:pPr eaLnBrk="1" hangingPunct="1">
              <a:spcBef>
                <a:spcPct val="0"/>
              </a:spcBef>
              <a:buFontTx/>
              <a:buNone/>
            </a:pPr>
            <a:r>
              <a:rPr lang="zh-CN" altLang="en-US" sz="2800" b="1" dirty="0">
                <a:solidFill>
                  <a:srgbClr val="FF0000"/>
                </a:solidFill>
                <a:latin typeface="楷体" pitchFamily="49" charset="-122"/>
                <a:ea typeface="楷体" pitchFamily="49" charset="-122"/>
              </a:rPr>
              <a:t>旧时</a:t>
            </a:r>
            <a:r>
              <a:rPr lang="zh-CN" altLang="en-US" sz="2800" b="1" dirty="0">
                <a:solidFill>
                  <a:srgbClr val="FF0000"/>
                </a:solidFill>
                <a:latin typeface="楷体" pitchFamily="49" charset="-122"/>
                <a:ea typeface="楷体" pitchFamily="49" charset="-122"/>
              </a:rPr>
              <a:t>王谢堂前燕，飞入寻常百姓</a:t>
            </a:r>
            <a:r>
              <a:rPr lang="zh-CN" altLang="en-US" sz="2800" b="1" dirty="0">
                <a:solidFill>
                  <a:srgbClr val="FF0000"/>
                </a:solidFill>
                <a:latin typeface="楷体" pitchFamily="49" charset="-122"/>
                <a:ea typeface="楷体" pitchFamily="49" charset="-122"/>
              </a:rPr>
              <a:t>家；</a:t>
            </a:r>
            <a:endParaRPr lang="en-US" altLang="zh-CN" sz="2800" b="1" dirty="0">
              <a:solidFill>
                <a:srgbClr val="FF0000"/>
              </a:solidFill>
              <a:latin typeface="楷体" pitchFamily="49" charset="-122"/>
              <a:ea typeface="楷体" pitchFamily="49" charset="-122"/>
            </a:endParaRPr>
          </a:p>
          <a:p>
            <a:pPr eaLnBrk="1" hangingPunct="1">
              <a:spcBef>
                <a:spcPct val="0"/>
              </a:spcBef>
              <a:buFontTx/>
              <a:buNone/>
            </a:pPr>
            <a:r>
              <a:rPr lang="zh-CN" altLang="en-US" sz="2800" b="1" dirty="0">
                <a:solidFill>
                  <a:srgbClr val="FF0000"/>
                </a:solidFill>
                <a:latin typeface="楷体" pitchFamily="49" charset="-122"/>
                <a:ea typeface="楷体" pitchFamily="49" charset="-122"/>
              </a:rPr>
              <a:t>商女不知亡国恨，隔江犹唱后庭花。</a:t>
            </a:r>
          </a:p>
        </p:txBody>
      </p:sp>
    </p:spTree>
    <p:extLst>
      <p:ext uri="{BB962C8B-B14F-4D97-AF65-F5344CB8AC3E}">
        <p14:creationId xmlns:p14="http://schemas.microsoft.com/office/powerpoint/2010/main" val="31631413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94525" y="332656"/>
            <a:ext cx="11358699" cy="3108543"/>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b="1" dirty="0">
                <a:solidFill>
                  <a:srgbClr val="0000FF"/>
                </a:solidFill>
                <a:latin typeface="楷体" pitchFamily="49" charset="-122"/>
                <a:ea typeface="楷体" pitchFamily="49" charset="-122"/>
              </a:rPr>
              <a:t>（二）根据要求，完成第 </a:t>
            </a:r>
            <a:r>
              <a:rPr lang="en-US" altLang="zh-CN" sz="2800" b="1" dirty="0">
                <a:solidFill>
                  <a:srgbClr val="0000FF"/>
                </a:solidFill>
                <a:latin typeface="楷体" pitchFamily="49" charset="-122"/>
                <a:ea typeface="楷体" pitchFamily="49" charset="-122"/>
              </a:rPr>
              <a:t>16 </a:t>
            </a:r>
            <a:r>
              <a:rPr lang="zh-CN" altLang="en-US" sz="2800" b="1" dirty="0">
                <a:solidFill>
                  <a:srgbClr val="0000FF"/>
                </a:solidFill>
                <a:latin typeface="楷体" pitchFamily="49" charset="-122"/>
                <a:ea typeface="楷体" pitchFamily="49" charset="-122"/>
              </a:rPr>
              <a:t>题。（共 </a:t>
            </a:r>
            <a:r>
              <a:rPr lang="en-US" altLang="zh-CN" sz="2800" b="1" dirty="0">
                <a:solidFill>
                  <a:srgbClr val="0000FF"/>
                </a:solidFill>
                <a:latin typeface="楷体" pitchFamily="49" charset="-122"/>
                <a:ea typeface="楷体" pitchFamily="49" charset="-122"/>
              </a:rPr>
              <a:t>4 </a:t>
            </a:r>
            <a:r>
              <a:rPr lang="zh-CN" altLang="en-US" sz="2800" b="1" dirty="0">
                <a:solidFill>
                  <a:srgbClr val="0000FF"/>
                </a:solidFill>
                <a:latin typeface="楷体" pitchFamily="49" charset="-122"/>
                <a:ea typeface="楷体" pitchFamily="49" charset="-122"/>
              </a:rPr>
              <a:t>分）</a:t>
            </a:r>
          </a:p>
          <a:p>
            <a:pPr eaLnBrk="1" hangingPunct="1">
              <a:spcBef>
                <a:spcPct val="0"/>
              </a:spcBef>
              <a:buFontTx/>
              <a:buNone/>
            </a:pPr>
            <a:r>
              <a:rPr lang="en-US" altLang="zh-CN" sz="2800" b="1" dirty="0">
                <a:solidFill>
                  <a:srgbClr val="0000FF"/>
                </a:solidFill>
                <a:latin typeface="楷体" pitchFamily="49" charset="-122"/>
                <a:ea typeface="楷体" pitchFamily="49" charset="-122"/>
              </a:rPr>
              <a:t>16</a:t>
            </a:r>
            <a:r>
              <a:rPr lang="zh-CN" altLang="en-US" sz="2800" b="1" dirty="0">
                <a:solidFill>
                  <a:srgbClr val="0000FF"/>
                </a:solidFill>
                <a:latin typeface="楷体" pitchFamily="49" charset="-122"/>
                <a:ea typeface="楷体" pitchFamily="49" charset="-122"/>
              </a:rPr>
              <a:t>．“寒塘渡鹤影，冷月葬诗魂”两句联诗出自</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红楼梦</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第 </a:t>
            </a:r>
            <a:r>
              <a:rPr lang="en-US" altLang="zh-CN" sz="2800" b="1" dirty="0">
                <a:solidFill>
                  <a:srgbClr val="0000FF"/>
                </a:solidFill>
                <a:latin typeface="楷体" pitchFamily="49" charset="-122"/>
                <a:ea typeface="楷体" pitchFamily="49" charset="-122"/>
              </a:rPr>
              <a:t>76 </a:t>
            </a:r>
            <a:r>
              <a:rPr lang="zh-CN" altLang="en-US" sz="2800" b="1" dirty="0">
                <a:solidFill>
                  <a:srgbClr val="0000FF"/>
                </a:solidFill>
                <a:latin typeface="楷体" pitchFamily="49" charset="-122"/>
                <a:ea typeface="楷体" pitchFamily="49" charset="-122"/>
              </a:rPr>
              <a:t>回“凸碧堂品笛感凄清，</a:t>
            </a:r>
            <a:r>
              <a:rPr lang="zh-CN" altLang="en-US" sz="2800" b="1" dirty="0" smtClean="0">
                <a:solidFill>
                  <a:srgbClr val="0000FF"/>
                </a:solidFill>
                <a:latin typeface="楷体" pitchFamily="49" charset="-122"/>
                <a:ea typeface="楷体" pitchFamily="49" charset="-122"/>
              </a:rPr>
              <a:t>凹晶</a:t>
            </a:r>
            <a:r>
              <a:rPr lang="zh-CN" altLang="en-US" sz="2800" b="1" dirty="0">
                <a:solidFill>
                  <a:srgbClr val="0000FF"/>
                </a:solidFill>
                <a:latin typeface="楷体" pitchFamily="49" charset="-122"/>
                <a:ea typeface="楷体" pitchFamily="49" charset="-122"/>
              </a:rPr>
              <a:t>馆联诗悲寂寞”，是姊妹几人在凹晶馆赏月时即景吟出的。湘云认为“冷月葬诗魂”</a:t>
            </a:r>
            <a:r>
              <a:rPr lang="zh-CN" altLang="en-US" sz="2800" b="1" dirty="0" smtClean="0">
                <a:solidFill>
                  <a:srgbClr val="0000FF"/>
                </a:solidFill>
                <a:latin typeface="楷体" pitchFamily="49" charset="-122"/>
                <a:ea typeface="楷体" pitchFamily="49" charset="-122"/>
              </a:rPr>
              <a:t>一句</a:t>
            </a:r>
            <a:r>
              <a:rPr lang="zh-CN" altLang="en-US" sz="2800" b="1" dirty="0">
                <a:solidFill>
                  <a:srgbClr val="0000FF"/>
                </a:solidFill>
                <a:latin typeface="楷体" pitchFamily="49" charset="-122"/>
                <a:ea typeface="楷体" pitchFamily="49" charset="-122"/>
              </a:rPr>
              <a:t>“诗固新奇，只是太颓丧了些”。</a:t>
            </a:r>
          </a:p>
          <a:p>
            <a:pPr eaLnBrk="1" hangingPunct="1">
              <a:spcBef>
                <a:spcPct val="0"/>
              </a:spcBef>
              <a:buFontTx/>
              <a:buNone/>
            </a:pPr>
            <a:r>
              <a:rPr lang="zh-CN" altLang="en-US" sz="2800" b="1" dirty="0">
                <a:solidFill>
                  <a:srgbClr val="0000FF"/>
                </a:solidFill>
                <a:latin typeface="楷体" pitchFamily="49" charset="-122"/>
                <a:ea typeface="楷体" pitchFamily="49" charset="-122"/>
              </a:rPr>
              <a:t>“冷月葬诗魂”一句隐含着小说中诗作者怎样的身世和命运？请根据原著进行</a:t>
            </a:r>
            <a:r>
              <a:rPr lang="zh-CN" altLang="en-US" sz="2800" b="1" dirty="0" smtClean="0">
                <a:solidFill>
                  <a:srgbClr val="0000FF"/>
                </a:solidFill>
                <a:latin typeface="楷体" pitchFamily="49" charset="-122"/>
                <a:ea typeface="楷体" pitchFamily="49" charset="-122"/>
              </a:rPr>
              <a:t>简要分析</a:t>
            </a:r>
            <a:r>
              <a:rPr lang="zh-CN" altLang="en-US" sz="2800" b="1" dirty="0">
                <a:solidFill>
                  <a:srgbClr val="0000FF"/>
                </a:solidFill>
                <a:latin typeface="楷体" pitchFamily="49" charset="-122"/>
                <a:ea typeface="楷体" pitchFamily="49" charset="-122"/>
              </a:rPr>
              <a:t>。</a:t>
            </a:r>
            <a:endParaRPr lang="zh-CN" altLang="en-US" sz="2800" b="1" dirty="0">
              <a:solidFill>
                <a:srgbClr val="0000FF"/>
              </a:solidFill>
              <a:latin typeface="楷体" pitchFamily="49" charset="-122"/>
              <a:ea typeface="楷体" pitchFamily="49" charset="-122"/>
            </a:endParaRPr>
          </a:p>
        </p:txBody>
      </p:sp>
      <p:sp>
        <p:nvSpPr>
          <p:cNvPr id="3" name="TextBox 2"/>
          <p:cNvSpPr txBox="1">
            <a:spLocks noChangeArrowheads="1"/>
          </p:cNvSpPr>
          <p:nvPr/>
        </p:nvSpPr>
        <p:spPr bwMode="auto">
          <a:xfrm>
            <a:off x="198573" y="3933056"/>
            <a:ext cx="11358699" cy="1815882"/>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sz="2800" b="1" dirty="0">
                <a:solidFill>
                  <a:srgbClr val="FF0000"/>
                </a:solidFill>
                <a:latin typeface="楷体" pitchFamily="49" charset="-122"/>
                <a:ea typeface="楷体" pitchFamily="49" charset="-122"/>
              </a:rPr>
              <a:t>16</a:t>
            </a:r>
            <a:r>
              <a:rPr lang="zh-CN" altLang="en-US" sz="2800" b="1" dirty="0">
                <a:solidFill>
                  <a:srgbClr val="FF0000"/>
                </a:solidFill>
                <a:latin typeface="楷体" pitchFamily="49" charset="-122"/>
                <a:ea typeface="楷体" pitchFamily="49" charset="-122"/>
              </a:rPr>
              <a:t>．参考答案：</a:t>
            </a:r>
          </a:p>
          <a:p>
            <a:pPr eaLnBrk="1" hangingPunct="1">
              <a:spcBef>
                <a:spcPct val="0"/>
              </a:spcBef>
              <a:buFontTx/>
              <a:buNone/>
            </a:pPr>
            <a:r>
              <a:rPr lang="zh-CN" altLang="en-US" sz="2800" b="1" dirty="0">
                <a:solidFill>
                  <a:srgbClr val="FF0000"/>
                </a:solidFill>
                <a:latin typeface="楷体" pitchFamily="49" charset="-122"/>
                <a:ea typeface="楷体" pitchFamily="49" charset="-122"/>
              </a:rPr>
              <a:t>身世：“冷月”寂寞而凄冷，象征着黛玉内心孤苦、身世凄凉，在原著中，黛玉父母双亡</a:t>
            </a:r>
            <a:r>
              <a:rPr lang="zh-CN" altLang="en-US" sz="2800" b="1" dirty="0" smtClean="0">
                <a:solidFill>
                  <a:srgbClr val="FF0000"/>
                </a:solidFill>
                <a:latin typeface="楷体" pitchFamily="49" charset="-122"/>
                <a:ea typeface="楷体" pitchFamily="49" charset="-122"/>
              </a:rPr>
              <a:t>，寄身</a:t>
            </a:r>
            <a:r>
              <a:rPr lang="zh-CN" altLang="en-US" sz="2800" b="1" dirty="0">
                <a:solidFill>
                  <a:srgbClr val="FF0000"/>
                </a:solidFill>
                <a:latin typeface="楷体" pitchFamily="49" charset="-122"/>
                <a:ea typeface="楷体" pitchFamily="49" charset="-122"/>
              </a:rPr>
              <a:t>贾府，确实孤苦、凄凉。</a:t>
            </a:r>
          </a:p>
          <a:p>
            <a:pPr eaLnBrk="1" hangingPunct="1">
              <a:spcBef>
                <a:spcPct val="0"/>
              </a:spcBef>
              <a:buFontTx/>
              <a:buNone/>
            </a:pPr>
            <a:r>
              <a:rPr lang="zh-CN" altLang="en-US" sz="2800" b="1" dirty="0">
                <a:solidFill>
                  <a:srgbClr val="FF0000"/>
                </a:solidFill>
                <a:latin typeface="楷体" pitchFamily="49" charset="-122"/>
                <a:ea typeface="楷体" pitchFamily="49" charset="-122"/>
              </a:rPr>
              <a:t>命运：“葬诗魂”，意味着林黛玉最终香消玉殒，寂寞而亡。</a:t>
            </a:r>
            <a:endParaRPr lang="zh-CN" altLang="en-US" sz="2800" b="1" dirty="0">
              <a:solidFill>
                <a:srgbClr val="FF0000"/>
              </a:solidFill>
              <a:latin typeface="楷体" pitchFamily="49" charset="-122"/>
              <a:ea typeface="楷体" pitchFamily="49" charset="-122"/>
            </a:endParaRPr>
          </a:p>
        </p:txBody>
      </p:sp>
    </p:spTree>
    <p:extLst>
      <p:ext uri="{BB962C8B-B14F-4D97-AF65-F5344CB8AC3E}">
        <p14:creationId xmlns:p14="http://schemas.microsoft.com/office/powerpoint/2010/main" val="27338897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72829" y="476672"/>
            <a:ext cx="11358699" cy="5607689"/>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zh-CN" altLang="zh-CN" sz="2800" b="1" dirty="0">
                <a:solidFill>
                  <a:srgbClr val="0000FF"/>
                </a:solidFill>
                <a:latin typeface="华文楷体" panose="02010600040101010101" pitchFamily="2" charset="-122"/>
                <a:ea typeface="华文楷体" panose="02010600040101010101" pitchFamily="2" charset="-122"/>
              </a:rPr>
              <a:t>一、本大题共</a:t>
            </a:r>
            <a:r>
              <a:rPr lang="en-US" altLang="zh-CN" sz="2800" b="1" dirty="0">
                <a:solidFill>
                  <a:srgbClr val="0000FF"/>
                </a:solidFill>
                <a:latin typeface="华文楷体" panose="02010600040101010101" pitchFamily="2" charset="-122"/>
                <a:ea typeface="华文楷体" panose="02010600040101010101" pitchFamily="2" charset="-122"/>
              </a:rPr>
              <a:t> 5 </a:t>
            </a:r>
            <a:r>
              <a:rPr lang="zh-CN" altLang="zh-CN" sz="2800" b="1" dirty="0">
                <a:solidFill>
                  <a:srgbClr val="0000FF"/>
                </a:solidFill>
                <a:latin typeface="华文楷体" panose="02010600040101010101" pitchFamily="2" charset="-122"/>
                <a:ea typeface="华文楷体" panose="02010600040101010101" pitchFamily="2" charset="-122"/>
              </a:rPr>
              <a:t>题，共</a:t>
            </a:r>
            <a:r>
              <a:rPr lang="en-US" altLang="zh-CN" sz="2800" b="1" dirty="0">
                <a:solidFill>
                  <a:srgbClr val="0000FF"/>
                </a:solidFill>
                <a:latin typeface="华文楷体" panose="02010600040101010101" pitchFamily="2" charset="-122"/>
                <a:ea typeface="华文楷体" panose="02010600040101010101" pitchFamily="2" charset="-122"/>
              </a:rPr>
              <a:t> 18 </a:t>
            </a:r>
            <a:r>
              <a:rPr lang="zh-CN" altLang="zh-CN" sz="2800" b="1" dirty="0">
                <a:solidFill>
                  <a:srgbClr val="0000FF"/>
                </a:solidFill>
                <a:latin typeface="华文楷体" panose="02010600040101010101" pitchFamily="2" charset="-122"/>
                <a:ea typeface="华文楷体" panose="02010600040101010101" pitchFamily="2" charset="-122"/>
              </a:rPr>
              <a:t>分。</a:t>
            </a:r>
            <a:endParaRPr lang="en-US" altLang="zh-CN" sz="2800" b="1" dirty="0">
              <a:solidFill>
                <a:srgbClr val="0000FF"/>
              </a:solidFill>
              <a:latin typeface="华文楷体" panose="02010600040101010101" pitchFamily="2" charset="-122"/>
              <a:ea typeface="华文楷体" panose="02010600040101010101" pitchFamily="2" charset="-122"/>
            </a:endParaRPr>
          </a:p>
          <a:p>
            <a:pPr>
              <a:buNone/>
            </a:pPr>
            <a:r>
              <a:rPr lang="zh-CN" altLang="zh-CN" sz="2800" b="1" dirty="0">
                <a:solidFill>
                  <a:srgbClr val="0000FF"/>
                </a:solidFill>
                <a:latin typeface="华文楷体" panose="02010600040101010101" pitchFamily="2" charset="-122"/>
                <a:ea typeface="华文楷体" panose="02010600040101010101" pitchFamily="2" charset="-122"/>
              </a:rPr>
              <a:t>阅读下面的材料，完成</a:t>
            </a:r>
            <a:r>
              <a:rPr lang="en-US" altLang="zh-CN" sz="2800" b="1" dirty="0">
                <a:solidFill>
                  <a:srgbClr val="0000FF"/>
                </a:solidFill>
                <a:latin typeface="华文楷体" panose="02010600040101010101" pitchFamily="2" charset="-122"/>
                <a:ea typeface="华文楷体" panose="02010600040101010101" pitchFamily="2" charset="-122"/>
              </a:rPr>
              <a:t> 1</a:t>
            </a:r>
            <a:r>
              <a:rPr lang="zh-CN" altLang="zh-CN" sz="2800" b="1" dirty="0">
                <a:solidFill>
                  <a:srgbClr val="0000FF"/>
                </a:solidFill>
                <a:latin typeface="华文楷体" panose="02010600040101010101" pitchFamily="2" charset="-122"/>
                <a:ea typeface="华文楷体" panose="02010600040101010101" pitchFamily="2" charset="-122"/>
              </a:rPr>
              <a:t>－</a:t>
            </a:r>
            <a:r>
              <a:rPr lang="en-US" altLang="zh-CN" sz="2800" b="1" dirty="0">
                <a:solidFill>
                  <a:srgbClr val="0000FF"/>
                </a:solidFill>
                <a:latin typeface="华文楷体" panose="02010600040101010101" pitchFamily="2" charset="-122"/>
                <a:ea typeface="华文楷体" panose="02010600040101010101" pitchFamily="2" charset="-122"/>
              </a:rPr>
              <a:t>5 </a:t>
            </a:r>
            <a:r>
              <a:rPr lang="zh-CN" altLang="zh-CN" sz="2800" b="1" dirty="0">
                <a:solidFill>
                  <a:srgbClr val="0000FF"/>
                </a:solidFill>
                <a:latin typeface="华文楷体" panose="02010600040101010101" pitchFamily="2" charset="-122"/>
                <a:ea typeface="华文楷体" panose="02010600040101010101" pitchFamily="2" charset="-122"/>
              </a:rPr>
              <a:t>题。</a:t>
            </a:r>
          </a:p>
          <a:p>
            <a:pPr algn="ctr">
              <a:buNone/>
            </a:pPr>
            <a:r>
              <a:rPr lang="en-US" altLang="zh-CN" sz="2800" b="1" dirty="0" smtClean="0">
                <a:solidFill>
                  <a:srgbClr val="0000FF"/>
                </a:solidFill>
                <a:latin typeface="华文楷体" panose="02010600040101010101" pitchFamily="2" charset="-122"/>
                <a:ea typeface="华文楷体" panose="02010600040101010101" pitchFamily="2" charset="-122"/>
              </a:rPr>
              <a:t>    </a:t>
            </a:r>
            <a:r>
              <a:rPr lang="zh-CN" altLang="zh-CN" sz="2800" b="1" dirty="0" smtClean="0">
                <a:solidFill>
                  <a:srgbClr val="FF0000"/>
                </a:solidFill>
                <a:latin typeface="华文楷体" panose="02010600040101010101" pitchFamily="2" charset="-122"/>
                <a:ea typeface="华文楷体" panose="02010600040101010101" pitchFamily="2" charset="-122"/>
              </a:rPr>
              <a:t>材料一</a:t>
            </a:r>
          </a:p>
          <a:p>
            <a:pPr>
              <a:buNone/>
            </a:pPr>
            <a:r>
              <a:rPr lang="en-US" altLang="zh-CN" sz="2800" b="1" dirty="0" smtClean="0">
                <a:solidFill>
                  <a:srgbClr val="0000FF"/>
                </a:solidFill>
                <a:latin typeface="华文楷体" panose="02010600040101010101" pitchFamily="2" charset="-122"/>
                <a:ea typeface="华文楷体" panose="02010600040101010101" pitchFamily="2" charset="-122"/>
              </a:rPr>
              <a:t>      </a:t>
            </a:r>
            <a:r>
              <a:rPr lang="zh-CN" altLang="zh-CN" sz="2800" b="1" dirty="0" smtClean="0">
                <a:solidFill>
                  <a:srgbClr val="0000FF"/>
                </a:solidFill>
                <a:latin typeface="华文楷体" panose="02010600040101010101" pitchFamily="2" charset="-122"/>
                <a:ea typeface="华文楷体" panose="02010600040101010101" pitchFamily="2" charset="-122"/>
              </a:rPr>
              <a:t>我国文字的产生，基础是</a:t>
            </a:r>
            <a:r>
              <a:rPr lang="en-US" altLang="zh-CN" sz="2800" b="1" dirty="0" smtClean="0">
                <a:solidFill>
                  <a:srgbClr val="0000FF"/>
                </a:solidFill>
                <a:latin typeface="华文楷体" panose="02010600040101010101" pitchFamily="2" charset="-122"/>
                <a:ea typeface="华文楷体" panose="02010600040101010101" pitchFamily="2" charset="-122"/>
              </a:rPr>
              <a:t>“</a:t>
            </a:r>
            <a:r>
              <a:rPr lang="zh-CN" altLang="zh-CN" sz="2800" b="1" dirty="0" smtClean="0">
                <a:solidFill>
                  <a:srgbClr val="0000FF"/>
                </a:solidFill>
                <a:latin typeface="华文楷体" panose="02010600040101010101" pitchFamily="2" charset="-122"/>
                <a:ea typeface="华文楷体" panose="02010600040101010101" pitchFamily="2" charset="-122"/>
              </a:rPr>
              <a:t>象形</a:t>
            </a:r>
            <a:r>
              <a:rPr lang="en-US" altLang="zh-CN" sz="2800" b="1" dirty="0" smtClean="0">
                <a:solidFill>
                  <a:srgbClr val="0000FF"/>
                </a:solidFill>
                <a:latin typeface="华文楷体" panose="02010600040101010101" pitchFamily="2" charset="-122"/>
                <a:ea typeface="华文楷体" panose="02010600040101010101" pitchFamily="2" charset="-122"/>
              </a:rPr>
              <a:t>”</a:t>
            </a:r>
            <a:r>
              <a:rPr lang="zh-CN" altLang="zh-CN" sz="2800" b="1" dirty="0" smtClean="0">
                <a:solidFill>
                  <a:srgbClr val="0000FF"/>
                </a:solidFill>
                <a:latin typeface="华文楷体" panose="02010600040101010101" pitchFamily="2" charset="-122"/>
                <a:ea typeface="华文楷体" panose="02010600040101010101" pitchFamily="2" charset="-122"/>
              </a:rPr>
              <a:t>。最初写字就是画画，加上中国文字书写所用的特别的工具，可以使点画的形态有粗细、强弱、肥瘦、刚柔、方圆、曲直等变化，这就使得我国的文字书写在历史发展过程中逐渐成为了一</a:t>
            </a:r>
            <a:r>
              <a:rPr lang="zh-CN" altLang="zh-CN" sz="2800" b="1" dirty="0" smtClean="0">
                <a:solidFill>
                  <a:srgbClr val="FF0000"/>
                </a:solidFill>
                <a:latin typeface="华文楷体" panose="02010600040101010101" pitchFamily="2" charset="-122"/>
                <a:ea typeface="华文楷体" panose="02010600040101010101" pitchFamily="2" charset="-122"/>
              </a:rPr>
              <a:t>种借助于点、线、形的种种变化、组合和结构以体现形式美的艺术。</a:t>
            </a:r>
          </a:p>
          <a:p>
            <a:pPr>
              <a:buNone/>
            </a:pPr>
            <a:r>
              <a:rPr lang="en-US" altLang="zh-CN" sz="2800" b="1" dirty="0" smtClean="0">
                <a:solidFill>
                  <a:srgbClr val="0000FF"/>
                </a:solidFill>
                <a:latin typeface="华文楷体" panose="02010600040101010101" pitchFamily="2" charset="-122"/>
                <a:ea typeface="华文楷体" panose="02010600040101010101" pitchFamily="2" charset="-122"/>
              </a:rPr>
              <a:t>         </a:t>
            </a:r>
            <a:r>
              <a:rPr lang="zh-CN" altLang="zh-CN" sz="2800" b="1" dirty="0" smtClean="0">
                <a:solidFill>
                  <a:srgbClr val="0000FF"/>
                </a:solidFill>
                <a:latin typeface="华文楷体" panose="02010600040101010101" pitchFamily="2" charset="-122"/>
                <a:ea typeface="华文楷体" panose="02010600040101010101" pitchFamily="2" charset="-122"/>
              </a:rPr>
              <a:t>即使</a:t>
            </a:r>
            <a:r>
              <a:rPr lang="zh-CN" altLang="zh-CN" sz="2800" b="1" dirty="0">
                <a:solidFill>
                  <a:srgbClr val="0000FF"/>
                </a:solidFill>
                <a:latin typeface="华文楷体" panose="02010600040101010101" pitchFamily="2" charset="-122"/>
                <a:ea typeface="华文楷体" panose="02010600040101010101" pitchFamily="2" charset="-122"/>
              </a:rPr>
              <a:t>从商代算起，汉字也已经有三千多年的历史。从甲骨文、金文、篆书，到隶书、楷书，汉字的形体发生了巨大的变化。随着古今汉字形体的不断演变，字形的图画性逐渐减弱，符号性逐渐增强，汉字的书写逐渐形成了诸多</a:t>
            </a:r>
            <a:r>
              <a:rPr lang="zh-CN" altLang="zh-CN" sz="2800" b="1" dirty="0">
                <a:solidFill>
                  <a:srgbClr val="FF0000"/>
                </a:solidFill>
                <a:latin typeface="华文楷体" panose="02010600040101010101" pitchFamily="2" charset="-122"/>
                <a:ea typeface="华文楷体" panose="02010600040101010101" pitchFamily="2" charset="-122"/>
              </a:rPr>
              <a:t>风格迥异</a:t>
            </a:r>
            <a:r>
              <a:rPr lang="zh-CN" altLang="zh-CN" sz="2800" b="1" dirty="0">
                <a:solidFill>
                  <a:srgbClr val="0000FF"/>
                </a:solidFill>
                <a:latin typeface="华文楷体" panose="02010600040101010101" pitchFamily="2" charset="-122"/>
                <a:ea typeface="华文楷体" panose="02010600040101010101" pitchFamily="2" charset="-122"/>
              </a:rPr>
              <a:t>的书体形式</a:t>
            </a:r>
            <a:r>
              <a:rPr lang="zh-CN" altLang="zh-CN" sz="2800" b="1" dirty="0" smtClean="0">
                <a:solidFill>
                  <a:srgbClr val="0000FF"/>
                </a:solidFill>
                <a:latin typeface="华文楷体" panose="02010600040101010101" pitchFamily="2" charset="-122"/>
                <a:ea typeface="华文楷体" panose="02010600040101010101" pitchFamily="2" charset="-122"/>
              </a:rPr>
              <a:t>。</a:t>
            </a:r>
            <a:endParaRPr lang="zh-CN" altLang="zh-CN" sz="2800" b="1" dirty="0">
              <a:solidFill>
                <a:srgbClr val="0000FF"/>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137652316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72829" y="116632"/>
            <a:ext cx="11358699" cy="6124754"/>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b="1" dirty="0">
                <a:solidFill>
                  <a:srgbClr val="0000FF"/>
                </a:solidFill>
                <a:latin typeface="楷体" pitchFamily="49" charset="-122"/>
                <a:ea typeface="楷体" pitchFamily="49" charset="-122"/>
              </a:rPr>
              <a:t>四、本大题共 </a:t>
            </a:r>
            <a:r>
              <a:rPr lang="en-US" altLang="zh-CN" sz="2800" b="1" dirty="0">
                <a:solidFill>
                  <a:srgbClr val="0000FF"/>
                </a:solidFill>
                <a:latin typeface="楷体" pitchFamily="49" charset="-122"/>
                <a:ea typeface="楷体" pitchFamily="49" charset="-122"/>
              </a:rPr>
              <a:t>4 </a:t>
            </a:r>
            <a:r>
              <a:rPr lang="zh-CN" altLang="en-US" sz="2800" b="1" dirty="0">
                <a:solidFill>
                  <a:srgbClr val="0000FF"/>
                </a:solidFill>
                <a:latin typeface="楷体" pitchFamily="49" charset="-122"/>
                <a:ea typeface="楷体" pitchFamily="49" charset="-122"/>
              </a:rPr>
              <a:t>题，共 </a:t>
            </a:r>
            <a:r>
              <a:rPr lang="en-US" altLang="zh-CN" sz="2800" b="1" dirty="0">
                <a:solidFill>
                  <a:srgbClr val="0000FF"/>
                </a:solidFill>
                <a:latin typeface="楷体" pitchFamily="49" charset="-122"/>
                <a:ea typeface="楷体" pitchFamily="49" charset="-122"/>
              </a:rPr>
              <a:t>18 </a:t>
            </a:r>
            <a:r>
              <a:rPr lang="zh-CN" altLang="en-US" sz="2800" b="1" dirty="0">
                <a:solidFill>
                  <a:srgbClr val="0000FF"/>
                </a:solidFill>
                <a:latin typeface="楷体" pitchFamily="49" charset="-122"/>
                <a:ea typeface="楷体" pitchFamily="49" charset="-122"/>
              </a:rPr>
              <a:t>分</a:t>
            </a:r>
            <a:r>
              <a:rPr lang="zh-CN" altLang="en-US" sz="2800" b="1" dirty="0" smtClean="0">
                <a:solidFill>
                  <a:srgbClr val="0000FF"/>
                </a:solidFill>
                <a:latin typeface="楷体" pitchFamily="49" charset="-122"/>
                <a:ea typeface="楷体" pitchFamily="49" charset="-122"/>
              </a:rPr>
              <a:t>。阅读</a:t>
            </a:r>
            <a:r>
              <a:rPr lang="zh-CN" altLang="en-US" sz="2800" b="1" dirty="0">
                <a:solidFill>
                  <a:srgbClr val="0000FF"/>
                </a:solidFill>
                <a:latin typeface="楷体" pitchFamily="49" charset="-122"/>
                <a:ea typeface="楷体" pitchFamily="49" charset="-122"/>
              </a:rPr>
              <a:t>下面的作品，完成 </a:t>
            </a:r>
            <a:r>
              <a:rPr lang="en-US" altLang="zh-CN" sz="2800" b="1" dirty="0">
                <a:solidFill>
                  <a:srgbClr val="0000FF"/>
                </a:solidFill>
                <a:latin typeface="楷体" pitchFamily="49" charset="-122"/>
                <a:ea typeface="楷体" pitchFamily="49" charset="-122"/>
              </a:rPr>
              <a:t>17</a:t>
            </a:r>
            <a:r>
              <a:rPr lang="zh-CN" altLang="en-US" sz="2800" b="1" dirty="0">
                <a:solidFill>
                  <a:srgbClr val="0000FF"/>
                </a:solidFill>
                <a:latin typeface="楷体" pitchFamily="49" charset="-122"/>
                <a:ea typeface="楷体" pitchFamily="49" charset="-122"/>
              </a:rPr>
              <a:t>－</a:t>
            </a:r>
            <a:r>
              <a:rPr lang="en-US" altLang="zh-CN" sz="2800" b="1" dirty="0">
                <a:solidFill>
                  <a:srgbClr val="0000FF"/>
                </a:solidFill>
                <a:latin typeface="楷体" pitchFamily="49" charset="-122"/>
                <a:ea typeface="楷体" pitchFamily="49" charset="-122"/>
              </a:rPr>
              <a:t>20 </a:t>
            </a:r>
            <a:r>
              <a:rPr lang="zh-CN" altLang="en-US" sz="2800" b="1" dirty="0">
                <a:solidFill>
                  <a:srgbClr val="0000FF"/>
                </a:solidFill>
                <a:latin typeface="楷体" pitchFamily="49" charset="-122"/>
                <a:ea typeface="楷体" pitchFamily="49" charset="-122"/>
              </a:rPr>
              <a:t>题。</a:t>
            </a:r>
          </a:p>
          <a:p>
            <a:pPr algn="ctr" eaLnBrk="1" hangingPunct="1">
              <a:spcBef>
                <a:spcPct val="0"/>
              </a:spcBef>
              <a:buFontTx/>
              <a:buNone/>
            </a:pPr>
            <a:r>
              <a:rPr lang="zh-CN" altLang="en-US" sz="2800" b="1" dirty="0">
                <a:solidFill>
                  <a:srgbClr val="FF0000"/>
                </a:solidFill>
                <a:latin typeface="楷体" pitchFamily="49" charset="-122"/>
                <a:ea typeface="楷体" pitchFamily="49" charset="-122"/>
              </a:rPr>
              <a:t>又见鹭鸶</a:t>
            </a:r>
          </a:p>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那</a:t>
            </a:r>
            <a:r>
              <a:rPr lang="zh-CN" altLang="en-US" sz="2800" b="1" dirty="0">
                <a:solidFill>
                  <a:srgbClr val="0000FF"/>
                </a:solidFill>
                <a:latin typeface="楷体" pitchFamily="49" charset="-122"/>
                <a:ea typeface="楷体" pitchFamily="49" charset="-122"/>
              </a:rPr>
              <a:t>是春天的一个惯常的傍晚，我沿着水边的沙滩漫不经意地散步。旱草和水草都已经</a:t>
            </a:r>
            <a:r>
              <a:rPr lang="zh-CN" altLang="en-US" sz="2800" b="1" dirty="0" smtClean="0">
                <a:solidFill>
                  <a:srgbClr val="0000FF"/>
                </a:solidFill>
                <a:latin typeface="楷体" pitchFamily="49" charset="-122"/>
                <a:ea typeface="楷体" pitchFamily="49" charset="-122"/>
              </a:rPr>
              <a:t>蓬勃</a:t>
            </a:r>
            <a:r>
              <a:rPr lang="zh-CN" altLang="en-US" sz="2800" b="1" dirty="0">
                <a:solidFill>
                  <a:srgbClr val="0000FF"/>
                </a:solidFill>
                <a:latin typeface="楷体" pitchFamily="49" charset="-122"/>
                <a:ea typeface="楷体" pitchFamily="49" charset="-122"/>
              </a:rPr>
              <a:t>起来，河川里满眼都是盎然生机，野艾、苦蒿、薄荷和鱼腹草的气味混合着弥漫在空气里</a:t>
            </a:r>
            <a:r>
              <a:rPr lang="zh-CN" altLang="en-US" sz="2800" b="1" dirty="0" smtClean="0">
                <a:solidFill>
                  <a:srgbClr val="0000FF"/>
                </a:solidFill>
                <a:latin typeface="楷体" pitchFamily="49" charset="-122"/>
                <a:ea typeface="楷体" pitchFamily="49" charset="-122"/>
              </a:rPr>
              <a:t>，风</a:t>
            </a:r>
            <a:r>
              <a:rPr lang="zh-CN" altLang="en-US" sz="2800" b="1" dirty="0">
                <a:solidFill>
                  <a:srgbClr val="0000FF"/>
                </a:solidFill>
                <a:latin typeface="楷体" pitchFamily="49" charset="-122"/>
                <a:ea typeface="楷体" pitchFamily="49" charset="-122"/>
              </a:rPr>
              <a:t>轻柔而又湿润。在桌椅间蜷窝了一天的四肢和绷紧的神经，渐渐舒展开来松弛开来。</a:t>
            </a:r>
          </a:p>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绕</a:t>
            </a:r>
            <a:r>
              <a:rPr lang="zh-CN" altLang="en-US" sz="2800" b="1" dirty="0">
                <a:solidFill>
                  <a:srgbClr val="0000FF"/>
                </a:solidFill>
                <a:latin typeface="楷体" pitchFamily="49" charset="-122"/>
                <a:ea typeface="楷体" pitchFamily="49" charset="-122"/>
              </a:rPr>
              <a:t>过一道防洪坝，我突然瞅见了鹭鸶，两只，生怕冲撞了它们惊飞了它们，便</a:t>
            </a:r>
            <a:r>
              <a:rPr lang="zh-CN" altLang="en-US" sz="2800" b="1" dirty="0" smtClean="0">
                <a:solidFill>
                  <a:srgbClr val="FF0000"/>
                </a:solidFill>
                <a:latin typeface="楷体" pitchFamily="49" charset="-122"/>
                <a:ea typeface="楷体" pitchFamily="49" charset="-122"/>
              </a:rPr>
              <a:t>蹑手蹑脚</a:t>
            </a:r>
            <a:r>
              <a:rPr lang="zh-CN" altLang="en-US" sz="2800" b="1" dirty="0" smtClean="0">
                <a:solidFill>
                  <a:srgbClr val="0000FF"/>
                </a:solidFill>
                <a:latin typeface="楷体" pitchFamily="49" charset="-122"/>
                <a:ea typeface="楷体" pitchFamily="49" charset="-122"/>
              </a:rPr>
              <a:t>悄悄</a:t>
            </a:r>
            <a:r>
              <a:rPr lang="zh-CN" altLang="en-US" sz="2800" b="1" dirty="0">
                <a:solidFill>
                  <a:srgbClr val="0000FF"/>
                </a:solidFill>
                <a:latin typeface="楷体" pitchFamily="49" charset="-122"/>
                <a:ea typeface="楷体" pitchFamily="49" charset="-122"/>
              </a:rPr>
              <a:t>在沙地上坐下来，压抑着冲到唇边的惊叹：哦</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鹭鸶又飞回来了</a:t>
            </a:r>
            <a:r>
              <a:rPr lang="en-US" altLang="zh-CN" sz="2800" b="1" dirty="0">
                <a:solidFill>
                  <a:srgbClr val="0000FF"/>
                </a:solidFill>
                <a:latin typeface="楷体" pitchFamily="49" charset="-122"/>
                <a:ea typeface="楷体" pitchFamily="49" charset="-122"/>
              </a:rPr>
              <a:t>!</a:t>
            </a:r>
          </a:p>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在</a:t>
            </a:r>
            <a:r>
              <a:rPr lang="zh-CN" altLang="en-US" sz="2800" b="1" dirty="0">
                <a:solidFill>
                  <a:srgbClr val="0000FF"/>
                </a:solidFill>
                <a:latin typeface="楷体" pitchFamily="49" charset="-122"/>
                <a:ea typeface="楷体" pitchFamily="49" charset="-122"/>
              </a:rPr>
              <a:t>顺流而下大约 </a:t>
            </a:r>
            <a:r>
              <a:rPr lang="en-US" altLang="zh-CN" sz="2800" b="1" dirty="0">
                <a:solidFill>
                  <a:srgbClr val="0000FF"/>
                </a:solidFill>
                <a:latin typeface="楷体" pitchFamily="49" charset="-122"/>
                <a:ea typeface="楷体" pitchFamily="49" charset="-122"/>
              </a:rPr>
              <a:t>30 </a:t>
            </a:r>
            <a:r>
              <a:rPr lang="zh-CN" altLang="en-US" sz="2800" b="1" dirty="0">
                <a:solidFill>
                  <a:srgbClr val="0000FF"/>
                </a:solidFill>
                <a:latin typeface="楷体" pitchFamily="49" charset="-122"/>
                <a:ea typeface="楷体" pitchFamily="49" charset="-122"/>
              </a:rPr>
              <a:t>米处，河水从那儿朝南拐了个大弯儿，便拐出一大片生动的绿洲，</a:t>
            </a:r>
            <a:r>
              <a:rPr lang="zh-CN" altLang="en-US" sz="2800" b="1" dirty="0" smtClean="0">
                <a:solidFill>
                  <a:srgbClr val="0000FF"/>
                </a:solidFill>
                <a:latin typeface="楷体" pitchFamily="49" charset="-122"/>
                <a:ea typeface="楷体" pitchFamily="49" charset="-122"/>
              </a:rPr>
              <a:t>靠近</a:t>
            </a:r>
            <a:r>
              <a:rPr lang="zh-CN" altLang="en-US" sz="2800" b="1" dirty="0">
                <a:solidFill>
                  <a:srgbClr val="0000FF"/>
                </a:solidFill>
                <a:latin typeface="楷体" pitchFamily="49" charset="-122"/>
                <a:ea typeface="楷体" pitchFamily="49" charset="-122"/>
              </a:rPr>
              <a:t>水流的沙滩上水草尤其茂密。两只雪白的鹭鸶就在那个弯头上踯躅，在那一片生机盎然</a:t>
            </a:r>
            <a:r>
              <a:rPr lang="zh-CN" altLang="en-US" sz="2800" b="1" dirty="0" smtClean="0">
                <a:solidFill>
                  <a:srgbClr val="0000FF"/>
                </a:solidFill>
                <a:latin typeface="楷体" pitchFamily="49" charset="-122"/>
                <a:ea typeface="楷体" pitchFamily="49" charset="-122"/>
              </a:rPr>
              <a:t>的绿草</a:t>
            </a:r>
            <a:r>
              <a:rPr lang="zh-CN" altLang="en-US" sz="2800" b="1" dirty="0">
                <a:solidFill>
                  <a:srgbClr val="0000FF"/>
                </a:solidFill>
                <a:latin typeface="楷体" pitchFamily="49" charset="-122"/>
                <a:ea typeface="楷体" pitchFamily="49" charset="-122"/>
              </a:rPr>
              <a:t>中悠然漫步；曲线优美到无与伦比的脖颈迅捷地探入水中，倏忽又在草丛里扬起头来</a:t>
            </a:r>
            <a:r>
              <a:rPr lang="zh-CN" altLang="en-US" sz="2800" b="1" dirty="0" smtClean="0">
                <a:solidFill>
                  <a:srgbClr val="0000FF"/>
                </a:solidFill>
                <a:latin typeface="楷体" pitchFamily="49" charset="-122"/>
                <a:ea typeface="楷体" pitchFamily="49" charset="-122"/>
              </a:rPr>
              <a:t>；两</a:t>
            </a:r>
            <a:r>
              <a:rPr lang="zh-CN" altLang="en-US" sz="2800" b="1" dirty="0">
                <a:solidFill>
                  <a:srgbClr val="0000FF"/>
                </a:solidFill>
                <a:latin typeface="楷体" pitchFamily="49" charset="-122"/>
                <a:ea typeface="楷体" pitchFamily="49" charset="-122"/>
              </a:rPr>
              <a:t>只峭拔的长腿淹没在水里，举止悠然雅</a:t>
            </a:r>
            <a:r>
              <a:rPr lang="zh-CN" altLang="en-US" sz="2800" b="1" dirty="0" smtClean="0">
                <a:solidFill>
                  <a:srgbClr val="0000FF"/>
                </a:solidFill>
                <a:latin typeface="楷体" pitchFamily="49" charset="-122"/>
                <a:ea typeface="楷体" pitchFamily="49" charset="-122"/>
              </a:rPr>
              <a:t>然</a:t>
            </a:r>
            <a:r>
              <a:rPr lang="en-US" altLang="zh-CN" sz="2800" b="1" dirty="0" smtClean="0">
                <a:solidFill>
                  <a:srgbClr val="0000FF"/>
                </a:solidFill>
                <a:latin typeface="楷体" pitchFamily="49" charset="-122"/>
                <a:ea typeface="楷体" pitchFamily="49" charset="-122"/>
              </a:rPr>
              <a:t>……</a:t>
            </a:r>
            <a:endParaRPr lang="zh-CN" altLang="en-US" sz="2800" b="1" dirty="0">
              <a:solidFill>
                <a:srgbClr val="0000FF"/>
              </a:solidFill>
              <a:latin typeface="楷体" pitchFamily="49" charset="-122"/>
              <a:ea typeface="楷体" pitchFamily="49" charset="-122"/>
            </a:endParaRPr>
          </a:p>
        </p:txBody>
      </p:sp>
    </p:spTree>
    <p:extLst>
      <p:ext uri="{BB962C8B-B14F-4D97-AF65-F5344CB8AC3E}">
        <p14:creationId xmlns:p14="http://schemas.microsoft.com/office/powerpoint/2010/main" val="416866545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98573" y="620688"/>
            <a:ext cx="11358699" cy="4832092"/>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于是</a:t>
            </a:r>
            <a:r>
              <a:rPr lang="zh-CN" altLang="en-US" sz="2800" b="1" dirty="0">
                <a:solidFill>
                  <a:srgbClr val="0000FF"/>
                </a:solidFill>
                <a:latin typeface="楷体" pitchFamily="49" charset="-122"/>
                <a:ea typeface="楷体" pitchFamily="49" charset="-122"/>
              </a:rPr>
              <a:t>，小河的这一方便呈现出别开生面令人陶醉的风景，清澈透碧的河水哗哗吟唱着</a:t>
            </a:r>
            <a:r>
              <a:rPr lang="zh-CN" altLang="en-US" sz="2800" b="1" dirty="0" smtClean="0">
                <a:solidFill>
                  <a:srgbClr val="0000FF"/>
                </a:solidFill>
                <a:latin typeface="楷体" pitchFamily="49" charset="-122"/>
                <a:ea typeface="楷体" pitchFamily="49" charset="-122"/>
              </a:rPr>
              <a:t>在河滩</a:t>
            </a:r>
            <a:r>
              <a:rPr lang="zh-CN" altLang="en-US" sz="2800" b="1" dirty="0">
                <a:solidFill>
                  <a:srgbClr val="0000FF"/>
                </a:solidFill>
                <a:latin typeface="楷体" pitchFamily="49" charset="-122"/>
                <a:ea typeface="楷体" pitchFamily="49" charset="-122"/>
              </a:rPr>
              <a:t>里蜿蜒，两个穿着艳丽的女子在对岸的水边倚石搓洗衣裳，三头紫红毛色的牛和一头</a:t>
            </a:r>
            <a:r>
              <a:rPr lang="zh-CN" altLang="en-US" sz="2800" b="1" dirty="0" smtClean="0">
                <a:solidFill>
                  <a:srgbClr val="0000FF"/>
                </a:solidFill>
                <a:latin typeface="楷体" pitchFamily="49" charset="-122"/>
                <a:ea typeface="楷体" pitchFamily="49" charset="-122"/>
              </a:rPr>
              <a:t>乳毛</a:t>
            </a:r>
            <a:r>
              <a:rPr lang="zh-CN" altLang="en-US" sz="2800" b="1" dirty="0">
                <a:solidFill>
                  <a:srgbClr val="0000FF"/>
                </a:solidFill>
                <a:latin typeface="楷体" pitchFamily="49" charset="-122"/>
                <a:ea typeface="楷体" pitchFamily="49" charset="-122"/>
              </a:rPr>
              <a:t>嫩黄的牛犊在沙滩草地上吃草，三个放牛娃三对角坐在草地上玩扑克，蓝天上只有一缕</a:t>
            </a:r>
            <a:r>
              <a:rPr lang="zh-CN" altLang="en-US" sz="2800" b="1" dirty="0" smtClean="0">
                <a:solidFill>
                  <a:srgbClr val="0000FF"/>
                </a:solidFill>
                <a:latin typeface="楷体" pitchFamily="49" charset="-122"/>
                <a:ea typeface="楷体" pitchFamily="49" charset="-122"/>
              </a:rPr>
              <a:t>游丝</a:t>
            </a:r>
            <a:r>
              <a:rPr lang="zh-CN" altLang="en-US" sz="2800" b="1" dirty="0">
                <a:solidFill>
                  <a:srgbClr val="0000FF"/>
                </a:solidFill>
                <a:latin typeface="楷体" pitchFamily="49" charset="-122"/>
                <a:ea typeface="楷体" pitchFamily="49" charset="-122"/>
              </a:rPr>
              <a:t>似的白云凝而不动，落日正渲染出即将告别时的热烈和辉煌</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这些司空见惯的景致，</a:t>
            </a:r>
            <a:r>
              <a:rPr lang="zh-CN" altLang="en-US" sz="2800" b="1" dirty="0" smtClean="0">
                <a:solidFill>
                  <a:srgbClr val="0000FF"/>
                </a:solidFill>
                <a:latin typeface="楷体" pitchFamily="49" charset="-122"/>
                <a:ea typeface="楷体" pitchFamily="49" charset="-122"/>
              </a:rPr>
              <a:t>全都</a:t>
            </a:r>
            <a:r>
              <a:rPr lang="zh-CN" altLang="en-US" sz="2800" b="1" dirty="0">
                <a:solidFill>
                  <a:srgbClr val="0000FF"/>
                </a:solidFill>
                <a:latin typeface="楷体" pitchFamily="49" charset="-122"/>
                <a:ea typeface="楷体" pitchFamily="49" charset="-122"/>
              </a:rPr>
              <a:t>因为一双鹭鸶的出现而</a:t>
            </a:r>
            <a:r>
              <a:rPr lang="zh-CN" altLang="en-US" sz="2800" b="1" dirty="0" smtClean="0">
                <a:solidFill>
                  <a:srgbClr val="FF0000"/>
                </a:solidFill>
                <a:latin typeface="楷体" pitchFamily="49" charset="-122"/>
                <a:ea typeface="楷体" pitchFamily="49" charset="-122"/>
              </a:rPr>
              <a:t>生动</a:t>
            </a:r>
            <a:r>
              <a:rPr lang="zh-CN" altLang="en-US" sz="2800" b="1" dirty="0" smtClean="0">
                <a:solidFill>
                  <a:srgbClr val="0000FF"/>
                </a:solidFill>
                <a:latin typeface="楷体" pitchFamily="49" charset="-122"/>
                <a:ea typeface="楷体" pitchFamily="49" charset="-122"/>
              </a:rPr>
              <a:t>起来</a:t>
            </a:r>
            <a:r>
              <a:rPr lang="zh-CN" altLang="en-US" sz="2800" b="1" dirty="0">
                <a:solidFill>
                  <a:srgbClr val="0000FF"/>
                </a:solidFill>
                <a:latin typeface="楷体" pitchFamily="49" charset="-122"/>
                <a:ea typeface="楷体" pitchFamily="49" charset="-122"/>
              </a:rPr>
              <a:t>。</a:t>
            </a:r>
          </a:p>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不见</a:t>
            </a:r>
            <a:r>
              <a:rPr lang="zh-CN" altLang="en-US" sz="2800" b="1" dirty="0">
                <a:solidFill>
                  <a:srgbClr val="0000FF"/>
                </a:solidFill>
                <a:latin typeface="楷体" pitchFamily="49" charset="-122"/>
                <a:ea typeface="楷体" pitchFamily="49" charset="-122"/>
              </a:rPr>
              <a:t>鹭鸶，少说也有二十多年了。小时候在河里耍水在河边割草，鹭鸶就在头前或</a:t>
            </a:r>
            <a:r>
              <a:rPr lang="zh-CN" altLang="en-US" sz="2800" b="1" dirty="0" smtClean="0">
                <a:solidFill>
                  <a:srgbClr val="0000FF"/>
                </a:solidFill>
                <a:latin typeface="楷体" pitchFamily="49" charset="-122"/>
                <a:ea typeface="楷体" pitchFamily="49" charset="-122"/>
              </a:rPr>
              <a:t>身后的</a:t>
            </a:r>
            <a:r>
              <a:rPr lang="zh-CN" altLang="en-US" sz="2800" b="1" dirty="0">
                <a:solidFill>
                  <a:srgbClr val="0000FF"/>
                </a:solidFill>
                <a:latin typeface="楷体" pitchFamily="49" charset="-122"/>
                <a:ea typeface="楷体" pitchFamily="49" charset="-122"/>
              </a:rPr>
              <a:t>浅水里，有时竟在草笼旁边停立；上学和放学涉过河水时，鹭鸶在头顶翩翩飞翔，我</a:t>
            </a:r>
            <a:r>
              <a:rPr lang="zh-CN" altLang="en-US" sz="2800" b="1" dirty="0" smtClean="0">
                <a:solidFill>
                  <a:srgbClr val="0000FF"/>
                </a:solidFill>
                <a:latin typeface="楷体" pitchFamily="49" charset="-122"/>
                <a:ea typeface="楷体" pitchFamily="49" charset="-122"/>
              </a:rPr>
              <a:t>曾经妄想</a:t>
            </a:r>
            <a:r>
              <a:rPr lang="zh-CN" altLang="en-US" sz="2800" b="1" dirty="0">
                <a:solidFill>
                  <a:srgbClr val="0000FF"/>
                </a:solidFill>
                <a:latin typeface="楷体" pitchFamily="49" charset="-122"/>
                <a:ea typeface="楷体" pitchFamily="49" charset="-122"/>
              </a:rPr>
              <a:t>把一只鸽哨儿戴到它的尾毛上</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难以泯灭的永远鲜活的鹭鸶的倩影，现在就从心里</a:t>
            </a:r>
            <a:r>
              <a:rPr lang="zh-CN" altLang="en-US" sz="2800" b="1" dirty="0" smtClean="0">
                <a:solidFill>
                  <a:srgbClr val="FF0000"/>
                </a:solidFill>
                <a:latin typeface="楷体" pitchFamily="49" charset="-122"/>
                <a:ea typeface="楷体" pitchFamily="49" charset="-122"/>
              </a:rPr>
              <a:t>扑飞</a:t>
            </a:r>
            <a:r>
              <a:rPr lang="zh-CN" altLang="en-US" sz="2800" b="1" dirty="0" smtClean="0">
                <a:solidFill>
                  <a:srgbClr val="0000FF"/>
                </a:solidFill>
                <a:latin typeface="楷体" pitchFamily="49" charset="-122"/>
                <a:ea typeface="楷体" pitchFamily="49" charset="-122"/>
              </a:rPr>
              <a:t>出来</a:t>
            </a:r>
            <a:r>
              <a:rPr lang="zh-CN" altLang="en-US" sz="2800" b="1" dirty="0">
                <a:solidFill>
                  <a:srgbClr val="0000FF"/>
                </a:solidFill>
                <a:latin typeface="楷体" pitchFamily="49" charset="-122"/>
                <a:ea typeface="楷体" pitchFamily="49" charset="-122"/>
              </a:rPr>
              <a:t>，化成活泼的生灵在眼前的河湾里。</a:t>
            </a:r>
            <a:endParaRPr lang="zh-CN" altLang="en-US" sz="2800" b="1" dirty="0">
              <a:solidFill>
                <a:srgbClr val="0000FF"/>
              </a:solidFill>
              <a:latin typeface="楷体" pitchFamily="49" charset="-122"/>
              <a:ea typeface="楷体" pitchFamily="49" charset="-122"/>
            </a:endParaRPr>
          </a:p>
        </p:txBody>
      </p:sp>
    </p:spTree>
    <p:extLst>
      <p:ext uri="{BB962C8B-B14F-4D97-AF65-F5344CB8AC3E}">
        <p14:creationId xmlns:p14="http://schemas.microsoft.com/office/powerpoint/2010/main" val="269602542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24261" y="836712"/>
            <a:ext cx="11358699" cy="4401205"/>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至今</a:t>
            </a:r>
            <a:r>
              <a:rPr lang="zh-CN" altLang="en-US" sz="2800" b="1" dirty="0">
                <a:solidFill>
                  <a:srgbClr val="0000FF"/>
                </a:solidFill>
                <a:latin typeface="楷体" pitchFamily="49" charset="-122"/>
                <a:ea typeface="楷体" pitchFamily="49" charset="-122"/>
              </a:rPr>
              <a:t>我也搞不清鹭鸶突然离去突然绝迹的因由，鸟类神秘的生活习性和生存选择难以</a:t>
            </a:r>
            <a:r>
              <a:rPr lang="zh-CN" altLang="en-US" sz="2800" b="1" dirty="0" smtClean="0">
                <a:solidFill>
                  <a:srgbClr val="0000FF"/>
                </a:solidFill>
                <a:latin typeface="楷体" pitchFamily="49" charset="-122"/>
                <a:ea typeface="楷体" pitchFamily="49" charset="-122"/>
              </a:rPr>
              <a:t>揣摸</a:t>
            </a:r>
            <a:r>
              <a:rPr lang="zh-CN" altLang="en-US" sz="2800" b="1" dirty="0">
                <a:solidFill>
                  <a:srgbClr val="0000FF"/>
                </a:solidFill>
                <a:latin typeface="楷体" pitchFamily="49" charset="-122"/>
                <a:ea typeface="楷体" pitchFamily="49" charset="-122"/>
              </a:rPr>
              <a:t>。岂止鹭鸶这样的小河流域鸟类中的贵族，乡民们视作报喜的喜鹊也绝迹了，张着大</a:t>
            </a:r>
            <a:r>
              <a:rPr lang="zh-CN" altLang="en-US" sz="2800" b="1" dirty="0" smtClean="0">
                <a:solidFill>
                  <a:srgbClr val="0000FF"/>
                </a:solidFill>
                <a:latin typeface="楷体" pitchFamily="49" charset="-122"/>
                <a:ea typeface="楷体" pitchFamily="49" charset="-122"/>
              </a:rPr>
              <a:t>翅膀盘旋</a:t>
            </a:r>
            <a:r>
              <a:rPr lang="zh-CN" altLang="en-US" sz="2800" b="1" dirty="0">
                <a:solidFill>
                  <a:srgbClr val="0000FF"/>
                </a:solidFill>
                <a:latin typeface="楷体" pitchFamily="49" charset="-122"/>
                <a:ea typeface="楷体" pitchFamily="49" charset="-122"/>
              </a:rPr>
              <a:t>在村庄上空窥伺母鸡的恶老鹰彻底销声匿迹了。到底发生了什么灾变，使鸟类王国</a:t>
            </a:r>
            <a:r>
              <a:rPr lang="zh-CN" altLang="en-US" sz="2800" b="1" dirty="0" smtClean="0">
                <a:solidFill>
                  <a:srgbClr val="FF0000"/>
                </a:solidFill>
                <a:latin typeface="楷体" pitchFamily="49" charset="-122"/>
                <a:ea typeface="楷体" pitchFamily="49" charset="-122"/>
              </a:rPr>
              <a:t>土崩瓦解</a:t>
            </a:r>
            <a:r>
              <a:rPr lang="zh-CN" altLang="en-US" sz="2800" b="1" dirty="0" smtClean="0">
                <a:solidFill>
                  <a:srgbClr val="0000FF"/>
                </a:solidFill>
                <a:latin typeface="楷体" pitchFamily="49" charset="-122"/>
                <a:ea typeface="楷体" pitchFamily="49" charset="-122"/>
              </a:rPr>
              <a:t>灭族</a:t>
            </a:r>
            <a:r>
              <a:rPr lang="zh-CN" altLang="en-US" sz="2800" b="1" dirty="0">
                <a:solidFill>
                  <a:srgbClr val="0000FF"/>
                </a:solidFill>
                <a:latin typeface="楷体" pitchFamily="49" charset="-122"/>
                <a:ea typeface="楷体" pitchFamily="49" charset="-122"/>
              </a:rPr>
              <a:t>灭种留下一片大地静悄悄</a:t>
            </a:r>
            <a:r>
              <a:rPr lang="zh-CN" altLang="en-US" sz="2800" b="1" dirty="0" smtClean="0">
                <a:solidFill>
                  <a:srgbClr val="0000FF"/>
                </a:solidFill>
                <a:latin typeface="楷体" pitchFamily="49" charset="-122"/>
                <a:ea typeface="楷体" pitchFamily="49" charset="-122"/>
              </a:rPr>
              <a:t>？</a:t>
            </a:r>
            <a:endParaRPr lang="en-US" altLang="zh-CN" sz="2800" b="1" dirty="0" smtClean="0">
              <a:solidFill>
                <a:srgbClr val="0000FF"/>
              </a:solidFill>
              <a:latin typeface="楷体" pitchFamily="49" charset="-122"/>
              <a:ea typeface="楷体" pitchFamily="49" charset="-122"/>
            </a:endParaRPr>
          </a:p>
          <a:p>
            <a:pPr eaLnBrk="1" hangingPunct="1">
              <a:spcBef>
                <a:spcPct val="0"/>
              </a:spcBef>
              <a:buFontTx/>
              <a:buNone/>
            </a:pPr>
            <a:r>
              <a:rPr lang="en-US" altLang="zh-CN" sz="2800" b="1" dirty="0">
                <a:solidFill>
                  <a:srgbClr val="0000FF"/>
                </a:solidFill>
                <a:latin typeface="楷体" pitchFamily="49" charset="-122"/>
                <a:ea typeface="楷体" pitchFamily="49" charset="-122"/>
              </a:rPr>
              <a:t> </a:t>
            </a:r>
            <a:r>
              <a:rPr lang="en-US" altLang="zh-CN" sz="2800" b="1" dirty="0" smtClean="0">
                <a:solidFill>
                  <a:srgbClr val="0000FF"/>
                </a:solidFill>
                <a:latin typeface="楷体" pitchFamily="49" charset="-122"/>
                <a:ea typeface="楷体" pitchFamily="49" charset="-122"/>
              </a:rPr>
              <a:t> </a:t>
            </a:r>
            <a:r>
              <a:rPr lang="zh-CN" altLang="en-US" sz="2800" b="1" dirty="0" smtClean="0">
                <a:solidFill>
                  <a:srgbClr val="0000FF"/>
                </a:solidFill>
                <a:latin typeface="楷体" pitchFamily="49" charset="-122"/>
                <a:ea typeface="楷体" pitchFamily="49" charset="-122"/>
              </a:rPr>
              <a:t>单说</a:t>
            </a:r>
            <a:r>
              <a:rPr lang="zh-CN" altLang="en-US" sz="2800" b="1" dirty="0">
                <a:solidFill>
                  <a:srgbClr val="0000FF"/>
                </a:solidFill>
                <a:latin typeface="楷体" pitchFamily="49" charset="-122"/>
                <a:ea typeface="楷体" pitchFamily="49" charset="-122"/>
              </a:rPr>
              <a:t>鹭鸶。许是水流逐年衰枯稻田消失绿地锐减，这鸟儿瞧不上越来越僵硬的小河川</a:t>
            </a:r>
            <a:r>
              <a:rPr lang="zh-CN" altLang="en-US" sz="2800" b="1" dirty="0" smtClean="0">
                <a:solidFill>
                  <a:srgbClr val="0000FF"/>
                </a:solidFill>
                <a:latin typeface="楷体" pitchFamily="49" charset="-122"/>
                <a:ea typeface="楷体" pitchFamily="49" charset="-122"/>
              </a:rPr>
              <a:t>道了</a:t>
            </a:r>
            <a:r>
              <a:rPr lang="zh-CN" altLang="en-US" sz="2800" b="1" dirty="0">
                <a:solidFill>
                  <a:srgbClr val="0000FF"/>
                </a:solidFill>
                <a:latin typeface="楷体" pitchFamily="49" charset="-122"/>
                <a:ea typeface="楷体" pitchFamily="49" charset="-122"/>
              </a:rPr>
              <a:t>？许是乡民滥施化肥农药污染了流水也污浊了空气，鹭鸶感到窒息而逃逸了？许是那些</a:t>
            </a:r>
            <a:r>
              <a:rPr lang="zh-CN" altLang="en-US" sz="2800" b="1" dirty="0" smtClean="0">
                <a:solidFill>
                  <a:srgbClr val="0000FF"/>
                </a:solidFill>
                <a:latin typeface="楷体" pitchFamily="49" charset="-122"/>
                <a:ea typeface="楷体" pitchFamily="49" charset="-122"/>
              </a:rPr>
              <a:t>隐蔽</a:t>
            </a:r>
            <a:r>
              <a:rPr lang="zh-CN" altLang="en-US" sz="2800" b="1" dirty="0">
                <a:solidFill>
                  <a:srgbClr val="0000FF"/>
                </a:solidFill>
                <a:latin typeface="楷体" pitchFamily="49" charset="-122"/>
                <a:ea typeface="楷体" pitchFamily="49" charset="-122"/>
              </a:rPr>
              <a:t>在树后的猎手暗施的冷枪，击中了鹭鸶夫妻双方中的雌的或雄的，剩下的一个鳏夫或</a:t>
            </a:r>
            <a:r>
              <a:rPr lang="zh-CN" altLang="en-US" sz="2800" b="1" dirty="0" smtClean="0">
                <a:solidFill>
                  <a:srgbClr val="0000FF"/>
                </a:solidFill>
                <a:latin typeface="楷体" pitchFamily="49" charset="-122"/>
                <a:ea typeface="楷体" pitchFamily="49" charset="-122"/>
              </a:rPr>
              <a:t>寡妇悲怆</a:t>
            </a:r>
            <a:r>
              <a:rPr lang="zh-CN" altLang="en-US" sz="2800" b="1" dirty="0">
                <a:solidFill>
                  <a:srgbClr val="0000FF"/>
                </a:solidFill>
                <a:latin typeface="楷体" pitchFamily="49" charset="-122"/>
                <a:ea typeface="楷体" pitchFamily="49" charset="-122"/>
              </a:rPr>
              <a:t>遁逃？</a:t>
            </a:r>
          </a:p>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又</a:t>
            </a:r>
            <a:r>
              <a:rPr lang="zh-CN" altLang="en-US" sz="2800" b="1" dirty="0">
                <a:solidFill>
                  <a:srgbClr val="0000FF"/>
                </a:solidFill>
                <a:latin typeface="楷体" pitchFamily="49" charset="-122"/>
                <a:ea typeface="楷体" pitchFamily="49" charset="-122"/>
              </a:rPr>
              <a:t>见鹭鸶</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又见鹭鸶</a:t>
            </a:r>
            <a:r>
              <a:rPr lang="en-US" altLang="zh-CN" sz="2800" b="1" dirty="0">
                <a:solidFill>
                  <a:srgbClr val="0000FF"/>
                </a:solidFill>
                <a:latin typeface="楷体" pitchFamily="49" charset="-122"/>
                <a:ea typeface="楷体" pitchFamily="49" charset="-122"/>
              </a:rPr>
              <a:t>!</a:t>
            </a:r>
            <a:endParaRPr lang="zh-CN" altLang="en-US" sz="2800" b="1" dirty="0">
              <a:solidFill>
                <a:srgbClr val="0000FF"/>
              </a:solidFill>
              <a:latin typeface="楷体" pitchFamily="49" charset="-122"/>
              <a:ea typeface="楷体" pitchFamily="49" charset="-122"/>
            </a:endParaRPr>
          </a:p>
        </p:txBody>
      </p:sp>
    </p:spTree>
    <p:extLst>
      <p:ext uri="{BB962C8B-B14F-4D97-AF65-F5344CB8AC3E}">
        <p14:creationId xmlns:p14="http://schemas.microsoft.com/office/powerpoint/2010/main" val="2492587529"/>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94524" y="764704"/>
            <a:ext cx="11358699" cy="3970318"/>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落日</a:t>
            </a:r>
            <a:r>
              <a:rPr lang="zh-CN" altLang="en-US" sz="2800" b="1" dirty="0">
                <a:solidFill>
                  <a:srgbClr val="0000FF"/>
                </a:solidFill>
                <a:latin typeface="楷体" pitchFamily="49" charset="-122"/>
                <a:ea typeface="楷体" pitchFamily="49" charset="-122"/>
              </a:rPr>
              <a:t>已尽，红霞隐退，暮霭渐合。两只鹭鸶悠然腾起，翩然闪动着洁白的翅膀逐渐升高</a:t>
            </a:r>
            <a:r>
              <a:rPr lang="zh-CN" altLang="en-US" sz="2800" b="1" dirty="0" smtClean="0">
                <a:solidFill>
                  <a:srgbClr val="0000FF"/>
                </a:solidFill>
                <a:latin typeface="楷体" pitchFamily="49" charset="-122"/>
                <a:ea typeface="楷体" pitchFamily="49" charset="-122"/>
              </a:rPr>
              <a:t>，没有</a:t>
            </a:r>
            <a:r>
              <a:rPr lang="zh-CN" altLang="en-US" sz="2800" b="1" dirty="0">
                <a:solidFill>
                  <a:srgbClr val="0000FF"/>
                </a:solidFill>
                <a:latin typeface="楷体" pitchFamily="49" charset="-122"/>
                <a:ea typeface="楷体" pitchFamily="49" charset="-122"/>
              </a:rPr>
              <a:t>顺河而下也没见逆流而上，偏是掠过小河朝北岸树木葱茏的村庄飞去了。我顿然悟觉</a:t>
            </a:r>
            <a:r>
              <a:rPr lang="zh-CN" altLang="en-US" sz="2800" b="1" dirty="0" smtClean="0">
                <a:solidFill>
                  <a:srgbClr val="0000FF"/>
                </a:solidFill>
                <a:latin typeface="楷体" pitchFamily="49" charset="-122"/>
                <a:ea typeface="楷体" pitchFamily="49" charset="-122"/>
              </a:rPr>
              <a:t>，鹭鸶</a:t>
            </a:r>
            <a:r>
              <a:rPr lang="zh-CN" altLang="en-US" sz="2800" b="1" dirty="0">
                <a:solidFill>
                  <a:srgbClr val="0000FF"/>
                </a:solidFill>
                <a:latin typeface="楷体" pitchFamily="49" charset="-122"/>
                <a:ea typeface="楷体" pitchFamily="49" charset="-122"/>
              </a:rPr>
              <a:t>原是在村庄里的大树上筑巢育雏的。我的小学校所在的村庄面临河岸的一片白杨林子里</a:t>
            </a:r>
            <a:r>
              <a:rPr lang="zh-CN" altLang="en-US" sz="2800" b="1" dirty="0" smtClean="0">
                <a:solidFill>
                  <a:srgbClr val="0000FF"/>
                </a:solidFill>
                <a:latin typeface="楷体" pitchFamily="49" charset="-122"/>
                <a:ea typeface="楷体" pitchFamily="49" charset="-122"/>
              </a:rPr>
              <a:t>，枝</a:t>
            </a:r>
            <a:r>
              <a:rPr lang="zh-CN" altLang="en-US" sz="2800" b="1" dirty="0">
                <a:solidFill>
                  <a:srgbClr val="0000FF"/>
                </a:solidFill>
                <a:latin typeface="楷体" pitchFamily="49" charset="-122"/>
                <a:ea typeface="楷体" pitchFamily="49" charset="-122"/>
              </a:rPr>
              <a:t>枝杈杈间竟有二十多个鹭鸶搭筑的窝巢，乡民们无论男女无论老幼引为荣耀视为吉祥。</a:t>
            </a:r>
            <a:r>
              <a:rPr lang="zh-CN" altLang="en-US" sz="2800" b="1" dirty="0" smtClean="0">
                <a:solidFill>
                  <a:srgbClr val="0000FF"/>
                </a:solidFill>
                <a:latin typeface="楷体" pitchFamily="49" charset="-122"/>
                <a:ea typeface="楷体" pitchFamily="49" charset="-122"/>
              </a:rPr>
              <a:t>鹭鸶</a:t>
            </a:r>
            <a:r>
              <a:rPr lang="zh-CN" altLang="en-US" sz="2800" b="1" dirty="0">
                <a:solidFill>
                  <a:srgbClr val="0000FF"/>
                </a:solidFill>
                <a:latin typeface="楷体" pitchFamily="49" charset="-122"/>
                <a:ea typeface="楷体" pitchFamily="49" charset="-122"/>
              </a:rPr>
              <a:t>和人类同居一处无疑是一种天然和谐，是鸟类对人类善良天性的信赖和依傍。这两只</a:t>
            </a:r>
            <a:r>
              <a:rPr lang="zh-CN" altLang="en-US" sz="2800" b="1" dirty="0" smtClean="0">
                <a:solidFill>
                  <a:srgbClr val="0000FF"/>
                </a:solidFill>
                <a:latin typeface="楷体" pitchFamily="49" charset="-122"/>
                <a:ea typeface="楷体" pitchFamily="49" charset="-122"/>
              </a:rPr>
              <a:t>鹭鸶飞</a:t>
            </a:r>
            <a:r>
              <a:rPr lang="zh-CN" altLang="en-US" sz="2800" b="1" dirty="0">
                <a:solidFill>
                  <a:srgbClr val="0000FF"/>
                </a:solidFill>
                <a:latin typeface="楷体" pitchFamily="49" charset="-122"/>
                <a:ea typeface="楷体" pitchFamily="49" charset="-122"/>
              </a:rPr>
              <a:t>到北岸的哪个村庄里去了呢？在谁家门前或屋后的树上筑巢育雏呢？谁家有幸得此吉兆</a:t>
            </a:r>
            <a:r>
              <a:rPr lang="zh-CN" altLang="en-US" sz="2800" b="1" dirty="0" smtClean="0">
                <a:solidFill>
                  <a:srgbClr val="0000FF"/>
                </a:solidFill>
                <a:latin typeface="楷体" pitchFamily="49" charset="-122"/>
                <a:ea typeface="楷体" pitchFamily="49" charset="-122"/>
              </a:rPr>
              <a:t>得此</a:t>
            </a:r>
            <a:r>
              <a:rPr lang="zh-CN" altLang="en-US" sz="2800" b="1" dirty="0">
                <a:solidFill>
                  <a:srgbClr val="0000FF"/>
                </a:solidFill>
                <a:latin typeface="楷体" pitchFamily="49" charset="-122"/>
                <a:ea typeface="楷体" pitchFamily="49" charset="-122"/>
              </a:rPr>
              <a:t>可贵的信赖情愫呢？</a:t>
            </a:r>
            <a:endParaRPr lang="zh-CN" altLang="en-US" sz="2800" b="1" dirty="0">
              <a:solidFill>
                <a:srgbClr val="0000FF"/>
              </a:solidFill>
              <a:latin typeface="楷体" pitchFamily="49" charset="-122"/>
              <a:ea typeface="楷体" pitchFamily="49" charset="-122"/>
            </a:endParaRPr>
          </a:p>
        </p:txBody>
      </p:sp>
    </p:spTree>
    <p:extLst>
      <p:ext uri="{BB962C8B-B14F-4D97-AF65-F5344CB8AC3E}">
        <p14:creationId xmlns:p14="http://schemas.microsoft.com/office/powerpoint/2010/main" val="983041972"/>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72829" y="836712"/>
            <a:ext cx="11358699" cy="3970318"/>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我</a:t>
            </a:r>
            <a:r>
              <a:rPr lang="zh-CN" altLang="en-US" sz="2800" b="1" dirty="0">
                <a:solidFill>
                  <a:srgbClr val="0000FF"/>
                </a:solidFill>
                <a:latin typeface="楷体" pitchFamily="49" charset="-122"/>
                <a:ea typeface="楷体" pitchFamily="49" charset="-122"/>
              </a:rPr>
              <a:t>便天天傍晚到河湾里来，等待鹭鸶。连续五六天，不见踪影，我才发现没有鹭鸶的</a:t>
            </a:r>
            <a:r>
              <a:rPr lang="zh-CN" altLang="en-US" sz="2800" b="1" dirty="0" smtClean="0">
                <a:solidFill>
                  <a:srgbClr val="0000FF"/>
                </a:solidFill>
                <a:latin typeface="楷体" pitchFamily="49" charset="-122"/>
                <a:ea typeface="楷体" pitchFamily="49" charset="-122"/>
              </a:rPr>
              <a:t>小河</a:t>
            </a:r>
            <a:r>
              <a:rPr lang="zh-CN" altLang="en-US" sz="2800" b="1" dirty="0" smtClean="0">
                <a:solidFill>
                  <a:srgbClr val="FF0000"/>
                </a:solidFill>
                <a:latin typeface="楷体" pitchFamily="49" charset="-122"/>
                <a:ea typeface="楷体" pitchFamily="49" charset="-122"/>
              </a:rPr>
              <a:t>黯然失色</a:t>
            </a:r>
            <a:r>
              <a:rPr lang="zh-CN" altLang="en-US" sz="2800" b="1" dirty="0" smtClean="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我明白自己实际是在重演那个可笑的“守株待兔”的寓言故事，然而还是</a:t>
            </a:r>
            <a:r>
              <a:rPr lang="zh-CN" altLang="en-US" sz="2800" b="1" dirty="0" smtClean="0">
                <a:solidFill>
                  <a:srgbClr val="0000FF"/>
                </a:solidFill>
                <a:latin typeface="楷体" pitchFamily="49" charset="-122"/>
                <a:ea typeface="楷体" pitchFamily="49" charset="-122"/>
              </a:rPr>
              <a:t>忍不住</a:t>
            </a:r>
            <a:r>
              <a:rPr lang="zh-CN" altLang="en-US" sz="2800" b="1" dirty="0">
                <a:solidFill>
                  <a:srgbClr val="0000FF"/>
                </a:solidFill>
                <a:latin typeface="楷体" pitchFamily="49" charset="-122"/>
                <a:ea typeface="楷体" pitchFamily="49" charset="-122"/>
              </a:rPr>
              <a:t>要来。鹭鸶的倩影太富于诱惑了。那姿容端庄的是一种仙骨神韵，一种优雅一种大度一</a:t>
            </a:r>
            <a:r>
              <a:rPr lang="zh-CN" altLang="en-US" sz="2800" b="1" dirty="0" smtClean="0">
                <a:solidFill>
                  <a:srgbClr val="0000FF"/>
                </a:solidFill>
                <a:latin typeface="楷体" pitchFamily="49" charset="-122"/>
                <a:ea typeface="楷体" pitchFamily="49" charset="-122"/>
              </a:rPr>
              <a:t>种自然</a:t>
            </a:r>
            <a:r>
              <a:rPr lang="zh-CN" altLang="en-US" sz="2800" b="1" dirty="0">
                <a:solidFill>
                  <a:srgbClr val="0000FF"/>
                </a:solidFill>
                <a:latin typeface="楷体" pitchFamily="49" charset="-122"/>
                <a:ea typeface="楷体" pitchFamily="49" charset="-122"/>
              </a:rPr>
              <a:t>；起飞时悠然翩然，落水时也悠然翩然，看不出得意时的昂扬恣肆，也看不出失意下</a:t>
            </a:r>
            <a:r>
              <a:rPr lang="zh-CN" altLang="en-US" sz="2800" b="1" dirty="0" smtClean="0">
                <a:solidFill>
                  <a:srgbClr val="0000FF"/>
                </a:solidFill>
                <a:latin typeface="楷体" pitchFamily="49" charset="-122"/>
                <a:ea typeface="楷体" pitchFamily="49" charset="-122"/>
              </a:rPr>
              <a:t>的气急败坏</a:t>
            </a:r>
            <a:r>
              <a:rPr lang="zh-CN" altLang="en-US" sz="2800" b="1" dirty="0">
                <a:solidFill>
                  <a:srgbClr val="0000FF"/>
                </a:solidFill>
                <a:latin typeface="楷体" pitchFamily="49" charset="-122"/>
                <a:ea typeface="楷体" pitchFamily="49" charset="-122"/>
              </a:rPr>
              <a:t>；即使在水里啄食小虫小虾青叶草芽儿，也不似鸡们鸭们雀们饿不及待的贪馋和</a:t>
            </a:r>
            <a:r>
              <a:rPr lang="zh-CN" altLang="en-US" sz="2800" b="1" dirty="0" smtClean="0">
                <a:solidFill>
                  <a:srgbClr val="0000FF"/>
                </a:solidFill>
                <a:latin typeface="楷体" pitchFamily="49" charset="-122"/>
                <a:ea typeface="楷体" pitchFamily="49" charset="-122"/>
              </a:rPr>
              <a:t>贪婪</a:t>
            </a:r>
            <a:r>
              <a:rPr lang="zh-CN" altLang="en-US" sz="2800" b="1" dirty="0">
                <a:solidFill>
                  <a:srgbClr val="0000FF"/>
                </a:solidFill>
                <a:latin typeface="楷体" pitchFamily="49" charset="-122"/>
                <a:ea typeface="楷体" pitchFamily="49" charset="-122"/>
              </a:rPr>
              <a:t>相。二三十年不见鹭鸶，早已不存再见的企冀和奢望，一见便不能抑止和罢休。我随之</a:t>
            </a:r>
            <a:r>
              <a:rPr lang="zh-CN" altLang="en-US" sz="2800" b="1" dirty="0" smtClean="0">
                <a:solidFill>
                  <a:srgbClr val="0000FF"/>
                </a:solidFill>
                <a:latin typeface="楷体" pitchFamily="49" charset="-122"/>
                <a:ea typeface="楷体" pitchFamily="49" charset="-122"/>
              </a:rPr>
              <a:t>改变</a:t>
            </a:r>
            <a:r>
              <a:rPr lang="zh-CN" altLang="en-US" sz="2800" b="1" dirty="0">
                <a:solidFill>
                  <a:srgbClr val="0000FF"/>
                </a:solidFill>
                <a:latin typeface="楷体" pitchFamily="49" charset="-122"/>
                <a:ea typeface="楷体" pitchFamily="49" charset="-122"/>
              </a:rPr>
              <a:t>守候而为寻找，隔天沿着河流朝下，隔天又逆流而上，竟是一周的寻寻觅觅而终不得见。</a:t>
            </a:r>
            <a:endParaRPr lang="zh-CN" altLang="en-US" sz="2800" b="1" dirty="0">
              <a:solidFill>
                <a:srgbClr val="0000FF"/>
              </a:solidFill>
              <a:latin typeface="楷体" pitchFamily="49" charset="-122"/>
              <a:ea typeface="楷体" pitchFamily="49" charset="-122"/>
            </a:endParaRPr>
          </a:p>
        </p:txBody>
      </p:sp>
    </p:spTree>
    <p:extLst>
      <p:ext uri="{BB962C8B-B14F-4D97-AF65-F5344CB8AC3E}">
        <p14:creationId xmlns:p14="http://schemas.microsoft.com/office/powerpoint/2010/main" val="3661635740"/>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05925" y="764704"/>
            <a:ext cx="11358699" cy="3970318"/>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我</a:t>
            </a:r>
            <a:r>
              <a:rPr lang="zh-CN" altLang="en-US" sz="2800" b="1" dirty="0">
                <a:solidFill>
                  <a:srgbClr val="0000FF"/>
                </a:solidFill>
                <a:latin typeface="楷体" pitchFamily="49" charset="-122"/>
                <a:ea typeface="楷体" pitchFamily="49" charset="-122"/>
              </a:rPr>
              <a:t>又决定改变寻找的时间，宁可舍弃了一个美好的出活儿的早晨，在晨曦中沿着河水</a:t>
            </a:r>
            <a:r>
              <a:rPr lang="zh-CN" altLang="en-US" sz="2800" b="1" dirty="0" smtClean="0">
                <a:solidFill>
                  <a:srgbClr val="0000FF"/>
                </a:solidFill>
                <a:latin typeface="楷体" pitchFamily="49" charset="-122"/>
                <a:ea typeface="楷体" pitchFamily="49" charset="-122"/>
              </a:rPr>
              <a:t>朝上</a:t>
            </a:r>
            <a:r>
              <a:rPr lang="zh-CN" altLang="en-US" sz="2800" b="1" dirty="0">
                <a:solidFill>
                  <a:srgbClr val="0000FF"/>
                </a:solidFill>
                <a:latin typeface="楷体" pitchFamily="49" charset="-122"/>
                <a:ea typeface="楷体" pitchFamily="49" charset="-122"/>
              </a:rPr>
              <a:t>走。大约走出五华里路程，河川骤然开阔起来，河对岸有一大片齐肩高的芦苇，临着</a:t>
            </a:r>
            <a:r>
              <a:rPr lang="zh-CN" altLang="en-US" sz="2800" b="1" dirty="0" smtClean="0">
                <a:solidFill>
                  <a:srgbClr val="0000FF"/>
                </a:solidFill>
                <a:latin typeface="楷体" pitchFamily="49" charset="-122"/>
                <a:ea typeface="楷体" pitchFamily="49" charset="-122"/>
              </a:rPr>
              <a:t>流水的</a:t>
            </a:r>
            <a:r>
              <a:rPr lang="zh-CN" altLang="en-US" sz="2800" b="1" dirty="0">
                <a:solidFill>
                  <a:srgbClr val="0000FF"/>
                </a:solidFill>
                <a:latin typeface="楷体" pitchFamily="49" charset="-122"/>
                <a:ea typeface="楷体" pitchFamily="49" charset="-122"/>
              </a:rPr>
              <a:t>芦苇幼林边，那两只鹭鸶正在悠然漫步，刚出山顶的霞光把白色的羽毛染成霓虹。</a:t>
            </a:r>
          </a:p>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哦</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鹭鸶还在这小河川道里。</a:t>
            </a:r>
          </a:p>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哦</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鹭鸶对人类的信赖毕竟是可以重新建立的。</a:t>
            </a:r>
          </a:p>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我</a:t>
            </a:r>
            <a:r>
              <a:rPr lang="zh-CN" altLang="en-US" sz="2800" b="1" dirty="0">
                <a:solidFill>
                  <a:srgbClr val="0000FF"/>
                </a:solidFill>
                <a:latin typeface="楷体" pitchFamily="49" charset="-122"/>
                <a:ea typeface="楷体" pitchFamily="49" charset="-122"/>
              </a:rPr>
              <a:t>在一块河石上悄然坐下来，隔水眺望那一对圣物，心头便涌出一首</a:t>
            </a:r>
            <a:r>
              <a:rPr lang="zh-CN" altLang="en-US" sz="2800" b="1" dirty="0" smtClean="0">
                <a:solidFill>
                  <a:srgbClr val="FF0000"/>
                </a:solidFill>
                <a:latin typeface="楷体" pitchFamily="49" charset="-122"/>
                <a:ea typeface="楷体" pitchFamily="49" charset="-122"/>
              </a:rPr>
              <a:t>脍炙人口</a:t>
            </a:r>
            <a:r>
              <a:rPr lang="zh-CN" altLang="en-US" sz="2800" b="1" dirty="0" smtClean="0">
                <a:solidFill>
                  <a:srgbClr val="0000FF"/>
                </a:solidFill>
                <a:latin typeface="楷体" pitchFamily="49" charset="-122"/>
                <a:ea typeface="楷体" pitchFamily="49" charset="-122"/>
              </a:rPr>
              <a:t>的</a:t>
            </a:r>
            <a:r>
              <a:rPr lang="zh-CN" altLang="en-US" sz="2800" b="1" dirty="0">
                <a:solidFill>
                  <a:srgbClr val="0000FF"/>
                </a:solidFill>
                <a:latin typeface="楷体" pitchFamily="49" charset="-122"/>
                <a:ea typeface="楷体" pitchFamily="49" charset="-122"/>
              </a:rPr>
              <a:t>诗歌来</a:t>
            </a:r>
            <a:r>
              <a:rPr lang="zh-CN" altLang="en-US" sz="2800" b="1" dirty="0" smtClean="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蒹葭苍苍，白露为霜。所谓伊人，在水一方。”</a:t>
            </a:r>
          </a:p>
          <a:p>
            <a:pPr eaLnBrk="1" hangingPunct="1">
              <a:spcBef>
                <a:spcPct val="0"/>
              </a:spcBef>
              <a:buFontTx/>
              <a:buNone/>
            </a:pPr>
            <a:r>
              <a:rPr lang="zh-CN" altLang="en-US" sz="2800" b="1" dirty="0">
                <a:solidFill>
                  <a:srgbClr val="0000FF"/>
                </a:solidFill>
                <a:latin typeface="楷体" pitchFamily="49" charset="-122"/>
                <a:ea typeface="楷体" pitchFamily="49" charset="-122"/>
              </a:rPr>
              <a:t>（取材于陈忠实的同名散文）</a:t>
            </a:r>
            <a:endParaRPr lang="zh-CN" altLang="en-US" sz="2800" b="1" dirty="0">
              <a:solidFill>
                <a:srgbClr val="0000FF"/>
              </a:solidFill>
              <a:latin typeface="楷体" pitchFamily="49" charset="-122"/>
              <a:ea typeface="楷体" pitchFamily="49" charset="-122"/>
            </a:endParaRPr>
          </a:p>
        </p:txBody>
      </p:sp>
    </p:spTree>
    <p:extLst>
      <p:ext uri="{BB962C8B-B14F-4D97-AF65-F5344CB8AC3E}">
        <p14:creationId xmlns:p14="http://schemas.microsoft.com/office/powerpoint/2010/main" val="4273851012"/>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24261" y="404664"/>
            <a:ext cx="11549035" cy="2246769"/>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sz="2800" b="1" dirty="0">
                <a:solidFill>
                  <a:srgbClr val="0000FF"/>
                </a:solidFill>
                <a:latin typeface="楷体" pitchFamily="49" charset="-122"/>
                <a:ea typeface="楷体" pitchFamily="49" charset="-122"/>
              </a:rPr>
              <a:t>17</a:t>
            </a:r>
            <a:r>
              <a:rPr lang="zh-CN" altLang="en-US" sz="2800" b="1" dirty="0">
                <a:solidFill>
                  <a:srgbClr val="0000FF"/>
                </a:solidFill>
                <a:latin typeface="楷体" pitchFamily="49" charset="-122"/>
                <a:ea typeface="楷体" pitchFamily="49" charset="-122"/>
              </a:rPr>
              <a:t>．下列加点词语在文中的意思，解说</a:t>
            </a:r>
            <a:r>
              <a:rPr lang="zh-CN" altLang="en-US" sz="2800" b="1" dirty="0">
                <a:solidFill>
                  <a:srgbClr val="FF0000"/>
                </a:solidFill>
                <a:latin typeface="楷体" pitchFamily="49" charset="-122"/>
                <a:ea typeface="楷体" pitchFamily="49" charset="-122"/>
              </a:rPr>
              <a:t>不</a:t>
            </a:r>
            <a:r>
              <a:rPr lang="zh-CN" altLang="en-US" sz="2800" b="1" dirty="0" smtClean="0">
                <a:solidFill>
                  <a:srgbClr val="FF0000"/>
                </a:solidFill>
                <a:latin typeface="楷体" pitchFamily="49" charset="-122"/>
                <a:ea typeface="楷体" pitchFamily="49" charset="-122"/>
              </a:rPr>
              <a:t>正确</a:t>
            </a:r>
            <a:r>
              <a:rPr lang="zh-CN" altLang="en-US" sz="2800" b="1" dirty="0" smtClean="0">
                <a:solidFill>
                  <a:srgbClr val="0000FF"/>
                </a:solidFill>
                <a:latin typeface="楷体" pitchFamily="49" charset="-122"/>
                <a:ea typeface="楷体" pitchFamily="49" charset="-122"/>
              </a:rPr>
              <a:t>的</a:t>
            </a:r>
            <a:r>
              <a:rPr lang="zh-CN" altLang="en-US" sz="2800" b="1" dirty="0">
                <a:solidFill>
                  <a:srgbClr val="0000FF"/>
                </a:solidFill>
                <a:latin typeface="楷体" pitchFamily="49" charset="-122"/>
                <a:ea typeface="楷体" pitchFamily="49" charset="-122"/>
              </a:rPr>
              <a:t>一项是（</a:t>
            </a:r>
            <a:r>
              <a:rPr lang="en-US" altLang="zh-CN" sz="2800" b="1" dirty="0">
                <a:solidFill>
                  <a:srgbClr val="0000FF"/>
                </a:solidFill>
                <a:latin typeface="楷体" pitchFamily="49" charset="-122"/>
                <a:ea typeface="楷体" pitchFamily="49" charset="-122"/>
              </a:rPr>
              <a:t>3 </a:t>
            </a:r>
            <a:r>
              <a:rPr lang="zh-CN" altLang="en-US" sz="2800" b="1" dirty="0">
                <a:solidFill>
                  <a:srgbClr val="0000FF"/>
                </a:solidFill>
                <a:latin typeface="楷体" pitchFamily="49" charset="-122"/>
                <a:ea typeface="楷体" pitchFamily="49" charset="-122"/>
              </a:rPr>
              <a:t>分）</a:t>
            </a:r>
          </a:p>
          <a:p>
            <a:pPr eaLnBrk="1" hangingPunct="1">
              <a:spcBef>
                <a:spcPct val="0"/>
              </a:spcBef>
              <a:buFontTx/>
              <a:buNone/>
            </a:pPr>
            <a:r>
              <a:rPr lang="en-US" altLang="zh-CN" sz="2800" b="1" dirty="0">
                <a:solidFill>
                  <a:srgbClr val="0000FF"/>
                </a:solidFill>
                <a:latin typeface="楷体" pitchFamily="49" charset="-122"/>
                <a:ea typeface="楷体" pitchFamily="49" charset="-122"/>
              </a:rPr>
              <a:t>A</a:t>
            </a:r>
            <a:r>
              <a:rPr lang="zh-CN" altLang="en-US" sz="2800" b="1" dirty="0">
                <a:solidFill>
                  <a:srgbClr val="0000FF"/>
                </a:solidFill>
                <a:latin typeface="楷体" pitchFamily="49" charset="-122"/>
                <a:ea typeface="楷体" pitchFamily="49" charset="-122"/>
              </a:rPr>
              <a:t>．便</a:t>
            </a:r>
            <a:r>
              <a:rPr lang="zh-CN" altLang="en-US" sz="2800" b="1" dirty="0" smtClean="0">
                <a:solidFill>
                  <a:srgbClr val="FF0000"/>
                </a:solidFill>
                <a:latin typeface="楷体" pitchFamily="49" charset="-122"/>
                <a:ea typeface="楷体" pitchFamily="49" charset="-122"/>
              </a:rPr>
              <a:t>蹑手蹑脚</a:t>
            </a:r>
            <a:r>
              <a:rPr lang="zh-CN" altLang="en-US" sz="2800" b="1" dirty="0" smtClean="0">
                <a:solidFill>
                  <a:srgbClr val="0000FF"/>
                </a:solidFill>
                <a:latin typeface="楷体" pitchFamily="49" charset="-122"/>
                <a:ea typeface="楷体" pitchFamily="49" charset="-122"/>
              </a:rPr>
              <a:t>悄悄</a:t>
            </a:r>
            <a:r>
              <a:rPr lang="zh-CN" altLang="en-US" sz="2800" b="1" dirty="0">
                <a:solidFill>
                  <a:srgbClr val="0000FF"/>
                </a:solidFill>
                <a:latin typeface="楷体" pitchFamily="49" charset="-122"/>
                <a:ea typeface="楷体" pitchFamily="49" charset="-122"/>
              </a:rPr>
              <a:t>在沙地上坐下来  </a:t>
            </a:r>
            <a:r>
              <a:rPr lang="zh-CN" altLang="en-US" sz="2800" b="1" dirty="0" smtClean="0">
                <a:solidFill>
                  <a:srgbClr val="0000FF"/>
                </a:solidFill>
                <a:latin typeface="楷体" pitchFamily="49" charset="-122"/>
                <a:ea typeface="楷体" pitchFamily="49" charset="-122"/>
              </a:rPr>
              <a:t>  蹑手蹑脚</a:t>
            </a:r>
            <a:r>
              <a:rPr lang="zh-CN" altLang="en-US" sz="2800" b="1" dirty="0">
                <a:solidFill>
                  <a:srgbClr val="0000FF"/>
                </a:solidFill>
                <a:latin typeface="楷体" pitchFamily="49" charset="-122"/>
                <a:ea typeface="楷体" pitchFamily="49" charset="-122"/>
              </a:rPr>
              <a:t>：脚步放得很轻</a:t>
            </a:r>
          </a:p>
          <a:p>
            <a:pPr eaLnBrk="1" hangingPunct="1">
              <a:spcBef>
                <a:spcPct val="0"/>
              </a:spcBef>
              <a:buFontTx/>
              <a:buNone/>
            </a:pPr>
            <a:r>
              <a:rPr lang="en-US" altLang="zh-CN" sz="2800" b="1" dirty="0">
                <a:solidFill>
                  <a:srgbClr val="0000FF"/>
                </a:solidFill>
                <a:latin typeface="楷体" pitchFamily="49" charset="-122"/>
                <a:ea typeface="楷体" pitchFamily="49" charset="-122"/>
              </a:rPr>
              <a:t>B</a:t>
            </a:r>
            <a:r>
              <a:rPr lang="zh-CN" altLang="en-US" sz="2800" b="1" dirty="0">
                <a:solidFill>
                  <a:srgbClr val="0000FF"/>
                </a:solidFill>
                <a:latin typeface="楷体" pitchFamily="49" charset="-122"/>
                <a:ea typeface="楷体" pitchFamily="49" charset="-122"/>
              </a:rPr>
              <a:t>．使鸟类王国</a:t>
            </a:r>
            <a:r>
              <a:rPr lang="zh-CN" altLang="en-US" sz="2800" b="1" dirty="0" smtClean="0">
                <a:solidFill>
                  <a:srgbClr val="FF0000"/>
                </a:solidFill>
                <a:latin typeface="楷体" pitchFamily="49" charset="-122"/>
                <a:ea typeface="楷体" pitchFamily="49" charset="-122"/>
              </a:rPr>
              <a:t>土崩瓦解</a:t>
            </a:r>
            <a:r>
              <a:rPr lang="zh-CN" altLang="en-US" sz="2800" b="1" dirty="0" smtClean="0">
                <a:solidFill>
                  <a:srgbClr val="0000FF"/>
                </a:solidFill>
                <a:latin typeface="楷体" pitchFamily="49" charset="-122"/>
                <a:ea typeface="楷体" pitchFamily="49" charset="-122"/>
              </a:rPr>
              <a:t>灭族</a:t>
            </a:r>
            <a:r>
              <a:rPr lang="zh-CN" altLang="en-US" sz="2800" b="1" dirty="0">
                <a:solidFill>
                  <a:srgbClr val="0000FF"/>
                </a:solidFill>
                <a:latin typeface="楷体" pitchFamily="49" charset="-122"/>
                <a:ea typeface="楷体" pitchFamily="49" charset="-122"/>
              </a:rPr>
              <a:t>灭种  </a:t>
            </a:r>
            <a:r>
              <a:rPr lang="zh-CN" altLang="en-US" sz="2800" b="1" dirty="0" smtClean="0">
                <a:solidFill>
                  <a:srgbClr val="0000FF"/>
                </a:solidFill>
                <a:latin typeface="楷体" pitchFamily="49" charset="-122"/>
                <a:ea typeface="楷体" pitchFamily="49" charset="-122"/>
              </a:rPr>
              <a:t>    土崩瓦解</a:t>
            </a:r>
            <a:r>
              <a:rPr lang="zh-CN" altLang="en-US" sz="2800" b="1" dirty="0">
                <a:solidFill>
                  <a:srgbClr val="0000FF"/>
                </a:solidFill>
                <a:latin typeface="楷体" pitchFamily="49" charset="-122"/>
                <a:ea typeface="楷体" pitchFamily="49" charset="-122"/>
              </a:rPr>
              <a:t>：彻底崩溃</a:t>
            </a:r>
          </a:p>
          <a:p>
            <a:pPr eaLnBrk="1" hangingPunct="1">
              <a:spcBef>
                <a:spcPct val="0"/>
              </a:spcBef>
              <a:buFontTx/>
              <a:buNone/>
            </a:pPr>
            <a:r>
              <a:rPr lang="en-US" altLang="zh-CN" sz="2800" b="1" dirty="0">
                <a:solidFill>
                  <a:srgbClr val="0000FF"/>
                </a:solidFill>
                <a:latin typeface="楷体" pitchFamily="49" charset="-122"/>
                <a:ea typeface="楷体" pitchFamily="49" charset="-122"/>
              </a:rPr>
              <a:t>C</a:t>
            </a:r>
            <a:r>
              <a:rPr lang="zh-CN" altLang="en-US" sz="2800" b="1" dirty="0">
                <a:solidFill>
                  <a:srgbClr val="0000FF"/>
                </a:solidFill>
                <a:latin typeface="楷体" pitchFamily="49" charset="-122"/>
                <a:ea typeface="楷体" pitchFamily="49" charset="-122"/>
              </a:rPr>
              <a:t>．我才发现没有鹭鸶的小河</a:t>
            </a:r>
            <a:r>
              <a:rPr lang="zh-CN" altLang="en-US" sz="2800" b="1" dirty="0" smtClean="0">
                <a:solidFill>
                  <a:srgbClr val="FF0000"/>
                </a:solidFill>
                <a:latin typeface="楷体" pitchFamily="49" charset="-122"/>
                <a:ea typeface="楷体" pitchFamily="49" charset="-122"/>
              </a:rPr>
              <a:t>黯然失色  </a:t>
            </a:r>
            <a:r>
              <a:rPr lang="zh-CN" altLang="en-US" sz="2800" b="1" dirty="0" smtClean="0">
                <a:solidFill>
                  <a:srgbClr val="0000FF"/>
                </a:solidFill>
                <a:latin typeface="楷体" pitchFamily="49" charset="-122"/>
                <a:ea typeface="楷体" pitchFamily="49" charset="-122"/>
              </a:rPr>
              <a:t>黯然失色</a:t>
            </a:r>
            <a:r>
              <a:rPr lang="zh-CN" altLang="en-US" sz="2800" b="1" dirty="0">
                <a:solidFill>
                  <a:srgbClr val="0000FF"/>
                </a:solidFill>
                <a:latin typeface="楷体" pitchFamily="49" charset="-122"/>
                <a:ea typeface="楷体" pitchFamily="49" charset="-122"/>
              </a:rPr>
              <a:t>：事物失去原有的颜色</a:t>
            </a:r>
          </a:p>
          <a:p>
            <a:pPr eaLnBrk="1" hangingPunct="1">
              <a:spcBef>
                <a:spcPct val="0"/>
              </a:spcBef>
              <a:buFontTx/>
              <a:buNone/>
            </a:pPr>
            <a:r>
              <a:rPr lang="en-US" altLang="zh-CN" sz="2800" b="1" dirty="0">
                <a:solidFill>
                  <a:srgbClr val="0000FF"/>
                </a:solidFill>
                <a:latin typeface="楷体" pitchFamily="49" charset="-122"/>
                <a:ea typeface="楷体" pitchFamily="49" charset="-122"/>
              </a:rPr>
              <a:t>D</a:t>
            </a:r>
            <a:r>
              <a:rPr lang="zh-CN" altLang="en-US" sz="2800" b="1" dirty="0">
                <a:solidFill>
                  <a:srgbClr val="0000FF"/>
                </a:solidFill>
                <a:latin typeface="楷体" pitchFamily="49" charset="-122"/>
                <a:ea typeface="楷体" pitchFamily="49" charset="-122"/>
              </a:rPr>
              <a:t>．心头便涌出一首</a:t>
            </a:r>
            <a:r>
              <a:rPr lang="zh-CN" altLang="en-US" sz="2800" b="1" dirty="0" smtClean="0">
                <a:solidFill>
                  <a:srgbClr val="FF0000"/>
                </a:solidFill>
                <a:latin typeface="楷体" pitchFamily="49" charset="-122"/>
                <a:ea typeface="楷体" pitchFamily="49" charset="-122"/>
              </a:rPr>
              <a:t>脍炙人口</a:t>
            </a:r>
            <a:r>
              <a:rPr lang="zh-CN" altLang="en-US" sz="2800" b="1" dirty="0" smtClean="0">
                <a:solidFill>
                  <a:srgbClr val="0000FF"/>
                </a:solidFill>
                <a:latin typeface="楷体" pitchFamily="49" charset="-122"/>
                <a:ea typeface="楷体" pitchFamily="49" charset="-122"/>
              </a:rPr>
              <a:t>的</a:t>
            </a:r>
            <a:r>
              <a:rPr lang="zh-CN" altLang="en-US" sz="2800" b="1" dirty="0">
                <a:solidFill>
                  <a:srgbClr val="0000FF"/>
                </a:solidFill>
                <a:latin typeface="楷体" pitchFamily="49" charset="-122"/>
                <a:ea typeface="楷体" pitchFamily="49" charset="-122"/>
              </a:rPr>
              <a:t>诗歌来  脍炙人口：为众人所称道</a:t>
            </a:r>
            <a:endParaRPr lang="zh-CN" altLang="en-US" sz="2800" b="1" dirty="0">
              <a:solidFill>
                <a:srgbClr val="0000FF"/>
              </a:solidFill>
              <a:latin typeface="楷体" pitchFamily="49" charset="-122"/>
              <a:ea typeface="楷体" pitchFamily="49" charset="-122"/>
            </a:endParaRPr>
          </a:p>
        </p:txBody>
      </p:sp>
      <p:sp>
        <p:nvSpPr>
          <p:cNvPr id="3" name="勾_3 248"/>
          <p:cNvSpPr>
            <a:spLocks/>
          </p:cNvSpPr>
          <p:nvPr/>
        </p:nvSpPr>
        <p:spPr bwMode="auto">
          <a:xfrm>
            <a:off x="118840" y="1412776"/>
            <a:ext cx="970707" cy="648071"/>
          </a:xfrm>
          <a:custGeom>
            <a:avLst/>
            <a:gdLst>
              <a:gd name="T0" fmla="*/ 936625 w 1360"/>
              <a:gd name="T1" fmla="*/ 28659 h 1358"/>
              <a:gd name="T2" fmla="*/ 837453 w 1360"/>
              <a:gd name="T3" fmla="*/ 89693 h 1358"/>
              <a:gd name="T4" fmla="*/ 741036 w 1360"/>
              <a:gd name="T5" fmla="*/ 158687 h 1358"/>
              <a:gd name="T6" fmla="*/ 648062 w 1360"/>
              <a:gd name="T7" fmla="*/ 235111 h 1358"/>
              <a:gd name="T8" fmla="*/ 559909 w 1360"/>
              <a:gd name="T9" fmla="*/ 319497 h 1358"/>
              <a:gd name="T10" fmla="*/ 477266 w 1360"/>
              <a:gd name="T11" fmla="*/ 406005 h 1358"/>
              <a:gd name="T12" fmla="*/ 409085 w 1360"/>
              <a:gd name="T13" fmla="*/ 493575 h 1358"/>
              <a:gd name="T14" fmla="*/ 351923 w 1360"/>
              <a:gd name="T15" fmla="*/ 579021 h 1358"/>
              <a:gd name="T16" fmla="*/ 307158 w 1360"/>
              <a:gd name="T17" fmla="*/ 663937 h 1358"/>
              <a:gd name="T18" fmla="*/ 258261 w 1360"/>
              <a:gd name="T19" fmla="*/ 689943 h 1358"/>
              <a:gd name="T20" fmla="*/ 223826 w 1360"/>
              <a:gd name="T21" fmla="*/ 710641 h 1358"/>
              <a:gd name="T22" fmla="*/ 205231 w 1360"/>
              <a:gd name="T23" fmla="*/ 709580 h 1358"/>
              <a:gd name="T24" fmla="*/ 192146 w 1360"/>
              <a:gd name="T25" fmla="*/ 677206 h 1358"/>
              <a:gd name="T26" fmla="*/ 165287 w 1360"/>
              <a:gd name="T27" fmla="*/ 625194 h 1358"/>
              <a:gd name="T28" fmla="*/ 140494 w 1360"/>
              <a:gd name="T29" fmla="*/ 577429 h 1358"/>
              <a:gd name="T30" fmla="*/ 117767 w 1360"/>
              <a:gd name="T31" fmla="*/ 537625 h 1358"/>
              <a:gd name="T32" fmla="*/ 96417 w 1360"/>
              <a:gd name="T33" fmla="*/ 505781 h 1358"/>
              <a:gd name="T34" fmla="*/ 76445 w 1360"/>
              <a:gd name="T35" fmla="*/ 481368 h 1358"/>
              <a:gd name="T36" fmla="*/ 59228 w 1360"/>
              <a:gd name="T37" fmla="*/ 463323 h 1358"/>
              <a:gd name="T38" fmla="*/ 39944 w 1360"/>
              <a:gd name="T39" fmla="*/ 450055 h 1358"/>
              <a:gd name="T40" fmla="*/ 19972 w 1360"/>
              <a:gd name="T41" fmla="*/ 441563 h 1358"/>
              <a:gd name="T42" fmla="*/ 0 w 1360"/>
              <a:gd name="T43" fmla="*/ 437848 h 1358"/>
              <a:gd name="T44" fmla="*/ 26170 w 1360"/>
              <a:gd name="T45" fmla="*/ 419273 h 1358"/>
              <a:gd name="T46" fmla="*/ 53030 w 1360"/>
              <a:gd name="T47" fmla="*/ 406005 h 1358"/>
              <a:gd name="T48" fmla="*/ 75068 w 1360"/>
              <a:gd name="T49" fmla="*/ 399105 h 1358"/>
              <a:gd name="T50" fmla="*/ 97795 w 1360"/>
              <a:gd name="T51" fmla="*/ 395921 h 1358"/>
              <a:gd name="T52" fmla="*/ 126720 w 1360"/>
              <a:gd name="T53" fmla="*/ 403882 h 1358"/>
              <a:gd name="T54" fmla="*/ 159089 w 1360"/>
              <a:gd name="T55" fmla="*/ 427765 h 1358"/>
              <a:gd name="T56" fmla="*/ 190768 w 1360"/>
              <a:gd name="T57" fmla="*/ 465977 h 1358"/>
              <a:gd name="T58" fmla="*/ 225203 w 1360"/>
              <a:gd name="T59" fmla="*/ 520111 h 1358"/>
              <a:gd name="T60" fmla="*/ 281676 w 1360"/>
              <a:gd name="T61" fmla="*/ 521172 h 1358"/>
              <a:gd name="T62" fmla="*/ 349168 w 1360"/>
              <a:gd name="T63" fmla="*/ 436787 h 1358"/>
              <a:gd name="T64" fmla="*/ 423547 w 1360"/>
              <a:gd name="T65" fmla="*/ 355055 h 1358"/>
              <a:gd name="T66" fmla="*/ 504125 w 1360"/>
              <a:gd name="T67" fmla="*/ 278100 h 1358"/>
              <a:gd name="T68" fmla="*/ 591589 w 1360"/>
              <a:gd name="T69" fmla="*/ 204329 h 1358"/>
              <a:gd name="T70" fmla="*/ 681119 w 1360"/>
              <a:gd name="T71" fmla="*/ 137458 h 1358"/>
              <a:gd name="T72" fmla="*/ 774093 w 1360"/>
              <a:gd name="T73" fmla="*/ 76424 h 1358"/>
              <a:gd name="T74" fmla="*/ 867756 w 1360"/>
              <a:gd name="T75" fmla="*/ 23352 h 135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360" h="1358">
                <a:moveTo>
                  <a:pt x="1331" y="0"/>
                </a:moveTo>
                <a:lnTo>
                  <a:pt x="1360" y="54"/>
                </a:lnTo>
                <a:lnTo>
                  <a:pt x="1287" y="109"/>
                </a:lnTo>
                <a:lnTo>
                  <a:pt x="1216" y="169"/>
                </a:lnTo>
                <a:lnTo>
                  <a:pt x="1145" y="232"/>
                </a:lnTo>
                <a:lnTo>
                  <a:pt x="1076" y="299"/>
                </a:lnTo>
                <a:lnTo>
                  <a:pt x="1007" y="368"/>
                </a:lnTo>
                <a:lnTo>
                  <a:pt x="941" y="443"/>
                </a:lnTo>
                <a:lnTo>
                  <a:pt x="876" y="520"/>
                </a:lnTo>
                <a:lnTo>
                  <a:pt x="813" y="602"/>
                </a:lnTo>
                <a:lnTo>
                  <a:pt x="751" y="685"/>
                </a:lnTo>
                <a:lnTo>
                  <a:pt x="693" y="765"/>
                </a:lnTo>
                <a:lnTo>
                  <a:pt x="642" y="848"/>
                </a:lnTo>
                <a:lnTo>
                  <a:pt x="594" y="930"/>
                </a:lnTo>
                <a:lnTo>
                  <a:pt x="551" y="1011"/>
                </a:lnTo>
                <a:lnTo>
                  <a:pt x="511" y="1091"/>
                </a:lnTo>
                <a:lnTo>
                  <a:pt x="476" y="1172"/>
                </a:lnTo>
                <a:lnTo>
                  <a:pt x="446" y="1251"/>
                </a:lnTo>
                <a:lnTo>
                  <a:pt x="401" y="1281"/>
                </a:lnTo>
                <a:lnTo>
                  <a:pt x="375" y="1300"/>
                </a:lnTo>
                <a:lnTo>
                  <a:pt x="348" y="1320"/>
                </a:lnTo>
                <a:lnTo>
                  <a:pt x="325" y="1339"/>
                </a:lnTo>
                <a:lnTo>
                  <a:pt x="304" y="1358"/>
                </a:lnTo>
                <a:lnTo>
                  <a:pt x="298" y="1337"/>
                </a:lnTo>
                <a:lnTo>
                  <a:pt x="290" y="1310"/>
                </a:lnTo>
                <a:lnTo>
                  <a:pt x="279" y="1276"/>
                </a:lnTo>
                <a:lnTo>
                  <a:pt x="263" y="1237"/>
                </a:lnTo>
                <a:lnTo>
                  <a:pt x="240" y="1178"/>
                </a:lnTo>
                <a:lnTo>
                  <a:pt x="221" y="1132"/>
                </a:lnTo>
                <a:lnTo>
                  <a:pt x="204" y="1088"/>
                </a:lnTo>
                <a:lnTo>
                  <a:pt x="186" y="1049"/>
                </a:lnTo>
                <a:lnTo>
                  <a:pt x="171" y="1013"/>
                </a:lnTo>
                <a:lnTo>
                  <a:pt x="156" y="982"/>
                </a:lnTo>
                <a:lnTo>
                  <a:pt x="140" y="953"/>
                </a:lnTo>
                <a:lnTo>
                  <a:pt x="125" y="928"/>
                </a:lnTo>
                <a:lnTo>
                  <a:pt x="111" y="907"/>
                </a:lnTo>
                <a:lnTo>
                  <a:pt x="100" y="890"/>
                </a:lnTo>
                <a:lnTo>
                  <a:pt x="86" y="873"/>
                </a:lnTo>
                <a:lnTo>
                  <a:pt x="71" y="859"/>
                </a:lnTo>
                <a:lnTo>
                  <a:pt x="58" y="848"/>
                </a:lnTo>
                <a:lnTo>
                  <a:pt x="44" y="838"/>
                </a:lnTo>
                <a:lnTo>
                  <a:pt x="29" y="832"/>
                </a:lnTo>
                <a:lnTo>
                  <a:pt x="15" y="827"/>
                </a:lnTo>
                <a:lnTo>
                  <a:pt x="0" y="825"/>
                </a:lnTo>
                <a:lnTo>
                  <a:pt x="19" y="806"/>
                </a:lnTo>
                <a:lnTo>
                  <a:pt x="38" y="790"/>
                </a:lnTo>
                <a:lnTo>
                  <a:pt x="58" y="777"/>
                </a:lnTo>
                <a:lnTo>
                  <a:pt x="77" y="765"/>
                </a:lnTo>
                <a:lnTo>
                  <a:pt x="94" y="758"/>
                </a:lnTo>
                <a:lnTo>
                  <a:pt x="109" y="752"/>
                </a:lnTo>
                <a:lnTo>
                  <a:pt x="127" y="748"/>
                </a:lnTo>
                <a:lnTo>
                  <a:pt x="142" y="746"/>
                </a:lnTo>
                <a:lnTo>
                  <a:pt x="163" y="750"/>
                </a:lnTo>
                <a:lnTo>
                  <a:pt x="184" y="761"/>
                </a:lnTo>
                <a:lnTo>
                  <a:pt x="207" y="779"/>
                </a:lnTo>
                <a:lnTo>
                  <a:pt x="231" y="806"/>
                </a:lnTo>
                <a:lnTo>
                  <a:pt x="254" y="838"/>
                </a:lnTo>
                <a:lnTo>
                  <a:pt x="277" y="878"/>
                </a:lnTo>
                <a:lnTo>
                  <a:pt x="302" y="924"/>
                </a:lnTo>
                <a:lnTo>
                  <a:pt x="327" y="980"/>
                </a:lnTo>
                <a:lnTo>
                  <a:pt x="363" y="1063"/>
                </a:lnTo>
                <a:lnTo>
                  <a:pt x="409" y="982"/>
                </a:lnTo>
                <a:lnTo>
                  <a:pt x="457" y="901"/>
                </a:lnTo>
                <a:lnTo>
                  <a:pt x="507" y="823"/>
                </a:lnTo>
                <a:lnTo>
                  <a:pt x="561" y="744"/>
                </a:lnTo>
                <a:lnTo>
                  <a:pt x="615" y="669"/>
                </a:lnTo>
                <a:lnTo>
                  <a:pt x="672" y="596"/>
                </a:lnTo>
                <a:lnTo>
                  <a:pt x="732" y="524"/>
                </a:lnTo>
                <a:lnTo>
                  <a:pt x="795" y="453"/>
                </a:lnTo>
                <a:lnTo>
                  <a:pt x="859" y="385"/>
                </a:lnTo>
                <a:lnTo>
                  <a:pt x="924" y="320"/>
                </a:lnTo>
                <a:lnTo>
                  <a:pt x="989" y="259"/>
                </a:lnTo>
                <a:lnTo>
                  <a:pt x="1055" y="199"/>
                </a:lnTo>
                <a:lnTo>
                  <a:pt x="1124" y="144"/>
                </a:lnTo>
                <a:lnTo>
                  <a:pt x="1191" y="92"/>
                </a:lnTo>
                <a:lnTo>
                  <a:pt x="1260" y="44"/>
                </a:lnTo>
                <a:lnTo>
                  <a:pt x="1331" y="0"/>
                </a:lnTo>
                <a:close/>
              </a:path>
            </a:pathLst>
          </a:custGeom>
          <a:solidFill>
            <a:srgbClr val="FF0000"/>
          </a:solidFill>
          <a:ln w="9525" cmpd="sng">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nchor="ctr"/>
          <a:lstStyle/>
          <a:p>
            <a:endParaRPr lang="zh-CN" altLang="en-US"/>
          </a:p>
        </p:txBody>
      </p:sp>
      <p:sp>
        <p:nvSpPr>
          <p:cNvPr id="5" name="TextBox 4"/>
          <p:cNvSpPr txBox="1">
            <a:spLocks noChangeArrowheads="1"/>
          </p:cNvSpPr>
          <p:nvPr/>
        </p:nvSpPr>
        <p:spPr bwMode="auto">
          <a:xfrm>
            <a:off x="198573" y="3356992"/>
            <a:ext cx="11358699" cy="954107"/>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en-US" altLang="zh-CN" sz="2800" b="1" dirty="0">
                <a:solidFill>
                  <a:srgbClr val="FF0000"/>
                </a:solidFill>
                <a:latin typeface="楷体" pitchFamily="49" charset="-122"/>
                <a:ea typeface="楷体" pitchFamily="49" charset="-122"/>
              </a:rPr>
              <a:t>【</a:t>
            </a:r>
            <a:r>
              <a:rPr lang="zh-CN" altLang="en-US" sz="2800" b="1" dirty="0">
                <a:solidFill>
                  <a:srgbClr val="FF0000"/>
                </a:solidFill>
                <a:latin typeface="楷体" pitchFamily="49" charset="-122"/>
                <a:ea typeface="楷体" pitchFamily="49" charset="-122"/>
              </a:rPr>
              <a:t>解析</a:t>
            </a:r>
            <a:r>
              <a:rPr lang="en-US" altLang="zh-CN" sz="2800" b="1" dirty="0">
                <a:solidFill>
                  <a:srgbClr val="FF0000"/>
                </a:solidFill>
                <a:latin typeface="楷体" pitchFamily="49" charset="-122"/>
                <a:ea typeface="楷体" pitchFamily="49" charset="-122"/>
              </a:rPr>
              <a:t>】</a:t>
            </a:r>
            <a:r>
              <a:rPr lang="zh-CN" altLang="en-US" sz="2800" b="1" dirty="0">
                <a:solidFill>
                  <a:srgbClr val="FF0000"/>
                </a:solidFill>
                <a:latin typeface="楷体" pitchFamily="49" charset="-122"/>
                <a:ea typeface="楷体" pitchFamily="49" charset="-122"/>
              </a:rPr>
              <a:t>选项</a:t>
            </a:r>
            <a:r>
              <a:rPr lang="en-US" altLang="zh-CN" sz="2800" b="1" dirty="0">
                <a:solidFill>
                  <a:srgbClr val="FF0000"/>
                </a:solidFill>
                <a:latin typeface="楷体" pitchFamily="49" charset="-122"/>
                <a:ea typeface="楷体" pitchFamily="49" charset="-122"/>
              </a:rPr>
              <a:t>C</a:t>
            </a:r>
            <a:r>
              <a:rPr lang="zh-CN" altLang="en-US" sz="2800" b="1" dirty="0">
                <a:solidFill>
                  <a:srgbClr val="FF0000"/>
                </a:solidFill>
                <a:latin typeface="楷体" pitchFamily="49" charset="-122"/>
                <a:ea typeface="楷体" pitchFamily="49" charset="-122"/>
              </a:rPr>
              <a:t>：</a:t>
            </a:r>
            <a:r>
              <a:rPr lang="zh-CN" altLang="zh-CN" sz="2800" b="1" dirty="0">
                <a:solidFill>
                  <a:srgbClr val="FF0000"/>
                </a:solidFill>
                <a:latin typeface="楷体" pitchFamily="49" charset="-122"/>
                <a:ea typeface="楷体" pitchFamily="49" charset="-122"/>
              </a:rPr>
              <a:t>黯然失色</a:t>
            </a:r>
            <a:r>
              <a:rPr lang="zh-CN" altLang="zh-CN" sz="2800" b="1" dirty="0">
                <a:solidFill>
                  <a:srgbClr val="FF0000"/>
                </a:solidFill>
                <a:latin typeface="楷体" pitchFamily="49" charset="-122"/>
                <a:ea typeface="楷体" pitchFamily="49" charset="-122"/>
              </a:rPr>
              <a:t>在此处强调的是没有了鹭鸶，小河就不生动了，而不只是失去原有的颜色</a:t>
            </a:r>
            <a:r>
              <a:rPr lang="zh-CN" altLang="zh-CN" sz="2800" b="1" dirty="0">
                <a:solidFill>
                  <a:srgbClr val="FF0000"/>
                </a:solidFill>
                <a:latin typeface="楷体" pitchFamily="49" charset="-122"/>
                <a:ea typeface="楷体" pitchFamily="49" charset="-122"/>
              </a:rPr>
              <a:t>。</a:t>
            </a:r>
            <a:r>
              <a:rPr lang="zh-CN" altLang="en-US" sz="2800" b="1" dirty="0">
                <a:solidFill>
                  <a:srgbClr val="FF0000"/>
                </a:solidFill>
                <a:latin typeface="楷体" pitchFamily="49" charset="-122"/>
                <a:ea typeface="楷体" pitchFamily="49" charset="-122"/>
              </a:rPr>
              <a:t>故选：</a:t>
            </a:r>
            <a:r>
              <a:rPr lang="en-US" altLang="zh-CN" sz="2800" b="1" dirty="0">
                <a:solidFill>
                  <a:srgbClr val="FF0000"/>
                </a:solidFill>
                <a:latin typeface="楷体" pitchFamily="49" charset="-122"/>
                <a:ea typeface="楷体" pitchFamily="49" charset="-122"/>
              </a:rPr>
              <a:t>C</a:t>
            </a:r>
            <a:endParaRPr lang="zh-CN" altLang="zh-CN" sz="2800" b="1" dirty="0">
              <a:solidFill>
                <a:srgbClr val="FF0000"/>
              </a:solidFill>
              <a:latin typeface="楷体" pitchFamily="49" charset="-122"/>
              <a:ea typeface="楷体" pitchFamily="49" charset="-122"/>
            </a:endParaRPr>
          </a:p>
        </p:txBody>
      </p:sp>
    </p:spTree>
    <p:extLst>
      <p:ext uri="{BB962C8B-B14F-4D97-AF65-F5344CB8AC3E}">
        <p14:creationId xmlns:p14="http://schemas.microsoft.com/office/powerpoint/2010/main" val="37658003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94525" y="332656"/>
            <a:ext cx="11358699" cy="3970318"/>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sz="2800" b="1" dirty="0">
                <a:solidFill>
                  <a:srgbClr val="0000FF"/>
                </a:solidFill>
                <a:latin typeface="楷体" pitchFamily="49" charset="-122"/>
                <a:ea typeface="楷体" pitchFamily="49" charset="-122"/>
              </a:rPr>
              <a:t>18</a:t>
            </a:r>
            <a:r>
              <a:rPr lang="zh-CN" altLang="en-US" sz="2800" b="1" dirty="0">
                <a:solidFill>
                  <a:srgbClr val="0000FF"/>
                </a:solidFill>
                <a:latin typeface="楷体" pitchFamily="49" charset="-122"/>
                <a:ea typeface="楷体" pitchFamily="49" charset="-122"/>
              </a:rPr>
              <a:t>．下列对文章的理解，</a:t>
            </a:r>
            <a:r>
              <a:rPr lang="zh-CN" altLang="en-US" sz="2800" b="1" dirty="0">
                <a:solidFill>
                  <a:srgbClr val="FF0000"/>
                </a:solidFill>
                <a:latin typeface="楷体" pitchFamily="49" charset="-122"/>
                <a:ea typeface="楷体" pitchFamily="49" charset="-122"/>
              </a:rPr>
              <a:t>不</a:t>
            </a:r>
            <a:r>
              <a:rPr lang="zh-CN" altLang="en-US" sz="2800" b="1" dirty="0" smtClean="0">
                <a:solidFill>
                  <a:srgbClr val="FF0000"/>
                </a:solidFill>
                <a:latin typeface="楷体" pitchFamily="49" charset="-122"/>
                <a:ea typeface="楷体" pitchFamily="49" charset="-122"/>
              </a:rPr>
              <a:t>正确</a:t>
            </a:r>
            <a:r>
              <a:rPr lang="zh-CN" altLang="en-US" sz="2800" b="1" dirty="0" smtClean="0">
                <a:solidFill>
                  <a:srgbClr val="0000FF"/>
                </a:solidFill>
                <a:latin typeface="楷体" pitchFamily="49" charset="-122"/>
                <a:ea typeface="楷体" pitchFamily="49" charset="-122"/>
              </a:rPr>
              <a:t>的</a:t>
            </a:r>
            <a:r>
              <a:rPr lang="zh-CN" altLang="en-US" sz="2800" b="1" dirty="0">
                <a:solidFill>
                  <a:srgbClr val="0000FF"/>
                </a:solidFill>
                <a:latin typeface="楷体" pitchFamily="49" charset="-122"/>
                <a:ea typeface="楷体" pitchFamily="49" charset="-122"/>
              </a:rPr>
              <a:t>一项是（</a:t>
            </a:r>
            <a:r>
              <a:rPr lang="en-US" altLang="zh-CN" sz="2800" b="1" dirty="0">
                <a:solidFill>
                  <a:srgbClr val="0000FF"/>
                </a:solidFill>
                <a:latin typeface="楷体" pitchFamily="49" charset="-122"/>
                <a:ea typeface="楷体" pitchFamily="49" charset="-122"/>
              </a:rPr>
              <a:t>3 </a:t>
            </a:r>
            <a:r>
              <a:rPr lang="zh-CN" altLang="en-US" sz="2800" b="1" dirty="0">
                <a:solidFill>
                  <a:srgbClr val="0000FF"/>
                </a:solidFill>
                <a:latin typeface="楷体" pitchFamily="49" charset="-122"/>
                <a:ea typeface="楷体" pitchFamily="49" charset="-122"/>
              </a:rPr>
              <a:t>分）</a:t>
            </a:r>
          </a:p>
          <a:p>
            <a:pPr eaLnBrk="1" hangingPunct="1">
              <a:spcBef>
                <a:spcPct val="0"/>
              </a:spcBef>
              <a:buFontTx/>
              <a:buNone/>
            </a:pPr>
            <a:r>
              <a:rPr lang="en-US" altLang="zh-CN" sz="2800" b="1" dirty="0">
                <a:solidFill>
                  <a:srgbClr val="0000FF"/>
                </a:solidFill>
                <a:latin typeface="楷体" pitchFamily="49" charset="-122"/>
                <a:ea typeface="楷体" pitchFamily="49" charset="-122"/>
              </a:rPr>
              <a:t>A</a:t>
            </a:r>
            <a:r>
              <a:rPr lang="zh-CN" altLang="en-US" sz="2800" b="1" dirty="0">
                <a:solidFill>
                  <a:srgbClr val="0000FF"/>
                </a:solidFill>
                <a:latin typeface="楷体" pitchFamily="49" charset="-122"/>
                <a:ea typeface="楷体" pitchFamily="49" charset="-122"/>
              </a:rPr>
              <a:t>．本文开篇渲染作者漫不经意的心态，为下文邂逅鹭鸶的惊喜提供了心理铺垫。</a:t>
            </a:r>
          </a:p>
          <a:p>
            <a:pPr eaLnBrk="1" hangingPunct="1">
              <a:spcBef>
                <a:spcPct val="0"/>
              </a:spcBef>
              <a:buFontTx/>
              <a:buNone/>
            </a:pPr>
            <a:r>
              <a:rPr lang="en-US" altLang="zh-CN" sz="2800" b="1" dirty="0">
                <a:solidFill>
                  <a:srgbClr val="0000FF"/>
                </a:solidFill>
                <a:latin typeface="楷体" pitchFamily="49" charset="-122"/>
                <a:ea typeface="楷体" pitchFamily="49" charset="-122"/>
              </a:rPr>
              <a:t>B</a:t>
            </a:r>
            <a:r>
              <a:rPr lang="zh-CN" altLang="en-US" sz="2800" b="1" dirty="0">
                <a:solidFill>
                  <a:srgbClr val="0000FF"/>
                </a:solidFill>
                <a:latin typeface="楷体" pitchFamily="49" charset="-122"/>
                <a:ea typeface="楷体" pitchFamily="49" charset="-122"/>
              </a:rPr>
              <a:t>．作者将自己对鹭鸶的守候看作“守株待兔”的重演，暗示鹭鸶最终无法再得。</a:t>
            </a:r>
          </a:p>
          <a:p>
            <a:pPr eaLnBrk="1" hangingPunct="1">
              <a:spcBef>
                <a:spcPct val="0"/>
              </a:spcBef>
              <a:buFontTx/>
              <a:buNone/>
            </a:pPr>
            <a:r>
              <a:rPr lang="en-US" altLang="zh-CN" sz="2800" b="1" dirty="0">
                <a:solidFill>
                  <a:srgbClr val="0000FF"/>
                </a:solidFill>
                <a:latin typeface="楷体" pitchFamily="49" charset="-122"/>
                <a:ea typeface="楷体" pitchFamily="49" charset="-122"/>
              </a:rPr>
              <a:t>C</a:t>
            </a:r>
            <a:r>
              <a:rPr lang="zh-CN" altLang="en-US" sz="2800" b="1" dirty="0">
                <a:solidFill>
                  <a:srgbClr val="0000FF"/>
                </a:solidFill>
                <a:latin typeface="楷体" pitchFamily="49" charset="-122"/>
                <a:ea typeface="楷体" pitchFamily="49" charset="-122"/>
              </a:rPr>
              <a:t>．作者极写鹭鸶倩影与姿容的优雅从容</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与“鸡们鸭们雀们”的贪婪相形成了对比。</a:t>
            </a:r>
          </a:p>
          <a:p>
            <a:pPr eaLnBrk="1" hangingPunct="1">
              <a:spcBef>
                <a:spcPct val="0"/>
              </a:spcBef>
              <a:buFontTx/>
              <a:buNone/>
            </a:pPr>
            <a:r>
              <a:rPr lang="en-US" altLang="zh-CN" sz="2800" b="1" dirty="0">
                <a:solidFill>
                  <a:srgbClr val="0000FF"/>
                </a:solidFill>
                <a:latin typeface="楷体" pitchFamily="49" charset="-122"/>
                <a:ea typeface="楷体" pitchFamily="49" charset="-122"/>
              </a:rPr>
              <a:t>D</a:t>
            </a:r>
            <a:r>
              <a:rPr lang="zh-CN" altLang="en-US" sz="2800" b="1" dirty="0">
                <a:solidFill>
                  <a:srgbClr val="0000FF"/>
                </a:solidFill>
                <a:latin typeface="楷体" pitchFamily="49" charset="-122"/>
                <a:ea typeface="楷体" pitchFamily="49" charset="-122"/>
              </a:rPr>
              <a:t>．本文对发生在农村的生态环境和道德环境的恶化作出了反思，表现了忧患意识。</a:t>
            </a:r>
            <a:endParaRPr lang="zh-CN" altLang="en-US" sz="2800" b="1" dirty="0">
              <a:solidFill>
                <a:srgbClr val="0000FF"/>
              </a:solidFill>
              <a:latin typeface="楷体" pitchFamily="49" charset="-122"/>
              <a:ea typeface="楷体" pitchFamily="49" charset="-122"/>
            </a:endParaRPr>
          </a:p>
        </p:txBody>
      </p:sp>
      <p:sp>
        <p:nvSpPr>
          <p:cNvPr id="3" name="勾_3 248"/>
          <p:cNvSpPr>
            <a:spLocks/>
          </p:cNvSpPr>
          <p:nvPr/>
        </p:nvSpPr>
        <p:spPr bwMode="auto">
          <a:xfrm>
            <a:off x="108000" y="1340768"/>
            <a:ext cx="970707" cy="648071"/>
          </a:xfrm>
          <a:custGeom>
            <a:avLst/>
            <a:gdLst>
              <a:gd name="T0" fmla="*/ 936625 w 1360"/>
              <a:gd name="T1" fmla="*/ 28659 h 1358"/>
              <a:gd name="T2" fmla="*/ 837453 w 1360"/>
              <a:gd name="T3" fmla="*/ 89693 h 1358"/>
              <a:gd name="T4" fmla="*/ 741036 w 1360"/>
              <a:gd name="T5" fmla="*/ 158687 h 1358"/>
              <a:gd name="T6" fmla="*/ 648062 w 1360"/>
              <a:gd name="T7" fmla="*/ 235111 h 1358"/>
              <a:gd name="T8" fmla="*/ 559909 w 1360"/>
              <a:gd name="T9" fmla="*/ 319497 h 1358"/>
              <a:gd name="T10" fmla="*/ 477266 w 1360"/>
              <a:gd name="T11" fmla="*/ 406005 h 1358"/>
              <a:gd name="T12" fmla="*/ 409085 w 1360"/>
              <a:gd name="T13" fmla="*/ 493575 h 1358"/>
              <a:gd name="T14" fmla="*/ 351923 w 1360"/>
              <a:gd name="T15" fmla="*/ 579021 h 1358"/>
              <a:gd name="T16" fmla="*/ 307158 w 1360"/>
              <a:gd name="T17" fmla="*/ 663937 h 1358"/>
              <a:gd name="T18" fmla="*/ 258261 w 1360"/>
              <a:gd name="T19" fmla="*/ 689943 h 1358"/>
              <a:gd name="T20" fmla="*/ 223826 w 1360"/>
              <a:gd name="T21" fmla="*/ 710641 h 1358"/>
              <a:gd name="T22" fmla="*/ 205231 w 1360"/>
              <a:gd name="T23" fmla="*/ 709580 h 1358"/>
              <a:gd name="T24" fmla="*/ 192146 w 1360"/>
              <a:gd name="T25" fmla="*/ 677206 h 1358"/>
              <a:gd name="T26" fmla="*/ 165287 w 1360"/>
              <a:gd name="T27" fmla="*/ 625194 h 1358"/>
              <a:gd name="T28" fmla="*/ 140494 w 1360"/>
              <a:gd name="T29" fmla="*/ 577429 h 1358"/>
              <a:gd name="T30" fmla="*/ 117767 w 1360"/>
              <a:gd name="T31" fmla="*/ 537625 h 1358"/>
              <a:gd name="T32" fmla="*/ 96417 w 1360"/>
              <a:gd name="T33" fmla="*/ 505781 h 1358"/>
              <a:gd name="T34" fmla="*/ 76445 w 1360"/>
              <a:gd name="T35" fmla="*/ 481368 h 1358"/>
              <a:gd name="T36" fmla="*/ 59228 w 1360"/>
              <a:gd name="T37" fmla="*/ 463323 h 1358"/>
              <a:gd name="T38" fmla="*/ 39944 w 1360"/>
              <a:gd name="T39" fmla="*/ 450055 h 1358"/>
              <a:gd name="T40" fmla="*/ 19972 w 1360"/>
              <a:gd name="T41" fmla="*/ 441563 h 1358"/>
              <a:gd name="T42" fmla="*/ 0 w 1360"/>
              <a:gd name="T43" fmla="*/ 437848 h 1358"/>
              <a:gd name="T44" fmla="*/ 26170 w 1360"/>
              <a:gd name="T45" fmla="*/ 419273 h 1358"/>
              <a:gd name="T46" fmla="*/ 53030 w 1360"/>
              <a:gd name="T47" fmla="*/ 406005 h 1358"/>
              <a:gd name="T48" fmla="*/ 75068 w 1360"/>
              <a:gd name="T49" fmla="*/ 399105 h 1358"/>
              <a:gd name="T50" fmla="*/ 97795 w 1360"/>
              <a:gd name="T51" fmla="*/ 395921 h 1358"/>
              <a:gd name="T52" fmla="*/ 126720 w 1360"/>
              <a:gd name="T53" fmla="*/ 403882 h 1358"/>
              <a:gd name="T54" fmla="*/ 159089 w 1360"/>
              <a:gd name="T55" fmla="*/ 427765 h 1358"/>
              <a:gd name="T56" fmla="*/ 190768 w 1360"/>
              <a:gd name="T57" fmla="*/ 465977 h 1358"/>
              <a:gd name="T58" fmla="*/ 225203 w 1360"/>
              <a:gd name="T59" fmla="*/ 520111 h 1358"/>
              <a:gd name="T60" fmla="*/ 281676 w 1360"/>
              <a:gd name="T61" fmla="*/ 521172 h 1358"/>
              <a:gd name="T62" fmla="*/ 349168 w 1360"/>
              <a:gd name="T63" fmla="*/ 436787 h 1358"/>
              <a:gd name="T64" fmla="*/ 423547 w 1360"/>
              <a:gd name="T65" fmla="*/ 355055 h 1358"/>
              <a:gd name="T66" fmla="*/ 504125 w 1360"/>
              <a:gd name="T67" fmla="*/ 278100 h 1358"/>
              <a:gd name="T68" fmla="*/ 591589 w 1360"/>
              <a:gd name="T69" fmla="*/ 204329 h 1358"/>
              <a:gd name="T70" fmla="*/ 681119 w 1360"/>
              <a:gd name="T71" fmla="*/ 137458 h 1358"/>
              <a:gd name="T72" fmla="*/ 774093 w 1360"/>
              <a:gd name="T73" fmla="*/ 76424 h 1358"/>
              <a:gd name="T74" fmla="*/ 867756 w 1360"/>
              <a:gd name="T75" fmla="*/ 23352 h 135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360" h="1358">
                <a:moveTo>
                  <a:pt x="1331" y="0"/>
                </a:moveTo>
                <a:lnTo>
                  <a:pt x="1360" y="54"/>
                </a:lnTo>
                <a:lnTo>
                  <a:pt x="1287" y="109"/>
                </a:lnTo>
                <a:lnTo>
                  <a:pt x="1216" y="169"/>
                </a:lnTo>
                <a:lnTo>
                  <a:pt x="1145" y="232"/>
                </a:lnTo>
                <a:lnTo>
                  <a:pt x="1076" y="299"/>
                </a:lnTo>
                <a:lnTo>
                  <a:pt x="1007" y="368"/>
                </a:lnTo>
                <a:lnTo>
                  <a:pt x="941" y="443"/>
                </a:lnTo>
                <a:lnTo>
                  <a:pt x="876" y="520"/>
                </a:lnTo>
                <a:lnTo>
                  <a:pt x="813" y="602"/>
                </a:lnTo>
                <a:lnTo>
                  <a:pt x="751" y="685"/>
                </a:lnTo>
                <a:lnTo>
                  <a:pt x="693" y="765"/>
                </a:lnTo>
                <a:lnTo>
                  <a:pt x="642" y="848"/>
                </a:lnTo>
                <a:lnTo>
                  <a:pt x="594" y="930"/>
                </a:lnTo>
                <a:lnTo>
                  <a:pt x="551" y="1011"/>
                </a:lnTo>
                <a:lnTo>
                  <a:pt x="511" y="1091"/>
                </a:lnTo>
                <a:lnTo>
                  <a:pt x="476" y="1172"/>
                </a:lnTo>
                <a:lnTo>
                  <a:pt x="446" y="1251"/>
                </a:lnTo>
                <a:lnTo>
                  <a:pt x="401" y="1281"/>
                </a:lnTo>
                <a:lnTo>
                  <a:pt x="375" y="1300"/>
                </a:lnTo>
                <a:lnTo>
                  <a:pt x="348" y="1320"/>
                </a:lnTo>
                <a:lnTo>
                  <a:pt x="325" y="1339"/>
                </a:lnTo>
                <a:lnTo>
                  <a:pt x="304" y="1358"/>
                </a:lnTo>
                <a:lnTo>
                  <a:pt x="298" y="1337"/>
                </a:lnTo>
                <a:lnTo>
                  <a:pt x="290" y="1310"/>
                </a:lnTo>
                <a:lnTo>
                  <a:pt x="279" y="1276"/>
                </a:lnTo>
                <a:lnTo>
                  <a:pt x="263" y="1237"/>
                </a:lnTo>
                <a:lnTo>
                  <a:pt x="240" y="1178"/>
                </a:lnTo>
                <a:lnTo>
                  <a:pt x="221" y="1132"/>
                </a:lnTo>
                <a:lnTo>
                  <a:pt x="204" y="1088"/>
                </a:lnTo>
                <a:lnTo>
                  <a:pt x="186" y="1049"/>
                </a:lnTo>
                <a:lnTo>
                  <a:pt x="171" y="1013"/>
                </a:lnTo>
                <a:lnTo>
                  <a:pt x="156" y="982"/>
                </a:lnTo>
                <a:lnTo>
                  <a:pt x="140" y="953"/>
                </a:lnTo>
                <a:lnTo>
                  <a:pt x="125" y="928"/>
                </a:lnTo>
                <a:lnTo>
                  <a:pt x="111" y="907"/>
                </a:lnTo>
                <a:lnTo>
                  <a:pt x="100" y="890"/>
                </a:lnTo>
                <a:lnTo>
                  <a:pt x="86" y="873"/>
                </a:lnTo>
                <a:lnTo>
                  <a:pt x="71" y="859"/>
                </a:lnTo>
                <a:lnTo>
                  <a:pt x="58" y="848"/>
                </a:lnTo>
                <a:lnTo>
                  <a:pt x="44" y="838"/>
                </a:lnTo>
                <a:lnTo>
                  <a:pt x="29" y="832"/>
                </a:lnTo>
                <a:lnTo>
                  <a:pt x="15" y="827"/>
                </a:lnTo>
                <a:lnTo>
                  <a:pt x="0" y="825"/>
                </a:lnTo>
                <a:lnTo>
                  <a:pt x="19" y="806"/>
                </a:lnTo>
                <a:lnTo>
                  <a:pt x="38" y="790"/>
                </a:lnTo>
                <a:lnTo>
                  <a:pt x="58" y="777"/>
                </a:lnTo>
                <a:lnTo>
                  <a:pt x="77" y="765"/>
                </a:lnTo>
                <a:lnTo>
                  <a:pt x="94" y="758"/>
                </a:lnTo>
                <a:lnTo>
                  <a:pt x="109" y="752"/>
                </a:lnTo>
                <a:lnTo>
                  <a:pt x="127" y="748"/>
                </a:lnTo>
                <a:lnTo>
                  <a:pt x="142" y="746"/>
                </a:lnTo>
                <a:lnTo>
                  <a:pt x="163" y="750"/>
                </a:lnTo>
                <a:lnTo>
                  <a:pt x="184" y="761"/>
                </a:lnTo>
                <a:lnTo>
                  <a:pt x="207" y="779"/>
                </a:lnTo>
                <a:lnTo>
                  <a:pt x="231" y="806"/>
                </a:lnTo>
                <a:lnTo>
                  <a:pt x="254" y="838"/>
                </a:lnTo>
                <a:lnTo>
                  <a:pt x="277" y="878"/>
                </a:lnTo>
                <a:lnTo>
                  <a:pt x="302" y="924"/>
                </a:lnTo>
                <a:lnTo>
                  <a:pt x="327" y="980"/>
                </a:lnTo>
                <a:lnTo>
                  <a:pt x="363" y="1063"/>
                </a:lnTo>
                <a:lnTo>
                  <a:pt x="409" y="982"/>
                </a:lnTo>
                <a:lnTo>
                  <a:pt x="457" y="901"/>
                </a:lnTo>
                <a:lnTo>
                  <a:pt x="507" y="823"/>
                </a:lnTo>
                <a:lnTo>
                  <a:pt x="561" y="744"/>
                </a:lnTo>
                <a:lnTo>
                  <a:pt x="615" y="669"/>
                </a:lnTo>
                <a:lnTo>
                  <a:pt x="672" y="596"/>
                </a:lnTo>
                <a:lnTo>
                  <a:pt x="732" y="524"/>
                </a:lnTo>
                <a:lnTo>
                  <a:pt x="795" y="453"/>
                </a:lnTo>
                <a:lnTo>
                  <a:pt x="859" y="385"/>
                </a:lnTo>
                <a:lnTo>
                  <a:pt x="924" y="320"/>
                </a:lnTo>
                <a:lnTo>
                  <a:pt x="989" y="259"/>
                </a:lnTo>
                <a:lnTo>
                  <a:pt x="1055" y="199"/>
                </a:lnTo>
                <a:lnTo>
                  <a:pt x="1124" y="144"/>
                </a:lnTo>
                <a:lnTo>
                  <a:pt x="1191" y="92"/>
                </a:lnTo>
                <a:lnTo>
                  <a:pt x="1260" y="44"/>
                </a:lnTo>
                <a:lnTo>
                  <a:pt x="1331" y="0"/>
                </a:lnTo>
                <a:close/>
              </a:path>
            </a:pathLst>
          </a:custGeom>
          <a:solidFill>
            <a:srgbClr val="FF0000"/>
          </a:solidFill>
          <a:ln w="9525" cmpd="sng">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nchor="ctr"/>
          <a:lstStyle/>
          <a:p>
            <a:endParaRPr lang="zh-CN" altLang="en-US"/>
          </a:p>
        </p:txBody>
      </p:sp>
      <p:sp>
        <p:nvSpPr>
          <p:cNvPr id="5" name="TextBox 4"/>
          <p:cNvSpPr txBox="1">
            <a:spLocks noChangeArrowheads="1"/>
          </p:cNvSpPr>
          <p:nvPr/>
        </p:nvSpPr>
        <p:spPr bwMode="auto">
          <a:xfrm>
            <a:off x="226533" y="4437112"/>
            <a:ext cx="11358699" cy="954107"/>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en-US" altLang="zh-CN" sz="2800" b="1" dirty="0">
                <a:solidFill>
                  <a:srgbClr val="FF0000"/>
                </a:solidFill>
                <a:latin typeface="楷体" pitchFamily="49" charset="-122"/>
                <a:ea typeface="楷体" pitchFamily="49" charset="-122"/>
              </a:rPr>
              <a:t>【</a:t>
            </a:r>
            <a:r>
              <a:rPr lang="zh-CN" altLang="en-US" sz="2800" b="1" dirty="0">
                <a:solidFill>
                  <a:srgbClr val="FF0000"/>
                </a:solidFill>
                <a:latin typeface="楷体" pitchFamily="49" charset="-122"/>
                <a:ea typeface="楷体" pitchFamily="49" charset="-122"/>
              </a:rPr>
              <a:t>解析</a:t>
            </a:r>
            <a:r>
              <a:rPr lang="en-US" altLang="zh-CN" sz="2800" b="1" dirty="0">
                <a:solidFill>
                  <a:srgbClr val="FF0000"/>
                </a:solidFill>
                <a:latin typeface="楷体" pitchFamily="49" charset="-122"/>
                <a:ea typeface="楷体" pitchFamily="49" charset="-122"/>
              </a:rPr>
              <a:t>】</a:t>
            </a:r>
            <a:r>
              <a:rPr lang="zh-CN" altLang="en-US" sz="2800" b="1" dirty="0">
                <a:solidFill>
                  <a:srgbClr val="FF0000"/>
                </a:solidFill>
                <a:latin typeface="楷体" pitchFamily="49" charset="-122"/>
                <a:ea typeface="楷体" pitchFamily="49" charset="-122"/>
              </a:rPr>
              <a:t>选项</a:t>
            </a:r>
            <a:r>
              <a:rPr lang="en-US" altLang="zh-CN" sz="2800" b="1" dirty="0">
                <a:solidFill>
                  <a:srgbClr val="FF0000"/>
                </a:solidFill>
                <a:latin typeface="楷体" pitchFamily="49" charset="-122"/>
                <a:ea typeface="楷体" pitchFamily="49" charset="-122"/>
              </a:rPr>
              <a:t>B</a:t>
            </a:r>
            <a:r>
              <a:rPr lang="zh-CN" altLang="en-US" sz="2800" b="1" dirty="0">
                <a:solidFill>
                  <a:srgbClr val="FF0000"/>
                </a:solidFill>
                <a:latin typeface="楷体" pitchFamily="49" charset="-122"/>
                <a:ea typeface="楷体" pitchFamily="49" charset="-122"/>
              </a:rPr>
              <a:t>：</a:t>
            </a:r>
            <a:r>
              <a:rPr lang="zh-CN" altLang="zh-CN" sz="2800" b="1" dirty="0">
                <a:solidFill>
                  <a:srgbClr val="FF0000"/>
                </a:solidFill>
                <a:latin typeface="楷体" pitchFamily="49" charset="-122"/>
                <a:ea typeface="楷体" pitchFamily="49" charset="-122"/>
              </a:rPr>
              <a:t>作者</a:t>
            </a:r>
            <a:r>
              <a:rPr lang="zh-CN" altLang="zh-CN" sz="2800" b="1" dirty="0">
                <a:solidFill>
                  <a:srgbClr val="FF0000"/>
                </a:solidFill>
                <a:latin typeface="楷体" pitchFamily="49" charset="-122"/>
                <a:ea typeface="楷体" pitchFamily="49" charset="-122"/>
              </a:rPr>
              <a:t>是一种反思之中的期待，不会有无法再得的暗示，不符合主题</a:t>
            </a:r>
            <a:r>
              <a:rPr lang="zh-CN" altLang="zh-CN" sz="2800" b="1" dirty="0">
                <a:solidFill>
                  <a:srgbClr val="FF0000"/>
                </a:solidFill>
                <a:latin typeface="楷体" pitchFamily="49" charset="-122"/>
                <a:ea typeface="楷体" pitchFamily="49" charset="-122"/>
              </a:rPr>
              <a:t>。</a:t>
            </a:r>
            <a:r>
              <a:rPr lang="zh-CN" altLang="en-US" sz="2800" b="1" dirty="0">
                <a:solidFill>
                  <a:srgbClr val="FF0000"/>
                </a:solidFill>
                <a:latin typeface="楷体" pitchFamily="49" charset="-122"/>
                <a:ea typeface="楷体" pitchFamily="49" charset="-122"/>
              </a:rPr>
              <a:t>故选：</a:t>
            </a:r>
            <a:r>
              <a:rPr lang="en-US" altLang="zh-CN" sz="2800" b="1" dirty="0">
                <a:solidFill>
                  <a:srgbClr val="FF0000"/>
                </a:solidFill>
                <a:latin typeface="楷体" pitchFamily="49" charset="-122"/>
                <a:ea typeface="楷体" pitchFamily="49" charset="-122"/>
              </a:rPr>
              <a:t>B</a:t>
            </a:r>
            <a:endParaRPr lang="zh-CN" altLang="zh-CN" sz="2800" b="1" dirty="0">
              <a:solidFill>
                <a:srgbClr val="FF0000"/>
              </a:solidFill>
              <a:latin typeface="楷体" pitchFamily="49" charset="-122"/>
              <a:ea typeface="楷体" pitchFamily="49" charset="-122"/>
            </a:endParaRPr>
          </a:p>
        </p:txBody>
      </p:sp>
    </p:spTree>
    <p:extLst>
      <p:ext uri="{BB962C8B-B14F-4D97-AF65-F5344CB8AC3E}">
        <p14:creationId xmlns:p14="http://schemas.microsoft.com/office/powerpoint/2010/main" val="19851716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72829" y="476672"/>
            <a:ext cx="11358699" cy="1815882"/>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sz="2800" b="1" dirty="0">
                <a:solidFill>
                  <a:srgbClr val="0000FF"/>
                </a:solidFill>
                <a:latin typeface="楷体" pitchFamily="49" charset="-122"/>
                <a:ea typeface="楷体" pitchFamily="49" charset="-122"/>
              </a:rPr>
              <a:t>19 </a:t>
            </a:r>
            <a:r>
              <a:rPr lang="zh-CN" altLang="en-US" sz="2800" b="1" dirty="0">
                <a:solidFill>
                  <a:srgbClr val="0000FF"/>
                </a:solidFill>
                <a:latin typeface="楷体" pitchFamily="49" charset="-122"/>
                <a:ea typeface="楷体" pitchFamily="49" charset="-122"/>
              </a:rPr>
              <a:t>． 结合上下文，分别赏析下列句子中加点词语运用的妙处。（</a:t>
            </a:r>
            <a:r>
              <a:rPr lang="en-US" altLang="zh-CN" sz="2800" b="1" dirty="0">
                <a:solidFill>
                  <a:srgbClr val="0000FF"/>
                </a:solidFill>
                <a:latin typeface="楷体" pitchFamily="49" charset="-122"/>
                <a:ea typeface="楷体" pitchFamily="49" charset="-122"/>
              </a:rPr>
              <a:t>6 </a:t>
            </a:r>
            <a:r>
              <a:rPr lang="zh-CN" altLang="en-US" sz="2800" b="1" dirty="0">
                <a:solidFill>
                  <a:srgbClr val="0000FF"/>
                </a:solidFill>
                <a:latin typeface="楷体" pitchFamily="49" charset="-122"/>
                <a:ea typeface="楷体" pitchFamily="49" charset="-122"/>
              </a:rPr>
              <a:t>分）</a:t>
            </a:r>
          </a:p>
          <a:p>
            <a:pPr eaLnBrk="1" hangingPunct="1">
              <a:spcBef>
                <a:spcPct val="0"/>
              </a:spcBef>
              <a:buFontTx/>
              <a:buNone/>
            </a:pPr>
            <a:r>
              <a:rPr lang="zh-CN" altLang="en-US" sz="2800" b="1" dirty="0">
                <a:solidFill>
                  <a:srgbClr val="0000FF"/>
                </a:solidFill>
                <a:latin typeface="楷体" pitchFamily="49" charset="-122"/>
                <a:ea typeface="楷体" pitchFamily="49" charset="-122"/>
              </a:rPr>
              <a:t>①这些司空见惯的景致，全都因为一双鹭鸶的出现而</a:t>
            </a:r>
            <a:r>
              <a:rPr lang="zh-CN" altLang="en-US" sz="2800" b="1" dirty="0" smtClean="0">
                <a:solidFill>
                  <a:srgbClr val="FF0000"/>
                </a:solidFill>
                <a:latin typeface="楷体" pitchFamily="49" charset="-122"/>
                <a:ea typeface="楷体" pitchFamily="49" charset="-122"/>
              </a:rPr>
              <a:t>生动</a:t>
            </a:r>
            <a:r>
              <a:rPr lang="zh-CN" altLang="en-US" sz="2800" b="1" dirty="0" smtClean="0">
                <a:solidFill>
                  <a:srgbClr val="0000FF"/>
                </a:solidFill>
                <a:latin typeface="楷体" pitchFamily="49" charset="-122"/>
                <a:ea typeface="楷体" pitchFamily="49" charset="-122"/>
              </a:rPr>
              <a:t>起来</a:t>
            </a:r>
            <a:r>
              <a:rPr lang="zh-CN" altLang="en-US" sz="2800" b="1" dirty="0">
                <a:solidFill>
                  <a:srgbClr val="0000FF"/>
                </a:solidFill>
                <a:latin typeface="楷体" pitchFamily="49" charset="-122"/>
                <a:ea typeface="楷体" pitchFamily="49" charset="-122"/>
              </a:rPr>
              <a:t>。</a:t>
            </a:r>
          </a:p>
          <a:p>
            <a:pPr eaLnBrk="1" hangingPunct="1">
              <a:spcBef>
                <a:spcPct val="0"/>
              </a:spcBef>
              <a:buFontTx/>
              <a:buNone/>
            </a:pPr>
            <a:r>
              <a:rPr lang="zh-CN" altLang="en-US" sz="2800" b="1" dirty="0">
                <a:solidFill>
                  <a:srgbClr val="0000FF"/>
                </a:solidFill>
                <a:latin typeface="楷体" pitchFamily="49" charset="-122"/>
                <a:ea typeface="楷体" pitchFamily="49" charset="-122"/>
              </a:rPr>
              <a:t>②难以泯灭的永远鲜活的鹭鸶的倩影，现在就从心里</a:t>
            </a:r>
            <a:r>
              <a:rPr lang="zh-CN" altLang="en-US" sz="2800" b="1" dirty="0">
                <a:solidFill>
                  <a:srgbClr val="FF0000"/>
                </a:solidFill>
                <a:latin typeface="楷体" pitchFamily="49" charset="-122"/>
                <a:ea typeface="楷体" pitchFamily="49" charset="-122"/>
              </a:rPr>
              <a:t>扑</a:t>
            </a:r>
            <a:r>
              <a:rPr lang="zh-CN" altLang="en-US" sz="2800" b="1" dirty="0" smtClean="0">
                <a:solidFill>
                  <a:srgbClr val="FF0000"/>
                </a:solidFill>
                <a:latin typeface="楷体" pitchFamily="49" charset="-122"/>
                <a:ea typeface="楷体" pitchFamily="49" charset="-122"/>
              </a:rPr>
              <a:t>飞</a:t>
            </a:r>
            <a:r>
              <a:rPr lang="zh-CN" altLang="en-US" sz="2800" b="1" dirty="0" smtClean="0">
                <a:solidFill>
                  <a:srgbClr val="0000FF"/>
                </a:solidFill>
                <a:latin typeface="楷体" pitchFamily="49" charset="-122"/>
                <a:ea typeface="楷体" pitchFamily="49" charset="-122"/>
              </a:rPr>
              <a:t>出来</a:t>
            </a:r>
            <a:r>
              <a:rPr lang="zh-CN" altLang="en-US" sz="2800" b="1" dirty="0">
                <a:solidFill>
                  <a:srgbClr val="0000FF"/>
                </a:solidFill>
                <a:latin typeface="楷体" pitchFamily="49" charset="-122"/>
                <a:ea typeface="楷体" pitchFamily="49" charset="-122"/>
              </a:rPr>
              <a:t>，化成活泼的生灵在</a:t>
            </a:r>
            <a:r>
              <a:rPr lang="zh-CN" altLang="en-US" sz="2800" b="1" dirty="0" smtClean="0">
                <a:solidFill>
                  <a:srgbClr val="0000FF"/>
                </a:solidFill>
                <a:latin typeface="楷体" pitchFamily="49" charset="-122"/>
                <a:ea typeface="楷体" pitchFamily="49" charset="-122"/>
              </a:rPr>
              <a:t>眼前的</a:t>
            </a:r>
            <a:r>
              <a:rPr lang="zh-CN" altLang="en-US" sz="2800" b="1" dirty="0">
                <a:solidFill>
                  <a:srgbClr val="0000FF"/>
                </a:solidFill>
                <a:latin typeface="楷体" pitchFamily="49" charset="-122"/>
                <a:ea typeface="楷体" pitchFamily="49" charset="-122"/>
              </a:rPr>
              <a:t>河湾里。</a:t>
            </a:r>
            <a:endParaRPr lang="zh-CN" altLang="en-US" sz="2800" b="1" dirty="0">
              <a:solidFill>
                <a:srgbClr val="0000FF"/>
              </a:solidFill>
              <a:latin typeface="楷体" pitchFamily="49" charset="-122"/>
              <a:ea typeface="楷体" pitchFamily="49" charset="-122"/>
            </a:endParaRPr>
          </a:p>
        </p:txBody>
      </p:sp>
      <p:sp>
        <p:nvSpPr>
          <p:cNvPr id="3" name="TextBox 2"/>
          <p:cNvSpPr txBox="1">
            <a:spLocks noChangeArrowheads="1"/>
          </p:cNvSpPr>
          <p:nvPr/>
        </p:nvSpPr>
        <p:spPr bwMode="auto">
          <a:xfrm>
            <a:off x="198573" y="3356992"/>
            <a:ext cx="11358699" cy="2677656"/>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sz="2800" b="1" dirty="0">
                <a:solidFill>
                  <a:srgbClr val="FF0000"/>
                </a:solidFill>
                <a:latin typeface="楷体" pitchFamily="49" charset="-122"/>
                <a:ea typeface="楷体" pitchFamily="49" charset="-122"/>
              </a:rPr>
              <a:t>19</a:t>
            </a:r>
            <a:r>
              <a:rPr lang="zh-CN" altLang="en-US" sz="2800" b="1" dirty="0">
                <a:solidFill>
                  <a:srgbClr val="FF0000"/>
                </a:solidFill>
                <a:latin typeface="楷体" pitchFamily="49" charset="-122"/>
                <a:ea typeface="楷体" pitchFamily="49" charset="-122"/>
              </a:rPr>
              <a:t>．参考答案：</a:t>
            </a:r>
          </a:p>
          <a:p>
            <a:pPr eaLnBrk="1" hangingPunct="1">
              <a:spcBef>
                <a:spcPct val="0"/>
              </a:spcBef>
              <a:buFontTx/>
              <a:buNone/>
            </a:pPr>
            <a:r>
              <a:rPr lang="zh-CN" altLang="en-US" sz="2800" b="1" dirty="0">
                <a:solidFill>
                  <a:srgbClr val="FF0000"/>
                </a:solidFill>
                <a:latin typeface="楷体" pitchFamily="49" charset="-122"/>
                <a:ea typeface="楷体" pitchFamily="49" charset="-122"/>
              </a:rPr>
              <a:t>①“生动”一词形象地状写了司空见惯的乡村景象由于鹭鸶的出现而带来的勃勃生机</a:t>
            </a:r>
            <a:r>
              <a:rPr lang="zh-CN" altLang="en-US" sz="2800" b="1" dirty="0" smtClean="0">
                <a:solidFill>
                  <a:srgbClr val="FF0000"/>
                </a:solidFill>
                <a:latin typeface="楷体" pitchFamily="49" charset="-122"/>
                <a:ea typeface="楷体" pitchFamily="49" charset="-122"/>
              </a:rPr>
              <a:t>和深刻</a:t>
            </a:r>
            <a:r>
              <a:rPr lang="zh-CN" altLang="en-US" sz="2800" b="1" dirty="0">
                <a:solidFill>
                  <a:srgbClr val="FF0000"/>
                </a:solidFill>
                <a:latin typeface="楷体" pitchFamily="49" charset="-122"/>
                <a:ea typeface="楷体" pitchFamily="49" charset="-122"/>
              </a:rPr>
              <a:t>变化，表达了作者对鹭鸶的喜爱和礼赞。</a:t>
            </a:r>
          </a:p>
          <a:p>
            <a:pPr eaLnBrk="1" hangingPunct="1">
              <a:spcBef>
                <a:spcPct val="0"/>
              </a:spcBef>
              <a:buFontTx/>
              <a:buNone/>
            </a:pPr>
            <a:r>
              <a:rPr lang="zh-CN" altLang="en-US" sz="2800" b="1" dirty="0">
                <a:solidFill>
                  <a:srgbClr val="FF0000"/>
                </a:solidFill>
                <a:latin typeface="楷体" pitchFamily="49" charset="-122"/>
                <a:ea typeface="楷体" pitchFamily="49" charset="-122"/>
              </a:rPr>
              <a:t>②“扑飞”既表现了鹭鸶生动活泼的飞翔姿态对作者视觉的强烈冲击，也表现了一直</a:t>
            </a:r>
            <a:r>
              <a:rPr lang="zh-CN" altLang="en-US" sz="2800" b="1" dirty="0" smtClean="0">
                <a:solidFill>
                  <a:srgbClr val="FF0000"/>
                </a:solidFill>
                <a:latin typeface="楷体" pitchFamily="49" charset="-122"/>
                <a:ea typeface="楷体" pitchFamily="49" charset="-122"/>
              </a:rPr>
              <a:t>存留</a:t>
            </a:r>
            <a:r>
              <a:rPr lang="zh-CN" altLang="en-US" sz="2800" b="1" dirty="0">
                <a:solidFill>
                  <a:srgbClr val="FF0000"/>
                </a:solidFill>
                <a:latin typeface="楷体" pitchFamily="49" charset="-122"/>
                <a:ea typeface="楷体" pitchFamily="49" charset="-122"/>
              </a:rPr>
              <a:t>在作者心中的鹭鸶，一瞬间化为现实中的生灵，外化了作者惊喜与激动的心意。</a:t>
            </a:r>
            <a:endParaRPr lang="zh-CN" altLang="en-US" sz="2800" b="1" dirty="0">
              <a:solidFill>
                <a:srgbClr val="FF0000"/>
              </a:solidFill>
              <a:latin typeface="楷体" pitchFamily="49" charset="-122"/>
              <a:ea typeface="楷体" pitchFamily="49" charset="-122"/>
            </a:endParaRPr>
          </a:p>
        </p:txBody>
      </p:sp>
    </p:spTree>
    <p:extLst>
      <p:ext uri="{BB962C8B-B14F-4D97-AF65-F5344CB8AC3E}">
        <p14:creationId xmlns:p14="http://schemas.microsoft.com/office/powerpoint/2010/main" val="4003027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98573" y="188640"/>
            <a:ext cx="11358699" cy="954107"/>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sz="2800" b="1" dirty="0">
                <a:solidFill>
                  <a:srgbClr val="0000FF"/>
                </a:solidFill>
                <a:latin typeface="楷体" pitchFamily="49" charset="-122"/>
                <a:ea typeface="楷体" pitchFamily="49" charset="-122"/>
              </a:rPr>
              <a:t>20</a:t>
            </a:r>
            <a:r>
              <a:rPr lang="zh-CN" altLang="en-US" sz="2800" b="1" dirty="0">
                <a:solidFill>
                  <a:srgbClr val="0000FF"/>
                </a:solidFill>
                <a:latin typeface="楷体" pitchFamily="49" charset="-122"/>
                <a:ea typeface="楷体" pitchFamily="49" charset="-122"/>
              </a:rPr>
              <a:t>．本文的结尾，营造了怎样的审美意境？表达了作者怎样的思想感情？（</a:t>
            </a:r>
            <a:r>
              <a:rPr lang="en-US" altLang="zh-CN" sz="2800" b="1" dirty="0">
                <a:solidFill>
                  <a:srgbClr val="0000FF"/>
                </a:solidFill>
                <a:latin typeface="楷体" pitchFamily="49" charset="-122"/>
                <a:ea typeface="楷体" pitchFamily="49" charset="-122"/>
              </a:rPr>
              <a:t>6 </a:t>
            </a:r>
            <a:r>
              <a:rPr lang="zh-CN" altLang="en-US" sz="2800" b="1" dirty="0">
                <a:solidFill>
                  <a:srgbClr val="0000FF"/>
                </a:solidFill>
                <a:latin typeface="楷体" pitchFamily="49" charset="-122"/>
                <a:ea typeface="楷体" pitchFamily="49" charset="-122"/>
              </a:rPr>
              <a:t>分）</a:t>
            </a:r>
            <a:endParaRPr lang="zh-CN" altLang="en-US" sz="2800" b="1" dirty="0">
              <a:solidFill>
                <a:srgbClr val="0000FF"/>
              </a:solidFill>
              <a:latin typeface="楷体" pitchFamily="49" charset="-122"/>
              <a:ea typeface="楷体" pitchFamily="49" charset="-122"/>
            </a:endParaRPr>
          </a:p>
        </p:txBody>
      </p:sp>
      <p:sp>
        <p:nvSpPr>
          <p:cNvPr id="3" name="TextBox 2"/>
          <p:cNvSpPr txBox="1">
            <a:spLocks noChangeArrowheads="1"/>
          </p:cNvSpPr>
          <p:nvPr/>
        </p:nvSpPr>
        <p:spPr bwMode="auto">
          <a:xfrm>
            <a:off x="324024" y="1916832"/>
            <a:ext cx="11358699" cy="3970318"/>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sz="2800" b="1" dirty="0">
                <a:solidFill>
                  <a:srgbClr val="FF0000"/>
                </a:solidFill>
                <a:latin typeface="楷体" pitchFamily="49" charset="-122"/>
                <a:ea typeface="楷体" pitchFamily="49" charset="-122"/>
              </a:rPr>
              <a:t>20</a:t>
            </a:r>
            <a:r>
              <a:rPr lang="zh-CN" altLang="en-US" sz="2800" b="1" dirty="0">
                <a:solidFill>
                  <a:srgbClr val="FF0000"/>
                </a:solidFill>
                <a:latin typeface="楷体" pitchFamily="49" charset="-122"/>
                <a:ea typeface="楷体" pitchFamily="49" charset="-122"/>
              </a:rPr>
              <a:t>．答案要点：</a:t>
            </a:r>
          </a:p>
          <a:p>
            <a:pPr eaLnBrk="1" hangingPunct="1">
              <a:spcBef>
                <a:spcPct val="0"/>
              </a:spcBef>
              <a:buFontTx/>
              <a:buNone/>
            </a:pPr>
            <a:r>
              <a:rPr lang="zh-CN" altLang="en-US" sz="2800" b="1" dirty="0">
                <a:solidFill>
                  <a:srgbClr val="0000FF"/>
                </a:solidFill>
                <a:latin typeface="楷体" pitchFamily="49" charset="-122"/>
                <a:ea typeface="楷体" pitchFamily="49" charset="-122"/>
              </a:rPr>
              <a:t>审美意境</a:t>
            </a:r>
            <a:r>
              <a:rPr lang="zh-CN" altLang="en-US" sz="2800" b="1" dirty="0">
                <a:solidFill>
                  <a:srgbClr val="FF0000"/>
                </a:solidFill>
                <a:latin typeface="楷体" pitchFamily="49" charset="-122"/>
                <a:ea typeface="楷体" pitchFamily="49" charset="-122"/>
              </a:rPr>
              <a:t>：结尾引用</a:t>
            </a:r>
            <a:r>
              <a:rPr lang="en-US" altLang="zh-CN" sz="2800" b="1" dirty="0">
                <a:solidFill>
                  <a:srgbClr val="FF0000"/>
                </a:solidFill>
                <a:latin typeface="楷体" pitchFamily="49" charset="-122"/>
                <a:ea typeface="楷体" pitchFamily="49" charset="-122"/>
              </a:rPr>
              <a:t>《</a:t>
            </a:r>
            <a:r>
              <a:rPr lang="zh-CN" altLang="en-US" sz="2800" b="1" dirty="0">
                <a:solidFill>
                  <a:srgbClr val="FF0000"/>
                </a:solidFill>
                <a:latin typeface="楷体" pitchFamily="49" charset="-122"/>
                <a:ea typeface="楷体" pitchFamily="49" charset="-122"/>
              </a:rPr>
              <a:t>诗经</a:t>
            </a:r>
            <a:r>
              <a:rPr lang="en-US" altLang="zh-CN" sz="2800" b="1" dirty="0">
                <a:solidFill>
                  <a:srgbClr val="FF0000"/>
                </a:solidFill>
                <a:latin typeface="楷体" pitchFamily="49" charset="-122"/>
                <a:ea typeface="楷体" pitchFamily="49" charset="-122"/>
              </a:rPr>
              <a:t>》</a:t>
            </a:r>
            <a:r>
              <a:rPr lang="zh-CN" altLang="en-US" sz="2800" b="1" dirty="0">
                <a:solidFill>
                  <a:srgbClr val="FF0000"/>
                </a:solidFill>
                <a:latin typeface="楷体" pitchFamily="49" charset="-122"/>
                <a:ea typeface="楷体" pitchFamily="49" charset="-122"/>
              </a:rPr>
              <a:t>中的诗句，将隔水相望的鹭鸶比作“在水一方”的“伊人”</a:t>
            </a:r>
            <a:r>
              <a:rPr lang="zh-CN" altLang="en-US" sz="2800" b="1" dirty="0" smtClean="0">
                <a:solidFill>
                  <a:srgbClr val="FF0000"/>
                </a:solidFill>
                <a:latin typeface="楷体" pitchFamily="49" charset="-122"/>
                <a:ea typeface="楷体" pitchFamily="49" charset="-122"/>
              </a:rPr>
              <a:t>，营造</a:t>
            </a:r>
            <a:r>
              <a:rPr lang="zh-CN" altLang="en-US" sz="2800" b="1" dirty="0">
                <a:solidFill>
                  <a:srgbClr val="FF0000"/>
                </a:solidFill>
                <a:latin typeface="楷体" pitchFamily="49" charset="-122"/>
                <a:ea typeface="楷体" pitchFamily="49" charset="-122"/>
              </a:rPr>
              <a:t>出古今交融的诗情画境。</a:t>
            </a:r>
          </a:p>
          <a:p>
            <a:pPr eaLnBrk="1" hangingPunct="1">
              <a:spcBef>
                <a:spcPct val="0"/>
              </a:spcBef>
              <a:buFontTx/>
              <a:buNone/>
            </a:pPr>
            <a:r>
              <a:rPr lang="zh-CN" altLang="en-US" sz="2800" b="1" dirty="0">
                <a:solidFill>
                  <a:srgbClr val="0000FF"/>
                </a:solidFill>
                <a:latin typeface="楷体" pitchFamily="49" charset="-122"/>
                <a:ea typeface="楷体" pitchFamily="49" charset="-122"/>
              </a:rPr>
              <a:t>思想感情</a:t>
            </a:r>
            <a:r>
              <a:rPr lang="zh-CN" altLang="en-US" sz="2800" b="1" dirty="0" smtClean="0">
                <a:solidFill>
                  <a:srgbClr val="0000FF"/>
                </a:solidFill>
                <a:latin typeface="楷体" pitchFamily="49" charset="-122"/>
                <a:ea typeface="楷体" pitchFamily="49" charset="-122"/>
              </a:rPr>
              <a:t>：</a:t>
            </a:r>
            <a:endParaRPr lang="en-US" altLang="zh-CN" sz="2800" b="1" dirty="0" smtClean="0">
              <a:solidFill>
                <a:srgbClr val="0000FF"/>
              </a:solidFill>
              <a:latin typeface="楷体" pitchFamily="49" charset="-122"/>
              <a:ea typeface="楷体" pitchFamily="49" charset="-122"/>
            </a:endParaRPr>
          </a:p>
          <a:p>
            <a:pPr eaLnBrk="1" hangingPunct="1">
              <a:spcBef>
                <a:spcPct val="0"/>
              </a:spcBef>
              <a:buFontTx/>
              <a:buNone/>
            </a:pPr>
            <a:r>
              <a:rPr lang="zh-CN" altLang="en-US" sz="2800" b="1" dirty="0" smtClean="0">
                <a:solidFill>
                  <a:srgbClr val="FF0000"/>
                </a:solidFill>
                <a:latin typeface="楷体" pitchFamily="49" charset="-122"/>
                <a:ea typeface="楷体" pitchFamily="49" charset="-122"/>
              </a:rPr>
              <a:t>①</a:t>
            </a:r>
            <a:r>
              <a:rPr lang="zh-CN" altLang="en-US" sz="2800" b="1" dirty="0">
                <a:solidFill>
                  <a:srgbClr val="FF0000"/>
                </a:solidFill>
                <a:latin typeface="楷体" pitchFamily="49" charset="-122"/>
                <a:ea typeface="楷体" pitchFamily="49" charset="-122"/>
              </a:rPr>
              <a:t>作者将鹭鸶视作“圣物”，想象为“在水一方”的“伊人”，表达了对</a:t>
            </a:r>
            <a:r>
              <a:rPr lang="zh-CN" altLang="en-US" sz="2800" b="1" dirty="0" smtClean="0">
                <a:solidFill>
                  <a:srgbClr val="FF0000"/>
                </a:solidFill>
                <a:latin typeface="楷体" pitchFamily="49" charset="-122"/>
                <a:ea typeface="楷体" pitchFamily="49" charset="-122"/>
              </a:rPr>
              <a:t>鹭鸶的</a:t>
            </a:r>
            <a:r>
              <a:rPr lang="zh-CN" altLang="en-US" sz="2800" b="1" dirty="0">
                <a:solidFill>
                  <a:srgbClr val="FF0000"/>
                </a:solidFill>
                <a:latin typeface="楷体" pitchFamily="49" charset="-122"/>
                <a:ea typeface="楷体" pitchFamily="49" charset="-122"/>
              </a:rPr>
              <a:t>极端珍爱。</a:t>
            </a:r>
          </a:p>
          <a:p>
            <a:pPr eaLnBrk="1" hangingPunct="1">
              <a:spcBef>
                <a:spcPct val="0"/>
              </a:spcBef>
              <a:buFontTx/>
              <a:buNone/>
            </a:pPr>
            <a:r>
              <a:rPr lang="zh-CN" altLang="en-US" sz="2800" b="1" dirty="0">
                <a:solidFill>
                  <a:srgbClr val="FF0000"/>
                </a:solidFill>
                <a:latin typeface="楷体" pitchFamily="49" charset="-122"/>
                <a:ea typeface="楷体" pitchFamily="49" charset="-122"/>
              </a:rPr>
              <a:t>②“伊人”在诗中代表着美好的理想，作者在此引用，赋予了鹭鸶以美好理想</a:t>
            </a:r>
            <a:r>
              <a:rPr lang="zh-CN" altLang="en-US" sz="2800" b="1" dirty="0" smtClean="0">
                <a:solidFill>
                  <a:srgbClr val="FF0000"/>
                </a:solidFill>
                <a:latin typeface="楷体" pitchFamily="49" charset="-122"/>
                <a:ea typeface="楷体" pitchFamily="49" charset="-122"/>
              </a:rPr>
              <a:t>和未来</a:t>
            </a:r>
            <a:r>
              <a:rPr lang="zh-CN" altLang="en-US" sz="2800" b="1" dirty="0">
                <a:solidFill>
                  <a:srgbClr val="FF0000"/>
                </a:solidFill>
                <a:latin typeface="楷体" pitchFamily="49" charset="-122"/>
                <a:ea typeface="楷体" pitchFamily="49" charset="-122"/>
              </a:rPr>
              <a:t>远景的象征，表达了作者对人与自然和谐共生的理想生活的殷切期盼。</a:t>
            </a:r>
            <a:endParaRPr lang="zh-CN" altLang="en-US" sz="2800" b="1" dirty="0">
              <a:solidFill>
                <a:srgbClr val="FF0000"/>
              </a:solidFill>
              <a:latin typeface="楷体" pitchFamily="49" charset="-122"/>
              <a:ea typeface="楷体" pitchFamily="49" charset="-122"/>
            </a:endParaRPr>
          </a:p>
        </p:txBody>
      </p:sp>
    </p:spTree>
    <p:extLst>
      <p:ext uri="{BB962C8B-B14F-4D97-AF65-F5344CB8AC3E}">
        <p14:creationId xmlns:p14="http://schemas.microsoft.com/office/powerpoint/2010/main" val="34889881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324024" y="332656"/>
            <a:ext cx="11542811" cy="6124754"/>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我国</a:t>
            </a:r>
            <a:r>
              <a:rPr lang="zh-CN" altLang="en-US" sz="2800" b="1" dirty="0">
                <a:solidFill>
                  <a:srgbClr val="0000FF"/>
                </a:solidFill>
                <a:latin typeface="楷体" pitchFamily="49" charset="-122"/>
                <a:ea typeface="楷体" pitchFamily="49" charset="-122"/>
              </a:rPr>
              <a:t>历史上不少书法理论家，对于书法艺术的书体创作有过很好的讨论。唐代孙过庭</a:t>
            </a:r>
            <a:r>
              <a:rPr lang="zh-CN" altLang="en-US" sz="2800" b="1" dirty="0" smtClean="0">
                <a:solidFill>
                  <a:srgbClr val="0000FF"/>
                </a:solidFill>
                <a:latin typeface="楷体" pitchFamily="49" charset="-122"/>
                <a:ea typeface="楷体" pitchFamily="49" charset="-122"/>
              </a:rPr>
              <a:t>曾说</a:t>
            </a:r>
            <a:r>
              <a:rPr lang="zh-CN" altLang="en-US" sz="2800" b="1" dirty="0">
                <a:solidFill>
                  <a:srgbClr val="0000FF"/>
                </a:solidFill>
                <a:latin typeface="楷体" pitchFamily="49" charset="-122"/>
                <a:ea typeface="楷体" pitchFamily="49" charset="-122"/>
              </a:rPr>
              <a:t>过：“篆尚婉而通，隶欲精而密，草贵流而畅，章务检而便。”孙氏的观点表明，书法</a:t>
            </a:r>
            <a:r>
              <a:rPr lang="zh-CN" altLang="en-US" sz="2800" b="1" dirty="0" smtClean="0">
                <a:solidFill>
                  <a:srgbClr val="0000FF"/>
                </a:solidFill>
                <a:latin typeface="楷体" pitchFamily="49" charset="-122"/>
                <a:ea typeface="楷体" pitchFamily="49" charset="-122"/>
              </a:rPr>
              <a:t>艺术</a:t>
            </a:r>
            <a:r>
              <a:rPr lang="zh-CN" altLang="en-US" sz="2800" b="1" dirty="0">
                <a:solidFill>
                  <a:srgbClr val="0000FF"/>
                </a:solidFill>
                <a:latin typeface="楷体" pitchFamily="49" charset="-122"/>
                <a:ea typeface="楷体" pitchFamily="49" charset="-122"/>
              </a:rPr>
              <a:t>可以通过汉字的不同书体体现，不同的书体具有不同的表现力。清代刘熙载则把不同的</a:t>
            </a:r>
            <a:r>
              <a:rPr lang="zh-CN" altLang="en-US" sz="2800" b="1" dirty="0" smtClean="0">
                <a:solidFill>
                  <a:srgbClr val="0000FF"/>
                </a:solidFill>
                <a:latin typeface="楷体" pitchFamily="49" charset="-122"/>
                <a:ea typeface="楷体" pitchFamily="49" charset="-122"/>
              </a:rPr>
              <a:t>书体</a:t>
            </a:r>
            <a:r>
              <a:rPr lang="zh-CN" altLang="en-US" sz="2800" b="1" dirty="0">
                <a:solidFill>
                  <a:srgbClr val="0000FF"/>
                </a:solidFill>
                <a:latin typeface="楷体" pitchFamily="49" charset="-122"/>
                <a:ea typeface="楷体" pitchFamily="49" charset="-122"/>
              </a:rPr>
              <a:t>分为两大类，他说：“书凡两种：篆、分、正为一</a:t>
            </a:r>
            <a:r>
              <a:rPr lang="zh-CN" altLang="en-US" sz="2800" b="1" dirty="0" smtClean="0">
                <a:solidFill>
                  <a:srgbClr val="0000FF"/>
                </a:solidFill>
                <a:latin typeface="楷体" pitchFamily="49" charset="-122"/>
                <a:ea typeface="楷体" pitchFamily="49" charset="-122"/>
              </a:rPr>
              <a:t>种</a:t>
            </a:r>
            <a:r>
              <a:rPr lang="en-US" altLang="zh-CN" sz="2800" b="1" dirty="0" smtClean="0">
                <a:solidFill>
                  <a:srgbClr val="0000FF"/>
                </a:solidFill>
                <a:latin typeface="楷体" pitchFamily="49" charset="-122"/>
                <a:ea typeface="楷体" pitchFamily="49" charset="-122"/>
              </a:rPr>
              <a:t>【 </a:t>
            </a:r>
            <a:r>
              <a:rPr lang="en-US" altLang="zh-CN" sz="2800" b="1" dirty="0">
                <a:solidFill>
                  <a:srgbClr val="0000FF"/>
                </a:solidFill>
                <a:latin typeface="楷体" pitchFamily="49" charset="-122"/>
                <a:ea typeface="楷体" pitchFamily="49" charset="-122"/>
              </a:rPr>
              <a:t>1 </a:t>
            </a:r>
            <a:r>
              <a:rPr lang="en-US" altLang="zh-CN" sz="2800" b="1" dirty="0" smtClean="0">
                <a:solidFill>
                  <a:srgbClr val="0000FF"/>
                </a:solidFill>
                <a:latin typeface="楷体" pitchFamily="49" charset="-122"/>
                <a:ea typeface="楷体" pitchFamily="49" charset="-122"/>
              </a:rPr>
              <a:t>】</a:t>
            </a:r>
            <a:r>
              <a:rPr lang="zh-CN" altLang="en-US" sz="2800" b="1" dirty="0" smtClean="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皆详而静者也；行、草为一种</a:t>
            </a:r>
            <a:r>
              <a:rPr lang="zh-CN" altLang="en-US" sz="2800" b="1" dirty="0" smtClean="0">
                <a:solidFill>
                  <a:srgbClr val="0000FF"/>
                </a:solidFill>
                <a:latin typeface="楷体" pitchFamily="49" charset="-122"/>
                <a:ea typeface="楷体" pitchFamily="49" charset="-122"/>
              </a:rPr>
              <a:t>，皆</a:t>
            </a:r>
            <a:r>
              <a:rPr lang="zh-CN" altLang="en-US" sz="2800" b="1" dirty="0">
                <a:solidFill>
                  <a:srgbClr val="0000FF"/>
                </a:solidFill>
                <a:latin typeface="楷体" pitchFamily="49" charset="-122"/>
                <a:ea typeface="楷体" pitchFamily="49" charset="-122"/>
              </a:rPr>
              <a:t>简而动者也。”依据刘氏的区分，前一类书体显然宜于表现静态之美，而后一类书体则</a:t>
            </a:r>
            <a:r>
              <a:rPr lang="zh-CN" altLang="en-US" sz="2800" b="1" dirty="0" smtClean="0">
                <a:solidFill>
                  <a:srgbClr val="0000FF"/>
                </a:solidFill>
                <a:latin typeface="楷体" pitchFamily="49" charset="-122"/>
                <a:ea typeface="楷体" pitchFamily="49" charset="-122"/>
              </a:rPr>
              <a:t>宜于</a:t>
            </a:r>
            <a:r>
              <a:rPr lang="zh-CN" altLang="en-US" sz="2800" b="1" dirty="0">
                <a:solidFill>
                  <a:srgbClr val="0000FF"/>
                </a:solidFill>
                <a:latin typeface="楷体" pitchFamily="49" charset="-122"/>
                <a:ea typeface="楷体" pitchFamily="49" charset="-122"/>
              </a:rPr>
              <a:t>表现动态之</a:t>
            </a:r>
            <a:r>
              <a:rPr lang="zh-CN" altLang="en-US" sz="2800" b="1" dirty="0" smtClean="0">
                <a:solidFill>
                  <a:srgbClr val="0000FF"/>
                </a:solidFill>
                <a:latin typeface="楷体" pitchFamily="49" charset="-122"/>
                <a:ea typeface="楷体" pitchFamily="49" charset="-122"/>
              </a:rPr>
              <a:t>美。</a:t>
            </a:r>
          </a:p>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对于构成书法艺术美的现实根据，我国历史上的书法家、书法鉴赏家和理论家，也有很好的认识。汉代书法家蔡邕就明确指出，书法的点画形体必须处处能引起人们对于现实中种种</a:t>
            </a:r>
            <a:r>
              <a:rPr lang="zh-CN" altLang="en-US" sz="2800" b="1" dirty="0">
                <a:solidFill>
                  <a:srgbClr val="0000FF"/>
                </a:solidFill>
                <a:latin typeface="楷体" pitchFamily="49" charset="-122"/>
                <a:ea typeface="楷体" pitchFamily="49" charset="-122"/>
              </a:rPr>
              <a:t>美的形体和动态的联想，才算得上是艺术。唐代书法理论家张怀瓘认为，书家在创作时</a:t>
            </a:r>
            <a:r>
              <a:rPr lang="zh-CN" altLang="en-US" sz="2800" b="1" dirty="0" smtClean="0">
                <a:solidFill>
                  <a:srgbClr val="0000FF"/>
                </a:solidFill>
                <a:latin typeface="楷体" pitchFamily="49" charset="-122"/>
                <a:ea typeface="楷体" pitchFamily="49" charset="-122"/>
              </a:rPr>
              <a:t>应该</a:t>
            </a:r>
            <a:r>
              <a:rPr lang="zh-CN" altLang="en-US" sz="2800" b="1" dirty="0">
                <a:solidFill>
                  <a:srgbClr val="0000FF"/>
                </a:solidFill>
                <a:latin typeface="楷体" pitchFamily="49" charset="-122"/>
                <a:ea typeface="楷体" pitchFamily="49" charset="-122"/>
              </a:rPr>
              <a:t>把自己从无限多样的现实世界感受到的种种形态的美，集中地体现在书法的点画形体上</a:t>
            </a:r>
            <a:r>
              <a:rPr lang="zh-CN" altLang="en-US" sz="2800" b="1" dirty="0" smtClean="0">
                <a:solidFill>
                  <a:srgbClr val="0000FF"/>
                </a:solidFill>
                <a:latin typeface="楷体" pitchFamily="49" charset="-122"/>
                <a:ea typeface="楷体" pitchFamily="49" charset="-122"/>
              </a:rPr>
              <a:t>，并</a:t>
            </a:r>
            <a:r>
              <a:rPr lang="zh-CN" altLang="en-US" sz="2800" b="1" dirty="0">
                <a:solidFill>
                  <a:srgbClr val="0000FF"/>
                </a:solidFill>
                <a:latin typeface="楷体" pitchFamily="49" charset="-122"/>
                <a:ea typeface="楷体" pitchFamily="49" charset="-122"/>
              </a:rPr>
              <a:t>由此抒发出自己内心的思想感情，即所谓“囊括万殊，裁成一相；或寄以骋纵横之志，</a:t>
            </a:r>
            <a:r>
              <a:rPr lang="zh-CN" altLang="en-US" sz="2800" b="1" dirty="0" smtClean="0">
                <a:solidFill>
                  <a:srgbClr val="0000FF"/>
                </a:solidFill>
                <a:latin typeface="楷体" pitchFamily="49" charset="-122"/>
                <a:ea typeface="楷体" pitchFamily="49" charset="-122"/>
              </a:rPr>
              <a:t>或托</a:t>
            </a:r>
            <a:r>
              <a:rPr lang="zh-CN" altLang="en-US" sz="2800" b="1" dirty="0">
                <a:solidFill>
                  <a:srgbClr val="0000FF"/>
                </a:solidFill>
                <a:latin typeface="楷体" pitchFamily="49" charset="-122"/>
                <a:ea typeface="楷体" pitchFamily="49" charset="-122"/>
              </a:rPr>
              <a:t>以散郁结之怀”</a:t>
            </a:r>
            <a:r>
              <a:rPr lang="zh-CN" altLang="en-US" sz="2800" b="1" dirty="0" smtClean="0">
                <a:solidFill>
                  <a:srgbClr val="0000FF"/>
                </a:solidFill>
                <a:latin typeface="楷体" pitchFamily="49" charset="-122"/>
                <a:ea typeface="楷体" pitchFamily="49" charset="-122"/>
              </a:rPr>
              <a:t>。</a:t>
            </a:r>
            <a:endParaRPr lang="zh-CN" altLang="en-US" sz="2800" b="1" dirty="0">
              <a:solidFill>
                <a:srgbClr val="0000FF"/>
              </a:solidFill>
              <a:latin typeface="楷体" pitchFamily="49" charset="-122"/>
              <a:ea typeface="楷体" pitchFamily="49" charset="-122"/>
            </a:endParaRPr>
          </a:p>
        </p:txBody>
      </p:sp>
    </p:spTree>
    <p:extLst>
      <p:ext uri="{BB962C8B-B14F-4D97-AF65-F5344CB8AC3E}">
        <p14:creationId xmlns:p14="http://schemas.microsoft.com/office/powerpoint/2010/main" val="3405104878"/>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41933" y="44624"/>
            <a:ext cx="11358699" cy="6124754"/>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b="1" dirty="0">
                <a:solidFill>
                  <a:srgbClr val="0000FF"/>
                </a:solidFill>
                <a:latin typeface="楷体" pitchFamily="49" charset="-122"/>
                <a:ea typeface="楷体" pitchFamily="49" charset="-122"/>
              </a:rPr>
              <a:t>五、本大题共 </a:t>
            </a:r>
            <a:r>
              <a:rPr lang="en-US" altLang="zh-CN" sz="2800" b="1" dirty="0">
                <a:solidFill>
                  <a:srgbClr val="0000FF"/>
                </a:solidFill>
                <a:latin typeface="楷体" pitchFamily="49" charset="-122"/>
                <a:ea typeface="楷体" pitchFamily="49" charset="-122"/>
              </a:rPr>
              <a:t>3 </a:t>
            </a:r>
            <a:r>
              <a:rPr lang="zh-CN" altLang="en-US" sz="2800" b="1" dirty="0">
                <a:solidFill>
                  <a:srgbClr val="0000FF"/>
                </a:solidFill>
                <a:latin typeface="楷体" pitchFamily="49" charset="-122"/>
                <a:ea typeface="楷体" pitchFamily="49" charset="-122"/>
              </a:rPr>
              <a:t>题，共 </a:t>
            </a:r>
            <a:r>
              <a:rPr lang="en-US" altLang="zh-CN" sz="2800" b="1" dirty="0">
                <a:solidFill>
                  <a:srgbClr val="0000FF"/>
                </a:solidFill>
                <a:latin typeface="楷体" pitchFamily="49" charset="-122"/>
                <a:ea typeface="楷体" pitchFamily="49" charset="-122"/>
              </a:rPr>
              <a:t>65 </a:t>
            </a:r>
            <a:r>
              <a:rPr lang="zh-CN" altLang="en-US" sz="2800" b="1" dirty="0">
                <a:solidFill>
                  <a:srgbClr val="0000FF"/>
                </a:solidFill>
                <a:latin typeface="楷体" pitchFamily="49" charset="-122"/>
                <a:ea typeface="楷体" pitchFamily="49" charset="-122"/>
              </a:rPr>
              <a:t>分</a:t>
            </a:r>
            <a:r>
              <a:rPr lang="zh-CN" altLang="en-US" sz="2800" b="1" dirty="0" smtClean="0">
                <a:solidFill>
                  <a:srgbClr val="0000FF"/>
                </a:solidFill>
                <a:latin typeface="楷体" pitchFamily="49" charset="-122"/>
                <a:ea typeface="楷体" pitchFamily="49" charset="-122"/>
              </a:rPr>
              <a:t>。</a:t>
            </a:r>
            <a:r>
              <a:rPr lang="en-US" altLang="zh-CN" sz="2800" b="1" dirty="0" smtClean="0">
                <a:solidFill>
                  <a:srgbClr val="0000FF"/>
                </a:solidFill>
                <a:latin typeface="楷体" pitchFamily="49" charset="-122"/>
                <a:ea typeface="楷体" pitchFamily="49" charset="-122"/>
              </a:rPr>
              <a:t>21</a:t>
            </a:r>
            <a:r>
              <a:rPr lang="zh-CN" altLang="en-US" sz="2800" b="1" dirty="0">
                <a:solidFill>
                  <a:srgbClr val="0000FF"/>
                </a:solidFill>
                <a:latin typeface="楷体" pitchFamily="49" charset="-122"/>
                <a:ea typeface="楷体" pitchFamily="49" charset="-122"/>
              </a:rPr>
              <a:t>．语言基础运用（</a:t>
            </a:r>
            <a:r>
              <a:rPr lang="en-US" altLang="zh-CN" sz="2800" b="1" dirty="0">
                <a:solidFill>
                  <a:srgbClr val="0000FF"/>
                </a:solidFill>
                <a:latin typeface="楷体" pitchFamily="49" charset="-122"/>
                <a:ea typeface="楷体" pitchFamily="49" charset="-122"/>
              </a:rPr>
              <a:t>5 </a:t>
            </a:r>
            <a:r>
              <a:rPr lang="zh-CN" altLang="en-US" sz="2800" b="1" dirty="0">
                <a:solidFill>
                  <a:srgbClr val="0000FF"/>
                </a:solidFill>
                <a:latin typeface="楷体" pitchFamily="49" charset="-122"/>
                <a:ea typeface="楷体" pitchFamily="49" charset="-122"/>
              </a:rPr>
              <a:t>分）</a:t>
            </a:r>
          </a:p>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受</a:t>
            </a:r>
            <a:r>
              <a:rPr lang="zh-CN" altLang="en-US" sz="2800" b="1" dirty="0">
                <a:solidFill>
                  <a:srgbClr val="0000FF"/>
                </a:solidFill>
                <a:latin typeface="楷体" pitchFamily="49" charset="-122"/>
                <a:ea typeface="楷体" pitchFamily="49" charset="-122"/>
              </a:rPr>
              <a:t>强热带风暴“飞燕”外围云系影响</a:t>
            </a:r>
            <a:r>
              <a:rPr lang="zh-CN" altLang="en-US" sz="2800" b="1" dirty="0" smtClean="0">
                <a:solidFill>
                  <a:srgbClr val="0000FF"/>
                </a:solidFill>
                <a:latin typeface="楷体" pitchFamily="49" charset="-122"/>
                <a:ea typeface="楷体" pitchFamily="49" charset="-122"/>
              </a:rPr>
              <a:t>，</a:t>
            </a:r>
            <a:r>
              <a:rPr lang="zh-CN" altLang="en-US" sz="2800" b="1" u="sng" dirty="0" smtClean="0">
                <a:solidFill>
                  <a:srgbClr val="0000FF"/>
                </a:solidFill>
                <a:latin typeface="楷体" pitchFamily="49" charset="-122"/>
                <a:ea typeface="楷体" pitchFamily="49" charset="-122"/>
              </a:rPr>
              <a:t>   </a:t>
            </a:r>
            <a:r>
              <a:rPr lang="zh-CN" altLang="en-US" sz="2800" b="1" dirty="0" smtClean="0">
                <a:solidFill>
                  <a:srgbClr val="0000FF"/>
                </a:solidFill>
                <a:latin typeface="楷体" pitchFamily="49" charset="-122"/>
                <a:ea typeface="楷体" pitchFamily="49" charset="-122"/>
              </a:rPr>
              <a:t> 。</a:t>
            </a:r>
            <a:r>
              <a:rPr lang="zh-CN" altLang="en-US" sz="2800" b="1" u="sng" dirty="0" smtClean="0">
                <a:solidFill>
                  <a:srgbClr val="0000FF"/>
                </a:solidFill>
                <a:latin typeface="楷体" pitchFamily="49" charset="-122"/>
                <a:ea typeface="楷体" pitchFamily="49" charset="-122"/>
              </a:rPr>
              <a:t>   </a:t>
            </a:r>
            <a:r>
              <a:rPr lang="zh-CN" altLang="en-US" sz="2800" b="1" dirty="0" smtClean="0">
                <a:solidFill>
                  <a:srgbClr val="0000FF"/>
                </a:solidFill>
                <a:latin typeface="楷体" pitchFamily="49" charset="-122"/>
                <a:ea typeface="楷体" pitchFamily="49" charset="-122"/>
              </a:rPr>
              <a:t> 。</a:t>
            </a:r>
            <a:r>
              <a:rPr lang="zh-CN" altLang="en-US" sz="2800" b="1" u="sng" dirty="0" smtClean="0">
                <a:solidFill>
                  <a:srgbClr val="0000FF"/>
                </a:solidFill>
                <a:latin typeface="楷体" pitchFamily="49" charset="-122"/>
                <a:ea typeface="楷体" pitchFamily="49" charset="-122"/>
              </a:rPr>
              <a:t>   </a:t>
            </a:r>
            <a:r>
              <a:rPr lang="zh-CN" altLang="en-US" sz="2800" b="1" dirty="0" smtClean="0">
                <a:solidFill>
                  <a:srgbClr val="0000FF"/>
                </a:solidFill>
                <a:latin typeface="楷体" pitchFamily="49" charset="-122"/>
                <a:ea typeface="楷体" pitchFamily="49" charset="-122"/>
              </a:rPr>
              <a:t> 。</a:t>
            </a:r>
            <a:r>
              <a:rPr lang="zh-CN" altLang="en-US" sz="2800" b="1" u="sng" dirty="0" smtClean="0">
                <a:solidFill>
                  <a:srgbClr val="0000FF"/>
                </a:solidFill>
                <a:latin typeface="楷体" pitchFamily="49" charset="-122"/>
                <a:ea typeface="楷体" pitchFamily="49" charset="-122"/>
              </a:rPr>
              <a:t>  </a:t>
            </a:r>
            <a:r>
              <a:rPr lang="zh-CN" altLang="en-US" sz="2800" b="1" dirty="0" smtClean="0">
                <a:solidFill>
                  <a:srgbClr val="0000FF"/>
                </a:solidFill>
                <a:latin typeface="楷体" pitchFamily="49" charset="-122"/>
                <a:ea typeface="楷体" pitchFamily="49" charset="-122"/>
              </a:rPr>
              <a:t> </a:t>
            </a:r>
            <a:r>
              <a:rPr lang="zh-CN" altLang="en-US" sz="2800" b="1" dirty="0">
                <a:solidFill>
                  <a:srgbClr val="0000FF"/>
                </a:solidFill>
                <a:latin typeface="楷体" pitchFamily="49" charset="-122"/>
                <a:ea typeface="楷体" pitchFamily="49" charset="-122"/>
              </a:rPr>
              <a:t>。</a:t>
            </a:r>
            <a:r>
              <a:rPr lang="en-US" altLang="zh-CN" sz="2800" b="1" dirty="0">
                <a:solidFill>
                  <a:srgbClr val="0000FF"/>
                </a:solidFill>
                <a:latin typeface="楷体" pitchFamily="49" charset="-122"/>
                <a:ea typeface="楷体" pitchFamily="49" charset="-122"/>
              </a:rPr>
              <a:t>15 </a:t>
            </a:r>
            <a:r>
              <a:rPr lang="zh-CN" altLang="en-US" sz="2800" b="1" dirty="0">
                <a:solidFill>
                  <a:srgbClr val="0000FF"/>
                </a:solidFill>
                <a:latin typeface="楷体" pitchFamily="49" charset="-122"/>
                <a:ea typeface="楷体" pitchFamily="49" charset="-122"/>
              </a:rPr>
              <a:t>时</a:t>
            </a:r>
            <a:r>
              <a:rPr lang="zh-CN" altLang="en-US" sz="2800" b="1" dirty="0" smtClean="0">
                <a:solidFill>
                  <a:srgbClr val="0000FF"/>
                </a:solidFill>
                <a:latin typeface="楷体" pitchFamily="49" charset="-122"/>
                <a:ea typeface="楷体" pitchFamily="49" charset="-122"/>
              </a:rPr>
              <a:t>，福建</a:t>
            </a:r>
            <a:r>
              <a:rPr lang="zh-CN" altLang="en-US" sz="2800" b="1" dirty="0">
                <a:solidFill>
                  <a:srgbClr val="0000FF"/>
                </a:solidFill>
                <a:latin typeface="楷体" pitchFamily="49" charset="-122"/>
                <a:ea typeface="楷体" pitchFamily="49" charset="-122"/>
              </a:rPr>
              <a:t>和浙江的部分地区气温将突破 </a:t>
            </a:r>
            <a:r>
              <a:rPr lang="en-US" altLang="zh-CN" sz="2800" b="1" dirty="0">
                <a:solidFill>
                  <a:srgbClr val="0000FF"/>
                </a:solidFill>
                <a:latin typeface="楷体" pitchFamily="49" charset="-122"/>
                <a:ea typeface="楷体" pitchFamily="49" charset="-122"/>
              </a:rPr>
              <a:t>40℃</a:t>
            </a:r>
            <a:r>
              <a:rPr lang="zh-CN" altLang="en-US" sz="2800" b="1" dirty="0">
                <a:solidFill>
                  <a:srgbClr val="0000FF"/>
                </a:solidFill>
                <a:latin typeface="楷体" pitchFamily="49" charset="-122"/>
                <a:ea typeface="楷体" pitchFamily="49" charset="-122"/>
              </a:rPr>
              <a:t>大关。明天高温天气还将继续扩张，并呈现出</a:t>
            </a:r>
            <a:r>
              <a:rPr lang="zh-CN" altLang="en-US" sz="2800" b="1" dirty="0" smtClean="0">
                <a:solidFill>
                  <a:srgbClr val="0000FF"/>
                </a:solidFill>
                <a:latin typeface="楷体" pitchFamily="49" charset="-122"/>
                <a:ea typeface="楷体" pitchFamily="49" charset="-122"/>
              </a:rPr>
              <a:t>明显</a:t>
            </a:r>
            <a:r>
              <a:rPr lang="zh-CN" altLang="en-US" sz="2800" b="1" dirty="0">
                <a:solidFill>
                  <a:srgbClr val="0000FF"/>
                </a:solidFill>
                <a:latin typeface="楷体" pitchFamily="49" charset="-122"/>
                <a:ea typeface="楷体" pitchFamily="49" charset="-122"/>
              </a:rPr>
              <a:t>向北发展的趋势。</a:t>
            </a:r>
          </a:p>
          <a:p>
            <a:pPr eaLnBrk="1" hangingPunct="1">
              <a:spcBef>
                <a:spcPct val="0"/>
              </a:spcBef>
              <a:buFontTx/>
              <a:buNone/>
            </a:pPr>
            <a:r>
              <a:rPr lang="zh-CN" altLang="en-US" sz="2800" b="1" dirty="0">
                <a:solidFill>
                  <a:srgbClr val="0000FF"/>
                </a:solidFill>
                <a:latin typeface="楷体" pitchFamily="49" charset="-122"/>
                <a:ea typeface="楷体" pitchFamily="49" charset="-122"/>
              </a:rPr>
              <a:t>（</a:t>
            </a:r>
            <a:r>
              <a:rPr lang="en-US" altLang="zh-CN" sz="2800" b="1" dirty="0">
                <a:solidFill>
                  <a:srgbClr val="0000FF"/>
                </a:solidFill>
                <a:latin typeface="楷体" pitchFamily="49" charset="-122"/>
                <a:ea typeface="楷体" pitchFamily="49" charset="-122"/>
              </a:rPr>
              <a:t>1</a:t>
            </a:r>
            <a:r>
              <a:rPr lang="zh-CN" altLang="en-US" sz="2800" b="1" dirty="0">
                <a:solidFill>
                  <a:srgbClr val="0000FF"/>
                </a:solidFill>
                <a:latin typeface="楷体" pitchFamily="49" charset="-122"/>
                <a:ea typeface="楷体" pitchFamily="49" charset="-122"/>
              </a:rPr>
              <a:t>）将下面四个句子分别填入文中横线处，衔接最恰当的一项是（</a:t>
            </a:r>
            <a:r>
              <a:rPr lang="en-US" altLang="zh-CN" sz="2800" b="1" dirty="0">
                <a:solidFill>
                  <a:srgbClr val="0000FF"/>
                </a:solidFill>
                <a:latin typeface="楷体" pitchFamily="49" charset="-122"/>
                <a:ea typeface="楷体" pitchFamily="49" charset="-122"/>
              </a:rPr>
              <a:t>3 </a:t>
            </a:r>
            <a:r>
              <a:rPr lang="zh-CN" altLang="en-US" sz="2800" b="1" dirty="0">
                <a:solidFill>
                  <a:srgbClr val="0000FF"/>
                </a:solidFill>
                <a:latin typeface="楷体" pitchFamily="49" charset="-122"/>
                <a:ea typeface="楷体" pitchFamily="49" charset="-122"/>
              </a:rPr>
              <a:t>分）</a:t>
            </a:r>
          </a:p>
          <a:p>
            <a:pPr eaLnBrk="1" hangingPunct="1">
              <a:spcBef>
                <a:spcPct val="0"/>
              </a:spcBef>
              <a:buFontTx/>
              <a:buNone/>
            </a:pPr>
            <a:r>
              <a:rPr lang="zh-CN" altLang="en-US" sz="2800" b="1" dirty="0">
                <a:solidFill>
                  <a:srgbClr val="0000FF"/>
                </a:solidFill>
                <a:latin typeface="楷体" pitchFamily="49" charset="-122"/>
                <a:ea typeface="楷体" pitchFamily="49" charset="-122"/>
              </a:rPr>
              <a:t>①不过“好景不长”，燕子飞走后</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高温又迅速夺回阵地，今天白天，高温天气</a:t>
            </a:r>
            <a:r>
              <a:rPr lang="zh-CN" altLang="en-US" sz="2800" b="1" dirty="0" smtClean="0">
                <a:solidFill>
                  <a:srgbClr val="0000FF"/>
                </a:solidFill>
                <a:latin typeface="楷体" pitchFamily="49" charset="-122"/>
                <a:ea typeface="楷体" pitchFamily="49" charset="-122"/>
              </a:rPr>
              <a:t>明显反弹</a:t>
            </a:r>
            <a:endParaRPr lang="zh-CN" altLang="en-US" sz="2800" b="1" dirty="0">
              <a:solidFill>
                <a:srgbClr val="0000FF"/>
              </a:solidFill>
              <a:latin typeface="楷体" pitchFamily="49" charset="-122"/>
              <a:ea typeface="楷体" pitchFamily="49" charset="-122"/>
            </a:endParaRPr>
          </a:p>
          <a:p>
            <a:pPr eaLnBrk="1" hangingPunct="1">
              <a:spcBef>
                <a:spcPct val="0"/>
              </a:spcBef>
              <a:buFontTx/>
              <a:buNone/>
            </a:pPr>
            <a:r>
              <a:rPr lang="zh-CN" altLang="en-US" sz="2800" b="1" dirty="0">
                <a:solidFill>
                  <a:srgbClr val="0000FF"/>
                </a:solidFill>
                <a:latin typeface="楷体" pitchFamily="49" charset="-122"/>
                <a:ea typeface="楷体" pitchFamily="49" charset="-122"/>
              </a:rPr>
              <a:t>②</a:t>
            </a:r>
            <a:r>
              <a:rPr lang="en-US" altLang="zh-CN" sz="2800" b="1" dirty="0">
                <a:solidFill>
                  <a:srgbClr val="0000FF"/>
                </a:solidFill>
                <a:latin typeface="楷体" pitchFamily="49" charset="-122"/>
                <a:ea typeface="楷体" pitchFamily="49" charset="-122"/>
              </a:rPr>
              <a:t>14 </a:t>
            </a:r>
            <a:r>
              <a:rPr lang="zh-CN" altLang="en-US" sz="2800" b="1" dirty="0">
                <a:solidFill>
                  <a:srgbClr val="0000FF"/>
                </a:solidFill>
                <a:latin typeface="楷体" pitchFamily="49" charset="-122"/>
                <a:ea typeface="楷体" pitchFamily="49" charset="-122"/>
              </a:rPr>
              <a:t>时监测资料显示，今日我国高温覆盖面积约 </a:t>
            </a:r>
            <a:r>
              <a:rPr lang="en-US" altLang="zh-CN" sz="2800" b="1" dirty="0">
                <a:solidFill>
                  <a:srgbClr val="0000FF"/>
                </a:solidFill>
                <a:latin typeface="楷体" pitchFamily="49" charset="-122"/>
                <a:ea typeface="楷体" pitchFamily="49" charset="-122"/>
              </a:rPr>
              <a:t>57 </a:t>
            </a:r>
            <a:r>
              <a:rPr lang="zh-CN" altLang="en-US" sz="2800" b="1" dirty="0">
                <a:solidFill>
                  <a:srgbClr val="0000FF"/>
                </a:solidFill>
                <a:latin typeface="楷体" pitchFamily="49" charset="-122"/>
                <a:ea typeface="楷体" pitchFamily="49" charset="-122"/>
              </a:rPr>
              <a:t>万平方公里，较昨日（</a:t>
            </a:r>
            <a:r>
              <a:rPr lang="en-US" altLang="zh-CN" sz="2800" b="1" dirty="0">
                <a:solidFill>
                  <a:srgbClr val="0000FF"/>
                </a:solidFill>
                <a:latin typeface="楷体" pitchFamily="49" charset="-122"/>
                <a:ea typeface="楷体" pitchFamily="49" charset="-122"/>
              </a:rPr>
              <a:t>13 </a:t>
            </a:r>
            <a:r>
              <a:rPr lang="zh-CN" altLang="en-US" sz="2800" b="1" dirty="0">
                <a:solidFill>
                  <a:srgbClr val="0000FF"/>
                </a:solidFill>
                <a:latin typeface="楷体" pitchFamily="49" charset="-122"/>
                <a:ea typeface="楷体" pitchFamily="49" charset="-122"/>
              </a:rPr>
              <a:t>万</a:t>
            </a:r>
            <a:r>
              <a:rPr lang="zh-CN" altLang="en-US" sz="2800" b="1" dirty="0" smtClean="0">
                <a:solidFill>
                  <a:srgbClr val="0000FF"/>
                </a:solidFill>
                <a:latin typeface="楷体" pitchFamily="49" charset="-122"/>
                <a:ea typeface="楷体" pitchFamily="49" charset="-122"/>
              </a:rPr>
              <a:t>平方公里</a:t>
            </a:r>
            <a:r>
              <a:rPr lang="zh-CN" altLang="en-US" sz="2800" b="1" dirty="0">
                <a:solidFill>
                  <a:srgbClr val="0000FF"/>
                </a:solidFill>
                <a:latin typeface="楷体" pitchFamily="49" charset="-122"/>
                <a:ea typeface="楷体" pitchFamily="49" charset="-122"/>
              </a:rPr>
              <a:t>）明显扩大</a:t>
            </a:r>
          </a:p>
          <a:p>
            <a:pPr eaLnBrk="1" hangingPunct="1">
              <a:spcBef>
                <a:spcPct val="0"/>
              </a:spcBef>
              <a:buFontTx/>
              <a:buNone/>
            </a:pPr>
            <a:r>
              <a:rPr lang="zh-CN" altLang="en-US" sz="2800" b="1" dirty="0">
                <a:solidFill>
                  <a:srgbClr val="0000FF"/>
                </a:solidFill>
                <a:latin typeface="楷体" pitchFamily="49" charset="-122"/>
                <a:ea typeface="楷体" pitchFamily="49" charset="-122"/>
              </a:rPr>
              <a:t>③昨日</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我国南方地区高温天气明显减弱，成为近期最为凉爽的一天</a:t>
            </a:r>
          </a:p>
          <a:p>
            <a:pPr eaLnBrk="1" hangingPunct="1">
              <a:spcBef>
                <a:spcPct val="0"/>
              </a:spcBef>
              <a:buFontTx/>
              <a:buNone/>
            </a:pPr>
            <a:r>
              <a:rPr lang="zh-CN" altLang="en-US" sz="2800" b="1" dirty="0">
                <a:solidFill>
                  <a:srgbClr val="0000FF"/>
                </a:solidFill>
                <a:latin typeface="楷体" pitchFamily="49" charset="-122"/>
                <a:ea typeface="楷体" pitchFamily="49" charset="-122"/>
              </a:rPr>
              <a:t>④安徽东南部、江苏南部等地普遍出现 </a:t>
            </a:r>
            <a:r>
              <a:rPr lang="en-US" altLang="zh-CN" sz="2800" b="1" dirty="0">
                <a:solidFill>
                  <a:srgbClr val="0000FF"/>
                </a:solidFill>
                <a:latin typeface="楷体" pitchFamily="49" charset="-122"/>
                <a:ea typeface="楷体" pitchFamily="49" charset="-122"/>
              </a:rPr>
              <a:t>35℃</a:t>
            </a:r>
            <a:r>
              <a:rPr lang="zh-CN" altLang="en-US" sz="2800" b="1" dirty="0">
                <a:solidFill>
                  <a:srgbClr val="0000FF"/>
                </a:solidFill>
                <a:latin typeface="楷体" pitchFamily="49" charset="-122"/>
                <a:ea typeface="楷体" pitchFamily="49" charset="-122"/>
              </a:rPr>
              <a:t>以上高温，其中安徽局部地区气温将</a:t>
            </a:r>
            <a:r>
              <a:rPr lang="zh-CN" altLang="en-US" sz="2800" b="1" dirty="0" smtClean="0">
                <a:solidFill>
                  <a:srgbClr val="0000FF"/>
                </a:solidFill>
                <a:latin typeface="楷体" pitchFamily="49" charset="-122"/>
                <a:ea typeface="楷体" pitchFamily="49" charset="-122"/>
              </a:rPr>
              <a:t>高达 </a:t>
            </a:r>
            <a:r>
              <a:rPr lang="en-US" altLang="zh-CN" sz="2800" b="1" dirty="0">
                <a:solidFill>
                  <a:srgbClr val="0000FF"/>
                </a:solidFill>
                <a:latin typeface="楷体" pitchFamily="49" charset="-122"/>
                <a:ea typeface="楷体" pitchFamily="49" charset="-122"/>
              </a:rPr>
              <a:t>37℃</a:t>
            </a:r>
            <a:r>
              <a:rPr lang="zh-CN" altLang="en-US" sz="2800" b="1" dirty="0">
                <a:solidFill>
                  <a:srgbClr val="0000FF"/>
                </a:solidFill>
                <a:latin typeface="楷体" pitchFamily="49" charset="-122"/>
                <a:ea typeface="楷体" pitchFamily="49" charset="-122"/>
              </a:rPr>
              <a:t>～</a:t>
            </a:r>
            <a:r>
              <a:rPr lang="en-US" altLang="zh-CN" sz="2800" b="1" dirty="0">
                <a:solidFill>
                  <a:srgbClr val="0000FF"/>
                </a:solidFill>
                <a:latin typeface="楷体" pitchFamily="49" charset="-122"/>
                <a:ea typeface="楷体" pitchFamily="49" charset="-122"/>
              </a:rPr>
              <a:t>39℃</a:t>
            </a:r>
          </a:p>
          <a:p>
            <a:pPr eaLnBrk="1" hangingPunct="1">
              <a:spcBef>
                <a:spcPct val="0"/>
              </a:spcBef>
              <a:buFontTx/>
              <a:buNone/>
            </a:pPr>
            <a:r>
              <a:rPr lang="en-US" altLang="zh-CN" sz="2800" b="1" dirty="0">
                <a:solidFill>
                  <a:srgbClr val="0000FF"/>
                </a:solidFill>
                <a:latin typeface="楷体" pitchFamily="49" charset="-122"/>
                <a:ea typeface="楷体" pitchFamily="49" charset="-122"/>
              </a:rPr>
              <a:t>A</a:t>
            </a:r>
            <a:r>
              <a:rPr lang="zh-CN" altLang="en-US" sz="2800" b="1" dirty="0">
                <a:solidFill>
                  <a:srgbClr val="0000FF"/>
                </a:solidFill>
                <a:latin typeface="楷体" pitchFamily="49" charset="-122"/>
                <a:ea typeface="楷体" pitchFamily="49" charset="-122"/>
              </a:rPr>
              <a:t>．④①③②  </a:t>
            </a:r>
            <a:r>
              <a:rPr lang="en-US" altLang="zh-CN" sz="2800" b="1" dirty="0">
                <a:solidFill>
                  <a:srgbClr val="0000FF"/>
                </a:solidFill>
                <a:latin typeface="楷体" pitchFamily="49" charset="-122"/>
                <a:ea typeface="楷体" pitchFamily="49" charset="-122"/>
              </a:rPr>
              <a:t>B</a:t>
            </a:r>
            <a:r>
              <a:rPr lang="zh-CN" altLang="en-US" sz="2800" b="1" dirty="0">
                <a:solidFill>
                  <a:srgbClr val="0000FF"/>
                </a:solidFill>
                <a:latin typeface="楷体" pitchFamily="49" charset="-122"/>
                <a:ea typeface="楷体" pitchFamily="49" charset="-122"/>
              </a:rPr>
              <a:t>．③①②④  </a:t>
            </a:r>
            <a:r>
              <a:rPr lang="en-US" altLang="zh-CN" sz="2800" b="1" dirty="0">
                <a:solidFill>
                  <a:srgbClr val="0000FF"/>
                </a:solidFill>
                <a:latin typeface="楷体" pitchFamily="49" charset="-122"/>
                <a:ea typeface="楷体" pitchFamily="49" charset="-122"/>
              </a:rPr>
              <a:t>C</a:t>
            </a:r>
            <a:r>
              <a:rPr lang="zh-CN" altLang="en-US" sz="2800" b="1" dirty="0">
                <a:solidFill>
                  <a:srgbClr val="0000FF"/>
                </a:solidFill>
                <a:latin typeface="楷体" pitchFamily="49" charset="-122"/>
                <a:ea typeface="楷体" pitchFamily="49" charset="-122"/>
              </a:rPr>
              <a:t>．③①④②  </a:t>
            </a:r>
            <a:r>
              <a:rPr lang="en-US" altLang="zh-CN" sz="2800" b="1" dirty="0">
                <a:solidFill>
                  <a:srgbClr val="0000FF"/>
                </a:solidFill>
                <a:latin typeface="楷体" pitchFamily="49" charset="-122"/>
                <a:ea typeface="楷体" pitchFamily="49" charset="-122"/>
              </a:rPr>
              <a:t>D</a:t>
            </a:r>
            <a:r>
              <a:rPr lang="zh-CN" altLang="en-US" sz="2800" b="1" dirty="0">
                <a:solidFill>
                  <a:srgbClr val="0000FF"/>
                </a:solidFill>
                <a:latin typeface="楷体" pitchFamily="49" charset="-122"/>
                <a:ea typeface="楷体" pitchFamily="49" charset="-122"/>
              </a:rPr>
              <a:t>．④①②③</a:t>
            </a:r>
            <a:endParaRPr lang="zh-CN" altLang="en-US" sz="2800" b="1" dirty="0">
              <a:solidFill>
                <a:srgbClr val="0000FF"/>
              </a:solidFill>
              <a:latin typeface="楷体" pitchFamily="49" charset="-122"/>
              <a:ea typeface="楷体" pitchFamily="49" charset="-122"/>
            </a:endParaRPr>
          </a:p>
        </p:txBody>
      </p:sp>
      <p:sp>
        <p:nvSpPr>
          <p:cNvPr id="3" name="勾_3 248"/>
          <p:cNvSpPr>
            <a:spLocks/>
          </p:cNvSpPr>
          <p:nvPr/>
        </p:nvSpPr>
        <p:spPr bwMode="auto">
          <a:xfrm>
            <a:off x="2484264" y="5301208"/>
            <a:ext cx="970707" cy="648071"/>
          </a:xfrm>
          <a:custGeom>
            <a:avLst/>
            <a:gdLst>
              <a:gd name="T0" fmla="*/ 936625 w 1360"/>
              <a:gd name="T1" fmla="*/ 28659 h 1358"/>
              <a:gd name="T2" fmla="*/ 837453 w 1360"/>
              <a:gd name="T3" fmla="*/ 89693 h 1358"/>
              <a:gd name="T4" fmla="*/ 741036 w 1360"/>
              <a:gd name="T5" fmla="*/ 158687 h 1358"/>
              <a:gd name="T6" fmla="*/ 648062 w 1360"/>
              <a:gd name="T7" fmla="*/ 235111 h 1358"/>
              <a:gd name="T8" fmla="*/ 559909 w 1360"/>
              <a:gd name="T9" fmla="*/ 319497 h 1358"/>
              <a:gd name="T10" fmla="*/ 477266 w 1360"/>
              <a:gd name="T11" fmla="*/ 406005 h 1358"/>
              <a:gd name="T12" fmla="*/ 409085 w 1360"/>
              <a:gd name="T13" fmla="*/ 493575 h 1358"/>
              <a:gd name="T14" fmla="*/ 351923 w 1360"/>
              <a:gd name="T15" fmla="*/ 579021 h 1358"/>
              <a:gd name="T16" fmla="*/ 307158 w 1360"/>
              <a:gd name="T17" fmla="*/ 663937 h 1358"/>
              <a:gd name="T18" fmla="*/ 258261 w 1360"/>
              <a:gd name="T19" fmla="*/ 689943 h 1358"/>
              <a:gd name="T20" fmla="*/ 223826 w 1360"/>
              <a:gd name="T21" fmla="*/ 710641 h 1358"/>
              <a:gd name="T22" fmla="*/ 205231 w 1360"/>
              <a:gd name="T23" fmla="*/ 709580 h 1358"/>
              <a:gd name="T24" fmla="*/ 192146 w 1360"/>
              <a:gd name="T25" fmla="*/ 677206 h 1358"/>
              <a:gd name="T26" fmla="*/ 165287 w 1360"/>
              <a:gd name="T27" fmla="*/ 625194 h 1358"/>
              <a:gd name="T28" fmla="*/ 140494 w 1360"/>
              <a:gd name="T29" fmla="*/ 577429 h 1358"/>
              <a:gd name="T30" fmla="*/ 117767 w 1360"/>
              <a:gd name="T31" fmla="*/ 537625 h 1358"/>
              <a:gd name="T32" fmla="*/ 96417 w 1360"/>
              <a:gd name="T33" fmla="*/ 505781 h 1358"/>
              <a:gd name="T34" fmla="*/ 76445 w 1360"/>
              <a:gd name="T35" fmla="*/ 481368 h 1358"/>
              <a:gd name="T36" fmla="*/ 59228 w 1360"/>
              <a:gd name="T37" fmla="*/ 463323 h 1358"/>
              <a:gd name="T38" fmla="*/ 39944 w 1360"/>
              <a:gd name="T39" fmla="*/ 450055 h 1358"/>
              <a:gd name="T40" fmla="*/ 19972 w 1360"/>
              <a:gd name="T41" fmla="*/ 441563 h 1358"/>
              <a:gd name="T42" fmla="*/ 0 w 1360"/>
              <a:gd name="T43" fmla="*/ 437848 h 1358"/>
              <a:gd name="T44" fmla="*/ 26170 w 1360"/>
              <a:gd name="T45" fmla="*/ 419273 h 1358"/>
              <a:gd name="T46" fmla="*/ 53030 w 1360"/>
              <a:gd name="T47" fmla="*/ 406005 h 1358"/>
              <a:gd name="T48" fmla="*/ 75068 w 1360"/>
              <a:gd name="T49" fmla="*/ 399105 h 1358"/>
              <a:gd name="T50" fmla="*/ 97795 w 1360"/>
              <a:gd name="T51" fmla="*/ 395921 h 1358"/>
              <a:gd name="T52" fmla="*/ 126720 w 1360"/>
              <a:gd name="T53" fmla="*/ 403882 h 1358"/>
              <a:gd name="T54" fmla="*/ 159089 w 1360"/>
              <a:gd name="T55" fmla="*/ 427765 h 1358"/>
              <a:gd name="T56" fmla="*/ 190768 w 1360"/>
              <a:gd name="T57" fmla="*/ 465977 h 1358"/>
              <a:gd name="T58" fmla="*/ 225203 w 1360"/>
              <a:gd name="T59" fmla="*/ 520111 h 1358"/>
              <a:gd name="T60" fmla="*/ 281676 w 1360"/>
              <a:gd name="T61" fmla="*/ 521172 h 1358"/>
              <a:gd name="T62" fmla="*/ 349168 w 1360"/>
              <a:gd name="T63" fmla="*/ 436787 h 1358"/>
              <a:gd name="T64" fmla="*/ 423547 w 1360"/>
              <a:gd name="T65" fmla="*/ 355055 h 1358"/>
              <a:gd name="T66" fmla="*/ 504125 w 1360"/>
              <a:gd name="T67" fmla="*/ 278100 h 1358"/>
              <a:gd name="T68" fmla="*/ 591589 w 1360"/>
              <a:gd name="T69" fmla="*/ 204329 h 1358"/>
              <a:gd name="T70" fmla="*/ 681119 w 1360"/>
              <a:gd name="T71" fmla="*/ 137458 h 1358"/>
              <a:gd name="T72" fmla="*/ 774093 w 1360"/>
              <a:gd name="T73" fmla="*/ 76424 h 1358"/>
              <a:gd name="T74" fmla="*/ 867756 w 1360"/>
              <a:gd name="T75" fmla="*/ 23352 h 135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360" h="1358">
                <a:moveTo>
                  <a:pt x="1331" y="0"/>
                </a:moveTo>
                <a:lnTo>
                  <a:pt x="1360" y="54"/>
                </a:lnTo>
                <a:lnTo>
                  <a:pt x="1287" y="109"/>
                </a:lnTo>
                <a:lnTo>
                  <a:pt x="1216" y="169"/>
                </a:lnTo>
                <a:lnTo>
                  <a:pt x="1145" y="232"/>
                </a:lnTo>
                <a:lnTo>
                  <a:pt x="1076" y="299"/>
                </a:lnTo>
                <a:lnTo>
                  <a:pt x="1007" y="368"/>
                </a:lnTo>
                <a:lnTo>
                  <a:pt x="941" y="443"/>
                </a:lnTo>
                <a:lnTo>
                  <a:pt x="876" y="520"/>
                </a:lnTo>
                <a:lnTo>
                  <a:pt x="813" y="602"/>
                </a:lnTo>
                <a:lnTo>
                  <a:pt x="751" y="685"/>
                </a:lnTo>
                <a:lnTo>
                  <a:pt x="693" y="765"/>
                </a:lnTo>
                <a:lnTo>
                  <a:pt x="642" y="848"/>
                </a:lnTo>
                <a:lnTo>
                  <a:pt x="594" y="930"/>
                </a:lnTo>
                <a:lnTo>
                  <a:pt x="551" y="1011"/>
                </a:lnTo>
                <a:lnTo>
                  <a:pt x="511" y="1091"/>
                </a:lnTo>
                <a:lnTo>
                  <a:pt x="476" y="1172"/>
                </a:lnTo>
                <a:lnTo>
                  <a:pt x="446" y="1251"/>
                </a:lnTo>
                <a:lnTo>
                  <a:pt x="401" y="1281"/>
                </a:lnTo>
                <a:lnTo>
                  <a:pt x="375" y="1300"/>
                </a:lnTo>
                <a:lnTo>
                  <a:pt x="348" y="1320"/>
                </a:lnTo>
                <a:lnTo>
                  <a:pt x="325" y="1339"/>
                </a:lnTo>
                <a:lnTo>
                  <a:pt x="304" y="1358"/>
                </a:lnTo>
                <a:lnTo>
                  <a:pt x="298" y="1337"/>
                </a:lnTo>
                <a:lnTo>
                  <a:pt x="290" y="1310"/>
                </a:lnTo>
                <a:lnTo>
                  <a:pt x="279" y="1276"/>
                </a:lnTo>
                <a:lnTo>
                  <a:pt x="263" y="1237"/>
                </a:lnTo>
                <a:lnTo>
                  <a:pt x="240" y="1178"/>
                </a:lnTo>
                <a:lnTo>
                  <a:pt x="221" y="1132"/>
                </a:lnTo>
                <a:lnTo>
                  <a:pt x="204" y="1088"/>
                </a:lnTo>
                <a:lnTo>
                  <a:pt x="186" y="1049"/>
                </a:lnTo>
                <a:lnTo>
                  <a:pt x="171" y="1013"/>
                </a:lnTo>
                <a:lnTo>
                  <a:pt x="156" y="982"/>
                </a:lnTo>
                <a:lnTo>
                  <a:pt x="140" y="953"/>
                </a:lnTo>
                <a:lnTo>
                  <a:pt x="125" y="928"/>
                </a:lnTo>
                <a:lnTo>
                  <a:pt x="111" y="907"/>
                </a:lnTo>
                <a:lnTo>
                  <a:pt x="100" y="890"/>
                </a:lnTo>
                <a:lnTo>
                  <a:pt x="86" y="873"/>
                </a:lnTo>
                <a:lnTo>
                  <a:pt x="71" y="859"/>
                </a:lnTo>
                <a:lnTo>
                  <a:pt x="58" y="848"/>
                </a:lnTo>
                <a:lnTo>
                  <a:pt x="44" y="838"/>
                </a:lnTo>
                <a:lnTo>
                  <a:pt x="29" y="832"/>
                </a:lnTo>
                <a:lnTo>
                  <a:pt x="15" y="827"/>
                </a:lnTo>
                <a:lnTo>
                  <a:pt x="0" y="825"/>
                </a:lnTo>
                <a:lnTo>
                  <a:pt x="19" y="806"/>
                </a:lnTo>
                <a:lnTo>
                  <a:pt x="38" y="790"/>
                </a:lnTo>
                <a:lnTo>
                  <a:pt x="58" y="777"/>
                </a:lnTo>
                <a:lnTo>
                  <a:pt x="77" y="765"/>
                </a:lnTo>
                <a:lnTo>
                  <a:pt x="94" y="758"/>
                </a:lnTo>
                <a:lnTo>
                  <a:pt x="109" y="752"/>
                </a:lnTo>
                <a:lnTo>
                  <a:pt x="127" y="748"/>
                </a:lnTo>
                <a:lnTo>
                  <a:pt x="142" y="746"/>
                </a:lnTo>
                <a:lnTo>
                  <a:pt x="163" y="750"/>
                </a:lnTo>
                <a:lnTo>
                  <a:pt x="184" y="761"/>
                </a:lnTo>
                <a:lnTo>
                  <a:pt x="207" y="779"/>
                </a:lnTo>
                <a:lnTo>
                  <a:pt x="231" y="806"/>
                </a:lnTo>
                <a:lnTo>
                  <a:pt x="254" y="838"/>
                </a:lnTo>
                <a:lnTo>
                  <a:pt x="277" y="878"/>
                </a:lnTo>
                <a:lnTo>
                  <a:pt x="302" y="924"/>
                </a:lnTo>
                <a:lnTo>
                  <a:pt x="327" y="980"/>
                </a:lnTo>
                <a:lnTo>
                  <a:pt x="363" y="1063"/>
                </a:lnTo>
                <a:lnTo>
                  <a:pt x="409" y="982"/>
                </a:lnTo>
                <a:lnTo>
                  <a:pt x="457" y="901"/>
                </a:lnTo>
                <a:lnTo>
                  <a:pt x="507" y="823"/>
                </a:lnTo>
                <a:lnTo>
                  <a:pt x="561" y="744"/>
                </a:lnTo>
                <a:lnTo>
                  <a:pt x="615" y="669"/>
                </a:lnTo>
                <a:lnTo>
                  <a:pt x="672" y="596"/>
                </a:lnTo>
                <a:lnTo>
                  <a:pt x="732" y="524"/>
                </a:lnTo>
                <a:lnTo>
                  <a:pt x="795" y="453"/>
                </a:lnTo>
                <a:lnTo>
                  <a:pt x="859" y="385"/>
                </a:lnTo>
                <a:lnTo>
                  <a:pt x="924" y="320"/>
                </a:lnTo>
                <a:lnTo>
                  <a:pt x="989" y="259"/>
                </a:lnTo>
                <a:lnTo>
                  <a:pt x="1055" y="199"/>
                </a:lnTo>
                <a:lnTo>
                  <a:pt x="1124" y="144"/>
                </a:lnTo>
                <a:lnTo>
                  <a:pt x="1191" y="92"/>
                </a:lnTo>
                <a:lnTo>
                  <a:pt x="1260" y="44"/>
                </a:lnTo>
                <a:lnTo>
                  <a:pt x="1331" y="0"/>
                </a:lnTo>
                <a:close/>
              </a:path>
            </a:pathLst>
          </a:custGeom>
          <a:solidFill>
            <a:srgbClr val="FF0000"/>
          </a:solidFill>
          <a:ln w="9525" cmpd="sng">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nchor="ctr"/>
          <a:lstStyle/>
          <a:p>
            <a:endParaRPr lang="zh-CN" altLang="en-US"/>
          </a:p>
        </p:txBody>
      </p:sp>
      <p:sp>
        <p:nvSpPr>
          <p:cNvPr id="5" name="TextBox 4"/>
          <p:cNvSpPr txBox="1">
            <a:spLocks noChangeArrowheads="1"/>
          </p:cNvSpPr>
          <p:nvPr/>
        </p:nvSpPr>
        <p:spPr bwMode="auto">
          <a:xfrm>
            <a:off x="208765" y="6201150"/>
            <a:ext cx="11358699" cy="523220"/>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en-US" altLang="zh-CN" sz="2800" b="1" dirty="0">
                <a:solidFill>
                  <a:srgbClr val="FF0000"/>
                </a:solidFill>
                <a:latin typeface="楷体" pitchFamily="49" charset="-122"/>
                <a:ea typeface="楷体" pitchFamily="49" charset="-122"/>
              </a:rPr>
              <a:t>【</a:t>
            </a:r>
            <a:r>
              <a:rPr lang="zh-CN" altLang="en-US" sz="2800" b="1" dirty="0">
                <a:solidFill>
                  <a:srgbClr val="FF0000"/>
                </a:solidFill>
                <a:latin typeface="楷体" pitchFamily="49" charset="-122"/>
                <a:ea typeface="楷体" pitchFamily="49" charset="-122"/>
              </a:rPr>
              <a:t>解析</a:t>
            </a:r>
            <a:r>
              <a:rPr lang="en-US" altLang="zh-CN" sz="2800" b="1" dirty="0">
                <a:solidFill>
                  <a:srgbClr val="FF0000"/>
                </a:solidFill>
                <a:latin typeface="楷体" pitchFamily="49" charset="-122"/>
                <a:ea typeface="楷体" pitchFamily="49" charset="-122"/>
              </a:rPr>
              <a:t>】</a:t>
            </a:r>
            <a:r>
              <a:rPr lang="zh-CN" altLang="en-US" sz="2800" b="1" dirty="0">
                <a:solidFill>
                  <a:srgbClr val="FF0000"/>
                </a:solidFill>
                <a:latin typeface="楷体" pitchFamily="49" charset="-122"/>
                <a:ea typeface="楷体" pitchFamily="49" charset="-122"/>
              </a:rPr>
              <a:t>选项</a:t>
            </a:r>
            <a:r>
              <a:rPr lang="en-US" altLang="zh-CN" sz="2800" b="1" dirty="0">
                <a:solidFill>
                  <a:srgbClr val="FF0000"/>
                </a:solidFill>
                <a:latin typeface="楷体" pitchFamily="49" charset="-122"/>
                <a:ea typeface="楷体" pitchFamily="49" charset="-122"/>
              </a:rPr>
              <a:t>B</a:t>
            </a:r>
            <a:r>
              <a:rPr lang="zh-CN" altLang="en-US" sz="2800" b="1" dirty="0">
                <a:solidFill>
                  <a:srgbClr val="FF0000"/>
                </a:solidFill>
                <a:latin typeface="楷体" pitchFamily="49" charset="-122"/>
                <a:ea typeface="楷体" pitchFamily="49" charset="-122"/>
              </a:rPr>
              <a:t>：</a:t>
            </a:r>
            <a:r>
              <a:rPr lang="zh-CN" altLang="zh-CN" sz="2800" b="1" dirty="0">
                <a:solidFill>
                  <a:srgbClr val="FF0000"/>
                </a:solidFill>
                <a:latin typeface="楷体" pitchFamily="49" charset="-122"/>
                <a:ea typeface="楷体" pitchFamily="49" charset="-122"/>
              </a:rPr>
              <a:t>先</a:t>
            </a:r>
            <a:r>
              <a:rPr lang="zh-CN" altLang="zh-CN" sz="2800" b="1" dirty="0">
                <a:solidFill>
                  <a:srgbClr val="FF0000"/>
                </a:solidFill>
                <a:latin typeface="楷体" pitchFamily="49" charset="-122"/>
                <a:ea typeface="楷体" pitchFamily="49" charset="-122"/>
              </a:rPr>
              <a:t>总说，后细说，根据上下文判断即可。</a:t>
            </a:r>
          </a:p>
        </p:txBody>
      </p:sp>
    </p:spTree>
    <p:extLst>
      <p:ext uri="{BB962C8B-B14F-4D97-AF65-F5344CB8AC3E}">
        <p14:creationId xmlns:p14="http://schemas.microsoft.com/office/powerpoint/2010/main" val="40920768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94525" y="332656"/>
            <a:ext cx="11358699" cy="1815882"/>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b="1" dirty="0">
                <a:solidFill>
                  <a:srgbClr val="0000FF"/>
                </a:solidFill>
                <a:latin typeface="楷体" pitchFamily="49" charset="-122"/>
                <a:ea typeface="楷体" pitchFamily="49" charset="-122"/>
              </a:rPr>
              <a:t>五、本大题共 </a:t>
            </a:r>
            <a:r>
              <a:rPr lang="en-US" altLang="zh-CN" sz="2800" b="1" dirty="0">
                <a:solidFill>
                  <a:srgbClr val="0000FF"/>
                </a:solidFill>
                <a:latin typeface="楷体" pitchFamily="49" charset="-122"/>
                <a:ea typeface="楷体" pitchFamily="49" charset="-122"/>
              </a:rPr>
              <a:t>3 </a:t>
            </a:r>
            <a:r>
              <a:rPr lang="zh-CN" altLang="en-US" sz="2800" b="1" dirty="0">
                <a:solidFill>
                  <a:srgbClr val="0000FF"/>
                </a:solidFill>
                <a:latin typeface="楷体" pitchFamily="49" charset="-122"/>
                <a:ea typeface="楷体" pitchFamily="49" charset="-122"/>
              </a:rPr>
              <a:t>题，共 </a:t>
            </a:r>
            <a:r>
              <a:rPr lang="en-US" altLang="zh-CN" sz="2800" b="1" dirty="0">
                <a:solidFill>
                  <a:srgbClr val="0000FF"/>
                </a:solidFill>
                <a:latin typeface="楷体" pitchFamily="49" charset="-122"/>
                <a:ea typeface="楷体" pitchFamily="49" charset="-122"/>
              </a:rPr>
              <a:t>65 </a:t>
            </a:r>
            <a:r>
              <a:rPr lang="zh-CN" altLang="en-US" sz="2800" b="1" dirty="0">
                <a:solidFill>
                  <a:srgbClr val="0000FF"/>
                </a:solidFill>
                <a:latin typeface="楷体" pitchFamily="49" charset="-122"/>
                <a:ea typeface="楷体" pitchFamily="49" charset="-122"/>
              </a:rPr>
              <a:t>分。</a:t>
            </a:r>
            <a:r>
              <a:rPr lang="en-US" altLang="zh-CN" sz="2800" b="1" dirty="0">
                <a:solidFill>
                  <a:srgbClr val="0000FF"/>
                </a:solidFill>
                <a:latin typeface="楷体" pitchFamily="49" charset="-122"/>
                <a:ea typeface="楷体" pitchFamily="49" charset="-122"/>
              </a:rPr>
              <a:t>21</a:t>
            </a:r>
            <a:r>
              <a:rPr lang="zh-CN" altLang="en-US" sz="2800" b="1" dirty="0">
                <a:solidFill>
                  <a:srgbClr val="0000FF"/>
                </a:solidFill>
                <a:latin typeface="楷体" pitchFamily="49" charset="-122"/>
                <a:ea typeface="楷体" pitchFamily="49" charset="-122"/>
              </a:rPr>
              <a:t>．语言基础运用（</a:t>
            </a:r>
            <a:r>
              <a:rPr lang="en-US" altLang="zh-CN" sz="2800" b="1" dirty="0">
                <a:solidFill>
                  <a:srgbClr val="0000FF"/>
                </a:solidFill>
                <a:latin typeface="楷体" pitchFamily="49" charset="-122"/>
                <a:ea typeface="楷体" pitchFamily="49" charset="-122"/>
              </a:rPr>
              <a:t>5 </a:t>
            </a:r>
            <a:r>
              <a:rPr lang="zh-CN" altLang="en-US" sz="2800" b="1" dirty="0">
                <a:solidFill>
                  <a:srgbClr val="0000FF"/>
                </a:solidFill>
                <a:latin typeface="楷体" pitchFamily="49" charset="-122"/>
                <a:ea typeface="楷体" pitchFamily="49" charset="-122"/>
              </a:rPr>
              <a:t>分）</a:t>
            </a:r>
          </a:p>
          <a:p>
            <a:pPr eaLnBrk="1" hangingPunct="1">
              <a:spcBef>
                <a:spcPct val="0"/>
              </a:spcBef>
              <a:buFontTx/>
              <a:buNone/>
            </a:pPr>
            <a:r>
              <a:rPr lang="zh-CN" altLang="en-US" sz="2800" b="1" dirty="0">
                <a:solidFill>
                  <a:srgbClr val="0000FF"/>
                </a:solidFill>
                <a:latin typeface="楷体" pitchFamily="49" charset="-122"/>
                <a:ea typeface="楷体" pitchFamily="49" charset="-122"/>
              </a:rPr>
              <a:t>   受强热带风暴“飞燕”外围云系影响，</a:t>
            </a:r>
            <a:r>
              <a:rPr lang="zh-CN" altLang="en-US" sz="2800" b="1" u="sng" dirty="0">
                <a:solidFill>
                  <a:srgbClr val="0000FF"/>
                </a:solidFill>
                <a:latin typeface="楷体" pitchFamily="49" charset="-122"/>
                <a:ea typeface="楷体" pitchFamily="49" charset="-122"/>
              </a:rPr>
              <a:t>   </a:t>
            </a:r>
            <a:r>
              <a:rPr lang="zh-CN" altLang="en-US" sz="2800" b="1" dirty="0">
                <a:solidFill>
                  <a:srgbClr val="0000FF"/>
                </a:solidFill>
                <a:latin typeface="楷体" pitchFamily="49" charset="-122"/>
                <a:ea typeface="楷体" pitchFamily="49" charset="-122"/>
              </a:rPr>
              <a:t> 。</a:t>
            </a:r>
            <a:r>
              <a:rPr lang="zh-CN" altLang="en-US" sz="2800" b="1" u="sng" dirty="0">
                <a:solidFill>
                  <a:srgbClr val="0000FF"/>
                </a:solidFill>
                <a:latin typeface="楷体" pitchFamily="49" charset="-122"/>
                <a:ea typeface="楷体" pitchFamily="49" charset="-122"/>
              </a:rPr>
              <a:t>   </a:t>
            </a:r>
            <a:r>
              <a:rPr lang="zh-CN" altLang="en-US" sz="2800" b="1" dirty="0">
                <a:solidFill>
                  <a:srgbClr val="0000FF"/>
                </a:solidFill>
                <a:latin typeface="楷体" pitchFamily="49" charset="-122"/>
                <a:ea typeface="楷体" pitchFamily="49" charset="-122"/>
              </a:rPr>
              <a:t> 。</a:t>
            </a:r>
            <a:r>
              <a:rPr lang="zh-CN" altLang="en-US" sz="2800" b="1" u="sng" dirty="0">
                <a:solidFill>
                  <a:srgbClr val="0000FF"/>
                </a:solidFill>
                <a:latin typeface="楷体" pitchFamily="49" charset="-122"/>
                <a:ea typeface="楷体" pitchFamily="49" charset="-122"/>
              </a:rPr>
              <a:t>   </a:t>
            </a:r>
            <a:r>
              <a:rPr lang="zh-CN" altLang="en-US" sz="2800" b="1" dirty="0">
                <a:solidFill>
                  <a:srgbClr val="0000FF"/>
                </a:solidFill>
                <a:latin typeface="楷体" pitchFamily="49" charset="-122"/>
                <a:ea typeface="楷体" pitchFamily="49" charset="-122"/>
              </a:rPr>
              <a:t> 。</a:t>
            </a:r>
            <a:r>
              <a:rPr lang="zh-CN" altLang="en-US" sz="2800" b="1" u="sng" dirty="0">
                <a:solidFill>
                  <a:srgbClr val="0000FF"/>
                </a:solidFill>
                <a:latin typeface="楷体" pitchFamily="49" charset="-122"/>
                <a:ea typeface="楷体" pitchFamily="49" charset="-122"/>
              </a:rPr>
              <a:t>  </a:t>
            </a:r>
            <a:r>
              <a:rPr lang="zh-CN" altLang="en-US" sz="2800" b="1" dirty="0">
                <a:solidFill>
                  <a:srgbClr val="0000FF"/>
                </a:solidFill>
                <a:latin typeface="楷体" pitchFamily="49" charset="-122"/>
                <a:ea typeface="楷体" pitchFamily="49" charset="-122"/>
              </a:rPr>
              <a:t> 。</a:t>
            </a:r>
            <a:r>
              <a:rPr lang="en-US" altLang="zh-CN" sz="2800" b="1" dirty="0">
                <a:solidFill>
                  <a:srgbClr val="0000FF"/>
                </a:solidFill>
                <a:latin typeface="楷体" pitchFamily="49" charset="-122"/>
                <a:ea typeface="楷体" pitchFamily="49" charset="-122"/>
              </a:rPr>
              <a:t>15 </a:t>
            </a:r>
            <a:r>
              <a:rPr lang="zh-CN" altLang="en-US" sz="2800" b="1" dirty="0">
                <a:solidFill>
                  <a:srgbClr val="0000FF"/>
                </a:solidFill>
                <a:latin typeface="楷体" pitchFamily="49" charset="-122"/>
                <a:ea typeface="楷体" pitchFamily="49" charset="-122"/>
              </a:rPr>
              <a:t>时，福建和浙江的部分地区气温将突破 </a:t>
            </a:r>
            <a:r>
              <a:rPr lang="en-US" altLang="zh-CN" sz="2800" b="1" dirty="0">
                <a:solidFill>
                  <a:srgbClr val="0000FF"/>
                </a:solidFill>
                <a:latin typeface="楷体" pitchFamily="49" charset="-122"/>
                <a:ea typeface="楷体" pitchFamily="49" charset="-122"/>
              </a:rPr>
              <a:t>40℃</a:t>
            </a:r>
            <a:r>
              <a:rPr lang="zh-CN" altLang="en-US" sz="2800" b="1" dirty="0">
                <a:solidFill>
                  <a:srgbClr val="0000FF"/>
                </a:solidFill>
                <a:latin typeface="楷体" pitchFamily="49" charset="-122"/>
                <a:ea typeface="楷体" pitchFamily="49" charset="-122"/>
              </a:rPr>
              <a:t>大关。明天高温天气还将继续扩张，并呈现出明显向北发展的趋势。</a:t>
            </a:r>
            <a:endParaRPr lang="zh-CN" altLang="en-US" sz="2800" b="1" dirty="0">
              <a:solidFill>
                <a:srgbClr val="0000FF"/>
              </a:solidFill>
              <a:latin typeface="楷体" pitchFamily="49" charset="-122"/>
              <a:ea typeface="楷体" pitchFamily="49" charset="-122"/>
            </a:endParaRPr>
          </a:p>
        </p:txBody>
      </p:sp>
      <p:sp>
        <p:nvSpPr>
          <p:cNvPr id="3" name="TextBox 2"/>
          <p:cNvSpPr txBox="1">
            <a:spLocks noChangeArrowheads="1"/>
          </p:cNvSpPr>
          <p:nvPr/>
        </p:nvSpPr>
        <p:spPr bwMode="auto">
          <a:xfrm>
            <a:off x="172828" y="2348880"/>
            <a:ext cx="11358699" cy="954107"/>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b="1" dirty="0">
                <a:solidFill>
                  <a:srgbClr val="0000FF"/>
                </a:solidFill>
                <a:latin typeface="楷体" pitchFamily="49" charset="-122"/>
                <a:ea typeface="楷体" pitchFamily="49" charset="-122"/>
              </a:rPr>
              <a:t>（</a:t>
            </a:r>
            <a:r>
              <a:rPr lang="en-US" altLang="zh-CN" sz="2800" b="1" dirty="0">
                <a:solidFill>
                  <a:srgbClr val="0000FF"/>
                </a:solidFill>
                <a:latin typeface="楷体" pitchFamily="49" charset="-122"/>
                <a:ea typeface="楷体" pitchFamily="49" charset="-122"/>
              </a:rPr>
              <a:t>2</a:t>
            </a:r>
            <a:r>
              <a:rPr lang="zh-CN" altLang="en-US" sz="2800" b="1" dirty="0">
                <a:solidFill>
                  <a:srgbClr val="0000FF"/>
                </a:solidFill>
                <a:latin typeface="楷体" pitchFamily="49" charset="-122"/>
                <a:ea typeface="楷体" pitchFamily="49" charset="-122"/>
              </a:rPr>
              <a:t>）文中画线句有歧义，请修改为无歧义的句子。要求：保留原有信息，不超过 </a:t>
            </a:r>
            <a:r>
              <a:rPr lang="en-US" altLang="zh-CN" sz="2800" b="1" dirty="0">
                <a:solidFill>
                  <a:srgbClr val="0000FF"/>
                </a:solidFill>
                <a:latin typeface="楷体" pitchFamily="49" charset="-122"/>
                <a:ea typeface="楷体" pitchFamily="49" charset="-122"/>
              </a:rPr>
              <a:t>25 </a:t>
            </a:r>
            <a:r>
              <a:rPr lang="zh-CN" altLang="en-US" sz="2800" b="1" dirty="0">
                <a:solidFill>
                  <a:srgbClr val="0000FF"/>
                </a:solidFill>
                <a:latin typeface="楷体" pitchFamily="49" charset="-122"/>
                <a:ea typeface="楷体" pitchFamily="49" charset="-122"/>
              </a:rPr>
              <a:t>个字</a:t>
            </a:r>
            <a:r>
              <a:rPr lang="zh-CN" altLang="en-US" sz="2800" b="1" dirty="0" smtClean="0">
                <a:solidFill>
                  <a:srgbClr val="0000FF"/>
                </a:solidFill>
                <a:latin typeface="楷体" pitchFamily="49" charset="-122"/>
                <a:ea typeface="楷体" pitchFamily="49" charset="-122"/>
              </a:rPr>
              <a:t>。（</a:t>
            </a:r>
            <a:r>
              <a:rPr lang="en-US" altLang="zh-CN" sz="2800" b="1" dirty="0">
                <a:solidFill>
                  <a:srgbClr val="0000FF"/>
                </a:solidFill>
                <a:latin typeface="楷体" pitchFamily="49" charset="-122"/>
                <a:ea typeface="楷体" pitchFamily="49" charset="-122"/>
              </a:rPr>
              <a:t>2 </a:t>
            </a:r>
            <a:r>
              <a:rPr lang="zh-CN" altLang="en-US" sz="2800" b="1" dirty="0">
                <a:solidFill>
                  <a:srgbClr val="0000FF"/>
                </a:solidFill>
                <a:latin typeface="楷体" pitchFamily="49" charset="-122"/>
                <a:ea typeface="楷体" pitchFamily="49" charset="-122"/>
              </a:rPr>
              <a:t>分）</a:t>
            </a:r>
            <a:endParaRPr lang="zh-CN" altLang="en-US" sz="2800" b="1" dirty="0">
              <a:solidFill>
                <a:srgbClr val="0000FF"/>
              </a:solidFill>
              <a:latin typeface="楷体" pitchFamily="49" charset="-122"/>
              <a:ea typeface="楷体" pitchFamily="49" charset="-122"/>
            </a:endParaRPr>
          </a:p>
        </p:txBody>
      </p:sp>
      <p:sp>
        <p:nvSpPr>
          <p:cNvPr id="5" name="TextBox 4"/>
          <p:cNvSpPr txBox="1">
            <a:spLocks noChangeArrowheads="1"/>
          </p:cNvSpPr>
          <p:nvPr/>
        </p:nvSpPr>
        <p:spPr bwMode="auto">
          <a:xfrm>
            <a:off x="198573" y="3501008"/>
            <a:ext cx="11358699" cy="954107"/>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b="1" dirty="0" smtClean="0">
                <a:solidFill>
                  <a:srgbClr val="FF0000"/>
                </a:solidFill>
                <a:latin typeface="楷体" pitchFamily="49" charset="-122"/>
                <a:ea typeface="楷体" pitchFamily="49" charset="-122"/>
              </a:rPr>
              <a:t>答案</a:t>
            </a:r>
            <a:r>
              <a:rPr lang="zh-CN" altLang="en-US" sz="2800" b="1" dirty="0">
                <a:solidFill>
                  <a:srgbClr val="FF0000"/>
                </a:solidFill>
                <a:latin typeface="楷体" pitchFamily="49" charset="-122"/>
                <a:ea typeface="楷体" pitchFamily="49" charset="-122"/>
              </a:rPr>
              <a:t>：福建全省和浙江的部分地区气温将突破 </a:t>
            </a:r>
            <a:r>
              <a:rPr lang="en-US" altLang="zh-CN" sz="2800" b="1" dirty="0">
                <a:solidFill>
                  <a:srgbClr val="FF0000"/>
                </a:solidFill>
                <a:latin typeface="楷体" pitchFamily="49" charset="-122"/>
                <a:ea typeface="楷体" pitchFamily="49" charset="-122"/>
              </a:rPr>
              <a:t>40℃</a:t>
            </a:r>
            <a:r>
              <a:rPr lang="zh-CN" altLang="en-US" sz="2800" b="1" dirty="0">
                <a:solidFill>
                  <a:srgbClr val="FF0000"/>
                </a:solidFill>
                <a:latin typeface="楷体" pitchFamily="49" charset="-122"/>
                <a:ea typeface="楷体" pitchFamily="49" charset="-122"/>
              </a:rPr>
              <a:t>大关</a:t>
            </a:r>
          </a:p>
          <a:p>
            <a:pPr eaLnBrk="1" hangingPunct="1">
              <a:spcBef>
                <a:spcPct val="0"/>
              </a:spcBef>
              <a:buFontTx/>
              <a:buNone/>
            </a:pPr>
            <a:r>
              <a:rPr lang="zh-CN" altLang="en-US" sz="2800" b="1" dirty="0">
                <a:solidFill>
                  <a:srgbClr val="FF0000"/>
                </a:solidFill>
                <a:latin typeface="楷体" pitchFamily="49" charset="-122"/>
                <a:ea typeface="楷体" pitchFamily="49" charset="-122"/>
              </a:rPr>
              <a:t>或：福建和浙江两省的部分地区气温将突破 </a:t>
            </a:r>
            <a:r>
              <a:rPr lang="en-US" altLang="zh-CN" sz="2800" b="1" dirty="0">
                <a:solidFill>
                  <a:srgbClr val="FF0000"/>
                </a:solidFill>
                <a:latin typeface="楷体" pitchFamily="49" charset="-122"/>
                <a:ea typeface="楷体" pitchFamily="49" charset="-122"/>
              </a:rPr>
              <a:t>40℃</a:t>
            </a:r>
            <a:r>
              <a:rPr lang="zh-CN" altLang="en-US" sz="2800" b="1" dirty="0">
                <a:solidFill>
                  <a:srgbClr val="FF0000"/>
                </a:solidFill>
                <a:latin typeface="楷体" pitchFamily="49" charset="-122"/>
                <a:ea typeface="楷体" pitchFamily="49" charset="-122"/>
              </a:rPr>
              <a:t>大关</a:t>
            </a:r>
            <a:endParaRPr lang="zh-CN" altLang="en-US" sz="2800" b="1" dirty="0">
              <a:solidFill>
                <a:srgbClr val="FF0000"/>
              </a:solidFill>
              <a:latin typeface="楷体" pitchFamily="49" charset="-122"/>
              <a:ea typeface="楷体" pitchFamily="49" charset="-122"/>
            </a:endParaRPr>
          </a:p>
        </p:txBody>
      </p:sp>
    </p:spTree>
    <p:extLst>
      <p:ext uri="{BB962C8B-B14F-4D97-AF65-F5344CB8AC3E}">
        <p14:creationId xmlns:p14="http://schemas.microsoft.com/office/powerpoint/2010/main" val="7516897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72829" y="476672"/>
            <a:ext cx="11358699" cy="2246769"/>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sz="2800" b="1" dirty="0">
                <a:solidFill>
                  <a:srgbClr val="0000FF"/>
                </a:solidFill>
                <a:latin typeface="楷体" pitchFamily="49" charset="-122"/>
                <a:ea typeface="楷体" pitchFamily="49" charset="-122"/>
              </a:rPr>
              <a:t>22</a:t>
            </a:r>
            <a:r>
              <a:rPr lang="zh-CN" altLang="en-US" sz="2800" b="1" dirty="0">
                <a:solidFill>
                  <a:srgbClr val="0000FF"/>
                </a:solidFill>
                <a:latin typeface="楷体" pitchFamily="49" charset="-122"/>
                <a:ea typeface="楷体" pitchFamily="49" charset="-122"/>
              </a:rPr>
              <a:t>．微写作（</a:t>
            </a:r>
            <a:r>
              <a:rPr lang="en-US" altLang="zh-CN" sz="2800" b="1" dirty="0">
                <a:solidFill>
                  <a:srgbClr val="0000FF"/>
                </a:solidFill>
                <a:latin typeface="楷体" pitchFamily="49" charset="-122"/>
                <a:ea typeface="楷体" pitchFamily="49" charset="-122"/>
              </a:rPr>
              <a:t>10 </a:t>
            </a:r>
            <a:r>
              <a:rPr lang="zh-CN" altLang="en-US" sz="2800" b="1" dirty="0">
                <a:solidFill>
                  <a:srgbClr val="0000FF"/>
                </a:solidFill>
                <a:latin typeface="楷体" pitchFamily="49" charset="-122"/>
                <a:ea typeface="楷体" pitchFamily="49" charset="-122"/>
              </a:rPr>
              <a:t>分）</a:t>
            </a:r>
          </a:p>
          <a:p>
            <a:pPr eaLnBrk="1" hangingPunct="1">
              <a:spcBef>
                <a:spcPct val="0"/>
              </a:spcBef>
              <a:buFontTx/>
              <a:buNone/>
            </a:pPr>
            <a:r>
              <a:rPr lang="zh-CN" altLang="en-US" sz="2800" b="1" dirty="0">
                <a:solidFill>
                  <a:srgbClr val="0000FF"/>
                </a:solidFill>
                <a:latin typeface="楷体" pitchFamily="49" charset="-122"/>
                <a:ea typeface="楷体" pitchFamily="49" charset="-122"/>
              </a:rPr>
              <a:t>从下面三个题目中任选一题，按要求作答。不超过 </a:t>
            </a:r>
            <a:r>
              <a:rPr lang="en-US" altLang="zh-CN" sz="2800" b="1" dirty="0">
                <a:solidFill>
                  <a:srgbClr val="0000FF"/>
                </a:solidFill>
                <a:latin typeface="楷体" pitchFamily="49" charset="-122"/>
                <a:ea typeface="楷体" pitchFamily="49" charset="-122"/>
              </a:rPr>
              <a:t>150 </a:t>
            </a:r>
            <a:r>
              <a:rPr lang="zh-CN" altLang="en-US" sz="2800" b="1" dirty="0">
                <a:solidFill>
                  <a:srgbClr val="0000FF"/>
                </a:solidFill>
                <a:latin typeface="楷体" pitchFamily="49" charset="-122"/>
                <a:ea typeface="楷体" pitchFamily="49" charset="-122"/>
              </a:rPr>
              <a:t>字。</a:t>
            </a:r>
          </a:p>
          <a:p>
            <a:pPr eaLnBrk="1" hangingPunct="1">
              <a:spcBef>
                <a:spcPct val="0"/>
              </a:spcBef>
              <a:buFontTx/>
              <a:buNone/>
            </a:pPr>
            <a:r>
              <a:rPr lang="zh-CN" altLang="en-US" sz="2800" b="1" dirty="0">
                <a:solidFill>
                  <a:srgbClr val="0000FF"/>
                </a:solidFill>
                <a:latin typeface="楷体" pitchFamily="49" charset="-122"/>
                <a:ea typeface="楷体" pitchFamily="49" charset="-122"/>
              </a:rPr>
              <a:t>①大凡成功的文学著作，他们的书名往往具有一定寓意和艺术性。请从</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平凡的世界</a:t>
            </a:r>
            <a:r>
              <a:rPr lang="en-US" altLang="zh-CN" sz="2800" b="1" dirty="0">
                <a:solidFill>
                  <a:srgbClr val="0000FF"/>
                </a:solidFill>
                <a:latin typeface="楷体" pitchFamily="49" charset="-122"/>
                <a:ea typeface="楷体" pitchFamily="49" charset="-122"/>
              </a:rPr>
              <a:t>》《</a:t>
            </a:r>
            <a:r>
              <a:rPr lang="zh-CN" altLang="en-US" sz="2800" b="1" dirty="0" smtClean="0">
                <a:solidFill>
                  <a:srgbClr val="0000FF"/>
                </a:solidFill>
                <a:latin typeface="楷体" pitchFamily="49" charset="-122"/>
                <a:ea typeface="楷体" pitchFamily="49" charset="-122"/>
              </a:rPr>
              <a:t>红岩</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呐喊</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边城</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中选择一部作品，对其书名进行赏析。要求：结合作品内容</a:t>
            </a:r>
            <a:r>
              <a:rPr lang="zh-CN" altLang="en-US" sz="2800" b="1" dirty="0" smtClean="0">
                <a:solidFill>
                  <a:srgbClr val="0000FF"/>
                </a:solidFill>
                <a:latin typeface="楷体" pitchFamily="49" charset="-122"/>
                <a:ea typeface="楷体" pitchFamily="49" charset="-122"/>
              </a:rPr>
              <a:t>。</a:t>
            </a:r>
            <a:endParaRPr lang="zh-CN" altLang="en-US" sz="2800" b="1" dirty="0">
              <a:solidFill>
                <a:srgbClr val="0000FF"/>
              </a:solidFill>
              <a:latin typeface="楷体" pitchFamily="49" charset="-122"/>
              <a:ea typeface="楷体" pitchFamily="49" charset="-122"/>
            </a:endParaRPr>
          </a:p>
        </p:txBody>
      </p:sp>
    </p:spTree>
    <p:extLst>
      <p:ext uri="{BB962C8B-B14F-4D97-AF65-F5344CB8AC3E}">
        <p14:creationId xmlns:p14="http://schemas.microsoft.com/office/powerpoint/2010/main" val="3620567395"/>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98573" y="188640"/>
            <a:ext cx="11358699" cy="954107"/>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b="1" dirty="0">
                <a:solidFill>
                  <a:srgbClr val="0000FF"/>
                </a:solidFill>
                <a:latin typeface="楷体" pitchFamily="49" charset="-122"/>
                <a:ea typeface="楷体" pitchFamily="49" charset="-122"/>
              </a:rPr>
              <a:t>②有一家以中小学生为对象的书店，请你起个店名，既要突显这个书店的特点，又要有文化意蕴。要求：店名出自文化经典，并陈述理由</a:t>
            </a:r>
            <a:r>
              <a:rPr lang="zh-CN" altLang="en-US" sz="2800" b="1" dirty="0" smtClean="0">
                <a:solidFill>
                  <a:srgbClr val="0000FF"/>
                </a:solidFill>
                <a:latin typeface="楷体" pitchFamily="49" charset="-122"/>
                <a:ea typeface="楷体" pitchFamily="49" charset="-122"/>
              </a:rPr>
              <a:t>。</a:t>
            </a:r>
            <a:endParaRPr lang="zh-CN" altLang="en-US" sz="2800" b="1" dirty="0">
              <a:solidFill>
                <a:srgbClr val="0000FF"/>
              </a:solidFill>
              <a:latin typeface="楷体" pitchFamily="49" charset="-122"/>
              <a:ea typeface="楷体" pitchFamily="49" charset="-122"/>
            </a:endParaRPr>
          </a:p>
        </p:txBody>
      </p:sp>
    </p:spTree>
    <p:extLst>
      <p:ext uri="{BB962C8B-B14F-4D97-AF65-F5344CB8AC3E}">
        <p14:creationId xmlns:p14="http://schemas.microsoft.com/office/powerpoint/2010/main" val="3173886290"/>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24261" y="404664"/>
            <a:ext cx="11358699" cy="954107"/>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b="1" dirty="0">
                <a:solidFill>
                  <a:srgbClr val="0000FF"/>
                </a:solidFill>
                <a:latin typeface="楷体" pitchFamily="49" charset="-122"/>
                <a:ea typeface="楷体" pitchFamily="49" charset="-122"/>
              </a:rPr>
              <a:t>③以“根”为题，写一首现代诗或一段抒情文字。要求：写现代诗，用托物言志的方法；写抒情文字，用间接抒情的方法。</a:t>
            </a:r>
            <a:endParaRPr lang="zh-CN" altLang="en-US" sz="2800" b="1" dirty="0">
              <a:solidFill>
                <a:srgbClr val="0000FF"/>
              </a:solidFill>
              <a:latin typeface="楷体" pitchFamily="49" charset="-122"/>
              <a:ea typeface="楷体" pitchFamily="49" charset="-122"/>
            </a:endParaRPr>
          </a:p>
        </p:txBody>
      </p:sp>
    </p:spTree>
    <p:extLst>
      <p:ext uri="{BB962C8B-B14F-4D97-AF65-F5344CB8AC3E}">
        <p14:creationId xmlns:p14="http://schemas.microsoft.com/office/powerpoint/2010/main" val="2391610315"/>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94525" y="332656"/>
            <a:ext cx="11358699" cy="2677656"/>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sz="2800" b="1" dirty="0">
                <a:solidFill>
                  <a:srgbClr val="0000FF"/>
                </a:solidFill>
                <a:latin typeface="楷体" pitchFamily="49" charset="-122"/>
                <a:ea typeface="楷体" pitchFamily="49" charset="-122"/>
              </a:rPr>
              <a:t>23.</a:t>
            </a:r>
            <a:r>
              <a:rPr lang="zh-CN" altLang="en-US" sz="2800" b="1" dirty="0">
                <a:solidFill>
                  <a:srgbClr val="0000FF"/>
                </a:solidFill>
                <a:latin typeface="楷体" pitchFamily="49" charset="-122"/>
                <a:ea typeface="楷体" pitchFamily="49" charset="-122"/>
              </a:rPr>
              <a:t>作文（</a:t>
            </a:r>
            <a:r>
              <a:rPr lang="en-US" altLang="zh-CN" sz="2800" b="1" dirty="0">
                <a:solidFill>
                  <a:srgbClr val="0000FF"/>
                </a:solidFill>
                <a:latin typeface="楷体" pitchFamily="49" charset="-122"/>
                <a:ea typeface="楷体" pitchFamily="49" charset="-122"/>
              </a:rPr>
              <a:t>50 </a:t>
            </a:r>
            <a:r>
              <a:rPr lang="zh-CN" altLang="en-US" sz="2800" b="1" dirty="0">
                <a:solidFill>
                  <a:srgbClr val="0000FF"/>
                </a:solidFill>
                <a:latin typeface="楷体" pitchFamily="49" charset="-122"/>
                <a:ea typeface="楷体" pitchFamily="49" charset="-122"/>
              </a:rPr>
              <a:t>分）</a:t>
            </a:r>
          </a:p>
          <a:p>
            <a:pPr eaLnBrk="1" hangingPunct="1">
              <a:spcBef>
                <a:spcPct val="0"/>
              </a:spcBef>
              <a:buFontTx/>
              <a:buNone/>
            </a:pPr>
            <a:r>
              <a:rPr lang="zh-CN" altLang="en-US" sz="2800" b="1" dirty="0">
                <a:solidFill>
                  <a:srgbClr val="0000FF"/>
                </a:solidFill>
                <a:latin typeface="楷体" pitchFamily="49" charset="-122"/>
                <a:ea typeface="楷体" pitchFamily="49" charset="-122"/>
              </a:rPr>
              <a:t>从下面两个题目中任选一题，按要求作答。不少于 </a:t>
            </a:r>
            <a:r>
              <a:rPr lang="en-US" altLang="zh-CN" sz="2800" b="1" dirty="0">
                <a:solidFill>
                  <a:srgbClr val="0000FF"/>
                </a:solidFill>
                <a:latin typeface="楷体" pitchFamily="49" charset="-122"/>
                <a:ea typeface="楷体" pitchFamily="49" charset="-122"/>
              </a:rPr>
              <a:t>700 </a:t>
            </a:r>
            <a:r>
              <a:rPr lang="zh-CN" altLang="en-US" sz="2800" b="1" dirty="0">
                <a:solidFill>
                  <a:srgbClr val="0000FF"/>
                </a:solidFill>
                <a:latin typeface="楷体" pitchFamily="49" charset="-122"/>
                <a:ea typeface="楷体" pitchFamily="49" charset="-122"/>
              </a:rPr>
              <a:t>字。</a:t>
            </a:r>
          </a:p>
          <a:p>
            <a:pPr eaLnBrk="1" hangingPunct="1">
              <a:spcBef>
                <a:spcPct val="0"/>
              </a:spcBef>
              <a:buFontTx/>
              <a:buNone/>
            </a:pPr>
            <a:r>
              <a:rPr lang="zh-CN" altLang="en-US" sz="2800" b="1" dirty="0">
                <a:solidFill>
                  <a:srgbClr val="0000FF"/>
                </a:solidFill>
                <a:latin typeface="楷体" pitchFamily="49" charset="-122"/>
                <a:ea typeface="楷体" pitchFamily="49" charset="-122"/>
              </a:rPr>
              <a:t>①</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三字经</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里说：“养不教，父之过。教不严，师之惰。”这些话引发你怎样的思考</a:t>
            </a:r>
            <a:r>
              <a:rPr lang="zh-CN" altLang="en-US" sz="2800" b="1" dirty="0" smtClean="0">
                <a:solidFill>
                  <a:srgbClr val="0000FF"/>
                </a:solidFill>
                <a:latin typeface="楷体" pitchFamily="49" charset="-122"/>
                <a:ea typeface="楷体" pitchFamily="49" charset="-122"/>
              </a:rPr>
              <a:t>？写</a:t>
            </a:r>
            <a:r>
              <a:rPr lang="zh-CN" altLang="en-US" sz="2800" b="1" dirty="0">
                <a:solidFill>
                  <a:srgbClr val="0000FF"/>
                </a:solidFill>
                <a:latin typeface="楷体" pitchFamily="49" charset="-122"/>
                <a:ea typeface="楷体" pitchFamily="49" charset="-122"/>
              </a:rPr>
              <a:t>一篇议论文，阐述你的观点和看法。</a:t>
            </a:r>
          </a:p>
          <a:p>
            <a:pPr eaLnBrk="1" hangingPunct="1">
              <a:spcBef>
                <a:spcPct val="0"/>
              </a:spcBef>
              <a:buFontTx/>
              <a:buNone/>
            </a:pPr>
            <a:r>
              <a:rPr lang="zh-CN" altLang="en-US" sz="2800" b="1" dirty="0">
                <a:solidFill>
                  <a:srgbClr val="0000FF"/>
                </a:solidFill>
                <a:latin typeface="楷体" pitchFamily="49" charset="-122"/>
                <a:ea typeface="楷体" pitchFamily="49" charset="-122"/>
              </a:rPr>
              <a:t>要求：自主立意，自拟题目；观点明确，论据充实，论证具有逻辑性；语言得体。</a:t>
            </a:r>
            <a:endParaRPr lang="zh-CN" altLang="en-US" sz="2800" b="1" dirty="0">
              <a:solidFill>
                <a:srgbClr val="0000FF"/>
              </a:solidFill>
              <a:latin typeface="楷体" pitchFamily="49" charset="-122"/>
              <a:ea typeface="楷体" pitchFamily="49" charset="-122"/>
            </a:endParaRPr>
          </a:p>
        </p:txBody>
      </p:sp>
    </p:spTree>
    <p:extLst>
      <p:ext uri="{BB962C8B-B14F-4D97-AF65-F5344CB8AC3E}">
        <p14:creationId xmlns:p14="http://schemas.microsoft.com/office/powerpoint/2010/main" val="1933176689"/>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52016" y="620688"/>
            <a:ext cx="11358699" cy="5004447"/>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en-US" altLang="zh-CN" sz="2800" b="1" dirty="0" smtClean="0">
                <a:solidFill>
                  <a:srgbClr val="0000FF"/>
                </a:solidFill>
                <a:latin typeface="楷体" pitchFamily="49" charset="-122"/>
                <a:ea typeface="楷体" pitchFamily="49" charset="-122"/>
              </a:rPr>
              <a:t>     </a:t>
            </a:r>
            <a:r>
              <a:rPr lang="zh-CN" altLang="zh-CN" sz="2800" b="1" dirty="0" smtClean="0">
                <a:solidFill>
                  <a:srgbClr val="FF0000"/>
                </a:solidFill>
                <a:latin typeface="楷体" pitchFamily="49" charset="-122"/>
                <a:ea typeface="楷体" pitchFamily="49" charset="-122"/>
              </a:rPr>
              <a:t>一类</a:t>
            </a:r>
            <a:r>
              <a:rPr lang="zh-CN" altLang="zh-CN" sz="2800" b="1" dirty="0">
                <a:solidFill>
                  <a:srgbClr val="FF0000"/>
                </a:solidFill>
                <a:latin typeface="楷体" pitchFamily="49" charset="-122"/>
                <a:ea typeface="楷体" pitchFamily="49" charset="-122"/>
              </a:rPr>
              <a:t>上</a:t>
            </a:r>
            <a:r>
              <a:rPr lang="en-US" altLang="zh-CN" sz="2800" b="1" dirty="0">
                <a:solidFill>
                  <a:srgbClr val="FF0000"/>
                </a:solidFill>
                <a:latin typeface="楷体" pitchFamily="49" charset="-122"/>
                <a:ea typeface="楷体" pitchFamily="49" charset="-122"/>
              </a:rPr>
              <a:t>: </a:t>
            </a:r>
            <a:r>
              <a:rPr lang="zh-CN" altLang="zh-CN" sz="2800" b="1" dirty="0">
                <a:solidFill>
                  <a:srgbClr val="FF0000"/>
                </a:solidFill>
                <a:latin typeface="楷体" pitchFamily="49" charset="-122"/>
                <a:ea typeface="楷体" pitchFamily="49" charset="-122"/>
              </a:rPr>
              <a:t>以古为鉴</a:t>
            </a:r>
            <a:r>
              <a:rPr lang="en-US" altLang="zh-CN" sz="2800" b="1" dirty="0">
                <a:solidFill>
                  <a:srgbClr val="FF0000"/>
                </a:solidFill>
                <a:latin typeface="楷体" pitchFamily="49" charset="-122"/>
                <a:ea typeface="楷体" pitchFamily="49" charset="-122"/>
              </a:rPr>
              <a:t>,</a:t>
            </a:r>
            <a:r>
              <a:rPr lang="zh-CN" altLang="zh-CN" sz="2800" b="1" dirty="0">
                <a:solidFill>
                  <a:srgbClr val="FF0000"/>
                </a:solidFill>
                <a:latin typeface="楷体" pitchFamily="49" charset="-122"/>
                <a:ea typeface="楷体" pitchFamily="49" charset="-122"/>
              </a:rPr>
              <a:t>家校共育</a:t>
            </a:r>
          </a:p>
          <a:p>
            <a:pPr>
              <a:buNone/>
            </a:pPr>
            <a:r>
              <a:rPr lang="en-US" altLang="zh-CN" sz="2800" b="1" dirty="0" smtClean="0">
                <a:solidFill>
                  <a:srgbClr val="0000FF"/>
                </a:solidFill>
                <a:latin typeface="楷体" pitchFamily="49" charset="-122"/>
                <a:ea typeface="楷体" pitchFamily="49" charset="-122"/>
              </a:rPr>
              <a:t>      </a:t>
            </a:r>
            <a:r>
              <a:rPr lang="zh-CN" altLang="zh-CN" sz="2800" b="1" dirty="0" smtClean="0">
                <a:solidFill>
                  <a:srgbClr val="0000FF"/>
                </a:solidFill>
                <a:latin typeface="楷体" pitchFamily="49" charset="-122"/>
                <a:ea typeface="楷体" pitchFamily="49" charset="-122"/>
              </a:rPr>
              <a:t>《三字经》</a:t>
            </a:r>
            <a:r>
              <a:rPr lang="zh-CN" altLang="zh-CN" sz="2800" b="1" dirty="0">
                <a:solidFill>
                  <a:srgbClr val="0000FF"/>
                </a:solidFill>
                <a:latin typeface="楷体" pitchFamily="49" charset="-122"/>
                <a:ea typeface="楷体" pitchFamily="49" charset="-122"/>
              </a:rPr>
              <a:t>中有云</a:t>
            </a:r>
            <a:r>
              <a:rPr lang="en-US" altLang="zh-CN" sz="2800" b="1" dirty="0">
                <a:solidFill>
                  <a:srgbClr val="0000FF"/>
                </a:solidFill>
                <a:latin typeface="楷体" pitchFamily="49" charset="-122"/>
                <a:ea typeface="楷体" pitchFamily="49" charset="-122"/>
              </a:rPr>
              <a:t>:</a:t>
            </a:r>
            <a:r>
              <a:rPr lang="zh-CN" altLang="zh-CN" sz="2800" b="1" dirty="0">
                <a:solidFill>
                  <a:srgbClr val="0000FF"/>
                </a:solidFill>
                <a:latin typeface="楷体" pitchFamily="49" charset="-122"/>
                <a:ea typeface="楷体" pitchFamily="49" charset="-122"/>
              </a:rPr>
              <a:t>“养不教</a:t>
            </a:r>
            <a:r>
              <a:rPr lang="en-US" altLang="zh-CN" sz="2800" b="1" dirty="0">
                <a:solidFill>
                  <a:srgbClr val="0000FF"/>
                </a:solidFill>
                <a:latin typeface="楷体" pitchFamily="49" charset="-122"/>
                <a:ea typeface="楷体" pitchFamily="49" charset="-122"/>
              </a:rPr>
              <a:t>,</a:t>
            </a:r>
            <a:r>
              <a:rPr lang="zh-CN" altLang="zh-CN" sz="2800" b="1" dirty="0">
                <a:solidFill>
                  <a:srgbClr val="0000FF"/>
                </a:solidFill>
                <a:latin typeface="楷体" pitchFamily="49" charset="-122"/>
                <a:ea typeface="楷体" pitchFamily="49" charset="-122"/>
              </a:rPr>
              <a:t>父之过。教不严</a:t>
            </a:r>
            <a:r>
              <a:rPr lang="en-US" altLang="zh-CN" sz="2800" b="1" dirty="0">
                <a:solidFill>
                  <a:srgbClr val="0000FF"/>
                </a:solidFill>
                <a:latin typeface="楷体" pitchFamily="49" charset="-122"/>
                <a:ea typeface="楷体" pitchFamily="49" charset="-122"/>
              </a:rPr>
              <a:t>,</a:t>
            </a:r>
            <a:r>
              <a:rPr lang="zh-CN" altLang="zh-CN" sz="2800" b="1" dirty="0">
                <a:solidFill>
                  <a:srgbClr val="0000FF"/>
                </a:solidFill>
                <a:latin typeface="楷体" pitchFamily="49" charset="-122"/>
                <a:ea typeface="楷体" pitchFamily="49" charset="-122"/>
              </a:rPr>
              <a:t>师之惰。”从古至今</a:t>
            </a:r>
            <a:r>
              <a:rPr lang="en-US" altLang="zh-CN" sz="2800" b="1" dirty="0">
                <a:solidFill>
                  <a:srgbClr val="0000FF"/>
                </a:solidFill>
                <a:latin typeface="楷体" pitchFamily="49" charset="-122"/>
                <a:ea typeface="楷体" pitchFamily="49" charset="-122"/>
              </a:rPr>
              <a:t>,</a:t>
            </a:r>
            <a:r>
              <a:rPr lang="zh-CN" altLang="zh-CN" sz="2800" b="1" dirty="0">
                <a:solidFill>
                  <a:srgbClr val="0000FF"/>
                </a:solidFill>
                <a:latin typeface="楷体" pitchFamily="49" charset="-122"/>
                <a:ea typeface="楷体" pitchFamily="49" charset="-122"/>
              </a:rPr>
              <a:t>家庭教育与学校教育的尺度与界限</a:t>
            </a:r>
            <a:r>
              <a:rPr lang="en-US" altLang="zh-CN" sz="2800" b="1" dirty="0">
                <a:solidFill>
                  <a:srgbClr val="0000FF"/>
                </a:solidFill>
                <a:latin typeface="楷体" pitchFamily="49" charset="-122"/>
                <a:ea typeface="楷体" pitchFamily="49" charset="-122"/>
              </a:rPr>
              <a:t>,</a:t>
            </a:r>
            <a:r>
              <a:rPr lang="zh-CN" altLang="zh-CN" sz="2800" b="1" dirty="0">
                <a:solidFill>
                  <a:srgbClr val="0000FF"/>
                </a:solidFill>
                <a:latin typeface="楷体" pitchFamily="49" charset="-122"/>
                <a:ea typeface="楷体" pitchFamily="49" charset="-122"/>
              </a:rPr>
              <a:t>一直备受热议</a:t>
            </a:r>
            <a:r>
              <a:rPr lang="en-US" altLang="zh-CN" sz="2800" b="1" dirty="0">
                <a:solidFill>
                  <a:srgbClr val="0000FF"/>
                </a:solidFill>
                <a:latin typeface="楷体" pitchFamily="49" charset="-122"/>
                <a:ea typeface="楷体" pitchFamily="49" charset="-122"/>
              </a:rPr>
              <a:t>,</a:t>
            </a:r>
            <a:r>
              <a:rPr lang="zh-CN" altLang="zh-CN" sz="2800" b="1" dirty="0">
                <a:solidFill>
                  <a:srgbClr val="0000FF"/>
                </a:solidFill>
                <a:latin typeface="楷体" pitchFamily="49" charset="-122"/>
                <a:ea typeface="楷体" pitchFamily="49" charset="-122"/>
              </a:rPr>
              <a:t>争议不断。在现代化教育的今天，我认为，古人的智慧仍值得我们借鉴；家庭教育</a:t>
            </a:r>
            <a:r>
              <a:rPr lang="en-US" altLang="zh-CN" sz="2800" b="1" dirty="0">
                <a:solidFill>
                  <a:srgbClr val="0000FF"/>
                </a:solidFill>
                <a:latin typeface="楷体" pitchFamily="49" charset="-122"/>
                <a:ea typeface="楷体" pitchFamily="49" charset="-122"/>
              </a:rPr>
              <a:t>,</a:t>
            </a:r>
            <a:r>
              <a:rPr lang="zh-CN" altLang="zh-CN" sz="2800" b="1" dirty="0">
                <a:solidFill>
                  <a:srgbClr val="0000FF"/>
                </a:solidFill>
                <a:latin typeface="楷体" pitchFamily="49" charset="-122"/>
                <a:ea typeface="楷体" pitchFamily="49" charset="-122"/>
              </a:rPr>
              <a:t>既要养也要教；学校教育</a:t>
            </a:r>
            <a:r>
              <a:rPr lang="en-US" altLang="zh-CN" sz="2800" b="1" dirty="0">
                <a:solidFill>
                  <a:srgbClr val="0000FF"/>
                </a:solidFill>
                <a:latin typeface="楷体" pitchFamily="49" charset="-122"/>
                <a:ea typeface="楷体" pitchFamily="49" charset="-122"/>
              </a:rPr>
              <a:t>,</a:t>
            </a:r>
            <a:r>
              <a:rPr lang="zh-CN" altLang="zh-CN" sz="2800" b="1" dirty="0">
                <a:solidFill>
                  <a:srgbClr val="0000FF"/>
                </a:solidFill>
                <a:latin typeface="楷体" pitchFamily="49" charset="-122"/>
                <a:ea typeface="楷体" pitchFamily="49" charset="-122"/>
              </a:rPr>
              <a:t>既要教更需严。</a:t>
            </a:r>
          </a:p>
          <a:p>
            <a:pPr>
              <a:buNone/>
            </a:pPr>
            <a:r>
              <a:rPr lang="en-US" altLang="zh-CN" sz="2800" b="1" dirty="0" smtClean="0">
                <a:solidFill>
                  <a:srgbClr val="0000FF"/>
                </a:solidFill>
                <a:latin typeface="楷体" pitchFamily="49" charset="-122"/>
                <a:ea typeface="楷体" pitchFamily="49" charset="-122"/>
              </a:rPr>
              <a:t>     </a:t>
            </a:r>
            <a:r>
              <a:rPr lang="zh-CN" altLang="zh-CN" sz="2800" b="1" dirty="0" smtClean="0">
                <a:solidFill>
                  <a:srgbClr val="0000FF"/>
                </a:solidFill>
                <a:latin typeface="楷体" pitchFamily="49" charset="-122"/>
                <a:ea typeface="楷体" pitchFamily="49" charset="-122"/>
              </a:rPr>
              <a:t>“</a:t>
            </a:r>
            <a:r>
              <a:rPr lang="zh-CN" altLang="zh-CN" sz="2800" b="1" dirty="0">
                <a:solidFill>
                  <a:srgbClr val="0000FF"/>
                </a:solidFill>
                <a:latin typeface="楷体" pitchFamily="49" charset="-122"/>
                <a:ea typeface="楷体" pitchFamily="49" charset="-122"/>
              </a:rPr>
              <a:t>养不教</a:t>
            </a:r>
            <a:r>
              <a:rPr lang="en-US" altLang="zh-CN" sz="2800" b="1" dirty="0">
                <a:solidFill>
                  <a:srgbClr val="0000FF"/>
                </a:solidFill>
                <a:latin typeface="楷体" pitchFamily="49" charset="-122"/>
                <a:ea typeface="楷体" pitchFamily="49" charset="-122"/>
              </a:rPr>
              <a:t>,</a:t>
            </a:r>
            <a:r>
              <a:rPr lang="zh-CN" altLang="zh-CN" sz="2800" b="1" dirty="0">
                <a:solidFill>
                  <a:srgbClr val="0000FF"/>
                </a:solidFill>
                <a:latin typeface="楷体" pitchFamily="49" charset="-122"/>
                <a:ea typeface="楷体" pitchFamily="49" charset="-122"/>
              </a:rPr>
              <a:t>父之过”，即在家庭教育中</a:t>
            </a:r>
            <a:r>
              <a:rPr lang="en-US" altLang="zh-CN" sz="2800" b="1" dirty="0">
                <a:solidFill>
                  <a:srgbClr val="0000FF"/>
                </a:solidFill>
                <a:latin typeface="楷体" pitchFamily="49" charset="-122"/>
                <a:ea typeface="楷体" pitchFamily="49" charset="-122"/>
              </a:rPr>
              <a:t>,</a:t>
            </a:r>
            <a:r>
              <a:rPr lang="zh-CN" altLang="zh-CN" sz="2800" b="1" dirty="0">
                <a:solidFill>
                  <a:srgbClr val="0000FF"/>
                </a:solidFill>
                <a:latin typeface="楷体" pitchFamily="49" charset="-122"/>
                <a:ea typeface="楷体" pitchFamily="49" charset="-122"/>
              </a:rPr>
              <a:t>不能只养育孩子，更要教育孩子。在满足吃饱穿暖的物质需求后</a:t>
            </a:r>
            <a:r>
              <a:rPr lang="en-US" altLang="zh-CN" sz="2800" b="1" dirty="0">
                <a:solidFill>
                  <a:srgbClr val="0000FF"/>
                </a:solidFill>
                <a:latin typeface="楷体" pitchFamily="49" charset="-122"/>
                <a:ea typeface="楷体" pitchFamily="49" charset="-122"/>
              </a:rPr>
              <a:t>,</a:t>
            </a:r>
            <a:r>
              <a:rPr lang="zh-CN" altLang="zh-CN" sz="2800" b="1" dirty="0">
                <a:solidFill>
                  <a:srgbClr val="0000FF"/>
                </a:solidFill>
                <a:latin typeface="楷体" pitchFamily="49" charset="-122"/>
                <a:ea typeface="楷体" pitchFamily="49" charset="-122"/>
              </a:rPr>
              <a:t>更要进行为人处事、待人接物的培养和教育，使其成人、成君子。“教不严</a:t>
            </a:r>
            <a:r>
              <a:rPr lang="en-US" altLang="zh-CN" sz="2800" b="1" dirty="0">
                <a:solidFill>
                  <a:srgbClr val="0000FF"/>
                </a:solidFill>
                <a:latin typeface="楷体" pitchFamily="49" charset="-122"/>
                <a:ea typeface="楷体" pitchFamily="49" charset="-122"/>
              </a:rPr>
              <a:t>,</a:t>
            </a:r>
            <a:r>
              <a:rPr lang="zh-CN" altLang="zh-CN" sz="2800" b="1" dirty="0">
                <a:solidFill>
                  <a:srgbClr val="0000FF"/>
                </a:solidFill>
                <a:latin typeface="楷体" pitchFamily="49" charset="-122"/>
                <a:ea typeface="楷体" pitchFamily="49" charset="-122"/>
              </a:rPr>
              <a:t>师之惰”</a:t>
            </a:r>
            <a:r>
              <a:rPr lang="en-US" altLang="zh-CN" sz="2800" b="1" dirty="0">
                <a:solidFill>
                  <a:srgbClr val="0000FF"/>
                </a:solidFill>
                <a:latin typeface="楷体" pitchFamily="49" charset="-122"/>
                <a:ea typeface="楷体" pitchFamily="49" charset="-122"/>
              </a:rPr>
              <a:t>,</a:t>
            </a:r>
            <a:r>
              <a:rPr lang="zh-CN" altLang="zh-CN" sz="2800" b="1" dirty="0">
                <a:solidFill>
                  <a:srgbClr val="0000FF"/>
                </a:solidFill>
                <a:latin typeface="楷体" pitchFamily="49" charset="-122"/>
                <a:ea typeface="楷体" pitchFamily="49" charset="-122"/>
              </a:rPr>
              <a:t>即在学校教育中</a:t>
            </a:r>
            <a:r>
              <a:rPr lang="en-US" altLang="zh-CN" sz="2800" b="1" dirty="0">
                <a:solidFill>
                  <a:srgbClr val="0000FF"/>
                </a:solidFill>
                <a:latin typeface="楷体" pitchFamily="49" charset="-122"/>
                <a:ea typeface="楷体" pitchFamily="49" charset="-122"/>
              </a:rPr>
              <a:t>,</a:t>
            </a:r>
            <a:r>
              <a:rPr lang="zh-CN" altLang="zh-CN" sz="2800" b="1" dirty="0">
                <a:solidFill>
                  <a:srgbClr val="0000FF"/>
                </a:solidFill>
                <a:latin typeface="楷体" pitchFamily="49" charset="-122"/>
                <a:ea typeface="楷体" pitchFamily="49" charset="-122"/>
              </a:rPr>
              <a:t>要对孩子进行严格要求</a:t>
            </a:r>
            <a:r>
              <a:rPr lang="en-US" altLang="zh-CN" sz="2800" b="1" dirty="0">
                <a:solidFill>
                  <a:srgbClr val="0000FF"/>
                </a:solidFill>
                <a:latin typeface="楷体" pitchFamily="49" charset="-122"/>
                <a:ea typeface="楷体" pitchFamily="49" charset="-122"/>
              </a:rPr>
              <a:t>,</a:t>
            </a:r>
            <a:r>
              <a:rPr lang="zh-CN" altLang="zh-CN" sz="2800" b="1" dirty="0">
                <a:solidFill>
                  <a:srgbClr val="0000FF"/>
                </a:solidFill>
                <a:latin typeface="楷体" pitchFamily="49" charset="-122"/>
                <a:ea typeface="楷体" pitchFamily="49" charset="-122"/>
              </a:rPr>
              <a:t>不能“放养”、“散养”</a:t>
            </a:r>
            <a:r>
              <a:rPr lang="en-US" altLang="zh-CN" sz="2800" b="1" dirty="0">
                <a:solidFill>
                  <a:srgbClr val="0000FF"/>
                </a:solidFill>
                <a:latin typeface="楷体" pitchFamily="49" charset="-122"/>
                <a:ea typeface="楷体" pitchFamily="49" charset="-122"/>
              </a:rPr>
              <a:t>,</a:t>
            </a:r>
            <a:r>
              <a:rPr lang="zh-CN" altLang="zh-CN" sz="2800" b="1" dirty="0">
                <a:solidFill>
                  <a:srgbClr val="0000FF"/>
                </a:solidFill>
                <a:latin typeface="楷体" pitchFamily="49" charset="-122"/>
                <a:ea typeface="楷体" pitchFamily="49" charset="-122"/>
              </a:rPr>
              <a:t>更不可随便教教、蒙混过关。这两者中</a:t>
            </a:r>
            <a:r>
              <a:rPr lang="en-US" altLang="zh-CN" sz="2800" b="1" dirty="0">
                <a:solidFill>
                  <a:srgbClr val="0000FF"/>
                </a:solidFill>
                <a:latin typeface="楷体" pitchFamily="49" charset="-122"/>
                <a:ea typeface="楷体" pitchFamily="49" charset="-122"/>
              </a:rPr>
              <a:t>,</a:t>
            </a:r>
            <a:r>
              <a:rPr lang="zh-CN" altLang="zh-CN" sz="2800" b="1" dirty="0">
                <a:solidFill>
                  <a:srgbClr val="0000FF"/>
                </a:solidFill>
                <a:latin typeface="楷体" pitchFamily="49" charset="-122"/>
                <a:ea typeface="楷体" pitchFamily="49" charset="-122"/>
              </a:rPr>
              <a:t>需要的是家长与老师承担起各自责任</a:t>
            </a:r>
            <a:r>
              <a:rPr lang="en-US" altLang="zh-CN" sz="2800" b="1" dirty="0">
                <a:solidFill>
                  <a:srgbClr val="0000FF"/>
                </a:solidFill>
                <a:latin typeface="楷体" pitchFamily="49" charset="-122"/>
                <a:ea typeface="楷体" pitchFamily="49" charset="-122"/>
              </a:rPr>
              <a:t>,</a:t>
            </a:r>
            <a:r>
              <a:rPr lang="zh-CN" altLang="zh-CN" sz="2800" b="1" dirty="0">
                <a:solidFill>
                  <a:srgbClr val="0000FF"/>
                </a:solidFill>
                <a:latin typeface="楷体" pitchFamily="49" charset="-122"/>
                <a:ea typeface="楷体" pitchFamily="49" charset="-122"/>
              </a:rPr>
              <a:t>更需在各司其职下共同合作</a:t>
            </a:r>
            <a:r>
              <a:rPr lang="zh-CN" altLang="zh-CN" sz="2800" b="1" dirty="0">
                <a:solidFill>
                  <a:srgbClr val="0000FF"/>
                </a:solidFill>
                <a:latin typeface="楷体" pitchFamily="49" charset="-122"/>
                <a:ea typeface="楷体" pitchFamily="49" charset="-122"/>
              </a:rPr>
              <a:t>。</a:t>
            </a:r>
            <a:endParaRPr lang="zh-CN" altLang="zh-CN" sz="2800" b="1" dirty="0">
              <a:solidFill>
                <a:srgbClr val="0000FF"/>
              </a:solidFill>
              <a:latin typeface="楷体" pitchFamily="49" charset="-122"/>
              <a:ea typeface="楷体" pitchFamily="49" charset="-122"/>
            </a:endParaRPr>
          </a:p>
        </p:txBody>
      </p:sp>
    </p:spTree>
    <p:extLst>
      <p:ext uri="{BB962C8B-B14F-4D97-AF65-F5344CB8AC3E}">
        <p14:creationId xmlns:p14="http://schemas.microsoft.com/office/powerpoint/2010/main" val="4090882330"/>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98573" y="188640"/>
            <a:ext cx="11358699" cy="5780044"/>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en-US" altLang="zh-CN" sz="2800" b="1" dirty="0" smtClean="0">
                <a:solidFill>
                  <a:srgbClr val="0000FF"/>
                </a:solidFill>
                <a:latin typeface="楷体" pitchFamily="49" charset="-122"/>
                <a:ea typeface="楷体" pitchFamily="49" charset="-122"/>
              </a:rPr>
              <a:t>     </a:t>
            </a:r>
            <a:r>
              <a:rPr lang="zh-CN" altLang="zh-CN" sz="2800" b="1" dirty="0" smtClean="0">
                <a:solidFill>
                  <a:srgbClr val="0000FF"/>
                </a:solidFill>
                <a:latin typeface="楷体" pitchFamily="49" charset="-122"/>
                <a:ea typeface="楷体" pitchFamily="49" charset="-122"/>
              </a:rPr>
              <a:t>然而</a:t>
            </a:r>
            <a:r>
              <a:rPr lang="zh-CN" altLang="zh-CN" sz="2800" b="1" dirty="0">
                <a:solidFill>
                  <a:srgbClr val="0000FF"/>
                </a:solidFill>
                <a:latin typeface="楷体" pitchFamily="49" charset="-122"/>
                <a:ea typeface="楷体" pitchFamily="49" charset="-122"/>
              </a:rPr>
              <a:t>，现如今的教育形势却不容乐观。家庭教育的缺失，使得许多家长当起，“甩手掌柜”</a:t>
            </a:r>
            <a:r>
              <a:rPr lang="en-US" altLang="zh-CN" sz="2800" b="1" dirty="0">
                <a:solidFill>
                  <a:srgbClr val="0000FF"/>
                </a:solidFill>
                <a:latin typeface="楷体" pitchFamily="49" charset="-122"/>
                <a:ea typeface="楷体" pitchFamily="49" charset="-122"/>
              </a:rPr>
              <a:t>,</a:t>
            </a:r>
            <a:r>
              <a:rPr lang="zh-CN" altLang="zh-CN" sz="2800" b="1" dirty="0">
                <a:solidFill>
                  <a:srgbClr val="0000FF"/>
                </a:solidFill>
                <a:latin typeface="楷体" pitchFamily="49" charset="-122"/>
                <a:ea typeface="楷体" pitchFamily="49" charset="-122"/>
              </a:rPr>
              <a:t>只一味依赖于学校教育</a:t>
            </a:r>
            <a:r>
              <a:rPr lang="en-US" altLang="zh-CN" sz="2800" b="1" dirty="0">
                <a:solidFill>
                  <a:srgbClr val="0000FF"/>
                </a:solidFill>
                <a:latin typeface="楷体" pitchFamily="49" charset="-122"/>
                <a:ea typeface="楷体" pitchFamily="49" charset="-122"/>
              </a:rPr>
              <a:t>,</a:t>
            </a:r>
            <a:r>
              <a:rPr lang="zh-CN" altLang="zh-CN" sz="2800" b="1" dirty="0">
                <a:solidFill>
                  <a:srgbClr val="0000FF"/>
                </a:solidFill>
                <a:latin typeface="楷体" pitchFamily="49" charset="-122"/>
                <a:ea typeface="楷体" pitchFamily="49" charset="-122"/>
              </a:rPr>
              <a:t>将自身身份的缺失</a:t>
            </a:r>
            <a:r>
              <a:rPr lang="en-US" altLang="zh-CN" sz="2800" b="1" dirty="0">
                <a:solidFill>
                  <a:srgbClr val="0000FF"/>
                </a:solidFill>
                <a:latin typeface="楷体" pitchFamily="49" charset="-122"/>
                <a:ea typeface="楷体" pitchFamily="49" charset="-122"/>
              </a:rPr>
              <a:t>,</a:t>
            </a:r>
            <a:r>
              <a:rPr lang="zh-CN" altLang="zh-CN" sz="2800" b="1" dirty="0">
                <a:solidFill>
                  <a:srgbClr val="0000FF"/>
                </a:solidFill>
                <a:latin typeface="楷体" pitchFamily="49" charset="-122"/>
                <a:ea typeface="楷体" pitchFamily="49" charset="-122"/>
              </a:rPr>
              <a:t>推责于老师的身上。学校教育</a:t>
            </a:r>
            <a:r>
              <a:rPr lang="en-US" altLang="zh-CN" sz="2800" b="1" dirty="0">
                <a:solidFill>
                  <a:srgbClr val="0000FF"/>
                </a:solidFill>
                <a:latin typeface="楷体" pitchFamily="49" charset="-122"/>
                <a:ea typeface="楷体" pitchFamily="49" charset="-122"/>
              </a:rPr>
              <a:t>,</a:t>
            </a:r>
            <a:r>
              <a:rPr lang="zh-CN" altLang="zh-CN" sz="2800" b="1" dirty="0">
                <a:solidFill>
                  <a:srgbClr val="0000FF"/>
                </a:solidFill>
                <a:latin typeface="楷体" pitchFamily="49" charset="-122"/>
                <a:ea typeface="楷体" pitchFamily="49" charset="-122"/>
              </a:rPr>
              <a:t>更因缺少处罚权</a:t>
            </a:r>
            <a:r>
              <a:rPr lang="en-US" altLang="zh-CN" sz="2800" b="1" dirty="0">
                <a:solidFill>
                  <a:srgbClr val="0000FF"/>
                </a:solidFill>
                <a:latin typeface="楷体" pitchFamily="49" charset="-122"/>
                <a:ea typeface="楷体" pitchFamily="49" charset="-122"/>
              </a:rPr>
              <a:t>,</a:t>
            </a:r>
            <a:r>
              <a:rPr lang="zh-CN" altLang="zh-CN" sz="2800" b="1" dirty="0">
                <a:solidFill>
                  <a:srgbClr val="0000FF"/>
                </a:solidFill>
                <a:latin typeface="楷体" pitchFamily="49" charset="-122"/>
                <a:ea typeface="楷体" pitchFamily="49" charset="-122"/>
              </a:rPr>
              <a:t>而对学生“不敢管”“不能管”。这之中</a:t>
            </a:r>
            <a:r>
              <a:rPr lang="en-US" altLang="zh-CN" sz="2800" b="1" dirty="0">
                <a:solidFill>
                  <a:srgbClr val="0000FF"/>
                </a:solidFill>
                <a:latin typeface="楷体" pitchFamily="49" charset="-122"/>
                <a:ea typeface="楷体" pitchFamily="49" charset="-122"/>
              </a:rPr>
              <a:t>,</a:t>
            </a:r>
            <a:r>
              <a:rPr lang="zh-CN" altLang="zh-CN" sz="2800" b="1" dirty="0">
                <a:solidFill>
                  <a:srgbClr val="0000FF"/>
                </a:solidFill>
                <a:latin typeface="楷体" pitchFamily="49" charset="-122"/>
                <a:ea typeface="楷体" pitchFamily="49" charset="-122"/>
              </a:rPr>
              <a:t>需要的是家长与老师责任的回归</a:t>
            </a:r>
            <a:r>
              <a:rPr lang="en-US" altLang="zh-CN" sz="2800" b="1" dirty="0">
                <a:solidFill>
                  <a:srgbClr val="0000FF"/>
                </a:solidFill>
                <a:latin typeface="楷体" pitchFamily="49" charset="-122"/>
                <a:ea typeface="楷体" pitchFamily="49" charset="-122"/>
              </a:rPr>
              <a:t>,</a:t>
            </a:r>
            <a:r>
              <a:rPr lang="zh-CN" altLang="zh-CN" sz="2800" b="1" dirty="0">
                <a:solidFill>
                  <a:srgbClr val="0000FF"/>
                </a:solidFill>
                <a:latin typeface="楷体" pitchFamily="49" charset="-122"/>
                <a:ea typeface="楷体" pitchFamily="49" charset="-122"/>
              </a:rPr>
              <a:t>与权力的重新赋予。</a:t>
            </a:r>
          </a:p>
          <a:p>
            <a:pPr>
              <a:buNone/>
            </a:pPr>
            <a:r>
              <a:rPr lang="en-US" altLang="zh-CN" sz="2800" b="1" dirty="0">
                <a:solidFill>
                  <a:srgbClr val="0000FF"/>
                </a:solidFill>
                <a:latin typeface="楷体" pitchFamily="49" charset="-122"/>
                <a:ea typeface="楷体" pitchFamily="49" charset="-122"/>
              </a:rPr>
              <a:t> </a:t>
            </a:r>
            <a:r>
              <a:rPr lang="en-US" altLang="zh-CN" sz="2800" b="1" dirty="0" smtClean="0">
                <a:solidFill>
                  <a:srgbClr val="0000FF"/>
                </a:solidFill>
                <a:latin typeface="楷体" pitchFamily="49" charset="-122"/>
                <a:ea typeface="楷体" pitchFamily="49" charset="-122"/>
              </a:rPr>
              <a:t>  </a:t>
            </a:r>
            <a:r>
              <a:rPr lang="zh-CN" altLang="zh-CN" sz="2800" b="1" dirty="0">
                <a:solidFill>
                  <a:srgbClr val="0000FF"/>
                </a:solidFill>
                <a:latin typeface="楷体" pitchFamily="49" charset="-122"/>
                <a:ea typeface="楷体" pitchFamily="49" charset="-122"/>
              </a:rPr>
              <a:t>“教不严”的学校教育背后</a:t>
            </a:r>
            <a:r>
              <a:rPr lang="en-US" altLang="zh-CN" sz="2800" b="1" dirty="0">
                <a:solidFill>
                  <a:srgbClr val="0000FF"/>
                </a:solidFill>
                <a:latin typeface="楷体" pitchFamily="49" charset="-122"/>
                <a:ea typeface="楷体" pitchFamily="49" charset="-122"/>
              </a:rPr>
              <a:t>,</a:t>
            </a:r>
            <a:r>
              <a:rPr lang="zh-CN" altLang="zh-CN" sz="2800" b="1" dirty="0">
                <a:solidFill>
                  <a:srgbClr val="0000FF"/>
                </a:solidFill>
                <a:latin typeface="楷体" pitchFamily="49" charset="-122"/>
                <a:ea typeface="楷体" pitchFamily="49" charset="-122"/>
              </a:rPr>
              <a:t>实际上是“养不教”的家庭教育遗留的恶果。独生子女政策下</a:t>
            </a:r>
            <a:r>
              <a:rPr lang="en-US" altLang="zh-CN" sz="2800" b="1" dirty="0">
                <a:solidFill>
                  <a:srgbClr val="0000FF"/>
                </a:solidFill>
                <a:latin typeface="楷体" pitchFamily="49" charset="-122"/>
                <a:ea typeface="楷体" pitchFamily="49" charset="-122"/>
              </a:rPr>
              <a:t>,</a:t>
            </a:r>
            <a:r>
              <a:rPr lang="zh-CN" altLang="zh-CN" sz="2800" b="1" dirty="0">
                <a:solidFill>
                  <a:srgbClr val="0000FF"/>
                </a:solidFill>
                <a:latin typeface="楷体" pitchFamily="49" charset="-122"/>
                <a:ea typeface="楷体" pitchFamily="49" charset="-122"/>
              </a:rPr>
              <a:t>孩子成为家庭中心。家长们的溺爱式培养</a:t>
            </a:r>
            <a:r>
              <a:rPr lang="en-US" altLang="zh-CN" sz="2800" b="1" dirty="0">
                <a:solidFill>
                  <a:srgbClr val="0000FF"/>
                </a:solidFill>
                <a:latin typeface="楷体" pitchFamily="49" charset="-122"/>
                <a:ea typeface="楷体" pitchFamily="49" charset="-122"/>
              </a:rPr>
              <a:t>,</a:t>
            </a:r>
            <a:r>
              <a:rPr lang="zh-CN" altLang="zh-CN" sz="2800" b="1" dirty="0">
                <a:solidFill>
                  <a:srgbClr val="0000FF"/>
                </a:solidFill>
                <a:latin typeface="楷体" pitchFamily="49" charset="-122"/>
                <a:ea typeface="楷体" pitchFamily="49" charset="-122"/>
              </a:rPr>
              <a:t>不仅使孩子失去良好的习惯</a:t>
            </a:r>
            <a:r>
              <a:rPr lang="en-US" altLang="zh-CN" sz="2800" b="1" dirty="0">
                <a:solidFill>
                  <a:srgbClr val="0000FF"/>
                </a:solidFill>
                <a:latin typeface="楷体" pitchFamily="49" charset="-122"/>
                <a:ea typeface="楷体" pitchFamily="49" charset="-122"/>
              </a:rPr>
              <a:t>,</a:t>
            </a:r>
            <a:r>
              <a:rPr lang="zh-CN" altLang="zh-CN" sz="2800" b="1" dirty="0">
                <a:solidFill>
                  <a:srgbClr val="0000FF"/>
                </a:solidFill>
                <a:latin typeface="楷体" pitchFamily="49" charset="-122"/>
                <a:ea typeface="楷体" pitchFamily="49" charset="-122"/>
              </a:rPr>
              <a:t>更使老师的教育束手束脚</a:t>
            </a:r>
            <a:r>
              <a:rPr lang="en-US" altLang="zh-CN" sz="2800" b="1" dirty="0">
                <a:solidFill>
                  <a:srgbClr val="0000FF"/>
                </a:solidFill>
                <a:latin typeface="楷体" pitchFamily="49" charset="-122"/>
                <a:ea typeface="楷体" pitchFamily="49" charset="-122"/>
              </a:rPr>
              <a:t>,</a:t>
            </a:r>
            <a:r>
              <a:rPr lang="zh-CN" altLang="zh-CN" sz="2800" b="1" dirty="0">
                <a:solidFill>
                  <a:srgbClr val="0000FF"/>
                </a:solidFill>
                <a:latin typeface="楷体" pitchFamily="49" charset="-122"/>
                <a:ea typeface="楷体" pitchFamily="49" charset="-122"/>
              </a:rPr>
              <a:t>虽曰爱之其实害之。蔡元培曾说</a:t>
            </a:r>
            <a:r>
              <a:rPr lang="en-US" altLang="zh-CN" sz="2800" b="1" dirty="0">
                <a:solidFill>
                  <a:srgbClr val="0000FF"/>
                </a:solidFill>
                <a:latin typeface="楷体" pitchFamily="49" charset="-122"/>
                <a:ea typeface="楷体" pitchFamily="49" charset="-122"/>
              </a:rPr>
              <a:t>:</a:t>
            </a:r>
            <a:r>
              <a:rPr lang="zh-CN" altLang="zh-CN" sz="2800" b="1" dirty="0">
                <a:solidFill>
                  <a:srgbClr val="0000FF"/>
                </a:solidFill>
                <a:latin typeface="楷体" pitchFamily="49" charset="-122"/>
                <a:ea typeface="楷体" pitchFamily="49" charset="-122"/>
              </a:rPr>
              <a:t>“教育</a:t>
            </a:r>
            <a:r>
              <a:rPr lang="en-US" altLang="zh-CN" sz="2800" b="1" dirty="0">
                <a:solidFill>
                  <a:srgbClr val="0000FF"/>
                </a:solidFill>
                <a:latin typeface="楷体" pitchFamily="49" charset="-122"/>
                <a:ea typeface="楷体" pitchFamily="49" charset="-122"/>
              </a:rPr>
              <a:t>,</a:t>
            </a:r>
            <a:r>
              <a:rPr lang="zh-CN" altLang="zh-CN" sz="2800" b="1" dirty="0">
                <a:solidFill>
                  <a:srgbClr val="0000FF"/>
                </a:solidFill>
                <a:latin typeface="楷体" pitchFamily="49" charset="-122"/>
                <a:ea typeface="楷体" pitchFamily="49" charset="-122"/>
              </a:rPr>
              <a:t>养成人性之功也。家庭教育对于人性的培养</a:t>
            </a:r>
            <a:r>
              <a:rPr lang="en-US" altLang="zh-CN" sz="2800" b="1" dirty="0">
                <a:solidFill>
                  <a:srgbClr val="0000FF"/>
                </a:solidFill>
                <a:latin typeface="楷体" pitchFamily="49" charset="-122"/>
                <a:ea typeface="楷体" pitchFamily="49" charset="-122"/>
              </a:rPr>
              <a:t>,</a:t>
            </a:r>
            <a:r>
              <a:rPr lang="zh-CN" altLang="zh-CN" sz="2800" b="1" dirty="0">
                <a:solidFill>
                  <a:srgbClr val="0000FF"/>
                </a:solidFill>
                <a:latin typeface="楷体" pitchFamily="49" charset="-122"/>
                <a:ea typeface="楷体" pitchFamily="49" charset="-122"/>
              </a:rPr>
              <a:t>对于孩子今后的学校教育有着深刻的影响。家长的只养不教</a:t>
            </a:r>
            <a:r>
              <a:rPr lang="en-US" altLang="zh-CN" sz="2800" b="1" dirty="0">
                <a:solidFill>
                  <a:srgbClr val="0000FF"/>
                </a:solidFill>
                <a:latin typeface="楷体" pitchFamily="49" charset="-122"/>
                <a:ea typeface="楷体" pitchFamily="49" charset="-122"/>
              </a:rPr>
              <a:t>,</a:t>
            </a:r>
            <a:r>
              <a:rPr lang="zh-CN" altLang="zh-CN" sz="2800" b="1" dirty="0">
                <a:solidFill>
                  <a:srgbClr val="0000FF"/>
                </a:solidFill>
                <a:latin typeface="楷体" pitchFamily="49" charset="-122"/>
                <a:ea typeface="楷体" pitchFamily="49" charset="-122"/>
              </a:rPr>
              <a:t>只能导致老师只教不严。在现代教育老师“懒惰”的背后或许站立着无数“知过不改”的家长。社会对于老师惩戒权的重新赋予</a:t>
            </a:r>
            <a:r>
              <a:rPr lang="en-US" altLang="zh-CN" sz="2800" b="1" dirty="0">
                <a:solidFill>
                  <a:srgbClr val="0000FF"/>
                </a:solidFill>
                <a:latin typeface="楷体" pitchFamily="49" charset="-122"/>
                <a:ea typeface="楷体" pitchFamily="49" charset="-122"/>
              </a:rPr>
              <a:t>,</a:t>
            </a:r>
            <a:r>
              <a:rPr lang="zh-CN" altLang="zh-CN" sz="2800" b="1" dirty="0">
                <a:solidFill>
                  <a:srgbClr val="0000FF"/>
                </a:solidFill>
                <a:latin typeface="楷体" pitchFamily="49" charset="-122"/>
                <a:ea typeface="楷体" pitchFamily="49" charset="-122"/>
              </a:rPr>
              <a:t>是解决问题的一大方法</a:t>
            </a:r>
            <a:r>
              <a:rPr lang="en-US" altLang="zh-CN" sz="2800" b="1" dirty="0">
                <a:solidFill>
                  <a:srgbClr val="0000FF"/>
                </a:solidFill>
                <a:latin typeface="楷体" pitchFamily="49" charset="-122"/>
                <a:ea typeface="楷体" pitchFamily="49" charset="-122"/>
              </a:rPr>
              <a:t>,</a:t>
            </a:r>
            <a:r>
              <a:rPr lang="zh-CN" altLang="zh-CN" sz="2800" b="1" dirty="0">
                <a:solidFill>
                  <a:srgbClr val="0000FF"/>
                </a:solidFill>
                <a:latin typeface="楷体" pitchFamily="49" charset="-122"/>
                <a:ea typeface="楷体" pitchFamily="49" charset="-122"/>
              </a:rPr>
              <a:t>但更应做的是完善家庭教育</a:t>
            </a:r>
            <a:r>
              <a:rPr lang="en-US" altLang="zh-CN" sz="2800" b="1" dirty="0">
                <a:solidFill>
                  <a:srgbClr val="0000FF"/>
                </a:solidFill>
                <a:latin typeface="楷体" pitchFamily="49" charset="-122"/>
                <a:ea typeface="楷体" pitchFamily="49" charset="-122"/>
              </a:rPr>
              <a:t>,</a:t>
            </a:r>
            <a:r>
              <a:rPr lang="zh-CN" altLang="zh-CN" sz="2800" b="1" dirty="0">
                <a:solidFill>
                  <a:srgbClr val="0000FF"/>
                </a:solidFill>
                <a:latin typeface="楷体" pitchFamily="49" charset="-122"/>
                <a:ea typeface="楷体" pitchFamily="49" charset="-122"/>
              </a:rPr>
              <a:t>培养家长教育子女的意识</a:t>
            </a:r>
            <a:r>
              <a:rPr lang="zh-CN" altLang="zh-CN" sz="2800" b="1" dirty="0" smtClean="0">
                <a:solidFill>
                  <a:srgbClr val="0000FF"/>
                </a:solidFill>
                <a:latin typeface="楷体" pitchFamily="49" charset="-122"/>
                <a:ea typeface="楷体" pitchFamily="49" charset="-122"/>
              </a:rPr>
              <a:t>。</a:t>
            </a:r>
            <a:endParaRPr lang="zh-CN" altLang="zh-CN" sz="2800" b="1" dirty="0">
              <a:solidFill>
                <a:srgbClr val="0000FF"/>
              </a:solidFill>
              <a:latin typeface="楷体" pitchFamily="49" charset="-122"/>
              <a:ea typeface="楷体" pitchFamily="49" charset="-122"/>
            </a:endParaRPr>
          </a:p>
        </p:txBody>
      </p:sp>
    </p:spTree>
    <p:extLst>
      <p:ext uri="{BB962C8B-B14F-4D97-AF65-F5344CB8AC3E}">
        <p14:creationId xmlns:p14="http://schemas.microsoft.com/office/powerpoint/2010/main" val="4293744941"/>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24261" y="404664"/>
            <a:ext cx="11358699" cy="4056495"/>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en-US" altLang="zh-CN" sz="2800" b="1" dirty="0" smtClean="0">
                <a:solidFill>
                  <a:srgbClr val="0000FF"/>
                </a:solidFill>
                <a:latin typeface="楷体" pitchFamily="49" charset="-122"/>
                <a:ea typeface="楷体" pitchFamily="49" charset="-122"/>
              </a:rPr>
              <a:t>   </a:t>
            </a:r>
            <a:r>
              <a:rPr lang="zh-CN" altLang="zh-CN" sz="2800" b="1" dirty="0" smtClean="0">
                <a:solidFill>
                  <a:srgbClr val="0000FF"/>
                </a:solidFill>
                <a:latin typeface="楷体" pitchFamily="49" charset="-122"/>
                <a:ea typeface="楷体" pitchFamily="49" charset="-122"/>
              </a:rPr>
              <a:t>不论</a:t>
            </a:r>
            <a:r>
              <a:rPr lang="zh-CN" altLang="zh-CN" sz="2800" b="1" dirty="0">
                <a:solidFill>
                  <a:srgbClr val="0000FF"/>
                </a:solidFill>
                <a:latin typeface="楷体" pitchFamily="49" charset="-122"/>
                <a:ea typeface="楷体" pitchFamily="49" charset="-122"/>
              </a:rPr>
              <a:t>是家庭教育抑或是学校教育</a:t>
            </a:r>
            <a:r>
              <a:rPr lang="en-US" altLang="zh-CN" sz="2800" b="1" dirty="0">
                <a:solidFill>
                  <a:srgbClr val="0000FF"/>
                </a:solidFill>
                <a:latin typeface="楷体" pitchFamily="49" charset="-122"/>
                <a:ea typeface="楷体" pitchFamily="49" charset="-122"/>
              </a:rPr>
              <a:t>,</a:t>
            </a:r>
            <a:r>
              <a:rPr lang="zh-CN" altLang="zh-CN" sz="2800" b="1" dirty="0">
                <a:solidFill>
                  <a:srgbClr val="0000FF"/>
                </a:solidFill>
                <a:latin typeface="楷体" pitchFamily="49" charset="-122"/>
                <a:ea typeface="楷体" pitchFamily="49" charset="-122"/>
              </a:rPr>
              <a:t>作用者都是被教育的孩子。因此正确的教育不应将孩子学坏一味归责于老师</a:t>
            </a:r>
            <a:r>
              <a:rPr lang="en-US" altLang="zh-CN" sz="2800" b="1" dirty="0">
                <a:solidFill>
                  <a:srgbClr val="0000FF"/>
                </a:solidFill>
                <a:latin typeface="楷体" pitchFamily="49" charset="-122"/>
                <a:ea typeface="楷体" pitchFamily="49" charset="-122"/>
              </a:rPr>
              <a:t>,</a:t>
            </a:r>
            <a:r>
              <a:rPr lang="zh-CN" altLang="zh-CN" sz="2800" b="1" dirty="0">
                <a:solidFill>
                  <a:srgbClr val="0000FF"/>
                </a:solidFill>
                <a:latin typeface="楷体" pitchFamily="49" charset="-122"/>
                <a:ea typeface="楷体" pitchFamily="49" charset="-122"/>
              </a:rPr>
              <a:t>家长与老师更不能一味违背孩子意愿</a:t>
            </a:r>
            <a:r>
              <a:rPr lang="en-US" altLang="zh-CN" sz="2800" b="1" dirty="0">
                <a:solidFill>
                  <a:srgbClr val="0000FF"/>
                </a:solidFill>
                <a:latin typeface="楷体" pitchFamily="49" charset="-122"/>
                <a:ea typeface="楷体" pitchFamily="49" charset="-122"/>
              </a:rPr>
              <a:t>,</a:t>
            </a:r>
            <a:r>
              <a:rPr lang="zh-CN" altLang="zh-CN" sz="2800" b="1" dirty="0">
                <a:solidFill>
                  <a:srgbClr val="0000FF"/>
                </a:solidFill>
                <a:latin typeface="楷体" pitchFamily="49" charset="-122"/>
                <a:ea typeface="楷体" pitchFamily="49" charset="-122"/>
              </a:rPr>
              <a:t>因严而严</a:t>
            </a:r>
            <a:r>
              <a:rPr lang="en-US" altLang="zh-CN" sz="2800" b="1" dirty="0">
                <a:solidFill>
                  <a:srgbClr val="0000FF"/>
                </a:solidFill>
                <a:latin typeface="楷体" pitchFamily="49" charset="-122"/>
                <a:ea typeface="楷体" pitchFamily="49" charset="-122"/>
              </a:rPr>
              <a:t>,</a:t>
            </a:r>
            <a:r>
              <a:rPr lang="zh-CN" altLang="zh-CN" sz="2800" b="1" dirty="0">
                <a:solidFill>
                  <a:srgbClr val="0000FF"/>
                </a:solidFill>
                <a:latin typeface="楷体" pitchFamily="49" charset="-122"/>
                <a:ea typeface="楷体" pitchFamily="49" charset="-122"/>
              </a:rPr>
              <a:t>为教而教</a:t>
            </a:r>
            <a:r>
              <a:rPr lang="en-US" altLang="zh-CN" sz="2800" b="1" dirty="0">
                <a:solidFill>
                  <a:srgbClr val="0000FF"/>
                </a:solidFill>
                <a:latin typeface="楷体" pitchFamily="49" charset="-122"/>
                <a:ea typeface="楷体" pitchFamily="49" charset="-122"/>
              </a:rPr>
              <a:t>,</a:t>
            </a:r>
            <a:r>
              <a:rPr lang="zh-CN" altLang="zh-CN" sz="2800" b="1" dirty="0">
                <a:solidFill>
                  <a:srgbClr val="0000FF"/>
                </a:solidFill>
                <a:latin typeface="楷体" pitchFamily="49" charset="-122"/>
                <a:ea typeface="楷体" pitchFamily="49" charset="-122"/>
              </a:rPr>
              <a:t>以免发生豫章书院的惨案。家长要起到良好的引导作用</a:t>
            </a:r>
            <a:r>
              <a:rPr lang="en-US" altLang="zh-CN" sz="2800" b="1" dirty="0">
                <a:solidFill>
                  <a:srgbClr val="0000FF"/>
                </a:solidFill>
                <a:latin typeface="楷体" pitchFamily="49" charset="-122"/>
                <a:ea typeface="楷体" pitchFamily="49" charset="-122"/>
              </a:rPr>
              <a:t>,</a:t>
            </a:r>
            <a:r>
              <a:rPr lang="zh-CN" altLang="zh-CN" sz="2800" b="1" dirty="0">
                <a:solidFill>
                  <a:srgbClr val="0000FF"/>
                </a:solidFill>
                <a:latin typeface="楷体" pitchFamily="49" charset="-122"/>
                <a:ea typeface="楷体" pitchFamily="49" charset="-122"/>
              </a:rPr>
              <a:t>“孟母三迁”、《曾国藩家书》等就是极好的例子；老师更应尽职尽责</a:t>
            </a:r>
            <a:r>
              <a:rPr lang="en-US" altLang="zh-CN" sz="2800" b="1" dirty="0">
                <a:solidFill>
                  <a:srgbClr val="0000FF"/>
                </a:solidFill>
                <a:latin typeface="楷体" pitchFamily="49" charset="-122"/>
                <a:ea typeface="楷体" pitchFamily="49" charset="-122"/>
              </a:rPr>
              <a:t>,</a:t>
            </a:r>
            <a:r>
              <a:rPr lang="zh-CN" altLang="zh-CN" sz="2800" b="1" dirty="0">
                <a:solidFill>
                  <a:srgbClr val="0000FF"/>
                </a:solidFill>
                <a:latin typeface="楷体" pitchFamily="49" charset="-122"/>
                <a:ea typeface="楷体" pitchFamily="49" charset="-122"/>
              </a:rPr>
              <a:t>积极合作</a:t>
            </a:r>
            <a:r>
              <a:rPr lang="en-US" altLang="zh-CN" sz="2800" b="1" dirty="0">
                <a:solidFill>
                  <a:srgbClr val="0000FF"/>
                </a:solidFill>
                <a:latin typeface="楷体" pitchFamily="49" charset="-122"/>
                <a:ea typeface="楷体" pitchFamily="49" charset="-122"/>
              </a:rPr>
              <a:t>,</a:t>
            </a:r>
            <a:r>
              <a:rPr lang="zh-CN" altLang="zh-CN" sz="2800" b="1" dirty="0">
                <a:solidFill>
                  <a:srgbClr val="0000FF"/>
                </a:solidFill>
                <a:latin typeface="楷体" pitchFamily="49" charset="-122"/>
                <a:ea typeface="楷体" pitchFamily="49" charset="-122"/>
              </a:rPr>
              <a:t>起到“家校共育”的三方效果。</a:t>
            </a:r>
          </a:p>
          <a:p>
            <a:pPr>
              <a:buNone/>
            </a:pPr>
            <a:r>
              <a:rPr lang="en-US" altLang="zh-CN" sz="2800" b="1" dirty="0" smtClean="0">
                <a:solidFill>
                  <a:srgbClr val="0000FF"/>
                </a:solidFill>
                <a:latin typeface="楷体" pitchFamily="49" charset="-122"/>
                <a:ea typeface="楷体" pitchFamily="49" charset="-122"/>
              </a:rPr>
              <a:t>    </a:t>
            </a:r>
            <a:r>
              <a:rPr lang="zh-CN" altLang="zh-CN" sz="2800" b="1" dirty="0" smtClean="0">
                <a:solidFill>
                  <a:srgbClr val="0000FF"/>
                </a:solidFill>
                <a:latin typeface="楷体" pitchFamily="49" charset="-122"/>
                <a:ea typeface="楷体" pitchFamily="49" charset="-122"/>
              </a:rPr>
              <a:t>“</a:t>
            </a:r>
            <a:r>
              <a:rPr lang="zh-CN" altLang="zh-CN" sz="2800" b="1" dirty="0">
                <a:solidFill>
                  <a:srgbClr val="0000FF"/>
                </a:solidFill>
                <a:latin typeface="楷体" pitchFamily="49" charset="-122"/>
                <a:ea typeface="楷体" pitchFamily="49" charset="-122"/>
              </a:rPr>
              <a:t>养不教</a:t>
            </a:r>
            <a:r>
              <a:rPr lang="en-US" altLang="zh-CN" sz="2800" b="1" dirty="0">
                <a:solidFill>
                  <a:srgbClr val="0000FF"/>
                </a:solidFill>
                <a:latin typeface="楷体" pitchFamily="49" charset="-122"/>
                <a:ea typeface="楷体" pitchFamily="49" charset="-122"/>
              </a:rPr>
              <a:t>,</a:t>
            </a:r>
            <a:r>
              <a:rPr lang="zh-CN" altLang="zh-CN" sz="2800" b="1" dirty="0">
                <a:solidFill>
                  <a:srgbClr val="0000FF"/>
                </a:solidFill>
                <a:latin typeface="楷体" pitchFamily="49" charset="-122"/>
                <a:ea typeface="楷体" pitchFamily="49" charset="-122"/>
              </a:rPr>
              <a:t>父之过。教不严</a:t>
            </a:r>
            <a:r>
              <a:rPr lang="en-US" altLang="zh-CN" sz="2800" b="1" dirty="0">
                <a:solidFill>
                  <a:srgbClr val="0000FF"/>
                </a:solidFill>
                <a:latin typeface="楷体" pitchFamily="49" charset="-122"/>
                <a:ea typeface="楷体" pitchFamily="49" charset="-122"/>
              </a:rPr>
              <a:t>,</a:t>
            </a:r>
            <a:r>
              <a:rPr lang="zh-CN" altLang="zh-CN" sz="2800" b="1" dirty="0">
                <a:solidFill>
                  <a:srgbClr val="0000FF"/>
                </a:solidFill>
                <a:latin typeface="楷体" pitchFamily="49" charset="-122"/>
                <a:ea typeface="楷体" pitchFamily="49" charset="-122"/>
              </a:rPr>
              <a:t>师之惰。”教育真正应该关注的</a:t>
            </a:r>
            <a:r>
              <a:rPr lang="en-US" altLang="zh-CN" sz="2800" b="1" dirty="0">
                <a:solidFill>
                  <a:srgbClr val="0000FF"/>
                </a:solidFill>
                <a:latin typeface="楷体" pitchFamily="49" charset="-122"/>
                <a:ea typeface="楷体" pitchFamily="49" charset="-122"/>
              </a:rPr>
              <a:t>,</a:t>
            </a:r>
            <a:r>
              <a:rPr lang="zh-CN" altLang="zh-CN" sz="2800" b="1" dirty="0">
                <a:solidFill>
                  <a:srgbClr val="0000FF"/>
                </a:solidFill>
                <a:latin typeface="楷体" pitchFamily="49" charset="-122"/>
                <a:ea typeface="楷体" pitchFamily="49" charset="-122"/>
              </a:rPr>
              <a:t>不应是如何归过</a:t>
            </a:r>
            <a:r>
              <a:rPr lang="en-US" altLang="zh-CN" sz="2800" b="1" dirty="0">
                <a:solidFill>
                  <a:srgbClr val="0000FF"/>
                </a:solidFill>
                <a:latin typeface="楷体" pitchFamily="49" charset="-122"/>
                <a:ea typeface="楷体" pitchFamily="49" charset="-122"/>
              </a:rPr>
              <a:t>,</a:t>
            </a:r>
            <a:r>
              <a:rPr lang="zh-CN" altLang="zh-CN" sz="2800" b="1" dirty="0">
                <a:solidFill>
                  <a:srgbClr val="0000FF"/>
                </a:solidFill>
                <a:latin typeface="楷体" pitchFamily="49" charset="-122"/>
                <a:ea typeface="楷体" pitchFamily="49" charset="-122"/>
              </a:rPr>
              <a:t>而是如何归责。孩子的自我约束、家长的正确、学校的严格要求</a:t>
            </a:r>
            <a:r>
              <a:rPr lang="en-US" altLang="zh-CN" sz="2800" b="1" dirty="0">
                <a:solidFill>
                  <a:srgbClr val="0000FF"/>
                </a:solidFill>
                <a:latin typeface="楷体" pitchFamily="49" charset="-122"/>
                <a:ea typeface="楷体" pitchFamily="49" charset="-122"/>
              </a:rPr>
              <a:t>,</a:t>
            </a:r>
            <a:r>
              <a:rPr lang="zh-CN" altLang="zh-CN" sz="2800" b="1" dirty="0">
                <a:solidFill>
                  <a:srgbClr val="0000FF"/>
                </a:solidFill>
                <a:latin typeface="楷体" pitchFamily="49" charset="-122"/>
                <a:ea typeface="楷体" pitchFamily="49" charset="-122"/>
              </a:rPr>
              <a:t>三方合力</a:t>
            </a:r>
            <a:r>
              <a:rPr lang="en-US" altLang="zh-CN" sz="2800" b="1" dirty="0">
                <a:solidFill>
                  <a:srgbClr val="0000FF"/>
                </a:solidFill>
                <a:latin typeface="楷体" pitchFamily="49" charset="-122"/>
                <a:ea typeface="楷体" pitchFamily="49" charset="-122"/>
              </a:rPr>
              <a:t>,</a:t>
            </a:r>
            <a:r>
              <a:rPr lang="zh-CN" altLang="zh-CN" sz="2800" b="1" dirty="0">
                <a:solidFill>
                  <a:srgbClr val="0000FF"/>
                </a:solidFill>
                <a:latin typeface="楷体" pitchFamily="49" charset="-122"/>
                <a:ea typeface="楷体" pitchFamily="49" charset="-122"/>
              </a:rPr>
              <a:t>方能以古为鉴</a:t>
            </a:r>
            <a:r>
              <a:rPr lang="en-US" altLang="zh-CN" sz="2800" b="1" dirty="0">
                <a:solidFill>
                  <a:srgbClr val="0000FF"/>
                </a:solidFill>
                <a:latin typeface="楷体" pitchFamily="49" charset="-122"/>
                <a:ea typeface="楷体" pitchFamily="49" charset="-122"/>
              </a:rPr>
              <a:t>,</a:t>
            </a:r>
            <a:r>
              <a:rPr lang="zh-CN" altLang="zh-CN" sz="2800" b="1" dirty="0">
                <a:solidFill>
                  <a:srgbClr val="0000FF"/>
                </a:solidFill>
                <a:latin typeface="楷体" pitchFamily="49" charset="-122"/>
                <a:ea typeface="楷体" pitchFamily="49" charset="-122"/>
              </a:rPr>
              <a:t>家校共育；方能培养出祖国栋梁之才。由此</a:t>
            </a:r>
            <a:r>
              <a:rPr lang="en-US" altLang="zh-CN" sz="2800" b="1" dirty="0">
                <a:solidFill>
                  <a:srgbClr val="0000FF"/>
                </a:solidFill>
                <a:latin typeface="楷体" pitchFamily="49" charset="-122"/>
                <a:ea typeface="楷体" pitchFamily="49" charset="-122"/>
              </a:rPr>
              <a:t>,</a:t>
            </a:r>
            <a:r>
              <a:rPr lang="zh-CN" altLang="zh-CN" sz="2800" b="1" dirty="0">
                <a:solidFill>
                  <a:srgbClr val="0000FF"/>
                </a:solidFill>
                <a:latin typeface="楷体" pitchFamily="49" charset="-122"/>
                <a:ea typeface="楷体" pitchFamily="49" charset="-122"/>
              </a:rPr>
              <a:t>中华之教育可成</a:t>
            </a:r>
            <a:r>
              <a:rPr lang="en-US" altLang="zh-CN" sz="2800" b="1" dirty="0">
                <a:solidFill>
                  <a:srgbClr val="0000FF"/>
                </a:solidFill>
                <a:latin typeface="楷体" pitchFamily="49" charset="-122"/>
                <a:ea typeface="楷体" pitchFamily="49" charset="-122"/>
              </a:rPr>
              <a:t>!</a:t>
            </a:r>
            <a:endParaRPr lang="zh-CN" altLang="zh-CN" sz="2800" b="1" dirty="0">
              <a:solidFill>
                <a:srgbClr val="0000FF"/>
              </a:solidFill>
              <a:latin typeface="楷体" pitchFamily="49" charset="-122"/>
              <a:ea typeface="楷体" pitchFamily="49" charset="-122"/>
            </a:endParaRPr>
          </a:p>
        </p:txBody>
      </p:sp>
    </p:spTree>
    <p:extLst>
      <p:ext uri="{BB962C8B-B14F-4D97-AF65-F5344CB8AC3E}">
        <p14:creationId xmlns:p14="http://schemas.microsoft.com/office/powerpoint/2010/main" val="1291179246"/>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94525" y="332656"/>
            <a:ext cx="11358699" cy="4142673"/>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en-US" altLang="zh-CN" sz="2800" b="1" dirty="0" smtClean="0">
                <a:solidFill>
                  <a:srgbClr val="FF0000"/>
                </a:solidFill>
                <a:latin typeface="楷体" pitchFamily="49" charset="-122"/>
                <a:ea typeface="楷体" pitchFamily="49" charset="-122"/>
              </a:rPr>
              <a:t>       </a:t>
            </a:r>
            <a:r>
              <a:rPr lang="zh-CN" altLang="zh-CN" sz="2800" b="1" dirty="0" smtClean="0">
                <a:solidFill>
                  <a:srgbClr val="FF0000"/>
                </a:solidFill>
                <a:latin typeface="楷体" pitchFamily="49" charset="-122"/>
                <a:ea typeface="楷体" pitchFamily="49" charset="-122"/>
              </a:rPr>
              <a:t>一类</a:t>
            </a:r>
            <a:r>
              <a:rPr lang="zh-CN" altLang="zh-CN" sz="2800" b="1" dirty="0">
                <a:solidFill>
                  <a:srgbClr val="FF0000"/>
                </a:solidFill>
                <a:latin typeface="楷体" pitchFamily="49" charset="-122"/>
                <a:ea typeface="楷体" pitchFamily="49" charset="-122"/>
              </a:rPr>
              <a:t>上</a:t>
            </a:r>
            <a:r>
              <a:rPr lang="en-US" altLang="zh-CN" sz="2800" b="1" dirty="0">
                <a:solidFill>
                  <a:srgbClr val="FF0000"/>
                </a:solidFill>
                <a:latin typeface="楷体" pitchFamily="49" charset="-122"/>
                <a:ea typeface="楷体" pitchFamily="49" charset="-122"/>
              </a:rPr>
              <a:t>  </a:t>
            </a:r>
            <a:r>
              <a:rPr lang="zh-CN" altLang="zh-CN" sz="2800" b="1" dirty="0">
                <a:solidFill>
                  <a:srgbClr val="FF0000"/>
                </a:solidFill>
                <a:latin typeface="楷体" pitchFamily="49" charset="-122"/>
                <a:ea typeface="楷体" pitchFamily="49" charset="-122"/>
              </a:rPr>
              <a:t>无情未必真豪杰（</a:t>
            </a:r>
            <a:r>
              <a:rPr lang="en-US" altLang="zh-CN" sz="2800" b="1" dirty="0">
                <a:solidFill>
                  <a:srgbClr val="FF0000"/>
                </a:solidFill>
                <a:latin typeface="楷体" pitchFamily="49" charset="-122"/>
                <a:ea typeface="楷体" pitchFamily="49" charset="-122"/>
              </a:rPr>
              <a:t>46</a:t>
            </a:r>
            <a:r>
              <a:rPr lang="zh-CN" altLang="zh-CN" sz="2800" b="1" dirty="0">
                <a:solidFill>
                  <a:srgbClr val="FF0000"/>
                </a:solidFill>
                <a:latin typeface="楷体" pitchFamily="49" charset="-122"/>
                <a:ea typeface="楷体" pitchFamily="49" charset="-122"/>
              </a:rPr>
              <a:t>分）</a:t>
            </a:r>
          </a:p>
          <a:p>
            <a:pPr>
              <a:buNone/>
            </a:pPr>
            <a:r>
              <a:rPr lang="en-US" altLang="zh-CN" sz="2800" b="1" dirty="0" smtClean="0">
                <a:solidFill>
                  <a:srgbClr val="0000FF"/>
                </a:solidFill>
                <a:latin typeface="楷体" pitchFamily="49" charset="-122"/>
                <a:ea typeface="楷体" pitchFamily="49" charset="-122"/>
              </a:rPr>
              <a:t>     </a:t>
            </a:r>
            <a:r>
              <a:rPr lang="zh-CN" altLang="zh-CN" sz="2800" b="1" dirty="0" smtClean="0">
                <a:solidFill>
                  <a:srgbClr val="0000FF"/>
                </a:solidFill>
                <a:latin typeface="楷体" pitchFamily="49" charset="-122"/>
                <a:ea typeface="楷体" pitchFamily="49" charset="-122"/>
              </a:rPr>
              <a:t>《三字经》</a:t>
            </a:r>
            <a:r>
              <a:rPr lang="zh-CN" altLang="zh-CN" sz="2800" b="1" dirty="0">
                <a:solidFill>
                  <a:srgbClr val="0000FF"/>
                </a:solidFill>
                <a:latin typeface="楷体" pitchFamily="49" charset="-122"/>
                <a:ea typeface="楷体" pitchFamily="49" charset="-122"/>
              </a:rPr>
              <a:t>中有这样一句常被用来鞭策父亲与老师的话：“养不教，父之过；教不严，师之惰”。而我认为，将父亲和老师与“严厉”死死绑在一处的做法未必正确，无情未必真豪杰。</a:t>
            </a:r>
          </a:p>
          <a:p>
            <a:pPr>
              <a:buNone/>
            </a:pPr>
            <a:r>
              <a:rPr lang="en-US" altLang="zh-CN" sz="2800" b="1" dirty="0" smtClean="0">
                <a:solidFill>
                  <a:srgbClr val="0000FF"/>
                </a:solidFill>
                <a:latin typeface="楷体" pitchFamily="49" charset="-122"/>
                <a:ea typeface="楷体" pitchFamily="49" charset="-122"/>
              </a:rPr>
              <a:t>     </a:t>
            </a:r>
            <a:r>
              <a:rPr lang="zh-CN" altLang="zh-CN" sz="2800" b="1" dirty="0" smtClean="0">
                <a:solidFill>
                  <a:srgbClr val="0000FF"/>
                </a:solidFill>
                <a:latin typeface="楷体" pitchFamily="49" charset="-122"/>
                <a:ea typeface="楷体" pitchFamily="49" charset="-122"/>
              </a:rPr>
              <a:t>诚然</a:t>
            </a:r>
            <a:r>
              <a:rPr lang="zh-CN" altLang="zh-CN" sz="2800" b="1" dirty="0">
                <a:solidFill>
                  <a:srgbClr val="0000FF"/>
                </a:solidFill>
                <a:latin typeface="楷体" pitchFamily="49" charset="-122"/>
                <a:ea typeface="楷体" pitchFamily="49" charset="-122"/>
              </a:rPr>
              <a:t>，我们不能否认良好的家庭教育与学校教育是一个人成长为人的基石。在无数的熊孩子与巨婴的背后，都有一个“养不教”“教不严”的父亲或老师。但我们不能忽略的是，这样的观念造成了父亲、老师形象的僵化，以至于与亲生孩子或所教授的学生间，产生了无法跨越的隔阂</a:t>
            </a:r>
            <a:r>
              <a:rPr lang="zh-CN" altLang="zh-CN" sz="2800" b="1" dirty="0" smtClean="0">
                <a:solidFill>
                  <a:srgbClr val="0000FF"/>
                </a:solidFill>
                <a:latin typeface="楷体" pitchFamily="49" charset="-122"/>
                <a:ea typeface="楷体" pitchFamily="49" charset="-122"/>
              </a:rPr>
              <a:t>。</a:t>
            </a:r>
            <a:r>
              <a:rPr lang="en-US" altLang="zh-CN" sz="2800" b="1" dirty="0" smtClean="0">
                <a:solidFill>
                  <a:srgbClr val="0000FF"/>
                </a:solidFill>
                <a:latin typeface="楷体" pitchFamily="49" charset="-122"/>
                <a:ea typeface="楷体" pitchFamily="49" charset="-122"/>
              </a:rPr>
              <a:t> </a:t>
            </a:r>
            <a:endParaRPr lang="zh-CN" altLang="zh-CN" sz="2800" b="1" dirty="0">
              <a:solidFill>
                <a:srgbClr val="0000FF"/>
              </a:solidFill>
              <a:latin typeface="楷体" pitchFamily="49" charset="-122"/>
              <a:ea typeface="楷体" pitchFamily="49" charset="-122"/>
            </a:endParaRPr>
          </a:p>
        </p:txBody>
      </p:sp>
    </p:spTree>
    <p:extLst>
      <p:ext uri="{BB962C8B-B14F-4D97-AF65-F5344CB8AC3E}">
        <p14:creationId xmlns:p14="http://schemas.microsoft.com/office/powerpoint/2010/main" val="251745188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94525" y="332656"/>
            <a:ext cx="11358699" cy="3108543"/>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书法</a:t>
            </a:r>
            <a:r>
              <a:rPr lang="zh-CN" altLang="en-US" sz="2800" b="1" dirty="0">
                <a:solidFill>
                  <a:srgbClr val="0000FF"/>
                </a:solidFill>
                <a:latin typeface="楷体" pitchFamily="49" charset="-122"/>
                <a:ea typeface="楷体" pitchFamily="49" charset="-122"/>
              </a:rPr>
              <a:t>是汉字造型的艺术，属于形象艺术。但是，相比绘画、雕塑、戏剧等，它又是一</a:t>
            </a:r>
            <a:r>
              <a:rPr lang="zh-CN" altLang="en-US" sz="2800" b="1" dirty="0" smtClean="0">
                <a:solidFill>
                  <a:srgbClr val="0000FF"/>
                </a:solidFill>
                <a:latin typeface="楷体" pitchFamily="49" charset="-122"/>
                <a:ea typeface="楷体" pitchFamily="49" charset="-122"/>
              </a:rPr>
              <a:t>种相对</a:t>
            </a:r>
            <a:r>
              <a:rPr lang="zh-CN" altLang="en-US" sz="2800" b="1" dirty="0">
                <a:solidFill>
                  <a:srgbClr val="0000FF"/>
                </a:solidFill>
                <a:latin typeface="楷体" pitchFamily="49" charset="-122"/>
                <a:ea typeface="楷体" pitchFamily="49" charset="-122"/>
              </a:rPr>
              <a:t>较为抽象的艺术。对于懂得书法艺术的人来说，一幅优秀书法作品的艺术效果不会</a:t>
            </a:r>
            <a:r>
              <a:rPr lang="zh-CN" altLang="en-US" sz="2800" b="1" dirty="0" smtClean="0">
                <a:solidFill>
                  <a:srgbClr val="0000FF"/>
                </a:solidFill>
                <a:latin typeface="楷体" pitchFamily="49" charset="-122"/>
                <a:ea typeface="楷体" pitchFamily="49" charset="-122"/>
              </a:rPr>
              <a:t>低于优秀</a:t>
            </a:r>
            <a:r>
              <a:rPr lang="zh-CN" altLang="en-US" sz="2800" b="1" dirty="0">
                <a:solidFill>
                  <a:srgbClr val="0000FF"/>
                </a:solidFill>
                <a:latin typeface="楷体" pitchFamily="49" charset="-122"/>
                <a:ea typeface="楷体" pitchFamily="49" charset="-122"/>
              </a:rPr>
              <a:t>的绘画。书法艺术魅力巨大，书法史上诸如墨池笔冢的故事，早已成为传诵千古的佳话。</a:t>
            </a:r>
          </a:p>
          <a:p>
            <a:pPr eaLnBrk="1" hangingPunct="1">
              <a:spcBef>
                <a:spcPct val="0"/>
              </a:spcBef>
              <a:buFontTx/>
              <a:buNone/>
            </a:pPr>
            <a:r>
              <a:rPr lang="zh-CN" altLang="en-US" sz="2800" b="1" dirty="0">
                <a:solidFill>
                  <a:srgbClr val="0000FF"/>
                </a:solidFill>
                <a:latin typeface="楷体" pitchFamily="49" charset="-122"/>
                <a:ea typeface="楷体" pitchFamily="49" charset="-122"/>
              </a:rPr>
              <a:t>（取材于刘纲纪</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书法是一种艺术</a:t>
            </a:r>
            <a:r>
              <a:rPr lang="en-US" altLang="zh-CN" sz="2800" b="1" dirty="0">
                <a:solidFill>
                  <a:srgbClr val="0000FF"/>
                </a:solidFill>
                <a:latin typeface="楷体" pitchFamily="49" charset="-122"/>
                <a:ea typeface="楷体" pitchFamily="49" charset="-122"/>
              </a:rPr>
              <a:t>》</a:t>
            </a:r>
            <a:r>
              <a:rPr lang="zh-CN" altLang="en-US" sz="2800" b="1" dirty="0">
                <a:solidFill>
                  <a:srgbClr val="0000FF"/>
                </a:solidFill>
                <a:latin typeface="楷体" pitchFamily="49" charset="-122"/>
                <a:ea typeface="楷体" pitchFamily="49" charset="-122"/>
              </a:rPr>
              <a:t>）</a:t>
            </a:r>
          </a:p>
          <a:p>
            <a:pPr eaLnBrk="1" hangingPunct="1">
              <a:spcBef>
                <a:spcPct val="0"/>
              </a:spcBef>
              <a:buFontTx/>
              <a:buNone/>
            </a:pPr>
            <a:r>
              <a:rPr lang="zh-CN" altLang="en-US" sz="2800" b="1" dirty="0">
                <a:solidFill>
                  <a:srgbClr val="0000FF"/>
                </a:solidFill>
                <a:latin typeface="楷体" pitchFamily="49" charset="-122"/>
                <a:ea typeface="楷体" pitchFamily="49" charset="-122"/>
              </a:rPr>
              <a:t>注释：</a:t>
            </a:r>
            <a:r>
              <a:rPr lang="en-US" altLang="zh-CN" sz="2800" b="1" dirty="0">
                <a:solidFill>
                  <a:srgbClr val="0000FF"/>
                </a:solidFill>
                <a:latin typeface="楷体" pitchFamily="49" charset="-122"/>
                <a:ea typeface="楷体" pitchFamily="49" charset="-122"/>
              </a:rPr>
              <a:t>【1】</a:t>
            </a:r>
            <a:r>
              <a:rPr lang="zh-CN" altLang="en-US" sz="2800" b="1" dirty="0">
                <a:solidFill>
                  <a:srgbClr val="0000FF"/>
                </a:solidFill>
                <a:latin typeface="楷体" pitchFamily="49" charset="-122"/>
                <a:ea typeface="楷体" pitchFamily="49" charset="-122"/>
              </a:rPr>
              <a:t>分，即“八分”，书法字体的一种。正，“正书”“正楷”的简称。</a:t>
            </a:r>
            <a:endParaRPr lang="zh-CN" altLang="en-US" sz="2800" b="1" dirty="0">
              <a:solidFill>
                <a:srgbClr val="0000FF"/>
              </a:solidFill>
              <a:latin typeface="楷体" pitchFamily="49" charset="-122"/>
              <a:ea typeface="楷体" pitchFamily="49" charset="-122"/>
            </a:endParaRPr>
          </a:p>
        </p:txBody>
      </p:sp>
    </p:spTree>
    <p:extLst>
      <p:ext uri="{BB962C8B-B14F-4D97-AF65-F5344CB8AC3E}">
        <p14:creationId xmlns:p14="http://schemas.microsoft.com/office/powerpoint/2010/main" val="1301084988"/>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72829" y="476672"/>
            <a:ext cx="11852484" cy="6210931"/>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en-US" altLang="zh-CN" sz="2800" b="1" dirty="0" smtClean="0">
                <a:solidFill>
                  <a:srgbClr val="0000FF"/>
                </a:solidFill>
                <a:latin typeface="楷体" pitchFamily="49" charset="-122"/>
                <a:ea typeface="楷体" pitchFamily="49" charset="-122"/>
              </a:rPr>
              <a:t>    </a:t>
            </a:r>
            <a:r>
              <a:rPr lang="zh-CN" altLang="zh-CN" sz="2800" b="1" dirty="0" smtClean="0">
                <a:solidFill>
                  <a:srgbClr val="0000FF"/>
                </a:solidFill>
                <a:latin typeface="楷体" pitchFamily="49" charset="-122"/>
                <a:ea typeface="楷体" pitchFamily="49" charset="-122"/>
              </a:rPr>
              <a:t>看看</a:t>
            </a:r>
            <a:r>
              <a:rPr lang="zh-CN" altLang="zh-CN" sz="2800" b="1" dirty="0">
                <a:solidFill>
                  <a:srgbClr val="0000FF"/>
                </a:solidFill>
                <a:latin typeface="楷体" pitchFamily="49" charset="-122"/>
                <a:ea typeface="楷体" pitchFamily="49" charset="-122"/>
              </a:rPr>
              <a:t>《红楼梦》中的贾政吧，一个典型的“教父”兼“严师”。他处处要求着宝玉走科举仕途之路，“读熟《四书》才是最要紧之事”。他坚守着封建思想中父亲的形象，从不给宝玉一点好脸色，甚至还说出“站脏了我的地”这样的话语。但是这样的父亲，这样的教育，带给了宝玉什么呢？对父亲的噤若寒蝉、对书本的厌恶至极。又带给了贾政什么呢？想赞不能赞，欲笑不可笑的死板与僵化。“养不教，父之过；教不严，师之惰”，这句话就像一个鞭子，鞭策着父辈以最严厉冷漠的面孔出现，给子女平添无限压力，激起逆反，造成隔阂；它也如一个锁链，将父亲对儿女本该有的柔情，老师对学生本该有的关怀，永久地束缚在了一方心中。</a:t>
            </a:r>
          </a:p>
          <a:p>
            <a:pPr>
              <a:buNone/>
            </a:pPr>
            <a:r>
              <a:rPr lang="en-US" altLang="zh-CN" sz="2800" b="1" dirty="0" smtClean="0">
                <a:solidFill>
                  <a:srgbClr val="0000FF"/>
                </a:solidFill>
                <a:latin typeface="楷体" pitchFamily="49" charset="-122"/>
                <a:ea typeface="楷体" pitchFamily="49" charset="-122"/>
              </a:rPr>
              <a:t>   </a:t>
            </a:r>
            <a:r>
              <a:rPr lang="zh-CN" altLang="zh-CN" sz="2800" b="1" dirty="0" smtClean="0">
                <a:solidFill>
                  <a:srgbClr val="0000FF"/>
                </a:solidFill>
                <a:latin typeface="楷体" pitchFamily="49" charset="-122"/>
                <a:ea typeface="楷体" pitchFamily="49" charset="-122"/>
              </a:rPr>
              <a:t>“</a:t>
            </a:r>
            <a:r>
              <a:rPr lang="zh-CN" altLang="zh-CN" sz="2800" b="1" dirty="0">
                <a:solidFill>
                  <a:srgbClr val="0000FF"/>
                </a:solidFill>
                <a:latin typeface="楷体" pitchFamily="49" charset="-122"/>
                <a:ea typeface="楷体" pitchFamily="49" charset="-122"/>
              </a:rPr>
              <a:t>无情未必真豪杰，怜子如何不丈夫”。这句话出自鲁迅评朱自清的《背影》。在那个思想尚不开放的年代，父亲一定是“教父”，老师一定是“严师”。但朱自清的父亲却为了给远行的儿子买几个橘子，拖着微胖的身躯从月台上爬下又爬上，不禁让朱自清湿了眼眶。“养”中的“言传身教”，怎可不谓“教”</a:t>
            </a:r>
            <a:r>
              <a:rPr lang="zh-CN" altLang="zh-CN" sz="2800" b="1" dirty="0" smtClean="0">
                <a:solidFill>
                  <a:srgbClr val="0000FF"/>
                </a:solidFill>
                <a:latin typeface="楷体" pitchFamily="49" charset="-122"/>
                <a:ea typeface="楷体" pitchFamily="49" charset="-122"/>
              </a:rPr>
              <a:t>？</a:t>
            </a:r>
            <a:r>
              <a:rPr lang="en-US" altLang="zh-CN" sz="2800" b="1" dirty="0" smtClean="0">
                <a:solidFill>
                  <a:srgbClr val="0000FF"/>
                </a:solidFill>
                <a:latin typeface="楷体" pitchFamily="49" charset="-122"/>
                <a:ea typeface="楷体" pitchFamily="49" charset="-122"/>
              </a:rPr>
              <a:t> </a:t>
            </a:r>
            <a:endParaRPr lang="zh-CN" altLang="zh-CN" sz="2800" b="1" dirty="0">
              <a:solidFill>
                <a:srgbClr val="0000FF"/>
              </a:solidFill>
              <a:latin typeface="楷体" pitchFamily="49" charset="-122"/>
              <a:ea typeface="楷体" pitchFamily="49" charset="-122"/>
            </a:endParaRPr>
          </a:p>
        </p:txBody>
      </p:sp>
    </p:spTree>
    <p:extLst>
      <p:ext uri="{BB962C8B-B14F-4D97-AF65-F5344CB8AC3E}">
        <p14:creationId xmlns:p14="http://schemas.microsoft.com/office/powerpoint/2010/main" val="4090882330"/>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98573" y="188640"/>
            <a:ext cx="11358699" cy="6383286"/>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en-US" altLang="zh-CN" sz="2800" b="1" dirty="0" smtClean="0">
                <a:solidFill>
                  <a:srgbClr val="0000FF"/>
                </a:solidFill>
                <a:latin typeface="楷体" pitchFamily="49" charset="-122"/>
                <a:ea typeface="楷体" pitchFamily="49" charset="-122"/>
              </a:rPr>
              <a:t>     </a:t>
            </a:r>
            <a:r>
              <a:rPr lang="zh-CN" altLang="zh-CN" sz="2800" b="1" dirty="0" smtClean="0">
                <a:solidFill>
                  <a:srgbClr val="0000FF"/>
                </a:solidFill>
                <a:latin typeface="楷体" pitchFamily="49" charset="-122"/>
                <a:ea typeface="楷体" pitchFamily="49" charset="-122"/>
              </a:rPr>
              <a:t>是</a:t>
            </a:r>
            <a:r>
              <a:rPr lang="zh-CN" altLang="zh-CN" sz="2800" b="1" dirty="0">
                <a:solidFill>
                  <a:srgbClr val="0000FF"/>
                </a:solidFill>
                <a:latin typeface="楷体" pitchFamily="49" charset="-122"/>
                <a:ea typeface="楷体" pitchFamily="49" charset="-122"/>
              </a:rPr>
              <a:t>啊，父爱本不该以如此狰狞的面目出现，它不必如山，他可以只是一句“吃了没有”的关怀，只是为你洗水果的动作。</a:t>
            </a:r>
          </a:p>
          <a:p>
            <a:pPr>
              <a:buNone/>
            </a:pPr>
            <a:r>
              <a:rPr lang="en-US" altLang="zh-CN" sz="2800" b="1" dirty="0" smtClean="0">
                <a:solidFill>
                  <a:srgbClr val="0000FF"/>
                </a:solidFill>
                <a:latin typeface="楷体" pitchFamily="49" charset="-122"/>
                <a:ea typeface="楷体" pitchFamily="49" charset="-122"/>
              </a:rPr>
              <a:t>    </a:t>
            </a:r>
            <a:r>
              <a:rPr lang="zh-CN" altLang="zh-CN" sz="2800" b="1" dirty="0">
                <a:solidFill>
                  <a:srgbClr val="0000FF"/>
                </a:solidFill>
                <a:latin typeface="楷体" pitchFamily="49" charset="-122"/>
                <a:ea typeface="楷体" pitchFamily="49" charset="-122"/>
              </a:rPr>
              <a:t>而老师亦是如此。台湾教授蒋勋，他与自己的学生无限贴近，与他们打成一片。他可以夜半听学生打来电话诉说心事，也可以与学生共同驱车泡温泉，舒解一天的疲累。这样的老师，从不严厉，但他的课座无虚席，他的学生品学兼优。</a:t>
            </a:r>
          </a:p>
          <a:p>
            <a:pPr>
              <a:buNone/>
            </a:pPr>
            <a:r>
              <a:rPr lang="en-US" altLang="zh-CN" sz="2800" b="1" dirty="0" smtClean="0">
                <a:solidFill>
                  <a:srgbClr val="0000FF"/>
                </a:solidFill>
                <a:latin typeface="楷体" pitchFamily="49" charset="-122"/>
                <a:ea typeface="楷体" pitchFamily="49" charset="-122"/>
              </a:rPr>
              <a:t>   </a:t>
            </a:r>
            <a:r>
              <a:rPr lang="zh-CN" altLang="zh-CN" sz="2800" b="1" dirty="0" smtClean="0">
                <a:solidFill>
                  <a:srgbClr val="0000FF"/>
                </a:solidFill>
                <a:latin typeface="楷体" pitchFamily="49" charset="-122"/>
                <a:ea typeface="楷体" pitchFamily="49" charset="-122"/>
              </a:rPr>
              <a:t>我们</a:t>
            </a:r>
            <a:r>
              <a:rPr lang="zh-CN" altLang="zh-CN" sz="2800" b="1" dirty="0">
                <a:solidFill>
                  <a:srgbClr val="0000FF"/>
                </a:solidFill>
                <a:latin typeface="楷体" pitchFamily="49" charset="-122"/>
                <a:ea typeface="楷体" pitchFamily="49" charset="-122"/>
              </a:rPr>
              <a:t>知道“养不教，父之过；教不严，师之惰”其实是父亲与老师对孩子的责任，这也是一种沉甸的爱。但我所认为的是：不必给予父亲与老师“养必教”“教必严”的负担，让他们无法以真的面目面对孩子，会认为柔情似水的爱是一种错误，却反而南辕北辙，使孩子偏离了正道。</a:t>
            </a:r>
          </a:p>
          <a:p>
            <a:pPr>
              <a:buNone/>
            </a:pPr>
            <a:r>
              <a:rPr lang="en-US" altLang="zh-CN" sz="2800" b="1" dirty="0" smtClean="0">
                <a:solidFill>
                  <a:srgbClr val="0000FF"/>
                </a:solidFill>
                <a:latin typeface="楷体" pitchFamily="49" charset="-122"/>
                <a:ea typeface="楷体" pitchFamily="49" charset="-122"/>
              </a:rPr>
              <a:t>   </a:t>
            </a:r>
            <a:r>
              <a:rPr lang="zh-CN" altLang="zh-CN" sz="2800" b="1" dirty="0" smtClean="0">
                <a:solidFill>
                  <a:srgbClr val="0000FF"/>
                </a:solidFill>
                <a:latin typeface="楷体" pitchFamily="49" charset="-122"/>
                <a:ea typeface="楷体" pitchFamily="49" charset="-122"/>
              </a:rPr>
              <a:t>父亲</a:t>
            </a:r>
            <a:r>
              <a:rPr lang="zh-CN" altLang="zh-CN" sz="2800" b="1" dirty="0">
                <a:solidFill>
                  <a:srgbClr val="0000FF"/>
                </a:solidFill>
                <a:latin typeface="楷体" pitchFamily="49" charset="-122"/>
                <a:ea typeface="楷体" pitchFamily="49" charset="-122"/>
              </a:rPr>
              <a:t>与孩子，老师与学生，生而为人，本该平等、尊重、共同成长。为爱解缚，让爱可以柔情万丈吧。“无情未必真豪杰，怜子如何不丈夫”</a:t>
            </a:r>
            <a:r>
              <a:rPr lang="zh-CN" altLang="zh-CN" sz="2800" b="1" dirty="0" smtClean="0">
                <a:solidFill>
                  <a:srgbClr val="0000FF"/>
                </a:solidFill>
                <a:latin typeface="楷体" pitchFamily="49" charset="-122"/>
                <a:ea typeface="楷体" pitchFamily="49" charset="-122"/>
              </a:rPr>
              <a:t>？</a:t>
            </a:r>
            <a:endParaRPr lang="zh-CN" altLang="zh-CN" sz="2800" b="1" dirty="0">
              <a:solidFill>
                <a:srgbClr val="0000FF"/>
              </a:solidFill>
              <a:latin typeface="楷体" pitchFamily="49" charset="-122"/>
              <a:ea typeface="楷体" pitchFamily="49" charset="-122"/>
            </a:endParaRPr>
          </a:p>
        </p:txBody>
      </p:sp>
    </p:spTree>
    <p:extLst>
      <p:ext uri="{BB962C8B-B14F-4D97-AF65-F5344CB8AC3E}">
        <p14:creationId xmlns:p14="http://schemas.microsoft.com/office/powerpoint/2010/main" val="4293744941"/>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24261" y="404664"/>
            <a:ext cx="11358699" cy="5004447"/>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en-US" altLang="zh-CN" sz="2800" b="1" dirty="0" smtClean="0">
                <a:solidFill>
                  <a:srgbClr val="FF0000"/>
                </a:solidFill>
                <a:latin typeface="楷体" pitchFamily="49" charset="-122"/>
                <a:ea typeface="楷体" pitchFamily="49" charset="-122"/>
              </a:rPr>
              <a:t>           </a:t>
            </a:r>
            <a:r>
              <a:rPr lang="zh-CN" altLang="zh-CN" sz="2800" b="1" dirty="0" smtClean="0">
                <a:solidFill>
                  <a:srgbClr val="FF0000"/>
                </a:solidFill>
                <a:latin typeface="楷体" pitchFamily="49" charset="-122"/>
                <a:ea typeface="楷体" pitchFamily="49" charset="-122"/>
              </a:rPr>
              <a:t>—</a:t>
            </a:r>
            <a:r>
              <a:rPr lang="zh-CN" altLang="zh-CN" sz="2800" b="1" dirty="0">
                <a:solidFill>
                  <a:srgbClr val="FF0000"/>
                </a:solidFill>
                <a:latin typeface="楷体" pitchFamily="49" charset="-122"/>
                <a:ea typeface="楷体" pitchFamily="49" charset="-122"/>
              </a:rPr>
              <a:t>类下</a:t>
            </a:r>
            <a:r>
              <a:rPr lang="en-US" altLang="zh-CN" sz="2800" b="1" dirty="0">
                <a:solidFill>
                  <a:srgbClr val="FF0000"/>
                </a:solidFill>
                <a:latin typeface="楷体" pitchFamily="49" charset="-122"/>
                <a:ea typeface="楷体" pitchFamily="49" charset="-122"/>
              </a:rPr>
              <a:t>: </a:t>
            </a:r>
            <a:r>
              <a:rPr lang="zh-CN" altLang="zh-CN" sz="2800" b="1" dirty="0">
                <a:solidFill>
                  <a:srgbClr val="FF0000"/>
                </a:solidFill>
                <a:latin typeface="楷体" pitchFamily="49" charset="-122"/>
                <a:ea typeface="楷体" pitchFamily="49" charset="-122"/>
              </a:rPr>
              <a:t>让教育的接力棒传递</a:t>
            </a:r>
          </a:p>
          <a:p>
            <a:pPr>
              <a:buNone/>
            </a:pPr>
            <a:r>
              <a:rPr lang="en-US" altLang="zh-CN" sz="2800" b="1" dirty="0" smtClean="0">
                <a:solidFill>
                  <a:srgbClr val="0000FF"/>
                </a:solidFill>
                <a:latin typeface="楷体" pitchFamily="49" charset="-122"/>
                <a:ea typeface="楷体" pitchFamily="49" charset="-122"/>
              </a:rPr>
              <a:t>     </a:t>
            </a:r>
            <a:r>
              <a:rPr lang="zh-CN" altLang="zh-CN" sz="2800" b="1" dirty="0" smtClean="0">
                <a:solidFill>
                  <a:srgbClr val="0000FF"/>
                </a:solidFill>
                <a:latin typeface="楷体" pitchFamily="49" charset="-122"/>
                <a:ea typeface="楷体" pitchFamily="49" charset="-122"/>
              </a:rPr>
              <a:t>《三字经》</a:t>
            </a:r>
            <a:r>
              <a:rPr lang="zh-CN" altLang="zh-CN" sz="2800" b="1" dirty="0">
                <a:solidFill>
                  <a:srgbClr val="0000FF"/>
                </a:solidFill>
                <a:latin typeface="楷体" pitchFamily="49" charset="-122"/>
                <a:ea typeface="楷体" pitchFamily="49" charset="-122"/>
              </a:rPr>
              <a:t>有言：“养不教，父之过。教不严，师之情。”这里便明确“父”与“师”，即家庭与学校在孩子教育中的责任。在我看来，教育并非家庭或学校某一方的义务。让教育的接力棒传递，才能培养出健康健全，顶天立地的青年。</a:t>
            </a:r>
          </a:p>
          <a:p>
            <a:pPr>
              <a:buNone/>
            </a:pPr>
            <a:r>
              <a:rPr lang="en-US" altLang="zh-CN" sz="2800" b="1" dirty="0" smtClean="0">
                <a:solidFill>
                  <a:srgbClr val="0000FF"/>
                </a:solidFill>
                <a:latin typeface="楷体" pitchFamily="49" charset="-122"/>
                <a:ea typeface="楷体" pitchFamily="49" charset="-122"/>
              </a:rPr>
              <a:t>   </a:t>
            </a:r>
            <a:r>
              <a:rPr lang="zh-CN" altLang="zh-CN" sz="2800" b="1" dirty="0" smtClean="0">
                <a:solidFill>
                  <a:srgbClr val="0000FF"/>
                </a:solidFill>
                <a:latin typeface="楷体" pitchFamily="49" charset="-122"/>
                <a:ea typeface="楷体" pitchFamily="49" charset="-122"/>
              </a:rPr>
              <a:t>家庭教育</a:t>
            </a:r>
            <a:r>
              <a:rPr lang="zh-CN" altLang="zh-CN" sz="2800" b="1" dirty="0">
                <a:solidFill>
                  <a:srgbClr val="0000FF"/>
                </a:solidFill>
                <a:latin typeface="楷体" pitchFamily="49" charset="-122"/>
                <a:ea typeface="楷体" pitchFamily="49" charset="-122"/>
              </a:rPr>
              <a:t>，重在言传身教的启蒙式教育。在孩童刚开始睁眼看世界的这段时期，父母便是孩子的第一任老师。于生活点滴中融入的对孩子行为习惯的培育与最基本的行与三观的塑造，在“童蒙”阶段至关重要。在饮食起居的琐碎生活中，父母用自己的言行熏陶孩子的行为，让教育如细雨湿衣、闲花落地般自然贯彻于孩子的生活，才是父母的家庭教育最好的方式</a:t>
            </a:r>
            <a:r>
              <a:rPr lang="zh-CN" altLang="zh-CN" sz="2800" b="1" dirty="0">
                <a:solidFill>
                  <a:srgbClr val="0000FF"/>
                </a:solidFill>
                <a:latin typeface="楷体" pitchFamily="49" charset="-122"/>
                <a:ea typeface="楷体" pitchFamily="49" charset="-122"/>
              </a:rPr>
              <a:t>。</a:t>
            </a:r>
            <a:endParaRPr lang="zh-CN" altLang="zh-CN" sz="2800" b="1" dirty="0">
              <a:solidFill>
                <a:srgbClr val="0000FF"/>
              </a:solidFill>
              <a:latin typeface="楷体" pitchFamily="49" charset="-122"/>
              <a:ea typeface="楷体" pitchFamily="49" charset="-122"/>
            </a:endParaRPr>
          </a:p>
        </p:txBody>
      </p:sp>
    </p:spTree>
    <p:extLst>
      <p:ext uri="{BB962C8B-B14F-4D97-AF65-F5344CB8AC3E}">
        <p14:creationId xmlns:p14="http://schemas.microsoft.com/office/powerpoint/2010/main" val="1291179246"/>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27045" y="836712"/>
            <a:ext cx="11358699" cy="4487382"/>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en-US" altLang="zh-CN" sz="2800" b="1" dirty="0" smtClean="0">
                <a:solidFill>
                  <a:srgbClr val="0000FF"/>
                </a:solidFill>
                <a:latin typeface="楷体" pitchFamily="49" charset="-122"/>
                <a:ea typeface="楷体" pitchFamily="49" charset="-122"/>
              </a:rPr>
              <a:t>    </a:t>
            </a:r>
            <a:r>
              <a:rPr lang="zh-CN" altLang="zh-CN" sz="2800" b="1" dirty="0" smtClean="0">
                <a:solidFill>
                  <a:srgbClr val="0000FF"/>
                </a:solidFill>
                <a:latin typeface="楷体" pitchFamily="49" charset="-122"/>
                <a:ea typeface="楷体" pitchFamily="49" charset="-122"/>
              </a:rPr>
              <a:t>显然</a:t>
            </a:r>
            <a:r>
              <a:rPr lang="zh-CN" altLang="zh-CN" sz="2800" b="1" dirty="0">
                <a:solidFill>
                  <a:srgbClr val="0000FF"/>
                </a:solidFill>
                <a:latin typeface="楷体" pitchFamily="49" charset="-122"/>
                <a:ea typeface="楷体" pitchFamily="49" charset="-122"/>
              </a:rPr>
              <a:t>，父母的义务不仅于“养活</a:t>
            </a:r>
            <a:r>
              <a:rPr lang="en-US" altLang="zh-CN" sz="2800" b="1" dirty="0">
                <a:solidFill>
                  <a:srgbClr val="0000FF"/>
                </a:solidFill>
                <a:latin typeface="楷体" pitchFamily="49" charset="-122"/>
                <a:ea typeface="楷体" pitchFamily="49" charset="-122"/>
              </a:rPr>
              <a:t>"</a:t>
            </a:r>
            <a:r>
              <a:rPr lang="zh-CN" altLang="zh-CN" sz="2800" b="1" dirty="0">
                <a:solidFill>
                  <a:srgbClr val="0000FF"/>
                </a:solidFill>
                <a:latin typeface="楷体" pitchFamily="49" charset="-122"/>
                <a:ea typeface="楷体" pitchFamily="49" charset="-122"/>
              </a:rPr>
              <a:t>子女，而在于“养育</a:t>
            </a:r>
            <a:r>
              <a:rPr lang="en-US" altLang="zh-CN" sz="2800" b="1" dirty="0">
                <a:solidFill>
                  <a:srgbClr val="0000FF"/>
                </a:solidFill>
                <a:latin typeface="楷体" pitchFamily="49" charset="-122"/>
                <a:ea typeface="楷体" pitchFamily="49" charset="-122"/>
              </a:rPr>
              <a:t>"</a:t>
            </a:r>
            <a:r>
              <a:rPr lang="zh-CN" altLang="zh-CN" sz="2800" b="1" dirty="0">
                <a:solidFill>
                  <a:srgbClr val="0000FF"/>
                </a:solidFill>
                <a:latin typeface="楷体" pitchFamily="49" charset="-122"/>
                <a:ea typeface="楷体" pitchFamily="49" charset="-122"/>
              </a:rPr>
              <a:t>。家庭更不是学校的延伸</a:t>
            </a:r>
            <a:r>
              <a:rPr lang="en-US" altLang="zh-CN" sz="2800" b="1" dirty="0">
                <a:solidFill>
                  <a:srgbClr val="0000FF"/>
                </a:solidFill>
                <a:latin typeface="楷体" pitchFamily="49" charset="-122"/>
                <a:ea typeface="楷体" pitchFamily="49" charset="-122"/>
              </a:rPr>
              <a:t>,</a:t>
            </a:r>
            <a:r>
              <a:rPr lang="zh-CN" altLang="zh-CN" sz="2800" b="1" dirty="0">
                <a:solidFill>
                  <a:srgbClr val="0000FF"/>
                </a:solidFill>
                <a:latin typeface="楷体" pitchFamily="49" charset="-122"/>
                <a:ea typeface="楷体" pitchFamily="49" charset="-122"/>
              </a:rPr>
              <a:t>如今有些家长过于急迫地对孩子实行早教，将学校的教学搬到家中，却是忽略了对孩子品行与生活习惯的培养，甚至导致许多中小学生连系鞋带也不会。如此，又怎能培养出独立健全的人格？</a:t>
            </a:r>
          </a:p>
          <a:p>
            <a:pPr>
              <a:buNone/>
            </a:pPr>
            <a:r>
              <a:rPr lang="en-US" altLang="zh-CN" sz="2800" b="1" dirty="0" smtClean="0">
                <a:solidFill>
                  <a:srgbClr val="0000FF"/>
                </a:solidFill>
                <a:latin typeface="楷体" pitchFamily="49" charset="-122"/>
                <a:ea typeface="楷体" pitchFamily="49" charset="-122"/>
              </a:rPr>
              <a:t>   </a:t>
            </a:r>
            <a:r>
              <a:rPr lang="zh-CN" altLang="zh-CN" sz="2800" b="1" dirty="0" smtClean="0">
                <a:solidFill>
                  <a:srgbClr val="0000FF"/>
                </a:solidFill>
                <a:latin typeface="楷体" pitchFamily="49" charset="-122"/>
                <a:ea typeface="楷体" pitchFamily="49" charset="-122"/>
              </a:rPr>
              <a:t>有了</a:t>
            </a:r>
            <a:r>
              <a:rPr lang="zh-CN" altLang="zh-CN" sz="2800" b="1" dirty="0">
                <a:solidFill>
                  <a:srgbClr val="0000FF"/>
                </a:solidFill>
                <a:latin typeface="楷体" pitchFamily="49" charset="-122"/>
                <a:ea typeface="楷体" pitchFamily="49" charset="-122"/>
              </a:rPr>
              <a:t>家庭教育的基础，学校方能接过接力棒，助力孩子成长。所谓“教不严，</a:t>
            </a:r>
            <a:r>
              <a:rPr lang="zh-CN" altLang="zh-CN" sz="2800" b="1" dirty="0">
                <a:solidFill>
                  <a:srgbClr val="0000FF"/>
                </a:solidFill>
                <a:latin typeface="楷体" pitchFamily="49" charset="-122"/>
                <a:ea typeface="楷体" pitchFamily="49" charset="-122"/>
              </a:rPr>
              <a:t>师之情</a:t>
            </a:r>
            <a:r>
              <a:rPr lang="zh-CN" altLang="zh-CN" sz="2800" b="1" dirty="0">
                <a:solidFill>
                  <a:srgbClr val="0000FF"/>
                </a:solidFill>
                <a:latin typeface="楷体" pitchFamily="49" charset="-122"/>
                <a:ea typeface="楷体" pitchFamily="49" charset="-122"/>
              </a:rPr>
              <a:t>”，并非一味要求师者严格教育，而是在态度上严肃，在形式与内容上灵活。学校的责人，不仅在于让孩子成器，更是成人成君子。若是一味强调严格教育，很可能会束缚孩子天性、压抑个性，磨灭孩子的学习兴趣，甚至抹杀孩子的可能性，无益于其个性化成长与完整人格的塑造</a:t>
            </a:r>
            <a:r>
              <a:rPr lang="zh-CN" altLang="zh-CN" sz="2800" b="1" dirty="0">
                <a:solidFill>
                  <a:srgbClr val="0000FF"/>
                </a:solidFill>
                <a:latin typeface="楷体" pitchFamily="49" charset="-122"/>
                <a:ea typeface="楷体" pitchFamily="49" charset="-122"/>
              </a:rPr>
              <a:t>。</a:t>
            </a:r>
            <a:endParaRPr lang="zh-CN" altLang="zh-CN" sz="2800" b="1" dirty="0">
              <a:solidFill>
                <a:srgbClr val="0000FF"/>
              </a:solidFill>
              <a:latin typeface="楷体" pitchFamily="49" charset="-122"/>
              <a:ea typeface="楷体" pitchFamily="49" charset="-122"/>
            </a:endParaRPr>
          </a:p>
        </p:txBody>
      </p:sp>
    </p:spTree>
    <p:extLst>
      <p:ext uri="{BB962C8B-B14F-4D97-AF65-F5344CB8AC3E}">
        <p14:creationId xmlns:p14="http://schemas.microsoft.com/office/powerpoint/2010/main" val="2517451886"/>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72829" y="476672"/>
            <a:ext cx="11358699" cy="5004447"/>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en-US" altLang="zh-CN" sz="2800" b="1" dirty="0" smtClean="0">
                <a:solidFill>
                  <a:srgbClr val="0000FF"/>
                </a:solidFill>
                <a:latin typeface="楷体" pitchFamily="49" charset="-122"/>
                <a:ea typeface="楷体" pitchFamily="49" charset="-122"/>
              </a:rPr>
              <a:t>    </a:t>
            </a:r>
            <a:r>
              <a:rPr lang="zh-CN" altLang="zh-CN" sz="2800" b="1" dirty="0" smtClean="0">
                <a:solidFill>
                  <a:srgbClr val="0000FF"/>
                </a:solidFill>
                <a:latin typeface="楷体" pitchFamily="49" charset="-122"/>
                <a:ea typeface="楷体" pitchFamily="49" charset="-122"/>
              </a:rPr>
              <a:t>教育</a:t>
            </a:r>
            <a:r>
              <a:rPr lang="zh-CN" altLang="zh-CN" sz="2800" b="1" dirty="0">
                <a:solidFill>
                  <a:srgbClr val="0000FF"/>
                </a:solidFill>
                <a:latin typeface="楷体" pitchFamily="49" charset="-122"/>
                <a:ea typeface="楷体" pitchFamily="49" charset="-122"/>
              </a:rPr>
              <a:t>并非教学，若是简单将二者混淆，一味严格于分数</a:t>
            </a:r>
            <a:r>
              <a:rPr lang="en-US" altLang="zh-CN" sz="2800" b="1" dirty="0">
                <a:solidFill>
                  <a:srgbClr val="0000FF"/>
                </a:solidFill>
                <a:latin typeface="楷体" pitchFamily="49" charset="-122"/>
                <a:ea typeface="楷体" pitchFamily="49" charset="-122"/>
              </a:rPr>
              <a:t>,</a:t>
            </a:r>
            <a:r>
              <a:rPr lang="zh-CN" altLang="zh-CN" sz="2800" b="1" dirty="0">
                <a:solidFill>
                  <a:srgbClr val="0000FF"/>
                </a:solidFill>
                <a:latin typeface="楷体" pitchFamily="49" charset="-122"/>
                <a:ea typeface="楷体" pitchFamily="49" charset="-122"/>
              </a:rPr>
              <a:t>才是为人师者真正的怠惰</a:t>
            </a:r>
            <a:r>
              <a:rPr lang="en-US" altLang="zh-CN" sz="2800" b="1" dirty="0">
                <a:solidFill>
                  <a:srgbClr val="0000FF"/>
                </a:solidFill>
                <a:latin typeface="楷体" pitchFamily="49" charset="-122"/>
                <a:ea typeface="楷体" pitchFamily="49" charset="-122"/>
              </a:rPr>
              <a:t>,</a:t>
            </a:r>
            <a:r>
              <a:rPr lang="zh-CN" altLang="zh-CN" sz="2800" b="1" dirty="0">
                <a:solidFill>
                  <a:srgbClr val="0000FF"/>
                </a:solidFill>
                <a:latin typeface="楷体" pitchFamily="49" charset="-122"/>
                <a:ea typeface="楷体" pitchFamily="49" charset="-122"/>
              </a:rPr>
              <a:t>然而，如今多少学校唯分数论，在严格的数学进程中推卸“育德”的责任，又有多少学校打着严格“军营式”管理的旗号，实际是行着机械化学生生活、忽视学生身心成长之事？在这样严厉到呆板、麻木的教育机制下，我们的学校培养出的究竟是考试机器还是鲜活而又健全人生观、价值观与道德品行的青年？教育应当严肃对待，但这层外衣下灵活丰盈的对德智体美劳全方位培育的教学内容才是至关重要。</a:t>
            </a:r>
          </a:p>
          <a:p>
            <a:pPr>
              <a:buNone/>
            </a:pPr>
            <a:r>
              <a:rPr lang="en-US" altLang="zh-CN" sz="2800" b="1" dirty="0" smtClean="0">
                <a:solidFill>
                  <a:srgbClr val="0000FF"/>
                </a:solidFill>
                <a:latin typeface="楷体" pitchFamily="49" charset="-122"/>
                <a:ea typeface="楷体" pitchFamily="49" charset="-122"/>
              </a:rPr>
              <a:t>   </a:t>
            </a:r>
            <a:r>
              <a:rPr lang="zh-CN" altLang="zh-CN" sz="2800" b="1" dirty="0" smtClean="0">
                <a:solidFill>
                  <a:srgbClr val="0000FF"/>
                </a:solidFill>
                <a:latin typeface="楷体" pitchFamily="49" charset="-122"/>
                <a:ea typeface="楷体" pitchFamily="49" charset="-122"/>
              </a:rPr>
              <a:t>因此</a:t>
            </a:r>
            <a:r>
              <a:rPr lang="en-US" altLang="zh-CN" sz="2800" b="1" dirty="0">
                <a:solidFill>
                  <a:srgbClr val="0000FF"/>
                </a:solidFill>
                <a:latin typeface="楷体" pitchFamily="49" charset="-122"/>
                <a:ea typeface="楷体" pitchFamily="49" charset="-122"/>
              </a:rPr>
              <a:t>.</a:t>
            </a:r>
            <a:r>
              <a:rPr lang="zh-CN" altLang="zh-CN" sz="2800" b="1" dirty="0">
                <a:solidFill>
                  <a:srgbClr val="0000FF"/>
                </a:solidFill>
                <a:latin typeface="楷体" pitchFamily="49" charset="-122"/>
                <a:ea typeface="楷体" pitchFamily="49" charset="-122"/>
              </a:rPr>
              <a:t>教育需要家庭与学校各司其职，在承担起应尽的义务后共同接力，不推诿，不缺位，才能真正培养出健全而有着完整人格的青年。</a:t>
            </a:r>
          </a:p>
          <a:p>
            <a:pPr>
              <a:buNone/>
            </a:pPr>
            <a:r>
              <a:rPr lang="en-US" altLang="zh-CN" sz="2800" b="1" dirty="0" smtClean="0">
                <a:solidFill>
                  <a:srgbClr val="0000FF"/>
                </a:solidFill>
                <a:latin typeface="楷体" pitchFamily="49" charset="-122"/>
                <a:ea typeface="楷体" pitchFamily="49" charset="-122"/>
              </a:rPr>
              <a:t>   </a:t>
            </a:r>
            <a:r>
              <a:rPr lang="zh-CN" altLang="zh-CN" sz="2800" b="1" dirty="0" smtClean="0">
                <a:solidFill>
                  <a:srgbClr val="0000FF"/>
                </a:solidFill>
                <a:latin typeface="楷体" pitchFamily="49" charset="-122"/>
                <a:ea typeface="楷体" pitchFamily="49" charset="-122"/>
              </a:rPr>
              <a:t>愿</a:t>
            </a:r>
            <a:r>
              <a:rPr lang="zh-CN" altLang="zh-CN" sz="2800" b="1" dirty="0">
                <a:solidFill>
                  <a:srgbClr val="0000FF"/>
                </a:solidFill>
                <a:latin typeface="楷体" pitchFamily="49" charset="-122"/>
                <a:ea typeface="楷体" pitchFamily="49" charset="-122"/>
              </a:rPr>
              <a:t>《三字经》的智慧代代相传，愿我们的青年灿烂美好</a:t>
            </a:r>
            <a:r>
              <a:rPr lang="zh-CN" altLang="zh-CN" sz="2800" b="1" dirty="0" smtClean="0">
                <a:solidFill>
                  <a:srgbClr val="0000FF"/>
                </a:solidFill>
                <a:latin typeface="楷体" pitchFamily="49" charset="-122"/>
                <a:ea typeface="楷体" pitchFamily="49" charset="-122"/>
              </a:rPr>
              <a:t>。</a:t>
            </a:r>
            <a:endParaRPr lang="zh-CN" altLang="zh-CN" sz="2800" b="1" dirty="0">
              <a:solidFill>
                <a:srgbClr val="0000FF"/>
              </a:solidFill>
              <a:latin typeface="楷体" pitchFamily="49" charset="-122"/>
              <a:ea typeface="楷体" pitchFamily="49" charset="-122"/>
            </a:endParaRPr>
          </a:p>
        </p:txBody>
      </p:sp>
    </p:spTree>
    <p:extLst>
      <p:ext uri="{BB962C8B-B14F-4D97-AF65-F5344CB8AC3E}">
        <p14:creationId xmlns:p14="http://schemas.microsoft.com/office/powerpoint/2010/main" val="4168665459"/>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98573" y="188640"/>
            <a:ext cx="11358699" cy="6297108"/>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en-US" altLang="zh-CN" sz="2800" b="1" dirty="0" smtClean="0">
                <a:solidFill>
                  <a:srgbClr val="FF0000"/>
                </a:solidFill>
                <a:latin typeface="楷体" pitchFamily="49" charset="-122"/>
                <a:ea typeface="楷体" pitchFamily="49" charset="-122"/>
              </a:rPr>
              <a:t>    </a:t>
            </a:r>
            <a:r>
              <a:rPr lang="zh-CN" altLang="zh-CN" sz="2800" b="1" dirty="0" smtClean="0">
                <a:solidFill>
                  <a:srgbClr val="FF0000"/>
                </a:solidFill>
                <a:latin typeface="楷体" pitchFamily="49" charset="-122"/>
                <a:ea typeface="楷体" pitchFamily="49" charset="-122"/>
              </a:rPr>
              <a:t>一类</a:t>
            </a:r>
            <a:r>
              <a:rPr lang="zh-CN" altLang="zh-CN" sz="2800" b="1" dirty="0">
                <a:solidFill>
                  <a:srgbClr val="FF0000"/>
                </a:solidFill>
                <a:latin typeface="楷体" pitchFamily="49" charset="-122"/>
                <a:ea typeface="楷体" pitchFamily="49" charset="-122"/>
              </a:rPr>
              <a:t>下</a:t>
            </a:r>
            <a:r>
              <a:rPr lang="en-US" altLang="zh-CN" sz="2800" b="1" dirty="0">
                <a:solidFill>
                  <a:srgbClr val="FF0000"/>
                </a:solidFill>
                <a:latin typeface="楷体" pitchFamily="49" charset="-122"/>
                <a:ea typeface="楷体" pitchFamily="49" charset="-122"/>
              </a:rPr>
              <a:t>  </a:t>
            </a:r>
            <a:r>
              <a:rPr lang="zh-CN" altLang="zh-CN" sz="2800" b="1" dirty="0">
                <a:solidFill>
                  <a:srgbClr val="FF0000"/>
                </a:solidFill>
                <a:latin typeface="楷体" pitchFamily="49" charset="-122"/>
                <a:ea typeface="楷体" pitchFamily="49" charset="-122"/>
              </a:rPr>
              <a:t>严爱育人（</a:t>
            </a:r>
            <a:r>
              <a:rPr lang="en-US" altLang="zh-CN" sz="2800" b="1" dirty="0">
                <a:solidFill>
                  <a:srgbClr val="FF0000"/>
                </a:solidFill>
                <a:latin typeface="楷体" pitchFamily="49" charset="-122"/>
                <a:ea typeface="楷体" pitchFamily="49" charset="-122"/>
              </a:rPr>
              <a:t>42 </a:t>
            </a:r>
            <a:r>
              <a:rPr lang="zh-CN" altLang="zh-CN" sz="2800" b="1" dirty="0">
                <a:solidFill>
                  <a:srgbClr val="FF0000"/>
                </a:solidFill>
                <a:latin typeface="楷体" pitchFamily="49" charset="-122"/>
                <a:ea typeface="楷体" pitchFamily="49" charset="-122"/>
              </a:rPr>
              <a:t>）</a:t>
            </a:r>
          </a:p>
          <a:p>
            <a:pPr>
              <a:buNone/>
            </a:pPr>
            <a:r>
              <a:rPr lang="en-US" altLang="zh-CN" sz="2800" b="1" dirty="0" smtClean="0">
                <a:solidFill>
                  <a:srgbClr val="0000FF"/>
                </a:solidFill>
                <a:latin typeface="楷体" pitchFamily="49" charset="-122"/>
                <a:ea typeface="楷体" pitchFamily="49" charset="-122"/>
              </a:rPr>
              <a:t>     </a:t>
            </a:r>
            <a:r>
              <a:rPr lang="zh-CN" altLang="zh-CN" sz="2800" b="1" dirty="0" smtClean="0">
                <a:solidFill>
                  <a:srgbClr val="0000FF"/>
                </a:solidFill>
                <a:latin typeface="楷体" pitchFamily="49" charset="-122"/>
                <a:ea typeface="楷体" pitchFamily="49" charset="-122"/>
              </a:rPr>
              <a:t>当</a:t>
            </a:r>
            <a:r>
              <a:rPr lang="zh-CN" altLang="zh-CN" sz="2800" b="1" dirty="0">
                <a:solidFill>
                  <a:srgbClr val="0000FF"/>
                </a:solidFill>
                <a:latin typeface="楷体" pitchFamily="49" charset="-122"/>
                <a:ea typeface="楷体" pitchFamily="49" charset="-122"/>
              </a:rPr>
              <a:t>每一位新生儿呱呱落地时，都是纯真无邪，犹如一张白纸，绘上什么，便是什么，如若绘上美丽的图案，长大后便是美轮美奂。如若绘上时漫不经心，长大后便会劣迹斑斑。为何差别这么大？关键是教育。</a:t>
            </a:r>
          </a:p>
          <a:p>
            <a:pPr>
              <a:buNone/>
            </a:pPr>
            <a:r>
              <a:rPr lang="en-US" altLang="zh-CN" sz="2800" b="1" dirty="0" smtClean="0">
                <a:solidFill>
                  <a:srgbClr val="0000FF"/>
                </a:solidFill>
                <a:latin typeface="楷体" pitchFamily="49" charset="-122"/>
                <a:ea typeface="楷体" pitchFamily="49" charset="-122"/>
              </a:rPr>
              <a:t>    </a:t>
            </a:r>
            <a:r>
              <a:rPr lang="zh-CN" altLang="zh-CN" sz="2800" b="1" dirty="0" smtClean="0">
                <a:solidFill>
                  <a:srgbClr val="0000FF"/>
                </a:solidFill>
                <a:latin typeface="楷体" pitchFamily="49" charset="-122"/>
                <a:ea typeface="楷体" pitchFamily="49" charset="-122"/>
              </a:rPr>
              <a:t>养</a:t>
            </a:r>
            <a:r>
              <a:rPr lang="zh-CN" altLang="zh-CN" sz="2800" b="1" dirty="0">
                <a:solidFill>
                  <a:srgbClr val="0000FF"/>
                </a:solidFill>
                <a:latin typeface="楷体" pitchFamily="49" charset="-122"/>
                <a:ea typeface="楷体" pitchFamily="49" charset="-122"/>
              </a:rPr>
              <a:t>不教，父之过。父母是孩子的第一任老师，家教之深远人人皆知。孟子的母亲为了孟子三次迁移家的住址，为的是孟子的良好的学习环境，白家老号让七老爷外出独自闯荡，那时也仅仅是十七岁。秦始皇嬴政从小寒窗苦读，芈月对他的严格也同样如此。他们三人也有着由低到高的金钱地位。由此看出，无论金钱位贵，无论艰难困苦。第一笔画好，便可成就一个人。孟子之文学，七老爷之，药商大权，嬴政之国之大权，无不昭示着父母的重要性。这也同样印证张伯行：“教小儿不但是出就外傅谓之教，凡家庭之教最急”而早教也是家长之责任，这美丽图案的开端起源于父母</a:t>
            </a:r>
            <a:r>
              <a:rPr lang="zh-CN" altLang="zh-CN" sz="2800" b="1" dirty="0">
                <a:solidFill>
                  <a:srgbClr val="0000FF"/>
                </a:solidFill>
                <a:latin typeface="楷体" pitchFamily="49" charset="-122"/>
                <a:ea typeface="楷体" pitchFamily="49" charset="-122"/>
              </a:rPr>
              <a:t>。</a:t>
            </a:r>
            <a:endParaRPr lang="zh-CN" altLang="zh-CN" sz="2800" b="1" dirty="0">
              <a:solidFill>
                <a:srgbClr val="0000FF"/>
              </a:solidFill>
              <a:latin typeface="楷体" pitchFamily="49" charset="-122"/>
              <a:ea typeface="楷体" pitchFamily="49" charset="-122"/>
            </a:endParaRPr>
          </a:p>
        </p:txBody>
      </p:sp>
    </p:spTree>
    <p:extLst>
      <p:ext uri="{BB962C8B-B14F-4D97-AF65-F5344CB8AC3E}">
        <p14:creationId xmlns:p14="http://schemas.microsoft.com/office/powerpoint/2010/main" val="2696025427"/>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9112" y="130004"/>
            <a:ext cx="11809312" cy="6727996"/>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buNone/>
            </a:pPr>
            <a:r>
              <a:rPr lang="en-US" altLang="zh-CN" sz="2800" b="1" dirty="0" smtClean="0">
                <a:solidFill>
                  <a:srgbClr val="0000FF"/>
                </a:solidFill>
                <a:latin typeface="楷体" pitchFamily="49" charset="-122"/>
                <a:ea typeface="楷体" pitchFamily="49" charset="-122"/>
              </a:rPr>
              <a:t>    </a:t>
            </a:r>
            <a:r>
              <a:rPr lang="zh-CN" altLang="zh-CN" sz="2800" b="1" dirty="0" smtClean="0">
                <a:solidFill>
                  <a:srgbClr val="0000FF"/>
                </a:solidFill>
                <a:latin typeface="楷体" pitchFamily="49" charset="-122"/>
                <a:ea typeface="楷体" pitchFamily="49" charset="-122"/>
              </a:rPr>
              <a:t>教</a:t>
            </a:r>
            <a:r>
              <a:rPr lang="zh-CN" altLang="zh-CN" sz="2800" b="1" dirty="0">
                <a:solidFill>
                  <a:srgbClr val="0000FF"/>
                </a:solidFill>
                <a:latin typeface="楷体" pitchFamily="49" charset="-122"/>
                <a:ea typeface="楷体" pitchFamily="49" charset="-122"/>
              </a:rPr>
              <a:t>不严，师之惰。古人认为教书误人子弟比庸医杀人之罪更重。张伯苓先生开办南开大学，对学生言行极为看重，一次发现学生抽烟，学生却回复他张先生同样也抽的一句话触动了他，由此之后，张伯苓便不再抽烟。当众销烟，改变学生的陋习；陶行知先生的四颗糖，挽救了暴力同学，了解学生的内心。教之严并非拷打，而是以身作则，感悟学生，同是严在人格，严在律己。这便是老师之严之境界。</a:t>
            </a:r>
          </a:p>
          <a:p>
            <a:pPr>
              <a:buNone/>
            </a:pPr>
            <a:r>
              <a:rPr lang="en-US" altLang="zh-CN" sz="2800" b="1" dirty="0" smtClean="0">
                <a:solidFill>
                  <a:srgbClr val="0000FF"/>
                </a:solidFill>
                <a:latin typeface="楷体" pitchFamily="49" charset="-122"/>
                <a:ea typeface="楷体" pitchFamily="49" charset="-122"/>
              </a:rPr>
              <a:t>   </a:t>
            </a:r>
            <a:r>
              <a:rPr lang="zh-CN" altLang="zh-CN" sz="2800" b="1" dirty="0" smtClean="0">
                <a:solidFill>
                  <a:srgbClr val="0000FF"/>
                </a:solidFill>
                <a:latin typeface="楷体" pitchFamily="49" charset="-122"/>
                <a:ea typeface="楷体" pitchFamily="49" charset="-122"/>
              </a:rPr>
              <a:t>但</a:t>
            </a:r>
            <a:r>
              <a:rPr lang="zh-CN" altLang="zh-CN" sz="2800" b="1" dirty="0">
                <a:solidFill>
                  <a:srgbClr val="0000FF"/>
                </a:solidFill>
                <a:latin typeface="楷体" pitchFamily="49" charset="-122"/>
                <a:ea typeface="楷体" pitchFamily="49" charset="-122"/>
              </a:rPr>
              <a:t>也同样有家长，自己都管不好还抱怨孩子。从孩子幼时便在其面前抽烟，孩子单纯的学到，后来仅是抽烟这一个动作，在孩子前大骂，仅是这几句话，但却是为孩子营造了暴力环境。社会很多悲惨之事，都源于教育的不当，更多的孩子因没有浪子回头的机会而走向了极端。</a:t>
            </a:r>
          </a:p>
          <a:p>
            <a:pPr>
              <a:buNone/>
            </a:pPr>
            <a:r>
              <a:rPr lang="en-US" altLang="zh-CN" sz="2800" b="1" dirty="0" smtClean="0">
                <a:solidFill>
                  <a:srgbClr val="0000FF"/>
                </a:solidFill>
                <a:latin typeface="楷体" pitchFamily="49" charset="-122"/>
                <a:ea typeface="楷体" pitchFamily="49" charset="-122"/>
              </a:rPr>
              <a:t>   </a:t>
            </a:r>
            <a:r>
              <a:rPr lang="zh-CN" altLang="zh-CN" sz="2800" b="1" dirty="0" smtClean="0">
                <a:solidFill>
                  <a:srgbClr val="0000FF"/>
                </a:solidFill>
                <a:latin typeface="楷体" pitchFamily="49" charset="-122"/>
                <a:ea typeface="楷体" pitchFamily="49" charset="-122"/>
              </a:rPr>
              <a:t>由此</a:t>
            </a:r>
            <a:r>
              <a:rPr lang="zh-CN" altLang="zh-CN" sz="2800" b="1" dirty="0">
                <a:solidFill>
                  <a:srgbClr val="0000FF"/>
                </a:solidFill>
                <a:latin typeface="楷体" pitchFamily="49" charset="-122"/>
                <a:ea typeface="楷体" pitchFamily="49" charset="-122"/>
              </a:rPr>
              <a:t>看出教育之重要性，父母描绘的第一笔尤为重要，严爱并非打骂溺爱，而是在正确的分岔路口带领孩子走向正确的路。严爱并非体罚人格辱骂，而是耐心的分析，准确的教导，同时正人先正己。父母和老师也有着行为端正之气，才会有好的育人之道，才是真正的良师、益母。孩子才会在未来独立发展。</a:t>
            </a:r>
          </a:p>
        </p:txBody>
      </p:sp>
    </p:spTree>
    <p:extLst>
      <p:ext uri="{BB962C8B-B14F-4D97-AF65-F5344CB8AC3E}">
        <p14:creationId xmlns:p14="http://schemas.microsoft.com/office/powerpoint/2010/main" val="2492587529"/>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72829" y="476672"/>
            <a:ext cx="11358699" cy="1384995"/>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b="1" dirty="0">
                <a:solidFill>
                  <a:srgbClr val="0000FF"/>
                </a:solidFill>
                <a:latin typeface="楷体" pitchFamily="49" charset="-122"/>
                <a:ea typeface="楷体" pitchFamily="49" charset="-122"/>
              </a:rPr>
              <a:t>②以“春节”为题目，写一篇记叙文，叙述你的见闻和感受。</a:t>
            </a:r>
          </a:p>
          <a:p>
            <a:pPr eaLnBrk="1" hangingPunct="1">
              <a:spcBef>
                <a:spcPct val="0"/>
              </a:spcBef>
              <a:buFontTx/>
              <a:buNone/>
            </a:pPr>
            <a:r>
              <a:rPr lang="zh-CN" altLang="en-US" sz="2800" b="1" dirty="0">
                <a:solidFill>
                  <a:srgbClr val="0000FF"/>
                </a:solidFill>
                <a:latin typeface="楷体" pitchFamily="49" charset="-122"/>
                <a:ea typeface="楷体" pitchFamily="49" charset="-122"/>
              </a:rPr>
              <a:t>要求：主题积极健康，有文化内涵；写现实生活，有场面描写、细节描写；语言得体。</a:t>
            </a:r>
            <a:endParaRPr lang="zh-CN" altLang="en-US" sz="2800" b="1" dirty="0">
              <a:solidFill>
                <a:srgbClr val="0000FF"/>
              </a:solidFill>
              <a:latin typeface="楷体" pitchFamily="49" charset="-122"/>
              <a:ea typeface="楷体" pitchFamily="49" charset="-122"/>
            </a:endParaRPr>
          </a:p>
        </p:txBody>
      </p:sp>
    </p:spTree>
    <p:extLst>
      <p:ext uri="{BB962C8B-B14F-4D97-AF65-F5344CB8AC3E}">
        <p14:creationId xmlns:p14="http://schemas.microsoft.com/office/powerpoint/2010/main" val="13943378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72829" y="476672"/>
            <a:ext cx="11358699" cy="2246769"/>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sz="2800" b="1" dirty="0">
                <a:solidFill>
                  <a:srgbClr val="0000FF"/>
                </a:solidFill>
                <a:latin typeface="楷体" pitchFamily="49" charset="-122"/>
                <a:ea typeface="楷体" pitchFamily="49" charset="-122"/>
              </a:rPr>
              <a:t>1</a:t>
            </a:r>
            <a:r>
              <a:rPr lang="zh-CN" altLang="en-US" sz="2800" b="1" dirty="0">
                <a:solidFill>
                  <a:srgbClr val="0000FF"/>
                </a:solidFill>
                <a:latin typeface="楷体" pitchFamily="49" charset="-122"/>
                <a:ea typeface="楷体" pitchFamily="49" charset="-122"/>
              </a:rPr>
              <a:t>．根据材料一，下列表述</a:t>
            </a:r>
            <a:r>
              <a:rPr lang="zh-CN" altLang="en-US" sz="2800" b="1" dirty="0">
                <a:solidFill>
                  <a:srgbClr val="FF0000"/>
                </a:solidFill>
                <a:latin typeface="楷体" pitchFamily="49" charset="-122"/>
                <a:ea typeface="楷体" pitchFamily="49" charset="-122"/>
              </a:rPr>
              <a:t>不</a:t>
            </a:r>
            <a:r>
              <a:rPr lang="zh-CN" altLang="en-US" sz="2800" b="1" dirty="0" smtClean="0">
                <a:solidFill>
                  <a:srgbClr val="FF0000"/>
                </a:solidFill>
                <a:latin typeface="楷体" pitchFamily="49" charset="-122"/>
                <a:ea typeface="楷体" pitchFamily="49" charset="-122"/>
              </a:rPr>
              <a:t>符合</a:t>
            </a:r>
            <a:r>
              <a:rPr lang="zh-CN" altLang="en-US" sz="2800" b="1" dirty="0" smtClean="0">
                <a:solidFill>
                  <a:srgbClr val="0000FF"/>
                </a:solidFill>
                <a:latin typeface="楷体" pitchFamily="49" charset="-122"/>
                <a:ea typeface="楷体" pitchFamily="49" charset="-122"/>
              </a:rPr>
              <a:t>文</a:t>
            </a:r>
            <a:r>
              <a:rPr lang="zh-CN" altLang="en-US" sz="2800" b="1" dirty="0">
                <a:solidFill>
                  <a:srgbClr val="0000FF"/>
                </a:solidFill>
                <a:latin typeface="楷体" pitchFamily="49" charset="-122"/>
                <a:ea typeface="楷体" pitchFamily="49" charset="-122"/>
              </a:rPr>
              <a:t>意的一项是（</a:t>
            </a:r>
            <a:r>
              <a:rPr lang="en-US" altLang="zh-CN" sz="2800" b="1" dirty="0">
                <a:solidFill>
                  <a:srgbClr val="0000FF"/>
                </a:solidFill>
                <a:latin typeface="楷体" pitchFamily="49" charset="-122"/>
                <a:ea typeface="楷体" pitchFamily="49" charset="-122"/>
              </a:rPr>
              <a:t>3 </a:t>
            </a:r>
            <a:r>
              <a:rPr lang="zh-CN" altLang="en-US" sz="2800" b="1" dirty="0">
                <a:solidFill>
                  <a:srgbClr val="0000FF"/>
                </a:solidFill>
                <a:latin typeface="楷体" pitchFamily="49" charset="-122"/>
                <a:ea typeface="楷体" pitchFamily="49" charset="-122"/>
              </a:rPr>
              <a:t>分）</a:t>
            </a:r>
          </a:p>
          <a:p>
            <a:pPr eaLnBrk="1" hangingPunct="1">
              <a:spcBef>
                <a:spcPct val="0"/>
              </a:spcBef>
              <a:buFontTx/>
              <a:buNone/>
            </a:pPr>
            <a:r>
              <a:rPr lang="en-US" altLang="zh-CN" sz="2800" b="1" dirty="0">
                <a:solidFill>
                  <a:srgbClr val="0000FF"/>
                </a:solidFill>
                <a:latin typeface="楷体" pitchFamily="49" charset="-122"/>
                <a:ea typeface="楷体" pitchFamily="49" charset="-122"/>
              </a:rPr>
              <a:t>A</a:t>
            </a:r>
            <a:r>
              <a:rPr lang="zh-CN" altLang="en-US" sz="2800" b="1" dirty="0">
                <a:solidFill>
                  <a:srgbClr val="0000FF"/>
                </a:solidFill>
                <a:latin typeface="楷体" pitchFamily="49" charset="-122"/>
                <a:ea typeface="楷体" pitchFamily="49" charset="-122"/>
              </a:rPr>
              <a:t>．书法借助点、线、形的变化、组合和结构来体现美。</a:t>
            </a:r>
          </a:p>
          <a:p>
            <a:pPr eaLnBrk="1" hangingPunct="1">
              <a:spcBef>
                <a:spcPct val="0"/>
              </a:spcBef>
              <a:buFontTx/>
              <a:buNone/>
            </a:pPr>
            <a:r>
              <a:rPr lang="en-US" altLang="zh-CN" sz="2800" b="1" dirty="0">
                <a:solidFill>
                  <a:srgbClr val="0000FF"/>
                </a:solidFill>
                <a:latin typeface="楷体" pitchFamily="49" charset="-122"/>
                <a:ea typeface="楷体" pitchFamily="49" charset="-122"/>
              </a:rPr>
              <a:t>B</a:t>
            </a:r>
            <a:r>
              <a:rPr lang="zh-CN" altLang="en-US" sz="2800" b="1" dirty="0">
                <a:solidFill>
                  <a:srgbClr val="0000FF"/>
                </a:solidFill>
                <a:latin typeface="楷体" pitchFamily="49" charset="-122"/>
                <a:ea typeface="楷体" pitchFamily="49" charset="-122"/>
              </a:rPr>
              <a:t>．书法艺术美的现实根据，不包括生活中的静态事物。</a:t>
            </a:r>
          </a:p>
          <a:p>
            <a:pPr eaLnBrk="1" hangingPunct="1">
              <a:spcBef>
                <a:spcPct val="0"/>
              </a:spcBef>
              <a:buFontTx/>
              <a:buNone/>
            </a:pPr>
            <a:r>
              <a:rPr lang="en-US" altLang="zh-CN" sz="2800" b="1" dirty="0">
                <a:solidFill>
                  <a:srgbClr val="0000FF"/>
                </a:solidFill>
                <a:latin typeface="楷体" pitchFamily="49" charset="-122"/>
                <a:ea typeface="楷体" pitchFamily="49" charset="-122"/>
              </a:rPr>
              <a:t>C</a:t>
            </a:r>
            <a:r>
              <a:rPr lang="zh-CN" altLang="en-US" sz="2800" b="1" dirty="0">
                <a:solidFill>
                  <a:srgbClr val="0000FF"/>
                </a:solidFill>
                <a:latin typeface="楷体" pitchFamily="49" charset="-122"/>
                <a:ea typeface="楷体" pitchFamily="49" charset="-122"/>
              </a:rPr>
              <a:t>．书法家可以通过书法的点画形体，抒发特定的情感。</a:t>
            </a:r>
          </a:p>
          <a:p>
            <a:pPr eaLnBrk="1" hangingPunct="1">
              <a:spcBef>
                <a:spcPct val="0"/>
              </a:spcBef>
              <a:buFontTx/>
              <a:buNone/>
            </a:pPr>
            <a:r>
              <a:rPr lang="en-US" altLang="zh-CN" sz="2800" b="1" dirty="0">
                <a:solidFill>
                  <a:srgbClr val="0000FF"/>
                </a:solidFill>
                <a:latin typeface="楷体" pitchFamily="49" charset="-122"/>
                <a:ea typeface="楷体" pitchFamily="49" charset="-122"/>
              </a:rPr>
              <a:t>D</a:t>
            </a:r>
            <a:r>
              <a:rPr lang="zh-CN" altLang="en-US" sz="2800" b="1" dirty="0">
                <a:solidFill>
                  <a:srgbClr val="0000FF"/>
                </a:solidFill>
                <a:latin typeface="楷体" pitchFamily="49" charset="-122"/>
                <a:ea typeface="楷体" pitchFamily="49" charset="-122"/>
              </a:rPr>
              <a:t>．与书法艺术相比，绘画、雕塑、戏剧相对更为形象。</a:t>
            </a:r>
            <a:endParaRPr lang="zh-CN" altLang="en-US" sz="2800" b="1" dirty="0">
              <a:solidFill>
                <a:srgbClr val="0000FF"/>
              </a:solidFill>
              <a:latin typeface="楷体" pitchFamily="49" charset="-122"/>
              <a:ea typeface="楷体" pitchFamily="49" charset="-122"/>
            </a:endParaRPr>
          </a:p>
        </p:txBody>
      </p:sp>
      <p:sp>
        <p:nvSpPr>
          <p:cNvPr id="3" name="勾_3 248"/>
          <p:cNvSpPr>
            <a:spLocks/>
          </p:cNvSpPr>
          <p:nvPr/>
        </p:nvSpPr>
        <p:spPr bwMode="auto">
          <a:xfrm>
            <a:off x="107999" y="1049900"/>
            <a:ext cx="970707" cy="648071"/>
          </a:xfrm>
          <a:custGeom>
            <a:avLst/>
            <a:gdLst>
              <a:gd name="T0" fmla="*/ 936625 w 1360"/>
              <a:gd name="T1" fmla="*/ 28659 h 1358"/>
              <a:gd name="T2" fmla="*/ 837453 w 1360"/>
              <a:gd name="T3" fmla="*/ 89693 h 1358"/>
              <a:gd name="T4" fmla="*/ 741036 w 1360"/>
              <a:gd name="T5" fmla="*/ 158687 h 1358"/>
              <a:gd name="T6" fmla="*/ 648062 w 1360"/>
              <a:gd name="T7" fmla="*/ 235111 h 1358"/>
              <a:gd name="T8" fmla="*/ 559909 w 1360"/>
              <a:gd name="T9" fmla="*/ 319497 h 1358"/>
              <a:gd name="T10" fmla="*/ 477266 w 1360"/>
              <a:gd name="T11" fmla="*/ 406005 h 1358"/>
              <a:gd name="T12" fmla="*/ 409085 w 1360"/>
              <a:gd name="T13" fmla="*/ 493575 h 1358"/>
              <a:gd name="T14" fmla="*/ 351923 w 1360"/>
              <a:gd name="T15" fmla="*/ 579021 h 1358"/>
              <a:gd name="T16" fmla="*/ 307158 w 1360"/>
              <a:gd name="T17" fmla="*/ 663937 h 1358"/>
              <a:gd name="T18" fmla="*/ 258261 w 1360"/>
              <a:gd name="T19" fmla="*/ 689943 h 1358"/>
              <a:gd name="T20" fmla="*/ 223826 w 1360"/>
              <a:gd name="T21" fmla="*/ 710641 h 1358"/>
              <a:gd name="T22" fmla="*/ 205231 w 1360"/>
              <a:gd name="T23" fmla="*/ 709580 h 1358"/>
              <a:gd name="T24" fmla="*/ 192146 w 1360"/>
              <a:gd name="T25" fmla="*/ 677206 h 1358"/>
              <a:gd name="T26" fmla="*/ 165287 w 1360"/>
              <a:gd name="T27" fmla="*/ 625194 h 1358"/>
              <a:gd name="T28" fmla="*/ 140494 w 1360"/>
              <a:gd name="T29" fmla="*/ 577429 h 1358"/>
              <a:gd name="T30" fmla="*/ 117767 w 1360"/>
              <a:gd name="T31" fmla="*/ 537625 h 1358"/>
              <a:gd name="T32" fmla="*/ 96417 w 1360"/>
              <a:gd name="T33" fmla="*/ 505781 h 1358"/>
              <a:gd name="T34" fmla="*/ 76445 w 1360"/>
              <a:gd name="T35" fmla="*/ 481368 h 1358"/>
              <a:gd name="T36" fmla="*/ 59228 w 1360"/>
              <a:gd name="T37" fmla="*/ 463323 h 1358"/>
              <a:gd name="T38" fmla="*/ 39944 w 1360"/>
              <a:gd name="T39" fmla="*/ 450055 h 1358"/>
              <a:gd name="T40" fmla="*/ 19972 w 1360"/>
              <a:gd name="T41" fmla="*/ 441563 h 1358"/>
              <a:gd name="T42" fmla="*/ 0 w 1360"/>
              <a:gd name="T43" fmla="*/ 437848 h 1358"/>
              <a:gd name="T44" fmla="*/ 26170 w 1360"/>
              <a:gd name="T45" fmla="*/ 419273 h 1358"/>
              <a:gd name="T46" fmla="*/ 53030 w 1360"/>
              <a:gd name="T47" fmla="*/ 406005 h 1358"/>
              <a:gd name="T48" fmla="*/ 75068 w 1360"/>
              <a:gd name="T49" fmla="*/ 399105 h 1358"/>
              <a:gd name="T50" fmla="*/ 97795 w 1360"/>
              <a:gd name="T51" fmla="*/ 395921 h 1358"/>
              <a:gd name="T52" fmla="*/ 126720 w 1360"/>
              <a:gd name="T53" fmla="*/ 403882 h 1358"/>
              <a:gd name="T54" fmla="*/ 159089 w 1360"/>
              <a:gd name="T55" fmla="*/ 427765 h 1358"/>
              <a:gd name="T56" fmla="*/ 190768 w 1360"/>
              <a:gd name="T57" fmla="*/ 465977 h 1358"/>
              <a:gd name="T58" fmla="*/ 225203 w 1360"/>
              <a:gd name="T59" fmla="*/ 520111 h 1358"/>
              <a:gd name="T60" fmla="*/ 281676 w 1360"/>
              <a:gd name="T61" fmla="*/ 521172 h 1358"/>
              <a:gd name="T62" fmla="*/ 349168 w 1360"/>
              <a:gd name="T63" fmla="*/ 436787 h 1358"/>
              <a:gd name="T64" fmla="*/ 423547 w 1360"/>
              <a:gd name="T65" fmla="*/ 355055 h 1358"/>
              <a:gd name="T66" fmla="*/ 504125 w 1360"/>
              <a:gd name="T67" fmla="*/ 278100 h 1358"/>
              <a:gd name="T68" fmla="*/ 591589 w 1360"/>
              <a:gd name="T69" fmla="*/ 204329 h 1358"/>
              <a:gd name="T70" fmla="*/ 681119 w 1360"/>
              <a:gd name="T71" fmla="*/ 137458 h 1358"/>
              <a:gd name="T72" fmla="*/ 774093 w 1360"/>
              <a:gd name="T73" fmla="*/ 76424 h 1358"/>
              <a:gd name="T74" fmla="*/ 867756 w 1360"/>
              <a:gd name="T75" fmla="*/ 23352 h 135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360" h="1358">
                <a:moveTo>
                  <a:pt x="1331" y="0"/>
                </a:moveTo>
                <a:lnTo>
                  <a:pt x="1360" y="54"/>
                </a:lnTo>
                <a:lnTo>
                  <a:pt x="1287" y="109"/>
                </a:lnTo>
                <a:lnTo>
                  <a:pt x="1216" y="169"/>
                </a:lnTo>
                <a:lnTo>
                  <a:pt x="1145" y="232"/>
                </a:lnTo>
                <a:lnTo>
                  <a:pt x="1076" y="299"/>
                </a:lnTo>
                <a:lnTo>
                  <a:pt x="1007" y="368"/>
                </a:lnTo>
                <a:lnTo>
                  <a:pt x="941" y="443"/>
                </a:lnTo>
                <a:lnTo>
                  <a:pt x="876" y="520"/>
                </a:lnTo>
                <a:lnTo>
                  <a:pt x="813" y="602"/>
                </a:lnTo>
                <a:lnTo>
                  <a:pt x="751" y="685"/>
                </a:lnTo>
                <a:lnTo>
                  <a:pt x="693" y="765"/>
                </a:lnTo>
                <a:lnTo>
                  <a:pt x="642" y="848"/>
                </a:lnTo>
                <a:lnTo>
                  <a:pt x="594" y="930"/>
                </a:lnTo>
                <a:lnTo>
                  <a:pt x="551" y="1011"/>
                </a:lnTo>
                <a:lnTo>
                  <a:pt x="511" y="1091"/>
                </a:lnTo>
                <a:lnTo>
                  <a:pt x="476" y="1172"/>
                </a:lnTo>
                <a:lnTo>
                  <a:pt x="446" y="1251"/>
                </a:lnTo>
                <a:lnTo>
                  <a:pt x="401" y="1281"/>
                </a:lnTo>
                <a:lnTo>
                  <a:pt x="375" y="1300"/>
                </a:lnTo>
                <a:lnTo>
                  <a:pt x="348" y="1320"/>
                </a:lnTo>
                <a:lnTo>
                  <a:pt x="325" y="1339"/>
                </a:lnTo>
                <a:lnTo>
                  <a:pt x="304" y="1358"/>
                </a:lnTo>
                <a:lnTo>
                  <a:pt x="298" y="1337"/>
                </a:lnTo>
                <a:lnTo>
                  <a:pt x="290" y="1310"/>
                </a:lnTo>
                <a:lnTo>
                  <a:pt x="279" y="1276"/>
                </a:lnTo>
                <a:lnTo>
                  <a:pt x="263" y="1237"/>
                </a:lnTo>
                <a:lnTo>
                  <a:pt x="240" y="1178"/>
                </a:lnTo>
                <a:lnTo>
                  <a:pt x="221" y="1132"/>
                </a:lnTo>
                <a:lnTo>
                  <a:pt x="204" y="1088"/>
                </a:lnTo>
                <a:lnTo>
                  <a:pt x="186" y="1049"/>
                </a:lnTo>
                <a:lnTo>
                  <a:pt x="171" y="1013"/>
                </a:lnTo>
                <a:lnTo>
                  <a:pt x="156" y="982"/>
                </a:lnTo>
                <a:lnTo>
                  <a:pt x="140" y="953"/>
                </a:lnTo>
                <a:lnTo>
                  <a:pt x="125" y="928"/>
                </a:lnTo>
                <a:lnTo>
                  <a:pt x="111" y="907"/>
                </a:lnTo>
                <a:lnTo>
                  <a:pt x="100" y="890"/>
                </a:lnTo>
                <a:lnTo>
                  <a:pt x="86" y="873"/>
                </a:lnTo>
                <a:lnTo>
                  <a:pt x="71" y="859"/>
                </a:lnTo>
                <a:lnTo>
                  <a:pt x="58" y="848"/>
                </a:lnTo>
                <a:lnTo>
                  <a:pt x="44" y="838"/>
                </a:lnTo>
                <a:lnTo>
                  <a:pt x="29" y="832"/>
                </a:lnTo>
                <a:lnTo>
                  <a:pt x="15" y="827"/>
                </a:lnTo>
                <a:lnTo>
                  <a:pt x="0" y="825"/>
                </a:lnTo>
                <a:lnTo>
                  <a:pt x="19" y="806"/>
                </a:lnTo>
                <a:lnTo>
                  <a:pt x="38" y="790"/>
                </a:lnTo>
                <a:lnTo>
                  <a:pt x="58" y="777"/>
                </a:lnTo>
                <a:lnTo>
                  <a:pt x="77" y="765"/>
                </a:lnTo>
                <a:lnTo>
                  <a:pt x="94" y="758"/>
                </a:lnTo>
                <a:lnTo>
                  <a:pt x="109" y="752"/>
                </a:lnTo>
                <a:lnTo>
                  <a:pt x="127" y="748"/>
                </a:lnTo>
                <a:lnTo>
                  <a:pt x="142" y="746"/>
                </a:lnTo>
                <a:lnTo>
                  <a:pt x="163" y="750"/>
                </a:lnTo>
                <a:lnTo>
                  <a:pt x="184" y="761"/>
                </a:lnTo>
                <a:lnTo>
                  <a:pt x="207" y="779"/>
                </a:lnTo>
                <a:lnTo>
                  <a:pt x="231" y="806"/>
                </a:lnTo>
                <a:lnTo>
                  <a:pt x="254" y="838"/>
                </a:lnTo>
                <a:lnTo>
                  <a:pt x="277" y="878"/>
                </a:lnTo>
                <a:lnTo>
                  <a:pt x="302" y="924"/>
                </a:lnTo>
                <a:lnTo>
                  <a:pt x="327" y="980"/>
                </a:lnTo>
                <a:lnTo>
                  <a:pt x="363" y="1063"/>
                </a:lnTo>
                <a:lnTo>
                  <a:pt x="409" y="982"/>
                </a:lnTo>
                <a:lnTo>
                  <a:pt x="457" y="901"/>
                </a:lnTo>
                <a:lnTo>
                  <a:pt x="507" y="823"/>
                </a:lnTo>
                <a:lnTo>
                  <a:pt x="561" y="744"/>
                </a:lnTo>
                <a:lnTo>
                  <a:pt x="615" y="669"/>
                </a:lnTo>
                <a:lnTo>
                  <a:pt x="672" y="596"/>
                </a:lnTo>
                <a:lnTo>
                  <a:pt x="732" y="524"/>
                </a:lnTo>
                <a:lnTo>
                  <a:pt x="795" y="453"/>
                </a:lnTo>
                <a:lnTo>
                  <a:pt x="859" y="385"/>
                </a:lnTo>
                <a:lnTo>
                  <a:pt x="924" y="320"/>
                </a:lnTo>
                <a:lnTo>
                  <a:pt x="989" y="259"/>
                </a:lnTo>
                <a:lnTo>
                  <a:pt x="1055" y="199"/>
                </a:lnTo>
                <a:lnTo>
                  <a:pt x="1124" y="144"/>
                </a:lnTo>
                <a:lnTo>
                  <a:pt x="1191" y="92"/>
                </a:lnTo>
                <a:lnTo>
                  <a:pt x="1260" y="44"/>
                </a:lnTo>
                <a:lnTo>
                  <a:pt x="1331" y="0"/>
                </a:lnTo>
                <a:close/>
              </a:path>
            </a:pathLst>
          </a:custGeom>
          <a:solidFill>
            <a:srgbClr val="FF0000"/>
          </a:solidFill>
          <a:ln w="9525" cmpd="sng">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nchor="ctr"/>
          <a:lstStyle/>
          <a:p>
            <a:endParaRPr lang="zh-CN" altLang="en-US"/>
          </a:p>
        </p:txBody>
      </p:sp>
      <p:sp>
        <p:nvSpPr>
          <p:cNvPr id="5" name="TextBox 4"/>
          <p:cNvSpPr txBox="1">
            <a:spLocks noChangeArrowheads="1"/>
          </p:cNvSpPr>
          <p:nvPr/>
        </p:nvSpPr>
        <p:spPr bwMode="auto">
          <a:xfrm>
            <a:off x="198573" y="3356992"/>
            <a:ext cx="11358699" cy="2677656"/>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sz="2800" b="1" dirty="0">
                <a:solidFill>
                  <a:srgbClr val="FF0000"/>
                </a:solidFill>
                <a:latin typeface="楷体" pitchFamily="49" charset="-122"/>
                <a:ea typeface="楷体" pitchFamily="49" charset="-122"/>
              </a:rPr>
              <a:t>【</a:t>
            </a:r>
            <a:r>
              <a:rPr lang="zh-CN" altLang="en-US" sz="2800" b="1" dirty="0">
                <a:solidFill>
                  <a:srgbClr val="FF0000"/>
                </a:solidFill>
                <a:latin typeface="楷体" pitchFamily="49" charset="-122"/>
                <a:ea typeface="楷体" pitchFamily="49" charset="-122"/>
              </a:rPr>
              <a:t>解析</a:t>
            </a:r>
            <a:r>
              <a:rPr lang="en-US" altLang="zh-CN" sz="2800" b="1" dirty="0">
                <a:solidFill>
                  <a:srgbClr val="FF0000"/>
                </a:solidFill>
                <a:latin typeface="楷体" pitchFamily="49" charset="-122"/>
                <a:ea typeface="楷体" pitchFamily="49" charset="-122"/>
              </a:rPr>
              <a:t>】</a:t>
            </a:r>
          </a:p>
          <a:p>
            <a:pPr eaLnBrk="1" hangingPunct="1">
              <a:spcBef>
                <a:spcPct val="0"/>
              </a:spcBef>
              <a:buNone/>
            </a:pPr>
            <a:r>
              <a:rPr lang="zh-CN" altLang="en-US" sz="2800" b="1" dirty="0">
                <a:solidFill>
                  <a:srgbClr val="FF0000"/>
                </a:solidFill>
                <a:latin typeface="楷体" pitchFamily="49" charset="-122"/>
                <a:ea typeface="楷体" pitchFamily="49" charset="-122"/>
              </a:rPr>
              <a:t>选项</a:t>
            </a:r>
            <a:r>
              <a:rPr lang="en-US" altLang="zh-CN" sz="2800" b="1" dirty="0">
                <a:solidFill>
                  <a:srgbClr val="FF0000"/>
                </a:solidFill>
                <a:latin typeface="楷体" pitchFamily="49" charset="-122"/>
                <a:ea typeface="楷体" pitchFamily="49" charset="-122"/>
              </a:rPr>
              <a:t>A</a:t>
            </a:r>
            <a:r>
              <a:rPr lang="zh-CN" altLang="en-US" sz="2800" b="1" dirty="0">
                <a:solidFill>
                  <a:srgbClr val="FF0000"/>
                </a:solidFill>
                <a:latin typeface="楷体" pitchFamily="49" charset="-122"/>
                <a:ea typeface="楷体" pitchFamily="49" charset="-122"/>
              </a:rPr>
              <a:t>：</a:t>
            </a:r>
            <a:r>
              <a:rPr lang="zh-CN" altLang="zh-CN" sz="2800" b="1" dirty="0">
                <a:solidFill>
                  <a:srgbClr val="FF0000"/>
                </a:solidFill>
                <a:latin typeface="楷体" pitchFamily="49" charset="-122"/>
                <a:ea typeface="楷体" pitchFamily="49" charset="-122"/>
              </a:rPr>
              <a:t>（第一自然段</a:t>
            </a:r>
            <a:r>
              <a:rPr lang="zh-CN" altLang="zh-CN" sz="2800" b="1" dirty="0">
                <a:solidFill>
                  <a:srgbClr val="FF0000"/>
                </a:solidFill>
                <a:latin typeface="楷体" pitchFamily="49" charset="-122"/>
                <a:ea typeface="楷体" pitchFamily="49" charset="-122"/>
              </a:rPr>
              <a:t>）</a:t>
            </a:r>
            <a:endParaRPr lang="en-US" altLang="zh-CN" sz="2800" b="1" dirty="0">
              <a:solidFill>
                <a:srgbClr val="FF0000"/>
              </a:solidFill>
              <a:latin typeface="楷体" pitchFamily="49" charset="-122"/>
              <a:ea typeface="楷体" pitchFamily="49" charset="-122"/>
            </a:endParaRPr>
          </a:p>
          <a:p>
            <a:pPr eaLnBrk="1" hangingPunct="1">
              <a:spcBef>
                <a:spcPct val="0"/>
              </a:spcBef>
              <a:buNone/>
            </a:pPr>
            <a:r>
              <a:rPr lang="zh-CN" altLang="en-US" sz="2800" b="1" dirty="0">
                <a:solidFill>
                  <a:srgbClr val="FF0000"/>
                </a:solidFill>
                <a:latin typeface="楷体" pitchFamily="49" charset="-122"/>
                <a:ea typeface="楷体" pitchFamily="49" charset="-122"/>
              </a:rPr>
              <a:t>选项</a:t>
            </a:r>
            <a:r>
              <a:rPr lang="en-US" altLang="zh-CN" sz="2800" b="1" dirty="0">
                <a:solidFill>
                  <a:srgbClr val="FF0000"/>
                </a:solidFill>
                <a:latin typeface="楷体" pitchFamily="49" charset="-122"/>
                <a:ea typeface="楷体" pitchFamily="49" charset="-122"/>
              </a:rPr>
              <a:t>B</a:t>
            </a:r>
            <a:r>
              <a:rPr lang="zh-CN" altLang="en-US" sz="2800" b="1" dirty="0">
                <a:solidFill>
                  <a:srgbClr val="FF0000"/>
                </a:solidFill>
                <a:latin typeface="楷体" pitchFamily="49" charset="-122"/>
                <a:ea typeface="楷体" pitchFamily="49" charset="-122"/>
              </a:rPr>
              <a:t>：</a:t>
            </a:r>
            <a:r>
              <a:rPr lang="zh-CN" altLang="zh-CN" sz="2800" b="1" dirty="0">
                <a:solidFill>
                  <a:srgbClr val="FF0000"/>
                </a:solidFill>
                <a:latin typeface="楷体" pitchFamily="49" charset="-122"/>
                <a:ea typeface="楷体" pitchFamily="49" charset="-122"/>
              </a:rPr>
              <a:t>原文表述是“动态的联想”，不是“动态的事物”</a:t>
            </a:r>
            <a:endParaRPr lang="zh-CN" altLang="en-US" sz="2800" b="1" dirty="0">
              <a:solidFill>
                <a:srgbClr val="FF0000"/>
              </a:solidFill>
              <a:latin typeface="楷体" pitchFamily="49" charset="-122"/>
              <a:ea typeface="楷体" pitchFamily="49" charset="-122"/>
            </a:endParaRPr>
          </a:p>
          <a:p>
            <a:pPr eaLnBrk="1" hangingPunct="1">
              <a:spcBef>
                <a:spcPct val="0"/>
              </a:spcBef>
              <a:buNone/>
            </a:pPr>
            <a:r>
              <a:rPr lang="zh-CN" altLang="en-US" sz="2800" b="1" dirty="0">
                <a:solidFill>
                  <a:srgbClr val="FF0000"/>
                </a:solidFill>
                <a:latin typeface="楷体" pitchFamily="49" charset="-122"/>
                <a:ea typeface="楷体" pitchFamily="49" charset="-122"/>
              </a:rPr>
              <a:t>选项</a:t>
            </a:r>
            <a:r>
              <a:rPr lang="en-US" altLang="zh-CN" sz="2800" b="1" dirty="0">
                <a:solidFill>
                  <a:srgbClr val="FF0000"/>
                </a:solidFill>
                <a:latin typeface="楷体" pitchFamily="49" charset="-122"/>
                <a:ea typeface="楷体" pitchFamily="49" charset="-122"/>
              </a:rPr>
              <a:t>C</a:t>
            </a:r>
            <a:r>
              <a:rPr lang="zh-CN" altLang="en-US" sz="2800" b="1" dirty="0">
                <a:solidFill>
                  <a:srgbClr val="FF0000"/>
                </a:solidFill>
                <a:latin typeface="楷体" pitchFamily="49" charset="-122"/>
                <a:ea typeface="楷体" pitchFamily="49" charset="-122"/>
              </a:rPr>
              <a:t>：</a:t>
            </a:r>
            <a:r>
              <a:rPr lang="zh-CN" altLang="zh-CN" sz="2800" b="1" dirty="0">
                <a:solidFill>
                  <a:srgbClr val="FF0000"/>
                </a:solidFill>
                <a:latin typeface="楷体" pitchFamily="49" charset="-122"/>
                <a:ea typeface="楷体" pitchFamily="49" charset="-122"/>
              </a:rPr>
              <a:t>第四自然段</a:t>
            </a:r>
            <a:endParaRPr lang="zh-CN" altLang="en-US" sz="2800" b="1" dirty="0">
              <a:solidFill>
                <a:srgbClr val="FF0000"/>
              </a:solidFill>
              <a:latin typeface="楷体" pitchFamily="49" charset="-122"/>
              <a:ea typeface="楷体" pitchFamily="49" charset="-122"/>
            </a:endParaRPr>
          </a:p>
          <a:p>
            <a:pPr eaLnBrk="1" hangingPunct="1">
              <a:spcBef>
                <a:spcPct val="0"/>
              </a:spcBef>
              <a:buNone/>
            </a:pPr>
            <a:r>
              <a:rPr lang="zh-CN" altLang="en-US" sz="2800" b="1" dirty="0">
                <a:solidFill>
                  <a:srgbClr val="FF0000"/>
                </a:solidFill>
                <a:latin typeface="楷体" pitchFamily="49" charset="-122"/>
                <a:ea typeface="楷体" pitchFamily="49" charset="-122"/>
              </a:rPr>
              <a:t>选项</a:t>
            </a:r>
            <a:r>
              <a:rPr lang="en-US" altLang="zh-CN" sz="2800" b="1" dirty="0">
                <a:solidFill>
                  <a:srgbClr val="FF0000"/>
                </a:solidFill>
                <a:latin typeface="楷体" pitchFamily="49" charset="-122"/>
                <a:ea typeface="楷体" pitchFamily="49" charset="-122"/>
              </a:rPr>
              <a:t>D</a:t>
            </a:r>
            <a:r>
              <a:rPr lang="zh-CN" altLang="en-US" sz="2800" b="1" dirty="0">
                <a:solidFill>
                  <a:srgbClr val="FF0000"/>
                </a:solidFill>
                <a:latin typeface="楷体" pitchFamily="49" charset="-122"/>
                <a:ea typeface="楷体" pitchFamily="49" charset="-122"/>
              </a:rPr>
              <a:t>：</a:t>
            </a:r>
            <a:r>
              <a:rPr lang="zh-CN" altLang="zh-CN" sz="2800" b="1" dirty="0">
                <a:solidFill>
                  <a:srgbClr val="FF0000"/>
                </a:solidFill>
                <a:latin typeface="楷体" pitchFamily="49" charset="-122"/>
                <a:ea typeface="楷体" pitchFamily="49" charset="-122"/>
              </a:rPr>
              <a:t>第</a:t>
            </a:r>
            <a:r>
              <a:rPr lang="zh-CN" altLang="en-US" sz="2800" b="1" dirty="0">
                <a:solidFill>
                  <a:srgbClr val="FF0000"/>
                </a:solidFill>
                <a:latin typeface="楷体" pitchFamily="49" charset="-122"/>
                <a:ea typeface="楷体" pitchFamily="49" charset="-122"/>
              </a:rPr>
              <a:t>五</a:t>
            </a:r>
            <a:r>
              <a:rPr lang="zh-CN" altLang="zh-CN" sz="2800" b="1" dirty="0" smtClean="0">
                <a:solidFill>
                  <a:srgbClr val="FF0000"/>
                </a:solidFill>
                <a:latin typeface="楷体" pitchFamily="49" charset="-122"/>
                <a:ea typeface="楷体" pitchFamily="49" charset="-122"/>
              </a:rPr>
              <a:t>自然段</a:t>
            </a:r>
            <a:endParaRPr lang="en-US" altLang="zh-CN" sz="2800" b="1" dirty="0" smtClean="0">
              <a:solidFill>
                <a:srgbClr val="FF0000"/>
              </a:solidFill>
              <a:latin typeface="楷体" pitchFamily="49" charset="-122"/>
              <a:ea typeface="楷体" pitchFamily="49" charset="-122"/>
            </a:endParaRPr>
          </a:p>
          <a:p>
            <a:pPr eaLnBrk="1" hangingPunct="1">
              <a:spcBef>
                <a:spcPct val="0"/>
              </a:spcBef>
              <a:buNone/>
            </a:pPr>
            <a:r>
              <a:rPr lang="zh-CN" altLang="en-US" sz="2800" b="1" dirty="0">
                <a:solidFill>
                  <a:srgbClr val="FF0000"/>
                </a:solidFill>
                <a:latin typeface="楷体" pitchFamily="49" charset="-122"/>
                <a:ea typeface="楷体" pitchFamily="49" charset="-122"/>
              </a:rPr>
              <a:t>故</a:t>
            </a:r>
            <a:r>
              <a:rPr lang="zh-CN" altLang="en-US" sz="2800" b="1" dirty="0" smtClean="0">
                <a:solidFill>
                  <a:srgbClr val="FF0000"/>
                </a:solidFill>
                <a:latin typeface="楷体" pitchFamily="49" charset="-122"/>
                <a:ea typeface="楷体" pitchFamily="49" charset="-122"/>
              </a:rPr>
              <a:t>选：</a:t>
            </a:r>
            <a:r>
              <a:rPr lang="en-US" altLang="zh-CN" sz="2800" b="1" dirty="0" smtClean="0">
                <a:solidFill>
                  <a:srgbClr val="FF0000"/>
                </a:solidFill>
                <a:latin typeface="楷体" pitchFamily="49" charset="-122"/>
                <a:ea typeface="楷体" pitchFamily="49" charset="-122"/>
              </a:rPr>
              <a:t>B</a:t>
            </a:r>
            <a:endParaRPr lang="zh-CN" altLang="en-US" sz="2800" b="1" dirty="0">
              <a:solidFill>
                <a:srgbClr val="FF0000"/>
              </a:solidFill>
              <a:latin typeface="楷体" pitchFamily="49" charset="-122"/>
              <a:ea typeface="楷体" pitchFamily="49" charset="-122"/>
            </a:endParaRPr>
          </a:p>
        </p:txBody>
      </p:sp>
    </p:spTree>
    <p:extLst>
      <p:ext uri="{BB962C8B-B14F-4D97-AF65-F5344CB8AC3E}">
        <p14:creationId xmlns:p14="http://schemas.microsoft.com/office/powerpoint/2010/main" val="12335540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98573" y="188640"/>
            <a:ext cx="11358699" cy="1815882"/>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sz="2800" b="1" dirty="0">
                <a:solidFill>
                  <a:srgbClr val="0000FF"/>
                </a:solidFill>
                <a:latin typeface="楷体" pitchFamily="49" charset="-122"/>
                <a:ea typeface="楷体" pitchFamily="49" charset="-122"/>
              </a:rPr>
              <a:t>2</a:t>
            </a:r>
            <a:r>
              <a:rPr lang="zh-CN" altLang="en-US" sz="2800" b="1" dirty="0">
                <a:solidFill>
                  <a:srgbClr val="0000FF"/>
                </a:solidFill>
                <a:latin typeface="楷体" pitchFamily="49" charset="-122"/>
                <a:ea typeface="楷体" pitchFamily="49" charset="-122"/>
              </a:rPr>
              <a:t>．根据材料一，下列对书法作品创作中的汉字造型</a:t>
            </a:r>
            <a:r>
              <a:rPr lang="zh-CN" altLang="en-US" sz="2800" b="1" dirty="0" smtClean="0">
                <a:solidFill>
                  <a:srgbClr val="FF0000"/>
                </a:solidFill>
                <a:latin typeface="楷体" pitchFamily="49" charset="-122"/>
                <a:ea typeface="楷体" pitchFamily="49" charset="-122"/>
              </a:rPr>
              <a:t>没有</a:t>
            </a:r>
            <a:r>
              <a:rPr lang="zh-CN" altLang="en-US" sz="2800" b="1" dirty="0" smtClean="0">
                <a:solidFill>
                  <a:srgbClr val="0000FF"/>
                </a:solidFill>
                <a:latin typeface="楷体" pitchFamily="49" charset="-122"/>
                <a:ea typeface="楷体" pitchFamily="49" charset="-122"/>
              </a:rPr>
              <a:t>产生</a:t>
            </a:r>
            <a:r>
              <a:rPr lang="zh-CN" altLang="en-US" sz="2800" b="1" dirty="0">
                <a:solidFill>
                  <a:srgbClr val="0000FF"/>
                </a:solidFill>
                <a:latin typeface="楷体" pitchFamily="49" charset="-122"/>
                <a:ea typeface="楷体" pitchFamily="49" charset="-122"/>
              </a:rPr>
              <a:t>直接影响的一项是（</a:t>
            </a:r>
            <a:r>
              <a:rPr lang="en-US" altLang="zh-CN" sz="2800" b="1" dirty="0">
                <a:solidFill>
                  <a:srgbClr val="0000FF"/>
                </a:solidFill>
                <a:latin typeface="楷体" pitchFamily="49" charset="-122"/>
                <a:ea typeface="楷体" pitchFamily="49" charset="-122"/>
              </a:rPr>
              <a:t>3 </a:t>
            </a:r>
            <a:r>
              <a:rPr lang="zh-CN" altLang="en-US" sz="2800" b="1" dirty="0">
                <a:solidFill>
                  <a:srgbClr val="0000FF"/>
                </a:solidFill>
                <a:latin typeface="楷体" pitchFamily="49" charset="-122"/>
                <a:ea typeface="楷体" pitchFamily="49" charset="-122"/>
              </a:rPr>
              <a:t>分）</a:t>
            </a:r>
          </a:p>
          <a:p>
            <a:pPr eaLnBrk="1" hangingPunct="1">
              <a:spcBef>
                <a:spcPct val="0"/>
              </a:spcBef>
              <a:buFontTx/>
              <a:buNone/>
            </a:pPr>
            <a:r>
              <a:rPr lang="en-US" altLang="zh-CN" sz="2800" b="1" dirty="0">
                <a:solidFill>
                  <a:srgbClr val="0000FF"/>
                </a:solidFill>
                <a:latin typeface="楷体" pitchFamily="49" charset="-122"/>
                <a:ea typeface="楷体" pitchFamily="49" charset="-122"/>
              </a:rPr>
              <a:t>A</a:t>
            </a:r>
            <a:r>
              <a:rPr lang="zh-CN" altLang="en-US" sz="2800" b="1" dirty="0">
                <a:solidFill>
                  <a:srgbClr val="0000FF"/>
                </a:solidFill>
                <a:latin typeface="楷体" pitchFamily="49" charset="-122"/>
                <a:ea typeface="楷体" pitchFamily="49" charset="-122"/>
              </a:rPr>
              <a:t>．汉字特殊的书写工具  </a:t>
            </a:r>
            <a:r>
              <a:rPr lang="en-US" altLang="zh-CN" sz="2800" b="1" dirty="0">
                <a:solidFill>
                  <a:srgbClr val="0000FF"/>
                </a:solidFill>
                <a:latin typeface="楷体" pitchFamily="49" charset="-122"/>
                <a:ea typeface="楷体" pitchFamily="49" charset="-122"/>
              </a:rPr>
              <a:t>B</a:t>
            </a:r>
            <a:r>
              <a:rPr lang="zh-CN" altLang="en-US" sz="2800" b="1" dirty="0">
                <a:solidFill>
                  <a:srgbClr val="0000FF"/>
                </a:solidFill>
                <a:latin typeface="楷体" pitchFamily="49" charset="-122"/>
                <a:ea typeface="楷体" pitchFamily="49" charset="-122"/>
              </a:rPr>
              <a:t>．汉字风格迥异的书体形式</a:t>
            </a:r>
          </a:p>
          <a:p>
            <a:pPr eaLnBrk="1" hangingPunct="1">
              <a:spcBef>
                <a:spcPct val="0"/>
              </a:spcBef>
              <a:buFontTx/>
              <a:buNone/>
            </a:pPr>
            <a:r>
              <a:rPr lang="en-US" altLang="zh-CN" sz="2800" b="1" dirty="0">
                <a:solidFill>
                  <a:srgbClr val="0000FF"/>
                </a:solidFill>
                <a:latin typeface="楷体" pitchFamily="49" charset="-122"/>
                <a:ea typeface="楷体" pitchFamily="49" charset="-122"/>
              </a:rPr>
              <a:t>C</a:t>
            </a:r>
            <a:r>
              <a:rPr lang="zh-CN" altLang="en-US" sz="2800" b="1" dirty="0">
                <a:solidFill>
                  <a:srgbClr val="0000FF"/>
                </a:solidFill>
                <a:latin typeface="楷体" pitchFamily="49" charset="-122"/>
                <a:ea typeface="楷体" pitchFamily="49" charset="-122"/>
              </a:rPr>
              <a:t>．书家不同的审美追求  </a:t>
            </a:r>
            <a:r>
              <a:rPr lang="en-US" altLang="zh-CN" sz="2800" b="1" dirty="0">
                <a:solidFill>
                  <a:srgbClr val="0000FF"/>
                </a:solidFill>
                <a:latin typeface="楷体" pitchFamily="49" charset="-122"/>
                <a:ea typeface="楷体" pitchFamily="49" charset="-122"/>
              </a:rPr>
              <a:t>D</a:t>
            </a:r>
            <a:r>
              <a:rPr lang="zh-CN" altLang="en-US" sz="2800" b="1" dirty="0">
                <a:solidFill>
                  <a:srgbClr val="0000FF"/>
                </a:solidFill>
                <a:latin typeface="楷体" pitchFamily="49" charset="-122"/>
                <a:ea typeface="楷体" pitchFamily="49" charset="-122"/>
              </a:rPr>
              <a:t>．书法史上墨池笔冢的故事</a:t>
            </a:r>
            <a:endParaRPr lang="zh-CN" altLang="en-US" sz="2800" b="1" dirty="0">
              <a:solidFill>
                <a:srgbClr val="0000FF"/>
              </a:solidFill>
              <a:latin typeface="楷体" pitchFamily="49" charset="-122"/>
              <a:ea typeface="楷体" pitchFamily="49" charset="-122"/>
            </a:endParaRPr>
          </a:p>
        </p:txBody>
      </p:sp>
      <p:sp>
        <p:nvSpPr>
          <p:cNvPr id="3" name="勾_3 248"/>
          <p:cNvSpPr>
            <a:spLocks/>
          </p:cNvSpPr>
          <p:nvPr/>
        </p:nvSpPr>
        <p:spPr bwMode="auto">
          <a:xfrm>
            <a:off x="4212456" y="1268760"/>
            <a:ext cx="970707" cy="648071"/>
          </a:xfrm>
          <a:custGeom>
            <a:avLst/>
            <a:gdLst>
              <a:gd name="T0" fmla="*/ 936625 w 1360"/>
              <a:gd name="T1" fmla="*/ 28659 h 1358"/>
              <a:gd name="T2" fmla="*/ 837453 w 1360"/>
              <a:gd name="T3" fmla="*/ 89693 h 1358"/>
              <a:gd name="T4" fmla="*/ 741036 w 1360"/>
              <a:gd name="T5" fmla="*/ 158687 h 1358"/>
              <a:gd name="T6" fmla="*/ 648062 w 1360"/>
              <a:gd name="T7" fmla="*/ 235111 h 1358"/>
              <a:gd name="T8" fmla="*/ 559909 w 1360"/>
              <a:gd name="T9" fmla="*/ 319497 h 1358"/>
              <a:gd name="T10" fmla="*/ 477266 w 1360"/>
              <a:gd name="T11" fmla="*/ 406005 h 1358"/>
              <a:gd name="T12" fmla="*/ 409085 w 1360"/>
              <a:gd name="T13" fmla="*/ 493575 h 1358"/>
              <a:gd name="T14" fmla="*/ 351923 w 1360"/>
              <a:gd name="T15" fmla="*/ 579021 h 1358"/>
              <a:gd name="T16" fmla="*/ 307158 w 1360"/>
              <a:gd name="T17" fmla="*/ 663937 h 1358"/>
              <a:gd name="T18" fmla="*/ 258261 w 1360"/>
              <a:gd name="T19" fmla="*/ 689943 h 1358"/>
              <a:gd name="T20" fmla="*/ 223826 w 1360"/>
              <a:gd name="T21" fmla="*/ 710641 h 1358"/>
              <a:gd name="T22" fmla="*/ 205231 w 1360"/>
              <a:gd name="T23" fmla="*/ 709580 h 1358"/>
              <a:gd name="T24" fmla="*/ 192146 w 1360"/>
              <a:gd name="T25" fmla="*/ 677206 h 1358"/>
              <a:gd name="T26" fmla="*/ 165287 w 1360"/>
              <a:gd name="T27" fmla="*/ 625194 h 1358"/>
              <a:gd name="T28" fmla="*/ 140494 w 1360"/>
              <a:gd name="T29" fmla="*/ 577429 h 1358"/>
              <a:gd name="T30" fmla="*/ 117767 w 1360"/>
              <a:gd name="T31" fmla="*/ 537625 h 1358"/>
              <a:gd name="T32" fmla="*/ 96417 w 1360"/>
              <a:gd name="T33" fmla="*/ 505781 h 1358"/>
              <a:gd name="T34" fmla="*/ 76445 w 1360"/>
              <a:gd name="T35" fmla="*/ 481368 h 1358"/>
              <a:gd name="T36" fmla="*/ 59228 w 1360"/>
              <a:gd name="T37" fmla="*/ 463323 h 1358"/>
              <a:gd name="T38" fmla="*/ 39944 w 1360"/>
              <a:gd name="T39" fmla="*/ 450055 h 1358"/>
              <a:gd name="T40" fmla="*/ 19972 w 1360"/>
              <a:gd name="T41" fmla="*/ 441563 h 1358"/>
              <a:gd name="T42" fmla="*/ 0 w 1360"/>
              <a:gd name="T43" fmla="*/ 437848 h 1358"/>
              <a:gd name="T44" fmla="*/ 26170 w 1360"/>
              <a:gd name="T45" fmla="*/ 419273 h 1358"/>
              <a:gd name="T46" fmla="*/ 53030 w 1360"/>
              <a:gd name="T47" fmla="*/ 406005 h 1358"/>
              <a:gd name="T48" fmla="*/ 75068 w 1360"/>
              <a:gd name="T49" fmla="*/ 399105 h 1358"/>
              <a:gd name="T50" fmla="*/ 97795 w 1360"/>
              <a:gd name="T51" fmla="*/ 395921 h 1358"/>
              <a:gd name="T52" fmla="*/ 126720 w 1360"/>
              <a:gd name="T53" fmla="*/ 403882 h 1358"/>
              <a:gd name="T54" fmla="*/ 159089 w 1360"/>
              <a:gd name="T55" fmla="*/ 427765 h 1358"/>
              <a:gd name="T56" fmla="*/ 190768 w 1360"/>
              <a:gd name="T57" fmla="*/ 465977 h 1358"/>
              <a:gd name="T58" fmla="*/ 225203 w 1360"/>
              <a:gd name="T59" fmla="*/ 520111 h 1358"/>
              <a:gd name="T60" fmla="*/ 281676 w 1360"/>
              <a:gd name="T61" fmla="*/ 521172 h 1358"/>
              <a:gd name="T62" fmla="*/ 349168 w 1360"/>
              <a:gd name="T63" fmla="*/ 436787 h 1358"/>
              <a:gd name="T64" fmla="*/ 423547 w 1360"/>
              <a:gd name="T65" fmla="*/ 355055 h 1358"/>
              <a:gd name="T66" fmla="*/ 504125 w 1360"/>
              <a:gd name="T67" fmla="*/ 278100 h 1358"/>
              <a:gd name="T68" fmla="*/ 591589 w 1360"/>
              <a:gd name="T69" fmla="*/ 204329 h 1358"/>
              <a:gd name="T70" fmla="*/ 681119 w 1360"/>
              <a:gd name="T71" fmla="*/ 137458 h 1358"/>
              <a:gd name="T72" fmla="*/ 774093 w 1360"/>
              <a:gd name="T73" fmla="*/ 76424 h 1358"/>
              <a:gd name="T74" fmla="*/ 867756 w 1360"/>
              <a:gd name="T75" fmla="*/ 23352 h 135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360" h="1358">
                <a:moveTo>
                  <a:pt x="1331" y="0"/>
                </a:moveTo>
                <a:lnTo>
                  <a:pt x="1360" y="54"/>
                </a:lnTo>
                <a:lnTo>
                  <a:pt x="1287" y="109"/>
                </a:lnTo>
                <a:lnTo>
                  <a:pt x="1216" y="169"/>
                </a:lnTo>
                <a:lnTo>
                  <a:pt x="1145" y="232"/>
                </a:lnTo>
                <a:lnTo>
                  <a:pt x="1076" y="299"/>
                </a:lnTo>
                <a:lnTo>
                  <a:pt x="1007" y="368"/>
                </a:lnTo>
                <a:lnTo>
                  <a:pt x="941" y="443"/>
                </a:lnTo>
                <a:lnTo>
                  <a:pt x="876" y="520"/>
                </a:lnTo>
                <a:lnTo>
                  <a:pt x="813" y="602"/>
                </a:lnTo>
                <a:lnTo>
                  <a:pt x="751" y="685"/>
                </a:lnTo>
                <a:lnTo>
                  <a:pt x="693" y="765"/>
                </a:lnTo>
                <a:lnTo>
                  <a:pt x="642" y="848"/>
                </a:lnTo>
                <a:lnTo>
                  <a:pt x="594" y="930"/>
                </a:lnTo>
                <a:lnTo>
                  <a:pt x="551" y="1011"/>
                </a:lnTo>
                <a:lnTo>
                  <a:pt x="511" y="1091"/>
                </a:lnTo>
                <a:lnTo>
                  <a:pt x="476" y="1172"/>
                </a:lnTo>
                <a:lnTo>
                  <a:pt x="446" y="1251"/>
                </a:lnTo>
                <a:lnTo>
                  <a:pt x="401" y="1281"/>
                </a:lnTo>
                <a:lnTo>
                  <a:pt x="375" y="1300"/>
                </a:lnTo>
                <a:lnTo>
                  <a:pt x="348" y="1320"/>
                </a:lnTo>
                <a:lnTo>
                  <a:pt x="325" y="1339"/>
                </a:lnTo>
                <a:lnTo>
                  <a:pt x="304" y="1358"/>
                </a:lnTo>
                <a:lnTo>
                  <a:pt x="298" y="1337"/>
                </a:lnTo>
                <a:lnTo>
                  <a:pt x="290" y="1310"/>
                </a:lnTo>
                <a:lnTo>
                  <a:pt x="279" y="1276"/>
                </a:lnTo>
                <a:lnTo>
                  <a:pt x="263" y="1237"/>
                </a:lnTo>
                <a:lnTo>
                  <a:pt x="240" y="1178"/>
                </a:lnTo>
                <a:lnTo>
                  <a:pt x="221" y="1132"/>
                </a:lnTo>
                <a:lnTo>
                  <a:pt x="204" y="1088"/>
                </a:lnTo>
                <a:lnTo>
                  <a:pt x="186" y="1049"/>
                </a:lnTo>
                <a:lnTo>
                  <a:pt x="171" y="1013"/>
                </a:lnTo>
                <a:lnTo>
                  <a:pt x="156" y="982"/>
                </a:lnTo>
                <a:lnTo>
                  <a:pt x="140" y="953"/>
                </a:lnTo>
                <a:lnTo>
                  <a:pt x="125" y="928"/>
                </a:lnTo>
                <a:lnTo>
                  <a:pt x="111" y="907"/>
                </a:lnTo>
                <a:lnTo>
                  <a:pt x="100" y="890"/>
                </a:lnTo>
                <a:lnTo>
                  <a:pt x="86" y="873"/>
                </a:lnTo>
                <a:lnTo>
                  <a:pt x="71" y="859"/>
                </a:lnTo>
                <a:lnTo>
                  <a:pt x="58" y="848"/>
                </a:lnTo>
                <a:lnTo>
                  <a:pt x="44" y="838"/>
                </a:lnTo>
                <a:lnTo>
                  <a:pt x="29" y="832"/>
                </a:lnTo>
                <a:lnTo>
                  <a:pt x="15" y="827"/>
                </a:lnTo>
                <a:lnTo>
                  <a:pt x="0" y="825"/>
                </a:lnTo>
                <a:lnTo>
                  <a:pt x="19" y="806"/>
                </a:lnTo>
                <a:lnTo>
                  <a:pt x="38" y="790"/>
                </a:lnTo>
                <a:lnTo>
                  <a:pt x="58" y="777"/>
                </a:lnTo>
                <a:lnTo>
                  <a:pt x="77" y="765"/>
                </a:lnTo>
                <a:lnTo>
                  <a:pt x="94" y="758"/>
                </a:lnTo>
                <a:lnTo>
                  <a:pt x="109" y="752"/>
                </a:lnTo>
                <a:lnTo>
                  <a:pt x="127" y="748"/>
                </a:lnTo>
                <a:lnTo>
                  <a:pt x="142" y="746"/>
                </a:lnTo>
                <a:lnTo>
                  <a:pt x="163" y="750"/>
                </a:lnTo>
                <a:lnTo>
                  <a:pt x="184" y="761"/>
                </a:lnTo>
                <a:lnTo>
                  <a:pt x="207" y="779"/>
                </a:lnTo>
                <a:lnTo>
                  <a:pt x="231" y="806"/>
                </a:lnTo>
                <a:lnTo>
                  <a:pt x="254" y="838"/>
                </a:lnTo>
                <a:lnTo>
                  <a:pt x="277" y="878"/>
                </a:lnTo>
                <a:lnTo>
                  <a:pt x="302" y="924"/>
                </a:lnTo>
                <a:lnTo>
                  <a:pt x="327" y="980"/>
                </a:lnTo>
                <a:lnTo>
                  <a:pt x="363" y="1063"/>
                </a:lnTo>
                <a:lnTo>
                  <a:pt x="409" y="982"/>
                </a:lnTo>
                <a:lnTo>
                  <a:pt x="457" y="901"/>
                </a:lnTo>
                <a:lnTo>
                  <a:pt x="507" y="823"/>
                </a:lnTo>
                <a:lnTo>
                  <a:pt x="561" y="744"/>
                </a:lnTo>
                <a:lnTo>
                  <a:pt x="615" y="669"/>
                </a:lnTo>
                <a:lnTo>
                  <a:pt x="672" y="596"/>
                </a:lnTo>
                <a:lnTo>
                  <a:pt x="732" y="524"/>
                </a:lnTo>
                <a:lnTo>
                  <a:pt x="795" y="453"/>
                </a:lnTo>
                <a:lnTo>
                  <a:pt x="859" y="385"/>
                </a:lnTo>
                <a:lnTo>
                  <a:pt x="924" y="320"/>
                </a:lnTo>
                <a:lnTo>
                  <a:pt x="989" y="259"/>
                </a:lnTo>
                <a:lnTo>
                  <a:pt x="1055" y="199"/>
                </a:lnTo>
                <a:lnTo>
                  <a:pt x="1124" y="144"/>
                </a:lnTo>
                <a:lnTo>
                  <a:pt x="1191" y="92"/>
                </a:lnTo>
                <a:lnTo>
                  <a:pt x="1260" y="44"/>
                </a:lnTo>
                <a:lnTo>
                  <a:pt x="1331" y="0"/>
                </a:lnTo>
                <a:close/>
              </a:path>
            </a:pathLst>
          </a:custGeom>
          <a:solidFill>
            <a:srgbClr val="FF0000"/>
          </a:solidFill>
          <a:ln w="9525" cmpd="sng">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nchor="ctr"/>
          <a:lstStyle/>
          <a:p>
            <a:endParaRPr lang="zh-CN" altLang="en-US"/>
          </a:p>
        </p:txBody>
      </p:sp>
      <p:sp>
        <p:nvSpPr>
          <p:cNvPr id="5" name="TextBox 4"/>
          <p:cNvSpPr txBox="1">
            <a:spLocks noChangeArrowheads="1"/>
          </p:cNvSpPr>
          <p:nvPr/>
        </p:nvSpPr>
        <p:spPr bwMode="auto">
          <a:xfrm>
            <a:off x="198573" y="3356992"/>
            <a:ext cx="11358699" cy="523220"/>
          </a:xfrm>
          <a:prstGeom prst="rect">
            <a:avLst/>
          </a:prstGeom>
          <a:noFill/>
          <a:ln w="476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None/>
            </a:pPr>
            <a:r>
              <a:rPr lang="en-US" altLang="zh-CN" sz="2800" b="1" dirty="0">
                <a:solidFill>
                  <a:srgbClr val="FF0000"/>
                </a:solidFill>
                <a:latin typeface="楷体" pitchFamily="49" charset="-122"/>
                <a:ea typeface="楷体" pitchFamily="49" charset="-122"/>
              </a:rPr>
              <a:t>【</a:t>
            </a:r>
            <a:r>
              <a:rPr lang="zh-CN" altLang="en-US" sz="2800" b="1" dirty="0">
                <a:solidFill>
                  <a:srgbClr val="FF0000"/>
                </a:solidFill>
                <a:latin typeface="楷体" pitchFamily="49" charset="-122"/>
                <a:ea typeface="楷体" pitchFamily="49" charset="-122"/>
              </a:rPr>
              <a:t>解析</a:t>
            </a:r>
            <a:r>
              <a:rPr lang="en-US" altLang="zh-CN" sz="2800" b="1" dirty="0">
                <a:solidFill>
                  <a:srgbClr val="FF0000"/>
                </a:solidFill>
                <a:latin typeface="楷体" pitchFamily="49" charset="-122"/>
                <a:ea typeface="楷体" pitchFamily="49" charset="-122"/>
              </a:rPr>
              <a:t>】</a:t>
            </a:r>
            <a:r>
              <a:rPr lang="zh-CN" altLang="en-US" sz="2800" b="1" dirty="0">
                <a:solidFill>
                  <a:srgbClr val="FF0000"/>
                </a:solidFill>
                <a:latin typeface="楷体" pitchFamily="49" charset="-122"/>
                <a:ea typeface="楷体" pitchFamily="49" charset="-122"/>
              </a:rPr>
              <a:t>选项</a:t>
            </a:r>
            <a:r>
              <a:rPr lang="en-US" altLang="zh-CN" sz="2800" b="1" dirty="0">
                <a:solidFill>
                  <a:srgbClr val="FF0000"/>
                </a:solidFill>
                <a:latin typeface="楷体" pitchFamily="49" charset="-122"/>
                <a:ea typeface="楷体" pitchFamily="49" charset="-122"/>
              </a:rPr>
              <a:t>D</a:t>
            </a:r>
            <a:r>
              <a:rPr lang="zh-CN" altLang="en-US" sz="2800" b="1" dirty="0">
                <a:solidFill>
                  <a:srgbClr val="FF0000"/>
                </a:solidFill>
                <a:latin typeface="楷体" pitchFamily="49" charset="-122"/>
                <a:ea typeface="楷体" pitchFamily="49" charset="-122"/>
              </a:rPr>
              <a:t>：</a:t>
            </a:r>
            <a:r>
              <a:rPr lang="zh-CN" altLang="zh-CN" sz="2800" b="1" dirty="0">
                <a:solidFill>
                  <a:srgbClr val="FF0000"/>
                </a:solidFill>
                <a:latin typeface="楷体" pitchFamily="49" charset="-122"/>
                <a:ea typeface="楷体" pitchFamily="49" charset="-122"/>
              </a:rPr>
              <a:t>是</a:t>
            </a:r>
            <a:r>
              <a:rPr lang="zh-CN" altLang="zh-CN" sz="2800" b="1" dirty="0">
                <a:solidFill>
                  <a:srgbClr val="FF0000"/>
                </a:solidFill>
                <a:latin typeface="楷体" pitchFamily="49" charset="-122"/>
                <a:ea typeface="楷体" pitchFamily="49" charset="-122"/>
              </a:rPr>
              <a:t>为了证明“书法艺术魅力巨大”的观点</a:t>
            </a:r>
            <a:r>
              <a:rPr lang="zh-CN" altLang="zh-CN" sz="2800" b="1" dirty="0">
                <a:solidFill>
                  <a:srgbClr val="FF0000"/>
                </a:solidFill>
                <a:latin typeface="楷体" pitchFamily="49" charset="-122"/>
                <a:ea typeface="楷体" pitchFamily="49" charset="-122"/>
              </a:rPr>
              <a:t>。</a:t>
            </a:r>
            <a:endParaRPr lang="zh-CN" altLang="zh-CN" sz="2800" b="1" dirty="0">
              <a:solidFill>
                <a:srgbClr val="FF0000"/>
              </a:solidFill>
              <a:latin typeface="楷体" pitchFamily="49" charset="-122"/>
              <a:ea typeface="楷体" pitchFamily="49" charset="-122"/>
            </a:endParaRPr>
          </a:p>
        </p:txBody>
      </p:sp>
    </p:spTree>
    <p:extLst>
      <p:ext uri="{BB962C8B-B14F-4D97-AF65-F5344CB8AC3E}">
        <p14:creationId xmlns:p14="http://schemas.microsoft.com/office/powerpoint/2010/main" val="23706956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24261" y="404664"/>
            <a:ext cx="11358699" cy="3970318"/>
          </a:xfrm>
          <a:prstGeom prst="rect">
            <a:avLst/>
          </a:prstGeom>
          <a:noFill/>
          <a:ln w="476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2800" b="1" dirty="0">
                <a:solidFill>
                  <a:srgbClr val="FF0000"/>
                </a:solidFill>
                <a:latin typeface="楷体" pitchFamily="49" charset="-122"/>
                <a:ea typeface="楷体" pitchFamily="49" charset="-122"/>
              </a:rPr>
              <a:t>材料二</a:t>
            </a:r>
          </a:p>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a:t>
            </a:r>
            <a:r>
              <a:rPr lang="zh-CN" altLang="en-US" sz="2800" b="1" dirty="0">
                <a:solidFill>
                  <a:srgbClr val="0000FF"/>
                </a:solidFill>
                <a:latin typeface="楷体" pitchFamily="49" charset="-122"/>
                <a:ea typeface="楷体" pitchFamily="49" charset="-122"/>
              </a:rPr>
              <a:t>龙跃天衢，虎卧凤阙”，是梁武帝对王羲之书法的评价。一方面赞美了王氏书法的</a:t>
            </a:r>
            <a:r>
              <a:rPr lang="zh-CN" altLang="en-US" sz="2800" b="1" dirty="0" smtClean="0">
                <a:solidFill>
                  <a:srgbClr val="0000FF"/>
                </a:solidFill>
                <a:latin typeface="楷体" pitchFamily="49" charset="-122"/>
                <a:ea typeface="楷体" pitchFamily="49" charset="-122"/>
              </a:rPr>
              <a:t>动感强烈</a:t>
            </a:r>
            <a:r>
              <a:rPr lang="zh-CN" altLang="en-US" sz="2800" b="1" dirty="0">
                <a:solidFill>
                  <a:srgbClr val="0000FF"/>
                </a:solidFill>
                <a:latin typeface="楷体" pitchFamily="49" charset="-122"/>
                <a:ea typeface="楷体" pitchFamily="49" charset="-122"/>
              </a:rPr>
              <a:t>和奔逸绝尘的生命力；另一方面又赞赏了其静态之美，尊贵、安宁，在不动中散发出</a:t>
            </a:r>
            <a:r>
              <a:rPr lang="zh-CN" altLang="en-US" sz="2800" b="1" dirty="0" smtClean="0">
                <a:solidFill>
                  <a:srgbClr val="0000FF"/>
                </a:solidFill>
                <a:latin typeface="楷体" pitchFamily="49" charset="-122"/>
                <a:ea typeface="楷体" pitchFamily="49" charset="-122"/>
              </a:rPr>
              <a:t>平和</a:t>
            </a:r>
            <a:r>
              <a:rPr lang="zh-CN" altLang="en-US" sz="2800" b="1" dirty="0">
                <a:solidFill>
                  <a:srgbClr val="0000FF"/>
                </a:solidFill>
                <a:latin typeface="楷体" pitchFamily="49" charset="-122"/>
                <a:ea typeface="楷体" pitchFamily="49" charset="-122"/>
              </a:rPr>
              <a:t>的韵味。</a:t>
            </a:r>
          </a:p>
          <a:p>
            <a:pPr eaLnBrk="1" hangingPunct="1">
              <a:spcBef>
                <a:spcPct val="0"/>
              </a:spcBef>
              <a:buFontTx/>
              <a:buNone/>
            </a:pPr>
            <a:r>
              <a:rPr lang="zh-CN" altLang="en-US" sz="2800" b="1" dirty="0" smtClean="0">
                <a:solidFill>
                  <a:srgbClr val="0000FF"/>
                </a:solidFill>
                <a:latin typeface="楷体" pitchFamily="49" charset="-122"/>
                <a:ea typeface="楷体" pitchFamily="49" charset="-122"/>
              </a:rPr>
              <a:t>   动态</a:t>
            </a:r>
            <a:r>
              <a:rPr lang="zh-CN" altLang="en-US" sz="2800" b="1" dirty="0">
                <a:solidFill>
                  <a:srgbClr val="0000FF"/>
                </a:solidFill>
                <a:latin typeface="楷体" pitchFamily="49" charset="-122"/>
                <a:ea typeface="楷体" pitchFamily="49" charset="-122"/>
              </a:rPr>
              <a:t>易于引起欣赏者的注意，书法亦如此。安静的人常常写安静的字，静也是一种效果</a:t>
            </a:r>
            <a:r>
              <a:rPr lang="zh-CN" altLang="en-US" sz="2800" b="1" dirty="0" smtClean="0">
                <a:solidFill>
                  <a:srgbClr val="0000FF"/>
                </a:solidFill>
                <a:latin typeface="楷体" pitchFamily="49" charset="-122"/>
                <a:ea typeface="楷体" pitchFamily="49" charset="-122"/>
              </a:rPr>
              <a:t>。比较</a:t>
            </a:r>
            <a:r>
              <a:rPr lang="zh-CN" altLang="en-US" sz="2800" b="1" dirty="0">
                <a:solidFill>
                  <a:srgbClr val="0000FF"/>
                </a:solidFill>
                <a:latin typeface="楷体" pitchFamily="49" charset="-122"/>
                <a:ea typeface="楷体" pitchFamily="49" charset="-122"/>
              </a:rPr>
              <a:t>起来，静态的书法更像一位娴静的淑女、一位参透沧桑的老者、一位心如秋空的隐者</a:t>
            </a:r>
            <a:r>
              <a:rPr lang="zh-CN" altLang="en-US" sz="2800" b="1" dirty="0" smtClean="0">
                <a:solidFill>
                  <a:srgbClr val="0000FF"/>
                </a:solidFill>
                <a:latin typeface="楷体" pitchFamily="49" charset="-122"/>
                <a:ea typeface="楷体" pitchFamily="49" charset="-122"/>
              </a:rPr>
              <a:t>，眉眼</a:t>
            </a:r>
            <a:r>
              <a:rPr lang="zh-CN" altLang="en-US" sz="2800" b="1" dirty="0">
                <a:solidFill>
                  <a:srgbClr val="0000FF"/>
                </a:solidFill>
                <a:latin typeface="楷体" pitchFamily="49" charset="-122"/>
                <a:ea typeface="楷体" pitchFamily="49" charset="-122"/>
              </a:rPr>
              <a:t>安详、不动声色。此时，性急的欣赏者的身影一晃而过；只有细细品味、善于挖掘的</a:t>
            </a:r>
            <a:r>
              <a:rPr lang="zh-CN" altLang="en-US" sz="2800" b="1" dirty="0" smtClean="0">
                <a:solidFill>
                  <a:srgbClr val="0000FF"/>
                </a:solidFill>
                <a:latin typeface="楷体" pitchFamily="49" charset="-122"/>
                <a:ea typeface="楷体" pitchFamily="49" charset="-122"/>
              </a:rPr>
              <a:t>欣赏</a:t>
            </a:r>
            <a:r>
              <a:rPr lang="zh-CN" altLang="en-US" sz="2800" b="1" dirty="0">
                <a:solidFill>
                  <a:srgbClr val="0000FF"/>
                </a:solidFill>
                <a:latin typeface="楷体" pitchFamily="49" charset="-122"/>
                <a:ea typeface="楷体" pitchFamily="49" charset="-122"/>
              </a:rPr>
              <a:t>者，才能够驻足品赏，由表象到内在，由平面到立体，爬梳钩沉，静中得益。</a:t>
            </a:r>
            <a:endParaRPr lang="zh-CN" altLang="en-US" sz="2800" b="1" dirty="0">
              <a:solidFill>
                <a:srgbClr val="0000FF"/>
              </a:solidFill>
              <a:latin typeface="楷体" pitchFamily="49" charset="-122"/>
              <a:ea typeface="楷体" pitchFamily="49" charset="-122"/>
            </a:endParaRPr>
          </a:p>
        </p:txBody>
      </p:sp>
    </p:spTree>
    <p:extLst>
      <p:ext uri="{BB962C8B-B14F-4D97-AF65-F5344CB8AC3E}">
        <p14:creationId xmlns:p14="http://schemas.microsoft.com/office/powerpoint/2010/main" val="340510487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305</TotalTime>
  <Words>10989</Words>
  <Application>Microsoft Office PowerPoint</Application>
  <PresentationFormat>自定义</PresentationFormat>
  <Paragraphs>300</Paragraphs>
  <Slides>67</Slides>
  <Notes>0</Notes>
  <HiddenSlides>0</HiddenSlides>
  <MMClips>0</MMClips>
  <ScaleCrop>false</ScaleCrop>
  <HeadingPairs>
    <vt:vector size="4" baseType="variant">
      <vt:variant>
        <vt:lpstr>主题</vt:lpstr>
      </vt:variant>
      <vt:variant>
        <vt:i4>1</vt:i4>
      </vt:variant>
      <vt:variant>
        <vt:lpstr>幻灯片标题</vt:lpstr>
      </vt:variant>
      <vt:variant>
        <vt:i4>67</vt:i4>
      </vt:variant>
    </vt:vector>
  </HeadingPairs>
  <TitlesOfParts>
    <vt:vector size="68"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66</cp:revision>
  <dcterms:created xsi:type="dcterms:W3CDTF">2019-04-17T12:34:40Z</dcterms:created>
  <dcterms:modified xsi:type="dcterms:W3CDTF">2020-04-06T11:09:31Z</dcterms:modified>
</cp:coreProperties>
</file>