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257" r:id="rId3"/>
    <p:sldId id="259" r:id="rId4"/>
    <p:sldId id="266" r:id="rId5"/>
    <p:sldId id="268" r:id="rId6"/>
    <p:sldId id="269" r:id="rId7"/>
    <p:sldId id="300" r:id="rId8"/>
    <p:sldId id="298" r:id="rId9"/>
    <p:sldId id="284" r:id="rId10"/>
    <p:sldId id="267" r:id="rId11"/>
    <p:sldId id="271" r:id="rId12"/>
    <p:sldId id="274" r:id="rId13"/>
    <p:sldId id="273" r:id="rId14"/>
    <p:sldId id="278" r:id="rId15"/>
    <p:sldId id="280" r:id="rId16"/>
    <p:sldId id="293" r:id="rId17"/>
    <p:sldId id="287" r:id="rId18"/>
    <p:sldId id="297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870" autoAdjust="0"/>
    <p:restoredTop sz="94660"/>
  </p:normalViewPr>
  <p:slideViewPr>
    <p:cSldViewPr>
      <p:cViewPr varScale="1">
        <p:scale>
          <a:sx n="67" d="100"/>
          <a:sy n="67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818-E070-4EB6-AE81-14DD7982E308}" type="datetimeFigureOut">
              <a:rPr lang="zh-CN" altLang="en-US" smtClean="0"/>
              <a:pPr/>
              <a:t>2009-2-23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272C1B-4588-49D4-B876-BE215A4CBF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818-E070-4EB6-AE81-14DD7982E308}" type="datetimeFigureOut">
              <a:rPr lang="zh-CN" altLang="en-US" smtClean="0"/>
              <a:pPr/>
              <a:t>2009-2-23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2C1B-4588-49D4-B876-BE215A4CBF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818-E070-4EB6-AE81-14DD7982E308}" type="datetimeFigureOut">
              <a:rPr lang="zh-CN" altLang="en-US" smtClean="0"/>
              <a:pPr/>
              <a:t>2009-2-23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2C1B-4588-49D4-B876-BE215A4CBF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818-E070-4EB6-AE81-14DD7982E308}" type="datetimeFigureOut">
              <a:rPr lang="zh-CN" altLang="en-US" smtClean="0"/>
              <a:pPr/>
              <a:t>2009-2-23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272C1B-4588-49D4-B876-BE215A4CBF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818-E070-4EB6-AE81-14DD7982E308}" type="datetimeFigureOut">
              <a:rPr lang="zh-CN" altLang="en-US" smtClean="0"/>
              <a:pPr/>
              <a:t>2009-2-23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2C1B-4588-49D4-B876-BE215A4CBF2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818-E070-4EB6-AE81-14DD7982E308}" type="datetimeFigureOut">
              <a:rPr lang="zh-CN" altLang="en-US" smtClean="0"/>
              <a:pPr/>
              <a:t>2009-2-23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2C1B-4588-49D4-B876-BE215A4CBF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818-E070-4EB6-AE81-14DD7982E308}" type="datetimeFigureOut">
              <a:rPr lang="zh-CN" altLang="en-US" smtClean="0"/>
              <a:pPr/>
              <a:t>2009-2-23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2272C1B-4588-49D4-B876-BE215A4CBF2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818-E070-4EB6-AE81-14DD7982E308}" type="datetimeFigureOut">
              <a:rPr lang="zh-CN" altLang="en-US" smtClean="0"/>
              <a:pPr/>
              <a:t>2009-2-23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2C1B-4588-49D4-B876-BE215A4CBF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818-E070-4EB6-AE81-14DD7982E308}" type="datetimeFigureOut">
              <a:rPr lang="zh-CN" altLang="en-US" smtClean="0"/>
              <a:pPr/>
              <a:t>2009-2-23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2C1B-4588-49D4-B876-BE215A4CBF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818-E070-4EB6-AE81-14DD7982E308}" type="datetimeFigureOut">
              <a:rPr lang="zh-CN" altLang="en-US" smtClean="0"/>
              <a:pPr/>
              <a:t>2009-2-23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2C1B-4588-49D4-B876-BE215A4CBF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818-E070-4EB6-AE81-14DD7982E308}" type="datetimeFigureOut">
              <a:rPr lang="zh-CN" altLang="en-US" smtClean="0"/>
              <a:pPr/>
              <a:t>2009-2-23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2C1B-4588-49D4-B876-BE215A4CBF2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613818-E070-4EB6-AE81-14DD7982E308}" type="datetimeFigureOut">
              <a:rPr lang="zh-CN" altLang="en-US" smtClean="0"/>
              <a:pPr/>
              <a:t>2009-2-23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272C1B-4588-49D4-B876-BE215A4CBF2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Owner\My%20Documents\&#28891;&#20043;&#27494;\&#28891;&#20043;&#27494;&#36864;&#31206;&#24072;&#30007;.mp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4" descr="春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71530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舒体" pitchFamily="2" charset="-122"/>
                <a:ea typeface="方正舒体" pitchFamily="2" charset="-122"/>
              </a:rPr>
              <a:t>说故事</a:t>
            </a:r>
            <a:endParaRPr lang="zh-CN" altLang="en-US" dirty="0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zh-CN" altLang="en-US" dirty="0" smtClean="0"/>
              <a:t>、课文记叙了一个什么故事</a:t>
            </a:r>
            <a:r>
              <a:rPr lang="en-US" dirty="0" smtClean="0"/>
              <a:t>,</a:t>
            </a:r>
            <a:r>
              <a:rPr lang="zh-CN" altLang="en-US" dirty="0" smtClean="0"/>
              <a:t>请概括叙述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dirty="0" smtClean="0"/>
              <a:t> 2</a:t>
            </a:r>
            <a:r>
              <a:rPr lang="zh-CN" altLang="en-US" dirty="0" smtClean="0"/>
              <a:t>、用简短的</a:t>
            </a:r>
            <a:r>
              <a:rPr lang="zh-CN" altLang="en-US" dirty="0" smtClean="0">
                <a:solidFill>
                  <a:srgbClr val="FF0000"/>
                </a:solidFill>
              </a:rPr>
              <a:t>一句话</a:t>
            </a:r>
            <a:r>
              <a:rPr lang="zh-CN" altLang="en-US" dirty="0" smtClean="0"/>
              <a:t>概括整个故事</a:t>
            </a:r>
            <a:endParaRPr lang="en-US" altLang="zh-CN" smtClean="0"/>
          </a:p>
          <a:p>
            <a:endParaRPr lang="en-US" altLang="zh-CN" dirty="0" smtClean="0"/>
          </a:p>
          <a:p>
            <a:r>
              <a:rPr lang="en-US" dirty="0" smtClean="0"/>
              <a:t> 3</a:t>
            </a:r>
            <a:r>
              <a:rPr lang="zh-CN" altLang="en-US" dirty="0" smtClean="0"/>
              <a:t>、故事中最关键的一个字是哪个？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妙语赏析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烛之武劝说秦伯的话中，你认为哪句话最具有语言魅力，最能打动秦伯？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7" name="Oval 21"/>
          <p:cNvSpPr>
            <a:spLocks noChangeArrowheads="1"/>
          </p:cNvSpPr>
          <p:nvPr/>
        </p:nvSpPr>
        <p:spPr bwMode="auto">
          <a:xfrm>
            <a:off x="4114800" y="2286000"/>
            <a:ext cx="762000" cy="3352800"/>
          </a:xfrm>
          <a:prstGeom prst="ellipse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52400" y="16002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ea typeface="华文楷体" pitchFamily="2" charset="-122"/>
              </a:rPr>
              <a:t>（以退为进）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533400" y="304800"/>
            <a:ext cx="2133600" cy="914400"/>
          </a:xfrm>
          <a:prstGeom prst="ellipse">
            <a:avLst/>
          </a:prstGeom>
          <a:solidFill>
            <a:srgbClr val="CCFFCC"/>
          </a:solidFill>
          <a:ln w="73025">
            <a:pattFill prst="horzBrick">
              <a:fgClr>
                <a:schemeClr val="hlink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4400" b="0" dirty="0">
                <a:solidFill>
                  <a:srgbClr val="FF0000"/>
                </a:solidFill>
                <a:ea typeface="隶书" pitchFamily="49" charset="-122"/>
              </a:rPr>
              <a:t>烛之武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819400" y="1447800"/>
            <a:ext cx="3886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>
                <a:ea typeface="华文楷体" pitchFamily="2" charset="-122"/>
              </a:rPr>
              <a:t>郑既知亡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2743200" y="762000"/>
            <a:ext cx="3124200" cy="0"/>
          </a:xfrm>
          <a:prstGeom prst="line">
            <a:avLst/>
          </a:prstGeom>
          <a:noFill/>
          <a:ln w="60325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5929322" y="357166"/>
            <a:ext cx="2133600" cy="914400"/>
          </a:xfrm>
          <a:prstGeom prst="ellipse">
            <a:avLst/>
          </a:prstGeom>
          <a:solidFill>
            <a:srgbClr val="CCFFCC"/>
          </a:solidFill>
          <a:ln w="73025">
            <a:pattFill prst="horzBrick">
              <a:fgClr>
                <a:schemeClr val="hlink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4400" b="0">
                <a:solidFill>
                  <a:srgbClr val="FF0000"/>
                </a:solidFill>
                <a:ea typeface="隶书" pitchFamily="49" charset="-122"/>
              </a:rPr>
              <a:t>秦伯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733800" y="381000"/>
            <a:ext cx="1295400" cy="6858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5400" b="0" dirty="0">
                <a:solidFill>
                  <a:srgbClr val="FF0000"/>
                </a:solidFill>
              </a:rPr>
              <a:t>说退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819400" y="2438400"/>
            <a:ext cx="1752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0" dirty="0" smtClean="0">
                <a:ea typeface="华文楷体" pitchFamily="2" charset="-122"/>
              </a:rPr>
              <a:t>舍郑</a:t>
            </a:r>
            <a:endParaRPr lang="zh-CN" altLang="en-US" sz="4800" b="0" dirty="0">
              <a:ea typeface="华文楷体" pitchFamily="2" charset="-122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038600" y="2438400"/>
            <a:ext cx="1905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0" dirty="0" smtClean="0">
                <a:solidFill>
                  <a:srgbClr val="FF0000"/>
                </a:solidFill>
                <a:ea typeface="华文楷体" pitchFamily="2" charset="-122"/>
              </a:rPr>
              <a:t>利</a:t>
            </a:r>
            <a:r>
              <a:rPr lang="zh-CN" altLang="en-US" sz="4800" b="0" dirty="0" smtClean="0">
                <a:ea typeface="华文楷体" pitchFamily="2" charset="-122"/>
              </a:rPr>
              <a:t>秦</a:t>
            </a:r>
            <a:endParaRPr lang="zh-CN" altLang="en-US" sz="4800" b="0" dirty="0">
              <a:ea typeface="华文楷体" pitchFamily="2" charset="-122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52400" y="2590800"/>
            <a:ext cx="2646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0" dirty="0" smtClean="0">
                <a:ea typeface="华文楷体" pitchFamily="2" charset="-122"/>
              </a:rPr>
              <a:t>（许之以利）</a:t>
            </a:r>
            <a:endParaRPr lang="zh-CN" altLang="en-US" sz="3200" b="0" dirty="0">
              <a:ea typeface="华文楷体" pitchFamily="2" charset="-122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819400" y="3429000"/>
            <a:ext cx="1600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0" dirty="0" smtClean="0">
                <a:ea typeface="华文楷体" pitchFamily="2" charset="-122"/>
              </a:rPr>
              <a:t>亡郑</a:t>
            </a:r>
            <a:endParaRPr lang="zh-CN" altLang="en-US" sz="4800" b="0" dirty="0">
              <a:ea typeface="华文楷体" pitchFamily="2" charset="-122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4038600" y="3429000"/>
            <a:ext cx="1415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 b="0" dirty="0" smtClean="0">
                <a:solidFill>
                  <a:srgbClr val="FF0000"/>
                </a:solidFill>
                <a:ea typeface="华文楷体" pitchFamily="2" charset="-122"/>
              </a:rPr>
              <a:t>利</a:t>
            </a:r>
            <a:r>
              <a:rPr lang="zh-CN" altLang="en-US" sz="4800" b="0" dirty="0" smtClean="0">
                <a:ea typeface="华文楷体" pitchFamily="2" charset="-122"/>
              </a:rPr>
              <a:t>晋</a:t>
            </a:r>
            <a:endParaRPr lang="zh-CN" altLang="en-US" sz="4800" b="0" dirty="0">
              <a:ea typeface="华文楷体" pitchFamily="2" charset="-122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228600" y="3581400"/>
            <a:ext cx="2622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0" dirty="0" smtClean="0">
                <a:ea typeface="华文楷体" pitchFamily="2" charset="-122"/>
              </a:rPr>
              <a:t>（晓之以弊）</a:t>
            </a:r>
            <a:endParaRPr lang="zh-CN" altLang="en-US" sz="3200" b="0" dirty="0">
              <a:ea typeface="华文楷体" pitchFamily="2" charset="-122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2895600" y="4419600"/>
            <a:ext cx="1981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0">
                <a:ea typeface="华文楷体" pitchFamily="2" charset="-122"/>
              </a:rPr>
              <a:t>阙秦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228600" y="4572000"/>
            <a:ext cx="2622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0">
                <a:ea typeface="华文楷体" pitchFamily="2" charset="-122"/>
              </a:rPr>
              <a:t>（巧施离间）</a:t>
            </a: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4038600" y="4419600"/>
            <a:ext cx="1403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 b="0" dirty="0">
                <a:solidFill>
                  <a:srgbClr val="FF0000"/>
                </a:solidFill>
                <a:ea typeface="华文楷体" pitchFamily="2" charset="-122"/>
              </a:rPr>
              <a:t>利</a:t>
            </a:r>
            <a:r>
              <a:rPr lang="zh-CN" altLang="en-US" sz="4800" b="0" dirty="0">
                <a:ea typeface="华文楷体" pitchFamily="2" charset="-122"/>
              </a:rPr>
              <a:t>晋</a:t>
            </a: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2286000" y="1219200"/>
            <a:ext cx="1981200" cy="1371600"/>
          </a:xfrm>
          <a:prstGeom prst="line">
            <a:avLst/>
          </a:prstGeom>
          <a:noFill/>
          <a:ln w="73025">
            <a:pattFill prst="lgConfetti">
              <a:fgClr>
                <a:schemeClr val="tx2"/>
              </a:fgClr>
              <a:bgClr>
                <a:srgbClr val="FF00FF"/>
              </a:bgClr>
            </a:patt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H="1">
            <a:off x="4724400" y="1219200"/>
            <a:ext cx="1447800" cy="1371600"/>
          </a:xfrm>
          <a:prstGeom prst="line">
            <a:avLst/>
          </a:prstGeom>
          <a:noFill/>
          <a:ln w="73025">
            <a:pattFill prst="lgConfetti">
              <a:fgClr>
                <a:schemeClr val="tx2"/>
              </a:fgClr>
              <a:bgClr>
                <a:srgbClr val="FF00FF"/>
              </a:bgClr>
            </a:patt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602" name="AutoShape 26"/>
          <p:cNvSpPr>
            <a:spLocks noChangeArrowheads="1"/>
          </p:cNvSpPr>
          <p:nvPr/>
        </p:nvSpPr>
        <p:spPr bwMode="auto">
          <a:xfrm>
            <a:off x="6019800" y="2286000"/>
            <a:ext cx="2819400" cy="838200"/>
          </a:xfrm>
          <a:prstGeom prst="cloudCallout">
            <a:avLst>
              <a:gd name="adj1" fmla="val 5745"/>
              <a:gd name="adj2" fmla="val -1647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3200" b="0">
                <a:solidFill>
                  <a:schemeClr val="bg2"/>
                </a:solidFill>
                <a:ea typeface="华文细黑" pitchFamily="2" charset="-122"/>
              </a:rPr>
              <a:t>唯利是图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0" y="5791200"/>
            <a:ext cx="91819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CN" altLang="en-US" sz="4400" b="0" dirty="0">
                <a:latin typeface="Tahoma" pitchFamily="34" charset="0"/>
                <a:ea typeface="隶书" pitchFamily="49" charset="-122"/>
              </a:rPr>
              <a:t>只有永远的</a:t>
            </a:r>
            <a:r>
              <a:rPr kumimoji="0" lang="zh-CN" altLang="en-US" sz="4400" b="0" dirty="0" smtClean="0">
                <a:latin typeface="Tahoma" pitchFamily="34" charset="0"/>
                <a:ea typeface="隶书" pitchFamily="49" charset="-122"/>
              </a:rPr>
              <a:t>利益，没有</a:t>
            </a:r>
            <a:r>
              <a:rPr kumimoji="0" lang="zh-CN" altLang="en-US" sz="4400" b="0" dirty="0">
                <a:latin typeface="Tahoma" pitchFamily="34" charset="0"/>
                <a:ea typeface="隶书" pitchFamily="49" charset="-122"/>
              </a:rPr>
              <a:t>永远的朋友</a:t>
            </a:r>
          </a:p>
        </p:txBody>
      </p:sp>
      <p:sp>
        <p:nvSpPr>
          <p:cNvPr id="24604" name="AutoShape 28"/>
          <p:cNvSpPr>
            <a:spLocks noChangeArrowheads="1"/>
          </p:cNvSpPr>
          <p:nvPr/>
        </p:nvSpPr>
        <p:spPr bwMode="auto">
          <a:xfrm>
            <a:off x="1500166" y="2500306"/>
            <a:ext cx="1524000" cy="1143000"/>
          </a:xfrm>
          <a:prstGeom prst="cloudCallout">
            <a:avLst>
              <a:gd name="adj1" fmla="val -33852"/>
              <a:gd name="adj2" fmla="val -11875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5400" b="0" dirty="0">
                <a:solidFill>
                  <a:schemeClr val="bg2"/>
                </a:solidFill>
                <a:ea typeface="华文隶书" pitchFamily="2" charset="-122"/>
              </a:rPr>
              <a:t>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7" grpId="0" animBg="1"/>
      <p:bldP spid="24582" grpId="0" autoUpdateAnimBg="0"/>
      <p:bldP spid="24583" grpId="0" animBg="1" autoUpdateAnimBg="0"/>
      <p:bldP spid="24585" grpId="0" autoUpdateAnimBg="0"/>
      <p:bldP spid="24586" grpId="0" animBg="1"/>
      <p:bldP spid="24587" grpId="0" animBg="1" autoUpdateAnimBg="0"/>
      <p:bldP spid="24588" grpId="0" animBg="1" autoUpdateAnimBg="0"/>
      <p:bldP spid="24589" grpId="0" autoUpdateAnimBg="0"/>
      <p:bldP spid="24590" grpId="0" autoUpdateAnimBg="0"/>
      <p:bldP spid="24591" grpId="0" autoUpdateAnimBg="0"/>
      <p:bldP spid="24592" grpId="0" autoUpdateAnimBg="0"/>
      <p:bldP spid="24593" grpId="0" autoUpdateAnimBg="0"/>
      <p:bldP spid="24594" grpId="0" autoUpdateAnimBg="0"/>
      <p:bldP spid="24595" grpId="0" autoUpdateAnimBg="0"/>
      <p:bldP spid="24596" grpId="0" autoUpdateAnimBg="0"/>
      <p:bldP spid="24598" grpId="0" autoUpdateAnimBg="0"/>
      <p:bldP spid="24599" grpId="0" animBg="1"/>
      <p:bldP spid="24600" grpId="0" animBg="1"/>
      <p:bldP spid="24602" grpId="0" animBg="1" autoUpdateAnimBg="0"/>
      <p:bldP spid="24603" grpId="0" autoUpdateAnimBg="0"/>
      <p:bldP spid="2460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4800" b="1" dirty="0" smtClean="0">
                <a:latin typeface="黑体" pitchFamily="2" charset="-122"/>
                <a:ea typeface="黑体" pitchFamily="2" charset="-122"/>
              </a:rPr>
              <a:t>   危亡之际挺身行，</a:t>
            </a:r>
          </a:p>
          <a:p>
            <a:pPr eaLnBrk="1" hangingPunct="1">
              <a:buFontTx/>
              <a:buNone/>
            </a:pPr>
            <a:r>
              <a:rPr lang="zh-CN" altLang="en-US" sz="4800" b="1" dirty="0" smtClean="0">
                <a:latin typeface="黑体" pitchFamily="2" charset="-122"/>
                <a:ea typeface="黑体" pitchFamily="2" charset="-122"/>
              </a:rPr>
              <a:t>   宝刀未老史留名。</a:t>
            </a:r>
          </a:p>
          <a:p>
            <a:pPr eaLnBrk="1" hangingPunct="1">
              <a:buFontTx/>
              <a:buNone/>
            </a:pPr>
            <a:r>
              <a:rPr lang="zh-CN" altLang="en-US" sz="4800" b="1" dirty="0" smtClean="0">
                <a:latin typeface="黑体" pitchFamily="2" charset="-122"/>
                <a:ea typeface="黑体" pitchFamily="2" charset="-122"/>
              </a:rPr>
              <a:t>   但凭三寸不烂舌，</a:t>
            </a:r>
          </a:p>
          <a:p>
            <a:pPr eaLnBrk="1" hangingPunct="1">
              <a:buFontTx/>
              <a:buNone/>
            </a:pPr>
            <a:r>
              <a:rPr lang="zh-CN" altLang="en-US" sz="4800" b="1" dirty="0" smtClean="0">
                <a:latin typeface="黑体" pitchFamily="2" charset="-122"/>
                <a:ea typeface="黑体" pitchFamily="2" charset="-122"/>
              </a:rPr>
              <a:t>   说退秦国虎狼兵。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755650" y="-214337"/>
            <a:ext cx="6172200" cy="12858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推荐阅读：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928670"/>
            <a:ext cx="8286808" cy="518160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altLang="zh-CN" dirty="0" smtClean="0"/>
          </a:p>
          <a:p>
            <a:pPr eaLnBrk="1" hangingPunct="1"/>
            <a:r>
              <a:rPr lang="en-US" altLang="zh-CN" sz="4400" b="1" dirty="0" smtClean="0"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4400" b="1" dirty="0" smtClean="0">
                <a:latin typeface="黑体" pitchFamily="2" charset="-122"/>
                <a:ea typeface="黑体" pitchFamily="2" charset="-122"/>
              </a:rPr>
              <a:t>三国演义</a:t>
            </a:r>
            <a:r>
              <a:rPr lang="en-US" altLang="zh-CN" sz="4400" b="1" dirty="0" smtClean="0"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4400" b="1" dirty="0" smtClean="0">
                <a:latin typeface="黑体" pitchFamily="2" charset="-122"/>
                <a:ea typeface="黑体" pitchFamily="2" charset="-122"/>
              </a:rPr>
              <a:t>第四十二回</a:t>
            </a:r>
            <a:r>
              <a:rPr lang="en-US" altLang="zh-CN" sz="4400" b="1" dirty="0" smtClean="0"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4400" b="1" dirty="0" smtClean="0">
                <a:latin typeface="黑体" pitchFamily="2" charset="-122"/>
                <a:ea typeface="黑体" pitchFamily="2" charset="-122"/>
              </a:rPr>
              <a:t>张翼德大闹长坂桥</a:t>
            </a:r>
            <a:r>
              <a:rPr lang="en-US" altLang="zh-CN" sz="4400" b="1" dirty="0" smtClean="0">
                <a:latin typeface="黑体" pitchFamily="2" charset="-122"/>
                <a:ea typeface="黑体" pitchFamily="2" charset="-122"/>
              </a:rPr>
              <a:t>》 </a:t>
            </a:r>
          </a:p>
          <a:p>
            <a:pPr eaLnBrk="1" hangingPunct="1"/>
            <a:r>
              <a:rPr lang="en-US" altLang="zh-CN" sz="4400" b="1" dirty="0" smtClean="0"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4400" b="1" dirty="0" smtClean="0">
                <a:latin typeface="黑体" pitchFamily="2" charset="-122"/>
                <a:ea typeface="黑体" pitchFamily="2" charset="-122"/>
              </a:rPr>
              <a:t>三国演义</a:t>
            </a:r>
            <a:r>
              <a:rPr lang="en-US" altLang="zh-CN" sz="4400" b="1" dirty="0" smtClean="0"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4400" b="1" dirty="0" smtClean="0">
                <a:latin typeface="黑体" pitchFamily="2" charset="-122"/>
                <a:ea typeface="黑体" pitchFamily="2" charset="-122"/>
              </a:rPr>
              <a:t>第四十三回</a:t>
            </a:r>
            <a:r>
              <a:rPr lang="en-US" altLang="zh-CN" sz="4400" b="1" dirty="0" smtClean="0"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4400" b="1" dirty="0" smtClean="0">
                <a:latin typeface="黑体" pitchFamily="2" charset="-122"/>
                <a:ea typeface="黑体" pitchFamily="2" charset="-122"/>
              </a:rPr>
              <a:t>诸葛亮舌战群儒</a:t>
            </a:r>
            <a:r>
              <a:rPr lang="en-US" altLang="zh-CN" sz="4400" b="1" dirty="0" smtClean="0">
                <a:latin typeface="黑体" pitchFamily="2" charset="-122"/>
                <a:ea typeface="黑体" pitchFamily="2" charset="-122"/>
              </a:rPr>
              <a:t>》</a:t>
            </a:r>
          </a:p>
          <a:p>
            <a:pPr marL="342900" lvl="5" indent="-342900">
              <a:buSzPct val="70000"/>
              <a:buFont typeface="Wingdings 2"/>
              <a:buChar char=""/>
            </a:pPr>
            <a:r>
              <a:rPr lang="zh-CN" altLang="en-US" sz="4800" dirty="0" smtClean="0"/>
              <a:t>说服，是一个人在社会生活中必不可少的能力</a:t>
            </a:r>
            <a:endParaRPr lang="en-US" altLang="zh-CN" sz="4800" dirty="0" smtClean="0"/>
          </a:p>
          <a:p>
            <a:pPr eaLnBrk="1" hangingPunct="1"/>
            <a:endParaRPr lang="zh-CN" altLang="en-US" sz="4400" b="1" dirty="0" smtClean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作业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/>
              <a:t>探究学习</a:t>
            </a:r>
            <a:endParaRPr lang="en-US" altLang="zh-CN" dirty="0" smtClean="0"/>
          </a:p>
          <a:p>
            <a:r>
              <a:rPr lang="zh-CN" altLang="en-US" dirty="0" smtClean="0"/>
              <a:t>如何看待佚之狐这个人物形象（伯乐还是狐狸）</a:t>
            </a:r>
            <a:endParaRPr lang="en-US" altLang="zh-CN" dirty="0" smtClean="0"/>
          </a:p>
          <a:p>
            <a:r>
              <a:rPr lang="zh-CN" altLang="en-US" dirty="0" smtClean="0"/>
              <a:t>以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烛之武退秦师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内容为背景，扩写</a:t>
            </a:r>
            <a:r>
              <a:rPr lang="en-US" altLang="zh-CN" dirty="0" smtClean="0"/>
              <a:t>“</a:t>
            </a:r>
            <a:r>
              <a:rPr lang="zh-CN" altLang="en-US" dirty="0" smtClean="0"/>
              <a:t>夜缒而出</a:t>
            </a:r>
            <a:r>
              <a:rPr lang="en-US" altLang="zh-CN" dirty="0" smtClean="0"/>
              <a:t>”</a:t>
            </a:r>
            <a:r>
              <a:rPr lang="zh-CN" altLang="en-US" dirty="0" smtClean="0"/>
              <a:t>  ，要有心理或语言或动作或神态等描写</a:t>
            </a:r>
            <a:endParaRPr lang="en-US" altLang="zh-CN" dirty="0" smtClean="0"/>
          </a:p>
          <a:p>
            <a:r>
              <a:rPr lang="zh-CN" altLang="en-US" dirty="0" smtClean="0"/>
              <a:t>背诵全文</a:t>
            </a:r>
            <a:endParaRPr lang="en-US" altLang="zh-CN" dirty="0" smtClean="0"/>
          </a:p>
          <a:p>
            <a:pPr>
              <a:buNone/>
            </a:pPr>
            <a:endParaRPr lang="zh-CN" altLang="en-US" dirty="0" smtClean="0"/>
          </a:p>
          <a:p>
            <a:pPr>
              <a:buNone/>
            </a:pPr>
            <a:r>
              <a:rPr lang="en-US" dirty="0" smtClean="0"/>
              <a:t>  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黄山\100_PANA\P1000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43304" y="-285776"/>
            <a:ext cx="13287468" cy="878685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3786182" y="5000636"/>
            <a:ext cx="3643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80000"/>
            </a:pPr>
            <a:r>
              <a:rPr lang="zh-CN" altLang="en-US" sz="9600" i="1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谢谢</a:t>
            </a:r>
            <a:r>
              <a:rPr lang="en-US" altLang="zh-CN" sz="9600" i="1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!</a:t>
            </a:r>
            <a:endParaRPr lang="en-US" altLang="zh-CN" sz="9600" i="1" dirty="0">
              <a:solidFill>
                <a:srgbClr val="FF0000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39750" y="2133600"/>
            <a:ext cx="78454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黑体" pitchFamily="2" charset="-122"/>
                <a:ea typeface="黑体" pitchFamily="2" charset="-122"/>
              </a:rPr>
              <a:t>一言之辩，重于九鼎之宝</a:t>
            </a:r>
          </a:p>
          <a:p>
            <a:r>
              <a:rPr lang="zh-CN" altLang="en-US" sz="5400" dirty="0">
                <a:latin typeface="黑体" pitchFamily="2" charset="-122"/>
                <a:ea typeface="黑体" pitchFamily="2" charset="-122"/>
              </a:rPr>
              <a:t>三寸之舌，强于百万之师</a:t>
            </a:r>
          </a:p>
          <a:p>
            <a:r>
              <a:rPr lang="zh-CN" altLang="en-US" sz="4800" dirty="0">
                <a:latin typeface="黑体" pitchFamily="2" charset="-122"/>
                <a:ea typeface="黑体" pitchFamily="2" charset="-122"/>
              </a:rPr>
              <a:t>     </a:t>
            </a:r>
            <a:r>
              <a:rPr lang="en-US" altLang="zh-CN" sz="4800" dirty="0">
                <a:latin typeface="Arial" charset="0"/>
                <a:ea typeface="黑体" pitchFamily="2" charset="-122"/>
              </a:rPr>
              <a:t>——</a:t>
            </a:r>
            <a:r>
              <a:rPr lang="zh-CN" altLang="en-US" sz="4800" dirty="0">
                <a:latin typeface="黑体" pitchFamily="2" charset="-122"/>
                <a:ea typeface="黑体" pitchFamily="2" charset="-122"/>
              </a:rPr>
              <a:t>刘勰</a:t>
            </a:r>
            <a:r>
              <a:rPr lang="en-US" altLang="zh-CN" sz="4800" dirty="0"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4800" dirty="0">
                <a:latin typeface="黑体" pitchFamily="2" charset="-122"/>
                <a:ea typeface="黑体" pitchFamily="2" charset="-122"/>
              </a:rPr>
              <a:t>文心雕龙</a:t>
            </a:r>
            <a:r>
              <a:rPr lang="en-US" altLang="zh-CN" sz="4800" dirty="0">
                <a:latin typeface="黑体" pitchFamily="2" charset="-122"/>
                <a:ea typeface="黑体" pitchFamily="2" charset="-122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春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-285776"/>
            <a:ext cx="5643602" cy="771530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60740" y="642918"/>
            <a:ext cx="1846659" cy="56436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 smtClean="0">
                <a:latin typeface="华文行楷" pitchFamily="2" charset="-122"/>
                <a:ea typeface="华文行楷" pitchFamily="2" charset="-122"/>
              </a:rPr>
              <a:t>一言之辩</a:t>
            </a:r>
            <a:endParaRPr lang="en-US" altLang="zh-CN" sz="5400" b="1" dirty="0" smtClean="0"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5400" b="1" dirty="0" smtClean="0">
                <a:latin typeface="华文行楷" pitchFamily="2" charset="-122"/>
                <a:ea typeface="华文行楷" pitchFamily="2" charset="-122"/>
              </a:rPr>
              <a:t>重于九鼎之宝</a:t>
            </a:r>
            <a:endParaRPr lang="zh-CN" altLang="en-US" sz="54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7342553" y="642918"/>
            <a:ext cx="1015663" cy="55721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 smtClean="0">
                <a:latin typeface="华文行楷" pitchFamily="2" charset="-122"/>
                <a:ea typeface="华文行楷" pitchFamily="2" charset="-122"/>
              </a:rPr>
              <a:t>三寸之舌</a:t>
            </a:r>
            <a:endParaRPr lang="en-US" altLang="zh-CN" sz="5400" b="1" dirty="0" smtClean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8339" y="357166"/>
            <a:ext cx="1015663" cy="53578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 smtClean="0">
                <a:latin typeface="华文行楷" pitchFamily="2" charset="-122"/>
                <a:ea typeface="华文行楷" pitchFamily="2" charset="-122"/>
              </a:rPr>
              <a:t>强于百万之师</a:t>
            </a:r>
            <a:endParaRPr lang="zh-CN" altLang="en-US" sz="54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057400" y="1219200"/>
            <a:ext cx="5715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600">
                <a:ea typeface="华文中宋" pitchFamily="2" charset="-122"/>
              </a:rPr>
              <a:t>烛之武退秦师</a:t>
            </a:r>
            <a:r>
              <a:rPr lang="zh-CN" altLang="en-US" sz="3600" b="0"/>
              <a:t> </a:t>
            </a:r>
          </a:p>
        </p:txBody>
      </p:sp>
      <p:pic>
        <p:nvPicPr>
          <p:cNvPr id="2053" name="Picture 5" descr="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928934"/>
            <a:ext cx="26019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0100" y="1571612"/>
            <a:ext cx="6929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800080"/>
                </a:solidFill>
              </a:rPr>
              <a:t>《</a:t>
            </a:r>
            <a:r>
              <a:rPr lang="zh-CN" altLang="en-US" sz="3200" b="1" dirty="0" smtClean="0">
                <a:solidFill>
                  <a:srgbClr val="800080"/>
                </a:solidFill>
              </a:rPr>
              <a:t>左传</a:t>
            </a:r>
            <a:r>
              <a:rPr lang="en-US" altLang="zh-CN" sz="3200" b="1" dirty="0" smtClean="0">
                <a:solidFill>
                  <a:srgbClr val="800080"/>
                </a:solidFill>
              </a:rPr>
              <a:t>》</a:t>
            </a:r>
            <a:r>
              <a:rPr lang="zh-CN" altLang="en-US" sz="3200" b="1" dirty="0" smtClean="0">
                <a:solidFill>
                  <a:srgbClr val="800080"/>
                </a:solidFill>
              </a:rPr>
              <a:t>是我国古代第一部叙事详细的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编年体</a:t>
            </a:r>
            <a:r>
              <a:rPr lang="zh-CN" altLang="en-US" sz="3200" b="1" dirty="0" smtClean="0">
                <a:solidFill>
                  <a:srgbClr val="800080"/>
                </a:solidFill>
              </a:rPr>
              <a:t>历史著作，相传是春秋时史官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左秋明</a:t>
            </a:r>
            <a:r>
              <a:rPr lang="zh-CN" altLang="en-US" sz="3200" b="1" dirty="0" smtClean="0">
                <a:solidFill>
                  <a:srgbClr val="800080"/>
                </a:solidFill>
              </a:rPr>
              <a:t>为解释</a:t>
            </a:r>
            <a:r>
              <a:rPr lang="en-US" altLang="zh-CN" sz="3200" b="1" dirty="0" smtClean="0">
                <a:solidFill>
                  <a:srgbClr val="800080"/>
                </a:solidFill>
              </a:rPr>
              <a:t>《</a:t>
            </a:r>
            <a:r>
              <a:rPr lang="zh-CN" altLang="en-US" sz="3200" b="1" dirty="0" smtClean="0">
                <a:solidFill>
                  <a:srgbClr val="800080"/>
                </a:solidFill>
              </a:rPr>
              <a:t>春秋</a:t>
            </a:r>
            <a:r>
              <a:rPr lang="en-US" altLang="zh-CN" sz="3200" b="1" dirty="0" smtClean="0">
                <a:solidFill>
                  <a:srgbClr val="800080"/>
                </a:solidFill>
              </a:rPr>
              <a:t>》</a:t>
            </a:r>
            <a:r>
              <a:rPr lang="zh-CN" altLang="en-US" sz="3200" b="1" dirty="0" smtClean="0">
                <a:solidFill>
                  <a:srgbClr val="800080"/>
                </a:solidFill>
              </a:rPr>
              <a:t>而作，又叫</a:t>
            </a:r>
            <a:r>
              <a:rPr lang="en-US" altLang="zh-CN" sz="3200" b="1" dirty="0" smtClean="0">
                <a:solidFill>
                  <a:srgbClr val="800080"/>
                </a:solidFill>
              </a:rPr>
              <a:t>《</a:t>
            </a:r>
            <a:r>
              <a:rPr lang="zh-CN" altLang="en-US" sz="3200" b="1" dirty="0" smtClean="0">
                <a:solidFill>
                  <a:srgbClr val="800080"/>
                </a:solidFill>
              </a:rPr>
              <a:t>春秋左氏传</a:t>
            </a:r>
            <a:r>
              <a:rPr lang="en-US" altLang="zh-CN" sz="3200" b="1" dirty="0" smtClean="0">
                <a:solidFill>
                  <a:srgbClr val="800080"/>
                </a:solidFill>
              </a:rPr>
              <a:t>》</a:t>
            </a:r>
            <a:r>
              <a:rPr lang="zh-CN" altLang="en-US" sz="3200" b="1" dirty="0" smtClean="0">
                <a:solidFill>
                  <a:srgbClr val="800080"/>
                </a:solidFill>
              </a:rPr>
              <a:t>或</a:t>
            </a:r>
            <a:r>
              <a:rPr lang="en-US" altLang="zh-CN" sz="3200" b="1" dirty="0" smtClean="0">
                <a:solidFill>
                  <a:srgbClr val="800080"/>
                </a:solidFill>
              </a:rPr>
              <a:t>《</a:t>
            </a:r>
            <a:r>
              <a:rPr lang="zh-CN" altLang="en-US" sz="3200" b="1" dirty="0" smtClean="0">
                <a:solidFill>
                  <a:srgbClr val="800080"/>
                </a:solidFill>
              </a:rPr>
              <a:t>左氏春秋传</a:t>
            </a:r>
            <a:r>
              <a:rPr lang="en-US" altLang="zh-CN" sz="3200" b="1" dirty="0" smtClean="0">
                <a:solidFill>
                  <a:srgbClr val="800080"/>
                </a:solidFill>
              </a:rPr>
              <a:t>》</a:t>
            </a:r>
            <a:r>
              <a:rPr lang="zh-CN" altLang="en-US" sz="3200" b="1" dirty="0" smtClean="0">
                <a:solidFill>
                  <a:srgbClr val="800080"/>
                </a:solidFill>
              </a:rPr>
              <a:t>，和</a:t>
            </a:r>
            <a:r>
              <a:rPr lang="en-US" altLang="zh-CN" sz="3200" b="1" dirty="0" smtClean="0">
                <a:solidFill>
                  <a:srgbClr val="800080"/>
                </a:solidFill>
              </a:rPr>
              <a:t>《</a:t>
            </a:r>
            <a:r>
              <a:rPr lang="zh-CN" altLang="en-US" sz="3200" b="1" dirty="0" smtClean="0">
                <a:solidFill>
                  <a:srgbClr val="800080"/>
                </a:solidFill>
              </a:rPr>
              <a:t>谷梁传</a:t>
            </a:r>
            <a:r>
              <a:rPr lang="en-US" altLang="zh-CN" sz="3200" b="1" dirty="0" smtClean="0">
                <a:solidFill>
                  <a:srgbClr val="800080"/>
                </a:solidFill>
              </a:rPr>
              <a:t>》</a:t>
            </a:r>
            <a:r>
              <a:rPr lang="zh-CN" altLang="en-US" sz="3200" b="1" dirty="0" smtClean="0">
                <a:solidFill>
                  <a:srgbClr val="800080"/>
                </a:solidFill>
              </a:rPr>
              <a:t>、</a:t>
            </a:r>
            <a:r>
              <a:rPr lang="en-US" altLang="zh-CN" sz="3200" b="1" dirty="0" smtClean="0">
                <a:solidFill>
                  <a:srgbClr val="800080"/>
                </a:solidFill>
              </a:rPr>
              <a:t>《</a:t>
            </a:r>
            <a:r>
              <a:rPr lang="zh-CN" altLang="en-US" sz="3200" b="1" dirty="0" smtClean="0">
                <a:solidFill>
                  <a:srgbClr val="800080"/>
                </a:solidFill>
              </a:rPr>
              <a:t>公羊传</a:t>
            </a:r>
            <a:r>
              <a:rPr lang="en-US" altLang="zh-CN" sz="3200" b="1" dirty="0" smtClean="0">
                <a:solidFill>
                  <a:srgbClr val="800080"/>
                </a:solidFill>
              </a:rPr>
              <a:t>》</a:t>
            </a:r>
            <a:r>
              <a:rPr lang="zh-CN" altLang="en-US" sz="3200" b="1" dirty="0" smtClean="0">
                <a:solidFill>
                  <a:srgbClr val="800080"/>
                </a:solidFill>
              </a:rPr>
              <a:t>并称“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春秋三传</a:t>
            </a:r>
            <a:r>
              <a:rPr lang="zh-CN" altLang="en-US" sz="3200" b="1" dirty="0" smtClean="0">
                <a:solidFill>
                  <a:srgbClr val="800080"/>
                </a:solidFill>
              </a:rPr>
              <a:t>”。</a:t>
            </a: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/>
                <a:ea typeface="宋体" pitchFamily="2" charset="-122"/>
                <a:cs typeface="宋体" pitchFamily="2" charset="-122"/>
              </a:rPr>
              <a:t> “</a:t>
            </a: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传</a:t>
            </a: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/>
                <a:ea typeface="宋体" pitchFamily="2" charset="-122"/>
                <a:cs typeface="宋体" pitchFamily="2" charset="-122"/>
              </a:rPr>
              <a:t>”</a:t>
            </a: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是</a:t>
            </a: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/>
                <a:ea typeface="宋体" pitchFamily="2" charset="-122"/>
                <a:cs typeface="宋体" pitchFamily="2" charset="-122"/>
              </a:rPr>
              <a:t>“</a:t>
            </a: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注释</a:t>
            </a: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/>
                <a:ea typeface="宋体" pitchFamily="2" charset="-122"/>
                <a:cs typeface="宋体" pitchFamily="2" charset="-122"/>
              </a:rPr>
              <a:t>”</a:t>
            </a: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的意思</a:t>
            </a:r>
            <a:endParaRPr lang="zh-CN" altLang="en-US" sz="3200" b="1" dirty="0" smtClean="0">
              <a:solidFill>
                <a:srgbClr val="800080"/>
              </a:solidFill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857752" y="285728"/>
            <a:ext cx="4286248" cy="1066800"/>
          </a:xfrm>
          <a:prstGeom prst="cloudCallout">
            <a:avLst>
              <a:gd name="adj1" fmla="val -57838"/>
              <a:gd name="adj2" fmla="val 79019"/>
            </a:avLst>
          </a:prstGeom>
          <a:solidFill>
            <a:schemeClr val="accent1"/>
          </a:solidFill>
          <a:ln w="34925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4000" b="0" dirty="0" smtClean="0">
                <a:solidFill>
                  <a:schemeClr val="bg2"/>
                </a:solidFill>
                <a:ea typeface="华文行楷" pitchFamily="2" charset="-122"/>
              </a:rPr>
              <a:t>再回首</a:t>
            </a:r>
            <a:endParaRPr lang="zh-CN" altLang="en-US" sz="4000" b="0" dirty="0">
              <a:solidFill>
                <a:schemeClr val="bg2"/>
              </a:solidFill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未命名as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724400"/>
            <a:ext cx="7620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083248" y="549275"/>
            <a:ext cx="120032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6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rPr>
              <a:t>教学目标</a:t>
            </a:r>
            <a:endParaRPr lang="zh-CN" altLang="en-US" sz="6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隶书" pitchFamily="49" charset="-122"/>
            </a:endParaRP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5570630" y="1142984"/>
            <a:ext cx="110799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buFontTx/>
              <a:buChar char="•"/>
            </a:pPr>
            <a:r>
              <a:rPr lang="zh-CN" altLang="en-US" sz="6000" dirty="0" smtClean="0">
                <a:ea typeface="华文新魏" pitchFamily="2" charset="-122"/>
              </a:rPr>
              <a:t>积累文言知识</a:t>
            </a:r>
            <a:endParaRPr lang="zh-CN" altLang="en-US" sz="6000" dirty="0">
              <a:ea typeface="华文新魏" pitchFamily="2" charset="-122"/>
            </a:endParaRPr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4348247" y="1142984"/>
            <a:ext cx="110799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buFontTx/>
              <a:buChar char="•"/>
            </a:pPr>
            <a:r>
              <a:rPr lang="zh-CN" altLang="en-US" sz="6000" dirty="0" smtClean="0">
                <a:ea typeface="华文新魏" pitchFamily="2" charset="-122"/>
              </a:rPr>
              <a:t>鉴赏辞令妙品</a:t>
            </a:r>
            <a:endParaRPr lang="zh-CN" altLang="en-US" sz="6000" dirty="0">
              <a:ea typeface="华文新魏" pitchFamily="2" charset="-122"/>
            </a:endParaRPr>
          </a:p>
        </p:txBody>
      </p:sp>
      <p:sp>
        <p:nvSpPr>
          <p:cNvPr id="2055" name="Text Box 16"/>
          <p:cNvSpPr txBox="1">
            <a:spLocks noChangeArrowheads="1"/>
          </p:cNvSpPr>
          <p:nvPr/>
        </p:nvSpPr>
        <p:spPr bwMode="auto">
          <a:xfrm>
            <a:off x="2776619" y="1142984"/>
            <a:ext cx="1107996" cy="57150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buFontTx/>
              <a:buChar char="•"/>
            </a:pPr>
            <a:r>
              <a:rPr lang="zh-CN" altLang="en-US" sz="6000" dirty="0" smtClean="0">
                <a:ea typeface="华文新魏" pitchFamily="2" charset="-122"/>
              </a:rPr>
              <a:t>培养爱国情感</a:t>
            </a:r>
            <a:endParaRPr lang="zh-CN" altLang="en-US" sz="6000" dirty="0"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00042"/>
            <a:ext cx="8686800" cy="838200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latin typeface="方正舒体" pitchFamily="2" charset="-122"/>
                <a:ea typeface="方正舒体" pitchFamily="2" charset="-122"/>
              </a:rPr>
              <a:t>              </a:t>
            </a:r>
            <a:r>
              <a:rPr lang="zh-CN" altLang="en-US" sz="4800" dirty="0" smtClean="0">
                <a:latin typeface="华文隶书" pitchFamily="2" charset="-122"/>
                <a:ea typeface="华文隶书" pitchFamily="2" charset="-122"/>
              </a:rPr>
              <a:t>整体感知</a:t>
            </a:r>
            <a:endParaRPr lang="zh-CN" altLang="en-US" sz="48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z="4000" dirty="0" smtClean="0"/>
              <a:t>听准字音，掌握句读</a:t>
            </a:r>
          </a:p>
          <a:p>
            <a:pPr lvl="0"/>
            <a:r>
              <a:rPr lang="zh-CN" altLang="en-US" sz="4000" dirty="0" smtClean="0"/>
              <a:t>疏通课文，了解大意</a:t>
            </a:r>
          </a:p>
          <a:p>
            <a:endParaRPr lang="zh-CN" altLang="en-US" dirty="0"/>
          </a:p>
        </p:txBody>
      </p:sp>
      <p:pic>
        <p:nvPicPr>
          <p:cNvPr id="5" name="烛之武退秦师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715272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因声求气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smtClean="0"/>
              <a:t>1 </a:t>
            </a:r>
            <a:r>
              <a:rPr lang="zh-CN" altLang="en-US" sz="3600" dirty="0" smtClean="0"/>
              <a:t>字词过关，</a:t>
            </a:r>
            <a:r>
              <a:rPr lang="en-US" altLang="zh-CN" sz="3600" dirty="0" smtClean="0"/>
              <a:t> </a:t>
            </a:r>
            <a:r>
              <a:rPr lang="zh-CN" altLang="en-US" sz="3600" dirty="0" smtClean="0"/>
              <a:t>解疑释惑</a:t>
            </a:r>
            <a:endParaRPr lang="en-US" altLang="zh-CN" sz="3600" dirty="0" smtClean="0"/>
          </a:p>
          <a:p>
            <a:endParaRPr lang="zh-CN" altLang="en-US" sz="3600" dirty="0" smtClean="0"/>
          </a:p>
          <a:p>
            <a:r>
              <a:rPr lang="en-US" sz="3600" dirty="0" smtClean="0"/>
              <a:t>2 </a:t>
            </a:r>
            <a:r>
              <a:rPr lang="zh-CN" altLang="en-US" sz="3600" dirty="0" smtClean="0"/>
              <a:t>读准句读，把握情感</a:t>
            </a:r>
            <a:endParaRPr lang="en-US" altLang="zh-CN" sz="3600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方正舒体" pitchFamily="2" charset="-122"/>
                <a:ea typeface="方正舒体" pitchFamily="2" charset="-122"/>
              </a:rPr>
              <a:t>考考你   </a:t>
            </a:r>
            <a:r>
              <a:rPr lang="zh-CN" altLang="en-US" sz="4800" b="1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？</a:t>
            </a:r>
            <a:endParaRPr lang="zh-CN" alt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42873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latin typeface="Times New Roman" pitchFamily="18" charset="0"/>
                <a:ea typeface="华文行楷" pitchFamily="2" charset="-122"/>
              </a:rPr>
              <a:t>晋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Times New Roman" pitchFamily="18" charset="0"/>
                <a:ea typeface="华文行楷" pitchFamily="2" charset="-122"/>
              </a:rPr>
              <a:t>军</a:t>
            </a:r>
            <a:r>
              <a:rPr kumimoji="1" lang="zh-CN" altLang="en-US" sz="3200" dirty="0" smtClean="0">
                <a:latin typeface="Times New Roman" pitchFamily="18" charset="0"/>
                <a:ea typeface="华文行楷" pitchFamily="2" charset="-122"/>
              </a:rPr>
              <a:t>函陵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643174" y="1428736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chemeClr val="hlink"/>
                </a:solidFill>
                <a:latin typeface="Times New Roman" pitchFamily="18" charset="0"/>
                <a:ea typeface="华文行楷" pitchFamily="2" charset="-122"/>
              </a:rPr>
              <a:t>名词做动词，驻扎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307181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latin typeface="Times New Roman" pitchFamily="18" charset="0"/>
                <a:ea typeface="华文行楷" pitchFamily="2" charset="-122"/>
              </a:rPr>
              <a:t>夫人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2571744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rgbClr val="C00000"/>
                </a:solidFill>
                <a:latin typeface="Times New Roman" pitchFamily="18" charset="0"/>
                <a:ea typeface="华文行楷" pitchFamily="2" charset="-122"/>
              </a:rPr>
              <a:t>今义读</a:t>
            </a:r>
            <a:r>
              <a:rPr kumimoji="1" lang="en-US" altLang="zh-CN" sz="3200" dirty="0" smtClean="0">
                <a:solidFill>
                  <a:srgbClr val="C00000"/>
                </a:solidFill>
                <a:latin typeface="Times New Roman" pitchFamily="18" charset="0"/>
                <a:ea typeface="华文行楷" pitchFamily="2" charset="-122"/>
              </a:rPr>
              <a:t>(</a:t>
            </a:r>
            <a:r>
              <a:rPr kumimoji="1" lang="en-US" altLang="zh-CN" sz="3200" dirty="0" err="1" smtClean="0">
                <a:solidFill>
                  <a:srgbClr val="C00000"/>
                </a:solidFill>
                <a:latin typeface="Times New Roman" pitchFamily="18" charset="0"/>
                <a:ea typeface="华文行楷" pitchFamily="2" charset="-122"/>
              </a:rPr>
              <a:t>fū</a:t>
            </a:r>
            <a:r>
              <a:rPr kumimoji="1" lang="en-US" altLang="zh-CN" sz="3200" dirty="0" smtClean="0">
                <a:solidFill>
                  <a:srgbClr val="C00000"/>
                </a:solidFill>
                <a:latin typeface="Times New Roman" pitchFamily="18" charset="0"/>
                <a:ea typeface="华文行楷" pitchFamily="2" charset="-122"/>
              </a:rPr>
              <a:t> </a:t>
            </a:r>
            <a:r>
              <a:rPr kumimoji="1" lang="en-US" altLang="zh-CN" sz="3200" dirty="0" err="1" smtClean="0">
                <a:solidFill>
                  <a:schemeClr val="hlink"/>
                </a:solidFill>
                <a:latin typeface="黑体" pitchFamily="2" charset="-122"/>
                <a:ea typeface="黑体" pitchFamily="2" charset="-122"/>
                <a:sym typeface="Wingdings" pitchFamily="2" charset="2"/>
              </a:rPr>
              <a:t>r</a:t>
            </a:r>
            <a:r>
              <a:rPr kumimoji="1" lang="en-US" altLang="zh-CN" sz="3200" dirty="0" err="1" smtClean="0">
                <a:solidFill>
                  <a:schemeClr val="hlink"/>
                </a:solidFill>
                <a:latin typeface="Times New Roman" pitchFamily="18" charset="0"/>
                <a:ea typeface="黑体" pitchFamily="2" charset="-122"/>
                <a:sym typeface="Wingdings" pitchFamily="2" charset="2"/>
              </a:rPr>
              <a:t>é</a:t>
            </a:r>
            <a:r>
              <a:rPr kumimoji="1" lang="en-US" altLang="zh-CN" sz="3200" dirty="0" err="1" smtClean="0">
                <a:solidFill>
                  <a:schemeClr val="hlink"/>
                </a:solidFill>
                <a:latin typeface="黑体" pitchFamily="2" charset="-122"/>
                <a:ea typeface="黑体" pitchFamily="2" charset="-122"/>
                <a:sym typeface="Wingdings" pitchFamily="2" charset="2"/>
              </a:rPr>
              <a:t>n</a:t>
            </a:r>
            <a:r>
              <a:rPr kumimoji="1" lang="en-US" altLang="zh-CN" sz="3200" dirty="0" smtClean="0">
                <a:solidFill>
                  <a:srgbClr val="C00000"/>
                </a:solidFill>
                <a:latin typeface="Times New Roman" pitchFamily="18" charset="0"/>
                <a:ea typeface="华文行楷" pitchFamily="2" charset="-122"/>
              </a:rPr>
              <a:t>)</a:t>
            </a:r>
            <a:r>
              <a:rPr kumimoji="1" lang="zh-CN" altLang="en-US" sz="3200" dirty="0" smtClean="0">
                <a:solidFill>
                  <a:srgbClr val="C00000"/>
                </a:solidFill>
                <a:latin typeface="Times New Roman" pitchFamily="18" charset="0"/>
                <a:ea typeface="华文行楷" pitchFamily="2" charset="-122"/>
              </a:rPr>
              <a:t>“对妻子的尊称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3500438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>
                <a:solidFill>
                  <a:schemeClr val="hlink"/>
                </a:solidFill>
                <a:latin typeface="Times New Roman" pitchFamily="18" charset="0"/>
                <a:ea typeface="华文行楷" pitchFamily="2" charset="-122"/>
              </a:rPr>
              <a:t> </a:t>
            </a:r>
            <a:r>
              <a:rPr kumimoji="1" lang="zh-CN" altLang="en-US" sz="3200" dirty="0" smtClean="0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古义读</a:t>
            </a:r>
            <a:r>
              <a:rPr kumimoji="1" lang="en-US" altLang="zh-CN" sz="3200" dirty="0" smtClean="0">
                <a:solidFill>
                  <a:schemeClr val="hlink"/>
                </a:solidFill>
                <a:latin typeface="黑体" pitchFamily="2" charset="-122"/>
                <a:ea typeface="黑体" pitchFamily="2" charset="-122"/>
                <a:sym typeface="Wingdings" pitchFamily="2" charset="2"/>
              </a:rPr>
              <a:t>（</a:t>
            </a:r>
            <a:r>
              <a:rPr kumimoji="1" lang="en-US" altLang="zh-CN" sz="3200" dirty="0" err="1" smtClean="0">
                <a:solidFill>
                  <a:schemeClr val="hlink"/>
                </a:solidFill>
                <a:latin typeface="黑体" pitchFamily="2" charset="-122"/>
                <a:ea typeface="黑体" pitchFamily="2" charset="-122"/>
                <a:sym typeface="Wingdings" pitchFamily="2" charset="2"/>
              </a:rPr>
              <a:t>f</a:t>
            </a:r>
            <a:r>
              <a:rPr kumimoji="1" lang="en-US" altLang="zh-CN" sz="3200" dirty="0" err="1" smtClean="0">
                <a:solidFill>
                  <a:schemeClr val="hlink"/>
                </a:solidFill>
                <a:latin typeface="Times New Roman" pitchFamily="18" charset="0"/>
                <a:ea typeface="黑体" pitchFamily="2" charset="-122"/>
                <a:sym typeface="Wingdings" pitchFamily="2" charset="2"/>
              </a:rPr>
              <a:t>ú</a:t>
            </a:r>
            <a:r>
              <a:rPr kumimoji="1" lang="en-US" altLang="zh-CN" sz="3200" dirty="0" smtClean="0">
                <a:solidFill>
                  <a:schemeClr val="hlink"/>
                </a:solidFill>
                <a:latin typeface="Times New Roman" pitchFamily="18" charset="0"/>
                <a:ea typeface="黑体" pitchFamily="2" charset="-122"/>
                <a:sym typeface="Wingdings" pitchFamily="2" charset="2"/>
              </a:rPr>
              <a:t> </a:t>
            </a:r>
            <a:r>
              <a:rPr kumimoji="1" lang="en-US" altLang="zh-CN" sz="3200" dirty="0" err="1" smtClean="0">
                <a:solidFill>
                  <a:schemeClr val="hlink"/>
                </a:solidFill>
                <a:latin typeface="黑体" pitchFamily="2" charset="-122"/>
                <a:ea typeface="黑体" pitchFamily="2" charset="-122"/>
                <a:sym typeface="Wingdings" pitchFamily="2" charset="2"/>
              </a:rPr>
              <a:t>r</a:t>
            </a:r>
            <a:r>
              <a:rPr kumimoji="1" lang="en-US" altLang="zh-CN" sz="3200" dirty="0" err="1" smtClean="0">
                <a:solidFill>
                  <a:schemeClr val="hlink"/>
                </a:solidFill>
                <a:latin typeface="Times New Roman" pitchFamily="18" charset="0"/>
                <a:ea typeface="黑体" pitchFamily="2" charset="-122"/>
                <a:sym typeface="Wingdings" pitchFamily="2" charset="2"/>
              </a:rPr>
              <a:t>é</a:t>
            </a:r>
            <a:r>
              <a:rPr kumimoji="1" lang="en-US" altLang="zh-CN" sz="3200" dirty="0" err="1" smtClean="0">
                <a:solidFill>
                  <a:schemeClr val="hlink"/>
                </a:solidFill>
                <a:latin typeface="黑体" pitchFamily="2" charset="-122"/>
                <a:ea typeface="黑体" pitchFamily="2" charset="-122"/>
                <a:sym typeface="Wingdings" pitchFamily="2" charset="2"/>
              </a:rPr>
              <a:t>n</a:t>
            </a:r>
            <a:r>
              <a:rPr kumimoji="1" lang="en-US" altLang="zh-CN" sz="3200" dirty="0" smtClean="0">
                <a:solidFill>
                  <a:schemeClr val="hlink"/>
                </a:solidFill>
                <a:latin typeface="黑体" pitchFamily="2" charset="-122"/>
                <a:ea typeface="黑体" pitchFamily="2" charset="-122"/>
                <a:sym typeface="Wingdings" pitchFamily="2" charset="2"/>
              </a:rPr>
              <a:t>）</a:t>
            </a:r>
            <a:r>
              <a:rPr kumimoji="1" lang="en-US" altLang="zh-CN" sz="3200" dirty="0" smtClean="0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kumimoji="1" lang="en-US" altLang="zh-CN" sz="3200" dirty="0" smtClean="0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rPr>
              <a:t>“</a:t>
            </a:r>
            <a:r>
              <a:rPr kumimoji="1" lang="zh-CN" altLang="en-US" sz="3200" dirty="0" smtClean="0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那个人</a:t>
            </a:r>
            <a:r>
              <a:rPr kumimoji="1" lang="zh-CN" altLang="en-US" sz="3200" dirty="0" smtClean="0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rPr>
              <a:t>”</a:t>
            </a:r>
            <a:endParaRPr lang="zh-CN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4643446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不知   </a:t>
            </a:r>
            <a:r>
              <a:rPr lang="en-US" altLang="zh-CN" sz="3200" dirty="0" smtClean="0">
                <a:latin typeface="华文行楷" pitchFamily="2" charset="-122"/>
                <a:ea typeface="华文行楷" pitchFamily="2" charset="-122"/>
              </a:rPr>
              <a:t>;</a:t>
            </a:r>
            <a:r>
              <a:rPr lang="zh-CN" altLang="en-US" sz="3200" dirty="0" smtClean="0">
                <a:latin typeface="Times New Roman" pitchFamily="18" charset="0"/>
                <a:ea typeface="华文行楷" pitchFamily="2" charset="-122"/>
              </a:rPr>
              <a:t> </a:t>
            </a:r>
            <a:endParaRPr lang="zh-CN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43174" y="4572008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Times New Roman" pitchFamily="18" charset="0"/>
                <a:ea typeface="华文行楷" pitchFamily="2" charset="-122"/>
              </a:rPr>
              <a:t>“</a:t>
            </a:r>
            <a:r>
              <a:rPr lang="zh-CN" altLang="en-US" sz="3200" dirty="0" smtClean="0">
                <a:solidFill>
                  <a:schemeClr val="hlink"/>
                </a:solidFill>
                <a:latin typeface="华文行楷" pitchFamily="2" charset="-122"/>
                <a:ea typeface="华文行楷" pitchFamily="2" charset="-122"/>
              </a:rPr>
              <a:t>知</a:t>
            </a:r>
            <a:r>
              <a:rPr lang="zh-CN" altLang="en-US" sz="3200" dirty="0" smtClean="0">
                <a:latin typeface="Times New Roman" pitchFamily="18" charset="0"/>
                <a:ea typeface="华文行楷" pitchFamily="2" charset="-122"/>
              </a:rPr>
              <a:t>”</a:t>
            </a:r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通</a:t>
            </a:r>
            <a:r>
              <a:rPr lang="zh-CN" altLang="en-US" sz="3200" dirty="0" smtClean="0">
                <a:latin typeface="Times New Roman" pitchFamily="18" charset="0"/>
                <a:ea typeface="华文行楷" pitchFamily="2" charset="-122"/>
              </a:rPr>
              <a:t>“</a:t>
            </a:r>
            <a:r>
              <a:rPr lang="zh-CN" altLang="en-US" sz="3200" dirty="0" smtClean="0">
                <a:solidFill>
                  <a:schemeClr val="hlink"/>
                </a:solidFill>
                <a:latin typeface="华文行楷" pitchFamily="2" charset="-122"/>
                <a:ea typeface="华文行楷" pitchFamily="2" charset="-122"/>
              </a:rPr>
              <a:t>智</a:t>
            </a:r>
            <a:r>
              <a:rPr lang="zh-CN" altLang="en-US" sz="3200" dirty="0" smtClean="0">
                <a:latin typeface="Times New Roman" pitchFamily="18" charset="0"/>
                <a:ea typeface="华文行楷" pitchFamily="2" charset="-122"/>
              </a:rPr>
              <a:t>”</a:t>
            </a:r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，明智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00B0F0"/>
                </a:solidFill>
                <a:latin typeface="华文行楷" pitchFamily="2" charset="-122"/>
                <a:ea typeface="华文行楷" pitchFamily="2" charset="-122"/>
              </a:rPr>
              <a:t>我能行</a:t>
            </a:r>
            <a:endParaRPr lang="zh-CN" altLang="en-US" sz="4800" dirty="0">
              <a:solidFill>
                <a:srgbClr val="00B0F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14488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1.</a:t>
            </a:r>
            <a:r>
              <a:rPr lang="zh-CN" altLang="en-US" sz="32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 邻之厚，君之薄也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434" y="415290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000504"/>
            <a:ext cx="821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2.</a:t>
            </a:r>
            <a:r>
              <a:rPr lang="zh-CN" altLang="en-US" sz="32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夫晋，何厌之有 ？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786058"/>
            <a:ext cx="8715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邻国 的国力雄厚了，您的国力也就相对削弱了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000372"/>
            <a:ext cx="892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         </a:t>
            </a:r>
            <a:endParaRPr lang="zh-CN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4929198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晋国有什么满足的呢</a:t>
            </a:r>
            <a:r>
              <a:rPr lang="zh-CN" altLang="en-US" sz="2800" dirty="0" smtClean="0"/>
              <a:t>？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秦晋围郑形势图样"/>
          <p:cNvPicPr>
            <a:picLocks noChangeAspect="1" noChangeArrowheads="1"/>
          </p:cNvPicPr>
          <p:nvPr/>
        </p:nvPicPr>
        <p:blipFill>
          <a:blip r:embed="rId2"/>
          <a:srcRect l="1962" t="3384" b="39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Oval 4"/>
          <p:cNvSpPr>
            <a:spLocks noChangeArrowheads="1"/>
          </p:cNvSpPr>
          <p:nvPr/>
        </p:nvSpPr>
        <p:spPr bwMode="auto">
          <a:xfrm>
            <a:off x="1116013" y="2420938"/>
            <a:ext cx="762000" cy="7620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vert="eaVert" anchor="ctr">
            <a:spAutoFit/>
          </a:bodyPr>
          <a:lstStyle/>
          <a:p>
            <a:endParaRPr lang="zh-CN" altLang="en-US"/>
          </a:p>
        </p:txBody>
      </p:sp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5219700" y="260350"/>
            <a:ext cx="762000" cy="762000"/>
          </a:xfrm>
          <a:prstGeom prst="ellips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</p:spPr>
        <p:txBody>
          <a:bodyPr vert="eaVert" anchor="ctr">
            <a:spAutoFit/>
          </a:bodyPr>
          <a:lstStyle/>
          <a:p>
            <a:endParaRPr lang="zh-CN" altLang="en-US"/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7740650" y="5516563"/>
            <a:ext cx="685800" cy="685800"/>
          </a:xfrm>
          <a:prstGeom prst="ellipse">
            <a:avLst/>
          </a:prstGeom>
          <a:noFill/>
          <a:ln w="63500">
            <a:solidFill>
              <a:srgbClr val="6600FF"/>
            </a:solidFill>
            <a:round/>
            <a:headEnd/>
            <a:tailEnd/>
          </a:ln>
        </p:spPr>
        <p:txBody>
          <a:bodyPr vert="eaVert" anchor="ctr">
            <a:spAutoFit/>
          </a:bodyPr>
          <a:lstStyle/>
          <a:p>
            <a:endParaRPr lang="zh-CN" altLang="en-US"/>
          </a:p>
        </p:txBody>
      </p:sp>
      <p:sp>
        <p:nvSpPr>
          <p:cNvPr id="80903" name="AutoShape 7"/>
          <p:cNvSpPr>
            <a:spLocks noChangeArrowheads="1"/>
          </p:cNvSpPr>
          <p:nvPr/>
        </p:nvSpPr>
        <p:spPr bwMode="auto">
          <a:xfrm>
            <a:off x="6732588" y="3284538"/>
            <a:ext cx="838200" cy="990600"/>
          </a:xfrm>
          <a:prstGeom prst="triangle">
            <a:avLst>
              <a:gd name="adj" fmla="val 50000"/>
            </a:avLst>
          </a:prstGeom>
          <a:noFill/>
          <a:ln w="66675">
            <a:solidFill>
              <a:srgbClr val="FF3300"/>
            </a:solidFill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endParaRPr lang="zh-CN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04025" y="5867400"/>
            <a:ext cx="1008063" cy="990600"/>
            <a:chOff x="4513" y="3696"/>
            <a:chExt cx="528" cy="624"/>
          </a:xfrm>
        </p:grpSpPr>
        <p:sp>
          <p:nvSpPr>
            <p:cNvPr id="7178" name="AutoShape 9"/>
            <p:cNvSpPr>
              <a:spLocks noChangeArrowheads="1"/>
            </p:cNvSpPr>
            <p:nvPr/>
          </p:nvSpPr>
          <p:spPr bwMode="auto">
            <a:xfrm>
              <a:off x="4513" y="3696"/>
              <a:ext cx="528" cy="624"/>
            </a:xfrm>
            <a:prstGeom prst="triangle">
              <a:avLst>
                <a:gd name="adj" fmla="val 50000"/>
              </a:avLst>
            </a:prstGeom>
            <a:noFill/>
            <a:ln w="66675">
              <a:solidFill>
                <a:srgbClr val="FF3300"/>
              </a:solidFill>
              <a:miter lim="800000"/>
              <a:headEnd/>
              <a:tailEnd/>
            </a:ln>
          </p:spPr>
          <p:txBody>
            <a:bodyPr vert="eaVert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0906" name="Text Box 10"/>
            <p:cNvSpPr txBox="1">
              <a:spLocks noChangeArrowheads="1"/>
            </p:cNvSpPr>
            <p:nvPr/>
          </p:nvSpPr>
          <p:spPr bwMode="auto">
            <a:xfrm>
              <a:off x="4513" y="4032"/>
              <a:ext cx="5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黑体" pitchFamily="2" charset="-122"/>
                </a:rPr>
                <a:t>氾南</a:t>
              </a:r>
            </a:p>
          </p:txBody>
        </p:sp>
      </p:grp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250825" y="6021388"/>
            <a:ext cx="3040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2"/>
                </a:solidFill>
                <a:ea typeface="隶书" pitchFamily="49" charset="-122"/>
              </a:rPr>
              <a:t>秦晋围郑形势图</a:t>
            </a:r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>
            <a:off x="395288" y="6524625"/>
            <a:ext cx="2808287" cy="0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 animBg="1"/>
      <p:bldP spid="8090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1123</TotalTime>
  <Words>496</Words>
  <Application>Microsoft Office PowerPoint</Application>
  <PresentationFormat>全屏显示(4:3)</PresentationFormat>
  <Paragraphs>79</Paragraphs>
  <Slides>18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跋涉</vt:lpstr>
      <vt:lpstr>幻灯片 1</vt:lpstr>
      <vt:lpstr>幻灯片 2</vt:lpstr>
      <vt:lpstr>幻灯片 3</vt:lpstr>
      <vt:lpstr>幻灯片 4</vt:lpstr>
      <vt:lpstr>              整体感知</vt:lpstr>
      <vt:lpstr>因声求气</vt:lpstr>
      <vt:lpstr>幻灯片 7</vt:lpstr>
      <vt:lpstr>幻灯片 8</vt:lpstr>
      <vt:lpstr>幻灯片 9</vt:lpstr>
      <vt:lpstr>说故事</vt:lpstr>
      <vt:lpstr>妙语赏析</vt:lpstr>
      <vt:lpstr>幻灯片 12</vt:lpstr>
      <vt:lpstr>幻灯片 13</vt:lpstr>
      <vt:lpstr>推荐阅读：</vt:lpstr>
      <vt:lpstr>作业</vt:lpstr>
      <vt:lpstr>幻灯片 16</vt:lpstr>
      <vt:lpstr>幻灯片 17</vt:lpstr>
      <vt:lpstr>幻灯片 18</vt:lpstr>
    </vt:vector>
  </TitlesOfParts>
  <Company>Lenovo (Beijing)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Lenovo User</cp:lastModifiedBy>
  <cp:revision>120</cp:revision>
  <dcterms:created xsi:type="dcterms:W3CDTF">2009-02-20T13:24:00Z</dcterms:created>
  <dcterms:modified xsi:type="dcterms:W3CDTF">2009-02-23T07:11:39Z</dcterms:modified>
</cp:coreProperties>
</file>