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362" r:id="rId6"/>
    <p:sldId id="387" r:id="rId7"/>
    <p:sldId id="386" r:id="rId8"/>
    <p:sldId id="335" r:id="rId9"/>
    <p:sldId id="336" r:id="rId10"/>
    <p:sldId id="337" r:id="rId11"/>
    <p:sldId id="338" r:id="rId12"/>
    <p:sldId id="340" r:id="rId13"/>
    <p:sldId id="344" r:id="rId14"/>
    <p:sldId id="348" r:id="rId15"/>
    <p:sldId id="349" r:id="rId16"/>
    <p:sldId id="350" r:id="rId17"/>
    <p:sldId id="352" r:id="rId18"/>
    <p:sldId id="355" r:id="rId19"/>
    <p:sldId id="356" r:id="rId20"/>
    <p:sldId id="357" r:id="rId21"/>
    <p:sldId id="358" r:id="rId22"/>
    <p:sldId id="396" r:id="rId23"/>
    <p:sldId id="397" r:id="rId24"/>
    <p:sldId id="398" r:id="rId25"/>
    <p:sldId id="263" r:id="rId26"/>
    <p:sldId id="264" r:id="rId27"/>
    <p:sldId id="331" r:id="rId28"/>
    <p:sldId id="273" r:id="rId29"/>
    <p:sldId id="275" r:id="rId30"/>
    <p:sldId id="276" r:id="rId31"/>
    <p:sldId id="332" r:id="rId32"/>
    <p:sldId id="285" r:id="rId33"/>
    <p:sldId id="286" r:id="rId34"/>
    <p:sldId id="287" r:id="rId35"/>
    <p:sldId id="288" r:id="rId36"/>
    <p:sldId id="289" r:id="rId37"/>
    <p:sldId id="290" r:id="rId38"/>
    <p:sldId id="322" r:id="rId39"/>
    <p:sldId id="324" r:id="rId40"/>
    <p:sldId id="326" r:id="rId41"/>
    <p:sldId id="381" r:id="rId42"/>
    <p:sldId id="382" r:id="rId43"/>
    <p:sldId id="383" r:id="rId44"/>
    <p:sldId id="384" r:id="rId45"/>
    <p:sldId id="385" r:id="rId4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FF0000"/>
        </a:solidFill>
        <a:latin typeface="隶书" pitchFamily="49" charset="-122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0099FF"/>
    <a:srgbClr val="3333FF"/>
    <a:srgbClr val="FFFF66"/>
    <a:srgbClr val="CC00FF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989"/>
    <p:restoredTop sz="88967"/>
  </p:normalViewPr>
  <p:slideViewPr>
    <p:cSldViewPr showGuides="1">
      <p:cViewPr varScale="1">
        <p:scale>
          <a:sx n="94" d="100"/>
          <a:sy n="94" d="100"/>
        </p:scale>
        <p:origin x="-654" y="-96"/>
      </p:cViewPr>
      <p:guideLst>
        <p:guide orient="horz" pos="2160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grpSp>
        <p:nvGrpSpPr>
          <p:cNvPr id="5123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5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59" name="Freeform 8"/>
            <p:cNvSpPr/>
            <p:nvPr/>
          </p:nvSpPr>
          <p:spPr bwMode="auto"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0" name="Freeform 9"/>
            <p:cNvSpPr/>
            <p:nvPr/>
          </p:nvSpPr>
          <p:spPr bwMode="auto"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6" name="Freeform 15"/>
            <p:cNvSpPr/>
            <p:nvPr/>
          </p:nvSpPr>
          <p:spPr bwMode="auto"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6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5124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5125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sp>
        <p:nvSpPr>
          <p:cNvPr id="733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33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6152" name="Group 3"/>
            <p:cNvGrpSpPr/>
            <p:nvPr userDrawn="1"/>
          </p:nvGrpSpPr>
          <p:grpSpPr>
            <a:xfrm rot="-215207">
              <a:off x="3691" y="234"/>
              <a:ext cx="1857" cy="3625"/>
              <a:chOff x="3010" y="778"/>
              <a:chExt cx="1857" cy="3625"/>
            </a:xfrm>
          </p:grpSpPr>
          <p:sp>
            <p:nvSpPr>
              <p:cNvPr id="85" name="Freeform 4"/>
              <p:cNvSpPr/>
              <p:nvPr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6" name="Freeform 5"/>
              <p:cNvSpPr/>
              <p:nvPr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7" name="Freeform 6"/>
              <p:cNvSpPr/>
              <p:nvPr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8" name="Freeform 7"/>
              <p:cNvSpPr/>
              <p:nvPr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9" name="Freeform 8"/>
              <p:cNvSpPr/>
              <p:nvPr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90" name="Freeform 9"/>
              <p:cNvSpPr/>
              <p:nvPr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91" name="Freeform 10"/>
              <p:cNvSpPr/>
              <p:nvPr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sp>
          <p:nvSpPr>
            <p:cNvPr id="52" name="Freeform 11"/>
            <p:cNvSpPr/>
            <p:nvPr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53" name="Freeform 12"/>
            <p:cNvSpPr/>
            <p:nvPr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54" name="Freeform 13"/>
            <p:cNvSpPr/>
            <p:nvPr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55" name="Freeform 14"/>
            <p:cNvSpPr/>
            <p:nvPr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56" name="Freeform 15"/>
            <p:cNvSpPr/>
            <p:nvPr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57" name="Freeform 16"/>
            <p:cNvSpPr/>
            <p:nvPr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grpSp>
          <p:nvGrpSpPr>
            <p:cNvPr id="6159" name="Group 17"/>
            <p:cNvGrpSpPr/>
            <p:nvPr userDrawn="1"/>
          </p:nvGrpSpPr>
          <p:grpSpPr>
            <a:xfrm rot="3220060">
              <a:off x="2636" y="750"/>
              <a:ext cx="569" cy="636"/>
              <a:chOff x="1727" y="866"/>
              <a:chExt cx="129" cy="157"/>
            </a:xfrm>
          </p:grpSpPr>
          <p:sp>
            <p:nvSpPr>
              <p:cNvPr id="82" name="Freeform 18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3" name="Freeform 19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4" name="Freeform 20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6160" name="Group 21"/>
            <p:cNvGrpSpPr/>
            <p:nvPr userDrawn="1"/>
          </p:nvGrpSpPr>
          <p:grpSpPr>
            <a:xfrm rot="-6691250">
              <a:off x="3643" y="129"/>
              <a:ext cx="356" cy="608"/>
              <a:chOff x="1727" y="866"/>
              <a:chExt cx="129" cy="157"/>
            </a:xfrm>
          </p:grpSpPr>
          <p:sp>
            <p:nvSpPr>
              <p:cNvPr id="79" name="Freeform 22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0" name="Freeform 23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81" name="Freeform 24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6161" name="Group 25"/>
            <p:cNvGrpSpPr/>
            <p:nvPr userDrawn="1"/>
          </p:nvGrpSpPr>
          <p:grpSpPr>
            <a:xfrm rot="8524840">
              <a:off x="673" y="3302"/>
              <a:ext cx="500" cy="504"/>
              <a:chOff x="1727" y="866"/>
              <a:chExt cx="129" cy="157"/>
            </a:xfrm>
          </p:grpSpPr>
          <p:sp>
            <p:nvSpPr>
              <p:cNvPr id="76" name="Freeform 26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7" name="Freeform 27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8" name="Freeform 28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6162" name="Group 29"/>
            <p:cNvGrpSpPr/>
            <p:nvPr userDrawn="1"/>
          </p:nvGrpSpPr>
          <p:grpSpPr>
            <a:xfrm rot="4106450" flipH="1">
              <a:off x="403" y="272"/>
              <a:ext cx="708" cy="891"/>
              <a:chOff x="1727" y="866"/>
              <a:chExt cx="129" cy="157"/>
            </a:xfrm>
          </p:grpSpPr>
          <p:sp>
            <p:nvSpPr>
              <p:cNvPr id="73" name="Freeform 30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5" name="Freeform 32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6163" name="Group 33"/>
            <p:cNvGrpSpPr/>
            <p:nvPr userDrawn="1"/>
          </p:nvGrpSpPr>
          <p:grpSpPr>
            <a:xfrm rot="10015322" flipH="1">
              <a:off x="4614" y="2392"/>
              <a:ext cx="708" cy="891"/>
              <a:chOff x="1727" y="866"/>
              <a:chExt cx="129" cy="157"/>
            </a:xfrm>
          </p:grpSpPr>
          <p:sp>
            <p:nvSpPr>
              <p:cNvPr id="70" name="Freeform 34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1" name="Freeform 35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72" name="Freeform 36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sp>
          <p:nvSpPr>
            <p:cNvPr id="63" name="Freeform 37"/>
            <p:cNvSpPr/>
            <p:nvPr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4" name="Freeform 38"/>
            <p:cNvSpPr/>
            <p:nvPr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5" name="Freeform 39"/>
            <p:cNvSpPr/>
            <p:nvPr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6" name="Freeform 40"/>
            <p:cNvSpPr/>
            <p:nvPr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7" name="Freeform 41"/>
            <p:cNvSpPr/>
            <p:nvPr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8" name="Freeform 42"/>
            <p:cNvSpPr/>
            <p:nvPr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9" name="Freeform 43"/>
            <p:cNvSpPr/>
            <p:nvPr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sp>
        <p:nvSpPr>
          <p:cNvPr id="1950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950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9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Verdana" panose="020B0604030504040204" pitchFamily="34" charset="0"/>
                <a:ea typeface="宋体" panose="02010600030101010101" pitchFamily="2" charset="-122"/>
              </a:rPr>
            </a:fld>
            <a:endParaRPr lang="en-US" altLang="zh-CN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48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49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0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1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3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4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5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7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59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1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2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3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4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6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7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69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0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1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3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4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5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6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7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8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79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0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1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2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3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4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5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6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7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8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0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1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2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4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5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7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8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199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0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1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2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3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4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5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6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7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8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09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0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1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2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3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4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5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6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7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8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19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0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1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2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3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4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5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6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7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8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29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0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1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2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3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4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5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6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7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8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39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0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1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2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3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4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5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6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7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8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49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0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1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2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3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4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5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6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7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8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59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0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1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2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3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4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5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6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7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8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69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0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1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2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3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4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5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6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7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8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79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0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1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2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3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4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5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6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7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8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89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0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1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6293" name="Freeform 14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4" name="Freeform 15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5" name="Freeform 15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6" name="Freeform 15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7" name="Freeform 15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8" name="Freeform 15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299" name="Freeform 15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0" name="Freeform 15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1" name="Freeform 15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2" name="Freeform 15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3" name="Freeform 15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4" name="Freeform 16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5" name="Freeform 16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6307" name="Freeform 163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8" name="Freeform 164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09" name="Freeform 165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0" name="Freeform 166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1" name="Freeform 167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2" name="Freeform 168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3" name="Freeform 169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4" name="Freeform 170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5" name="Freeform 171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6" name="Freeform 172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7" name="Freeform 173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8" name="Freeform 174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19" name="Freeform 175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6321" name="Freeform 177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2" name="Freeform 178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3" name="Freeform 179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4" name="Freeform 180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5" name="Freeform 181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6" name="Freeform 182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7" name="Freeform 183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8" name="Freeform 184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29" name="Freeform 185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0" name="Freeform 186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1" name="Freeform 187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2" name="Freeform 188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3" name="Freeform 189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6335" name="Freeform 191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6" name="Freeform 192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7" name="Freeform 193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8" name="Freeform 194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39" name="Freeform 195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0" name="Freeform 196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1" name="Freeform 197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2" name="Freeform 198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3" name="Freeform 199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4" name="Freeform 200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5" name="Freeform 201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6" name="Freeform 202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47" name="Freeform 203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6349" name="Freeform 205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0" name="Freeform 206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1" name="Freeform 207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2" name="Freeform 208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3" name="Freeform 209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4" name="Freeform 210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5" name="Freeform 211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6" name="Freeform 212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7" name="Freeform 213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8" name="Freeform 214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59" name="Freeform 215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0" name="Freeform 216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1" name="Freeform 217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6363" name="Freeform 21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4" name="Freeform 22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5" name="Freeform 22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6" name="Freeform 22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7" name="Freeform 22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8" name="Freeform 22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69" name="Freeform 22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0" name="Freeform 22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1" name="Freeform 22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2" name="Freeform 22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3" name="Freeform 22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4" name="Freeform 23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6375" name="Freeform 23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6377" name="Freeform 233"/>
            <p:cNvSpPr/>
            <p:nvPr/>
          </p:nvSpPr>
          <p:spPr bwMode="auto"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grpSp>
          <p:nvGrpSpPr>
            <p:cNvPr id="104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6379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1" name="Freeform 237"/>
              <p:cNvSpPr/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2" name="Freeform 238"/>
              <p:cNvSpPr/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3" name="Freeform 239"/>
              <p:cNvSpPr/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4" name="Freeform 240"/>
              <p:cNvSpPr/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5" name="Freeform 241"/>
              <p:cNvSpPr/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6" name="Freeform 242"/>
              <p:cNvSpPr/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7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8" name="Freeform 244"/>
              <p:cNvSpPr/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89" name="Freeform 245"/>
              <p:cNvSpPr/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90" name="Freeform 246"/>
              <p:cNvSpPr/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6391" name="Freeform 247"/>
              <p:cNvSpPr/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9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9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9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4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4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4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4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-7937" y="0"/>
            <a:ext cx="2833687" cy="6856413"/>
            <a:chOff x="-5" y="0"/>
            <a:chExt cx="1785" cy="4319"/>
          </a:xfrm>
        </p:grpSpPr>
        <p:sp>
          <p:nvSpPr>
            <p:cNvPr id="18435" name="Freeform 3"/>
            <p:cNvSpPr/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grpSp>
          <p:nvGrpSpPr>
            <p:cNvPr id="4105" name="Group 4"/>
            <p:cNvGrpSpPr/>
            <p:nvPr/>
          </p:nvGrpSpPr>
          <p:grpSpPr>
            <a:xfrm rot="-6635092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8437" name="Freeform 5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38" name="Freeform 6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39" name="Freeform 7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sp>
          <p:nvSpPr>
            <p:cNvPr id="18440" name="Freeform 8"/>
            <p:cNvSpPr/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grpSp>
          <p:nvGrpSpPr>
            <p:cNvPr id="4107" name="Group 9"/>
            <p:cNvGrpSpPr/>
            <p:nvPr/>
          </p:nvGrpSpPr>
          <p:grpSpPr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8442" name="Freeform 10"/>
              <p:cNvSpPr/>
              <p:nvPr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43" name="Freeform 11"/>
              <p:cNvSpPr/>
              <p:nvPr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44" name="Freeform 12"/>
              <p:cNvSpPr/>
              <p:nvPr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45" name="Freeform 13"/>
              <p:cNvSpPr/>
              <p:nvPr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46" name="Freeform 14"/>
              <p:cNvSpPr/>
              <p:nvPr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grpSp>
            <p:nvGrpSpPr>
              <p:cNvPr id="4139" name="Group 15"/>
              <p:cNvGrpSpPr/>
              <p:nvPr userDrawn="1"/>
            </p:nvGrpSpPr>
            <p:grpSpPr>
              <a:xfrm rot="-10713554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8448" name="Freeform 16"/>
                <p:cNvSpPr/>
                <p:nvPr/>
              </p:nvSpPr>
              <p:spPr bwMode="ltGray">
                <a:xfrm rot="4200091">
                  <a:off x="-242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隶书" pitchFamily="49" charset="-122"/>
                    <a:ea typeface="隶书" pitchFamily="49" charset="-122"/>
                    <a:cs typeface="+mn-cs"/>
                  </a:endParaRPr>
                </a:p>
              </p:txBody>
            </p:sp>
            <p:sp>
              <p:nvSpPr>
                <p:cNvPr id="18449" name="Freeform 17"/>
                <p:cNvSpPr/>
                <p:nvPr/>
              </p:nvSpPr>
              <p:spPr bwMode="ltGray">
                <a:xfrm rot="4200091">
                  <a:off x="125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隶书" pitchFamily="49" charset="-122"/>
                    <a:ea typeface="隶书" pitchFamily="49" charset="-122"/>
                    <a:cs typeface="+mn-cs"/>
                  </a:endParaRPr>
                </a:p>
              </p:txBody>
            </p:sp>
            <p:sp>
              <p:nvSpPr>
                <p:cNvPr id="18450" name="Freeform 18"/>
                <p:cNvSpPr/>
                <p:nvPr/>
              </p:nvSpPr>
              <p:spPr bwMode="ltGray">
                <a:xfrm rot="4200091">
                  <a:off x="199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2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隶书" pitchFamily="49" charset="-122"/>
                    <a:ea typeface="隶书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4108" name="Group 19"/>
            <p:cNvGrpSpPr/>
            <p:nvPr/>
          </p:nvGrpSpPr>
          <p:grpSpPr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8452" name="Freeform 20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53" name="Freeform 21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54" name="Freeform 22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4109" name="Group 23"/>
            <p:cNvGrpSpPr/>
            <p:nvPr/>
          </p:nvGrpSpPr>
          <p:grpSpPr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8456" name="Freeform 24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57" name="Freeform 25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58" name="Freeform 26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grpSp>
          <p:nvGrpSpPr>
            <p:cNvPr id="4110" name="Group 27"/>
            <p:cNvGrpSpPr/>
            <p:nvPr/>
          </p:nvGrpSpPr>
          <p:grpSpPr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8460" name="Freeform 28"/>
              <p:cNvSpPr/>
              <p:nvPr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61" name="Freeform 29"/>
              <p:cNvSpPr/>
              <p:nvPr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  <p:sp>
            <p:nvSpPr>
              <p:cNvPr id="18462" name="Freeform 30"/>
              <p:cNvSpPr/>
              <p:nvPr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隶书" pitchFamily="49" charset="-122"/>
                  <a:ea typeface="隶书" pitchFamily="49" charset="-122"/>
                  <a:cs typeface="+mn-cs"/>
                </a:endParaRPr>
              </a:p>
            </p:txBody>
          </p:sp>
        </p:grpSp>
        <p:sp>
          <p:nvSpPr>
            <p:cNvPr id="18463" name="Freeform 31"/>
            <p:cNvSpPr/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4" name="Freeform 32"/>
            <p:cNvSpPr/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5" name="Freeform 33"/>
            <p:cNvSpPr/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6" name="Freeform 34"/>
            <p:cNvSpPr/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7" name="Freeform 35"/>
            <p:cNvSpPr/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8" name="Freeform 36"/>
            <p:cNvSpPr/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69" name="Freeform 37"/>
            <p:cNvSpPr/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0" name="Freeform 38"/>
            <p:cNvSpPr/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1" name="Freeform 39"/>
            <p:cNvSpPr/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2" name="Freeform 40"/>
            <p:cNvSpPr/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3" name="Freeform 41"/>
            <p:cNvSpPr/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4" name="Freeform 42"/>
            <p:cNvSpPr/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5" name="Freeform 43"/>
            <p:cNvSpPr/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  <p:sp>
          <p:nvSpPr>
            <p:cNvPr id="18476" name="Freeform 44"/>
            <p:cNvSpPr/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endParaRPr>
            </a:p>
          </p:txBody>
        </p:sp>
      </p:grpSp>
      <p:sp>
        <p:nvSpPr>
          <p:cNvPr id="1847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8" cy="131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00" name="Rectangle 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7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8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8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.GIF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WordArt 6"/>
          <p:cNvSpPr>
            <a:spLocks noTextEdit="1"/>
          </p:cNvSpPr>
          <p:nvPr/>
        </p:nvSpPr>
        <p:spPr>
          <a:xfrm>
            <a:off x="1215390" y="1344930"/>
            <a:ext cx="6713538" cy="23891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131995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charset="0"/>
                <a:ea typeface="隶书" charset="0"/>
              </a:rPr>
              <a:t>文言文句式</a:t>
            </a:r>
            <a:endParaRPr lang="zh-CN" altLang="en-US" sz="3600" b="1" normalizeH="1">
              <a:ln w="9525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5650" name="Rectangle 2"/>
          <p:cNvSpPr>
            <a:spLocks noGrp="1"/>
          </p:cNvSpPr>
          <p:nvPr>
            <p:ph idx="1"/>
          </p:nvPr>
        </p:nvSpPr>
        <p:spPr>
          <a:xfrm>
            <a:off x="0" y="1628775"/>
            <a:ext cx="8686800" cy="21050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700" b="1" dirty="0">
                <a:solidFill>
                  <a:srgbClr val="0033CC"/>
                </a:solidFill>
              </a:rPr>
              <a:t>   </a:t>
            </a:r>
            <a:r>
              <a:rPr lang="zh-CN" altLang="en-US" sz="2700" b="1" dirty="0">
                <a:solidFill>
                  <a:srgbClr val="0033CC"/>
                </a:solidFill>
                <a:ea typeface="黑体" panose="02010609060101010101" pitchFamily="49" charset="-122"/>
              </a:rPr>
              <a:t>文言文中，定语的位置一般也在中心词前边，但有时为了突出，中心词的地位，强调定语所表现的内容，或使语气流畅，往往把定语放在中心词之后，并用</a:t>
            </a:r>
            <a:r>
              <a:rPr lang="zh-CN" altLang="en-US" sz="27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0033CC"/>
                </a:solidFill>
                <a:ea typeface="黑体" panose="02010609060101010101" pitchFamily="49" charset="-122"/>
              </a:rPr>
              <a:t>者</a:t>
            </a:r>
            <a:r>
              <a:rPr lang="zh-CN" altLang="en-US" sz="27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0033CC"/>
                </a:solidFill>
                <a:ea typeface="黑体" panose="02010609060101010101" pitchFamily="49" charset="-122"/>
              </a:rPr>
              <a:t>结句。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55651" name="Text Box 3"/>
          <p:cNvSpPr txBox="1"/>
          <p:nvPr/>
        </p:nvSpPr>
        <p:spPr>
          <a:xfrm>
            <a:off x="323850" y="3840163"/>
            <a:ext cx="8591550" cy="6508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Char char="•"/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蚓无</a:t>
            </a:r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爪牙</a:t>
            </a:r>
            <a:r>
              <a:rPr lang="zh-CN" altLang="en-US" sz="3600" dirty="0">
                <a:solidFill>
                  <a:srgbClr val="080001"/>
                </a:solidFill>
                <a:latin typeface="Arial" panose="020B0604020202020204" pitchFamily="34" charset="0"/>
                <a:ea typeface="华文中宋" pitchFamily="2" charset="-122"/>
              </a:rPr>
              <a:t>之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利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，</a:t>
            </a:r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筋骨</a:t>
            </a:r>
            <a:r>
              <a:rPr lang="zh-CN" altLang="en-US" sz="3600" dirty="0">
                <a:solidFill>
                  <a:srgbClr val="080001"/>
                </a:solidFill>
                <a:latin typeface="Arial" panose="020B0604020202020204" pitchFamily="34" charset="0"/>
                <a:ea typeface="华文中宋" pitchFamily="2" charset="-122"/>
              </a:rPr>
              <a:t>之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强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（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《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劝学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》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2532" name="WordArt 4"/>
          <p:cNvSpPr>
            <a:spLocks noTextEdit="1"/>
          </p:cNvSpPr>
          <p:nvPr/>
        </p:nvSpPr>
        <p:spPr>
          <a:xfrm>
            <a:off x="381000" y="228600"/>
            <a:ext cx="4459288" cy="1077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定语后置</a:t>
            </a:r>
            <a:endParaRPr lang="zh-CN" altLang="en-US" sz="3600" b="1">
              <a:ln w="1905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22533" name="Picture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0" y="228600"/>
            <a:ext cx="1403350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4" name="Text Box 6"/>
          <p:cNvSpPr txBox="1"/>
          <p:nvPr/>
        </p:nvSpPr>
        <p:spPr>
          <a:xfrm>
            <a:off x="228600" y="4724400"/>
            <a:ext cx="6553200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蚓无利之爪牙，强之筋骨。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5655" name="Text Box 7"/>
          <p:cNvSpPr txBox="1"/>
          <p:nvPr/>
        </p:nvSpPr>
        <p:spPr>
          <a:xfrm>
            <a:off x="228600" y="5715000"/>
            <a:ext cx="8077200" cy="6508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蚯蚓没有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锋利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的</a:t>
            </a:r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爪牙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，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强劲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的</a:t>
            </a:r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筋骨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556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 build="p"/>
      <p:bldP spid="155651" grpId="0" animBg="1"/>
      <p:bldP spid="155654" grpId="0" animBg="1"/>
      <p:bldP spid="1556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6674" name="Text Box 2"/>
          <p:cNvSpPr txBox="1"/>
          <p:nvPr/>
        </p:nvSpPr>
        <p:spPr>
          <a:xfrm>
            <a:off x="0" y="0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计未定，求人可使报秦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廉颇蔺相如列传</a:t>
            </a:r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村中少年好事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促织</a:t>
            </a:r>
            <a:r>
              <a:rPr lang="en-US" altLang="zh-CN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隶书" pitchFamily="49" charset="-122"/>
              </a:rPr>
              <a:t>③</a:t>
            </a:r>
            <a:r>
              <a:rPr lang="zh-CN" altLang="en-US" sz="2800" dirty="0">
                <a:latin typeface="隶书" pitchFamily="49" charset="-122"/>
              </a:rPr>
              <a:t>楚人</a:t>
            </a:r>
            <a:r>
              <a:rPr lang="zh-CN" altLang="en-US" sz="2800" u="sng" dirty="0">
                <a:latin typeface="隶书" pitchFamily="49" charset="-122"/>
              </a:rPr>
              <a:t>有涉江者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。（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刻舟求剑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）        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译文：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楚国有个渡江的人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sz="2800" dirty="0">
                <a:latin typeface="隶书" pitchFamily="49" charset="-122"/>
              </a:rPr>
              <a:t>④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荆州之</a:t>
            </a:r>
            <a:r>
              <a:rPr lang="zh-CN" altLang="en-US" sz="2800" dirty="0">
                <a:latin typeface="隶书" pitchFamily="49" charset="-122"/>
              </a:rPr>
              <a:t>民</a:t>
            </a:r>
            <a:r>
              <a:rPr lang="zh-CN" altLang="en-US" sz="2800" u="sng" dirty="0">
                <a:latin typeface="隶书" pitchFamily="49" charset="-122"/>
              </a:rPr>
              <a:t>附操者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。（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赤壁之战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）      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译文：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荆州依附曹操的老百姓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sz="2800" dirty="0">
                <a:latin typeface="隶书" pitchFamily="49" charset="-122"/>
              </a:rPr>
              <a:t>⑤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四方之</a:t>
            </a:r>
            <a:r>
              <a:rPr lang="zh-CN" altLang="en-US" sz="2800" dirty="0">
                <a:latin typeface="隶书" pitchFamily="49" charset="-122"/>
              </a:rPr>
              <a:t>士</a:t>
            </a:r>
            <a:r>
              <a:rPr lang="zh-CN" altLang="en-US" sz="2800" u="sng" dirty="0">
                <a:latin typeface="隶书" pitchFamily="49" charset="-122"/>
              </a:rPr>
              <a:t>来者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。（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勾践灭吴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）        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译文：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四方前来投奔吴国的士人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5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0" y="4191000"/>
            <a:ext cx="1250950" cy="1195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8" name="Text Box 6"/>
          <p:cNvSpPr txBox="1"/>
          <p:nvPr/>
        </p:nvSpPr>
        <p:spPr>
          <a:xfrm>
            <a:off x="0" y="3505200"/>
            <a:ext cx="876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、用 </a:t>
            </a:r>
            <a:r>
              <a:rPr lang="zh-CN" altLang="en-US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表示。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中心词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u="sng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u="sng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式结构</a:t>
            </a:r>
            <a:endParaRPr lang="zh-CN" altLang="en-US" u="sng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680" name="Text Box 8"/>
          <p:cNvSpPr txBox="1"/>
          <p:nvPr/>
        </p:nvSpPr>
        <p:spPr>
          <a:xfrm>
            <a:off x="0" y="4191000"/>
            <a:ext cx="9144000" cy="187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蚓无爪牙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利，筋骨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强：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劝学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居庙堂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高则忧其民，处江湖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远则忧其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岳阳楼记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无丝竹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乱耳，无案牍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劳形 ：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陋室铭 </a:t>
            </a:r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</a:rPr>
              <a:t>高余冠</a:t>
            </a:r>
            <a:r>
              <a:rPr lang="zh-CN" altLang="en-US" sz="2800" dirty="0">
                <a:latin typeface="隶书" pitchFamily="49" charset="-122"/>
              </a:rPr>
              <a:t>之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</a:rPr>
              <a:t>岌岌兮</a:t>
            </a:r>
            <a:r>
              <a:rPr lang="en-US" altLang="zh-CN" sz="2800" dirty="0">
                <a:solidFill>
                  <a:srgbClr val="0000FF"/>
                </a:solidFill>
                <a:latin typeface="隶书" pitchFamily="49" charset="-122"/>
              </a:rPr>
              <a:t>,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</a:rPr>
              <a:t>长余佩</a:t>
            </a:r>
            <a:r>
              <a:rPr lang="zh-CN" altLang="en-US" sz="2800" dirty="0">
                <a:latin typeface="隶书" pitchFamily="49" charset="-122"/>
              </a:rPr>
              <a:t>之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</a:rPr>
              <a:t>陆离</a:t>
            </a:r>
            <a:endParaRPr lang="zh-CN" altLang="en-US" sz="2800" dirty="0">
              <a:solidFill>
                <a:srgbClr val="0000FF"/>
              </a:solidFill>
              <a:latin typeface="隶书" pitchFamily="49" charset="-122"/>
            </a:endParaRPr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0" y="6096000"/>
            <a:ext cx="6019800" cy="528638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3333FF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２、用</a:t>
            </a:r>
            <a:r>
              <a:rPr kumimoji="1" lang="zh-CN" altLang="en-US" sz="2800" b="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2800" b="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0" kern="1200" cap="none" spc="0" normalizeH="0" baseline="0" noProof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把形容词定语后置。</a:t>
            </a:r>
            <a:endParaRPr kumimoji="1" lang="zh-CN" altLang="en-US" sz="2800" b="0" kern="1200" cap="none" spc="0" normalizeH="0" baseline="0" noProof="0" smtClean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  <p:bldP spid="156678" grpId="0"/>
      <p:bldP spid="156680" grpId="0"/>
      <p:bldP spid="15668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700" name="Text Box 4"/>
          <p:cNvSpPr txBox="1"/>
          <p:nvPr/>
        </p:nvSpPr>
        <p:spPr>
          <a:xfrm>
            <a:off x="0" y="228600"/>
            <a:ext cx="87630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800" dirty="0">
                <a:latin typeface="隶书" pitchFamily="49" charset="-122"/>
              </a:rPr>
              <a:t>①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宋体" panose="02010600030101010101" pitchFamily="2" charset="-122"/>
              </a:rPr>
              <a:t>马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千里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宋体" panose="02010600030101010101" pitchFamily="2" charset="-122"/>
              </a:rPr>
              <a:t>马说</a:t>
            </a:r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rgbClr val="3333FF"/>
              </a:solidFill>
              <a:latin typeface="华文中宋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隶书" pitchFamily="49" charset="-122"/>
              </a:rPr>
              <a:t>②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铿然有声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2800" dirty="0">
                <a:latin typeface="华文中宋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 dirty="0">
                <a:latin typeface="华文中宋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华文中宋" pitchFamily="2" charset="-122"/>
                <a:ea typeface="宋体" panose="02010600030101010101" pitchFamily="2" charset="-122"/>
              </a:rPr>
              <a:t>石钟山记</a:t>
            </a:r>
            <a:r>
              <a:rPr lang="en-US" altLang="zh-CN" sz="2800" dirty="0">
                <a:latin typeface="华文中宋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latin typeface="华文中宋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隶书" pitchFamily="49" charset="-122"/>
              </a:rPr>
              <a:t>③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僧之</a:t>
            </a:r>
            <a:r>
              <a:rPr lang="zh-CN" altLang="en-US" sz="2800" u="sng" dirty="0">
                <a:latin typeface="隶书" pitchFamily="49" charset="-122"/>
              </a:rPr>
              <a:t>富者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不能至   译文：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富有的和尚却不能到达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  <a:p>
            <a:endParaRPr lang="en-US" altLang="zh-CN" sz="2800" dirty="0">
              <a:solidFill>
                <a:schemeClr val="tx1"/>
              </a:solidFill>
              <a:latin typeface="隶书" pitchFamily="49" charset="-122"/>
            </a:endParaRPr>
          </a:p>
        </p:txBody>
      </p:sp>
      <p:sp>
        <p:nvSpPr>
          <p:cNvPr id="157701" name="Text Box 5"/>
          <p:cNvSpPr txBox="1"/>
          <p:nvPr/>
        </p:nvSpPr>
        <p:spPr>
          <a:xfrm>
            <a:off x="0" y="1676400"/>
            <a:ext cx="54911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、中心词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latin typeface="隶书" pitchFamily="49" charset="-122"/>
              </a:rPr>
              <a:t>之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latin typeface="隶书" pitchFamily="49" charset="-122"/>
              </a:rPr>
              <a:t>者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式结构</a:t>
            </a:r>
            <a:endParaRPr lang="zh-CN" altLang="en-US" u="sng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76200" y="2286000"/>
            <a:ext cx="9144000" cy="3508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①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持白璧</a:t>
            </a: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一双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，欲献项王；玉斗</a:t>
            </a: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一双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，欲与亚父</a:t>
            </a: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《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鸿门宴</a:t>
            </a: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》 </a:t>
            </a:r>
            <a:endParaRPr kumimoji="0" lang="en-US" altLang="zh-CN" sz="2800" kern="1200" cap="none" spc="0" normalizeH="0" baseline="0" noProof="0" smtClean="0">
              <a:solidFill>
                <a:srgbClr val="3333FF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②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项羽兵</a:t>
            </a:r>
            <a:r>
              <a:rPr kumimoji="1" lang="zh-CN" altLang="en-US" sz="2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四十万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，沛公兵</a:t>
            </a:r>
            <a:r>
              <a:rPr kumimoji="1" lang="zh-CN" altLang="en-US" sz="2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十万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： </a:t>
            </a: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《</a:t>
            </a:r>
            <a:r>
              <a:rPr kumimoji="0" lang="zh-CN" altLang="en-US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鸿门宴</a:t>
            </a: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》 </a:t>
            </a:r>
            <a:endParaRPr kumimoji="0" lang="en-US" altLang="zh-CN" sz="2800" kern="1200" cap="none" spc="0" normalizeH="0" baseline="0" noProof="0" smtClean="0">
              <a:solidFill>
                <a:srgbClr val="3333FF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③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通计一舟，为人</a:t>
            </a:r>
            <a:r>
              <a:rPr kumimoji="1" lang="zh-CN" altLang="en-US" sz="2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五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，为窗</a:t>
            </a:r>
            <a:r>
              <a:rPr kumimoji="1" lang="zh-CN" altLang="en-US" sz="28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八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：</a:t>
            </a:r>
            <a:r>
              <a:rPr kumimoji="1" lang="en-US" altLang="zh-CN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《</a:t>
            </a:r>
            <a:r>
              <a:rPr kumimoji="1" lang="zh-CN" altLang="en-US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核舟记</a:t>
            </a:r>
            <a:r>
              <a:rPr kumimoji="1" lang="en-US" altLang="zh-CN" sz="2800" kern="1200" cap="none" spc="0" normalizeH="0" baseline="0" noProof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》</a:t>
            </a:r>
            <a:endParaRPr kumimoji="1" lang="en-US" altLang="zh-CN" sz="2800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④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比至陈，车</a:t>
            </a:r>
            <a:r>
              <a:rPr kumimoji="0" lang="zh-CN" altLang="en-US" sz="2800" u="sng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六七百乘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，骑</a:t>
            </a:r>
            <a:r>
              <a:rPr kumimoji="0" lang="zh-CN" altLang="en-US" sz="2800" u="sng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千余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，卒</a:t>
            </a:r>
            <a:r>
              <a:rPr kumimoji="0" lang="zh-CN" altLang="en-US" sz="2800" u="sng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数万人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隶书" pitchFamily="49" charset="-122"/>
              <a:ea typeface="隶书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⑤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一食或尽粟</a:t>
            </a:r>
            <a:r>
              <a:rPr kumimoji="0" lang="zh-CN" altLang="en-US" sz="2800" u="sng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一石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（</a:t>
            </a: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马说</a:t>
            </a: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）        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隶书" pitchFamily="49" charset="-122"/>
              <a:ea typeface="隶书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译文：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Arial" panose="020B0604020202020204"/>
                <a:ea typeface="隶书" pitchFamily="49" charset="-122"/>
                <a:cs typeface="+mn-cs"/>
              </a:rPr>
              <a:t>“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吃东西有时能吃完一石粮食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Arial" panose="020B0604020202020204"/>
                <a:ea typeface="隶书" pitchFamily="49" charset="-122"/>
                <a:cs typeface="+mn-cs"/>
              </a:rPr>
              <a:t>”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隶书" pitchFamily="49" charset="-122"/>
              <a:ea typeface="隶书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⑥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铸以为</a:t>
            </a:r>
            <a:r>
              <a:rPr kumimoji="0" lang="zh-CN" altLang="en-US" sz="2800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金人</a:t>
            </a:r>
            <a:r>
              <a:rPr kumimoji="0" lang="zh-CN" altLang="en-US" sz="2800" u="sng" kern="1200" cap="none" spc="0" normalizeH="0" baseline="0" noProof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cs typeface="+mn-cs"/>
              </a:rPr>
              <a:t>十二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endParaRPr kumimoji="1" lang="zh-CN" altLang="en-US" sz="2800" kern="1200" cap="none" spc="0" normalizeH="0" baseline="0" noProof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157703" name="Text Box 7"/>
          <p:cNvSpPr txBox="1"/>
          <p:nvPr/>
        </p:nvSpPr>
        <p:spPr>
          <a:xfrm>
            <a:off x="0" y="5867400"/>
            <a:ext cx="5257800" cy="650875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、数量词作定语常后置。</a:t>
            </a:r>
            <a:r>
              <a:rPr lang="zh-CN" altLang="en-US" sz="3600" b="0" dirty="0">
                <a:solidFill>
                  <a:srgbClr val="3333FF"/>
                </a:solidFill>
                <a:latin typeface="隶书" pitchFamily="49" charset="-122"/>
              </a:rPr>
              <a:t> </a:t>
            </a:r>
            <a:endParaRPr lang="zh-CN" altLang="en-US" sz="3600" dirty="0">
              <a:solidFill>
                <a:srgbClr val="3333FF"/>
              </a:solidFill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  <p:bldP spid="157701" grpId="0"/>
      <p:bldP spid="157702" grpId="0"/>
      <p:bldP spid="1577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9746" name="Text Box 2"/>
          <p:cNvSpPr txBox="1"/>
          <p:nvPr/>
        </p:nvSpPr>
        <p:spPr>
          <a:xfrm>
            <a:off x="152400" y="1143000"/>
            <a:ext cx="803275" cy="426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</a:rPr>
              <a:t> </a:t>
            </a:r>
            <a:r>
              <a:rPr lang="zh-CN" altLang="en-US" sz="4000" dirty="0">
                <a:latin typeface="隶书" pitchFamily="49" charset="-122"/>
              </a:rPr>
              <a:t>定语后置 小 结</a:t>
            </a:r>
            <a:endParaRPr lang="zh-CN" altLang="en-US" sz="4000" dirty="0">
              <a:latin typeface="隶书" pitchFamily="49" charset="-122"/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990600" y="2286000"/>
            <a:ext cx="7543800" cy="650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3333FF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２、用</a:t>
            </a:r>
            <a:r>
              <a:rPr kumimoji="1" lang="zh-CN" altLang="en-US" sz="3600" b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3600" b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1" lang="zh-CN" altLang="en-US" sz="3600" b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600" b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把形容词定语后置。</a:t>
            </a:r>
            <a:endParaRPr kumimoji="1" lang="zh-CN" altLang="en-US" sz="3600" b="0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9749" name="Text Box 5"/>
          <p:cNvSpPr txBox="1"/>
          <p:nvPr/>
        </p:nvSpPr>
        <p:spPr>
          <a:xfrm>
            <a:off x="1066800" y="4572000"/>
            <a:ext cx="6781800" cy="650875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、数量词作定语常后置。</a:t>
            </a:r>
            <a:r>
              <a:rPr lang="zh-CN" altLang="en-US" sz="3600" b="0" dirty="0">
                <a:solidFill>
                  <a:srgbClr val="3333FF"/>
                </a:solidFill>
                <a:latin typeface="隶书" pitchFamily="49" charset="-122"/>
              </a:rPr>
              <a:t> </a:t>
            </a:r>
            <a:endParaRPr lang="zh-CN" altLang="en-US" sz="3600" dirty="0">
              <a:solidFill>
                <a:srgbClr val="3333FF"/>
              </a:solidFill>
              <a:latin typeface="隶书" pitchFamily="49" charset="-122"/>
            </a:endParaRPr>
          </a:p>
        </p:txBody>
      </p:sp>
      <p:sp>
        <p:nvSpPr>
          <p:cNvPr id="159750" name="Text Box 6"/>
          <p:cNvSpPr txBox="1"/>
          <p:nvPr/>
        </p:nvSpPr>
        <p:spPr>
          <a:xfrm>
            <a:off x="990600" y="1219200"/>
            <a:ext cx="815340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、用</a:t>
            </a:r>
            <a:r>
              <a:rPr lang="zh-CN" altLang="en-US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表示。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中心词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u="sng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u="sng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式结构</a:t>
            </a:r>
            <a:endParaRPr lang="zh-CN" altLang="en-US" u="sng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9751" name="Text Box 7"/>
          <p:cNvSpPr txBox="1"/>
          <p:nvPr/>
        </p:nvSpPr>
        <p:spPr>
          <a:xfrm>
            <a:off x="1143000" y="3429000"/>
            <a:ext cx="5500688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、中心词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latin typeface="隶书" pitchFamily="49" charset="-122"/>
              </a:rPr>
              <a:t>之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</a:t>
            </a:r>
            <a:r>
              <a:rPr lang="en-US" altLang="zh-CN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u="sng" dirty="0">
                <a:latin typeface="隶书" pitchFamily="49" charset="-122"/>
              </a:rPr>
              <a:t>者</a:t>
            </a:r>
            <a:r>
              <a:rPr lang="zh-CN" altLang="en-US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式结构</a:t>
            </a:r>
            <a:endParaRPr lang="zh-CN" altLang="en-US" u="sng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9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 animBg="1"/>
      <p:bldP spid="159748" grpId="0" animBg="1"/>
      <p:bldP spid="159749" grpId="0" animBg="1"/>
      <p:bldP spid="159750" grpId="0" bldLvl="0" animBg="1"/>
      <p:bldP spid="1597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2818" name="Text Box 2"/>
          <p:cNvSpPr txBox="1"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CC00FF"/>
                </a:solidFill>
                <a:latin typeface="隶书" pitchFamily="49" charset="-122"/>
              </a:rPr>
              <a:t>介宾短语后置（状语后置）</a:t>
            </a:r>
            <a:endParaRPr lang="zh-CN" altLang="en-US" sz="5400" dirty="0">
              <a:solidFill>
                <a:srgbClr val="CC00FF"/>
              </a:solidFill>
              <a:latin typeface="隶书" pitchFamily="49" charset="-122"/>
            </a:endParaRPr>
          </a:p>
        </p:txBody>
      </p:sp>
      <p:sp>
        <p:nvSpPr>
          <p:cNvPr id="162819" name="Text Box 3"/>
          <p:cNvSpPr txBox="1"/>
          <p:nvPr/>
        </p:nvSpPr>
        <p:spPr>
          <a:xfrm>
            <a:off x="0" y="7620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在现代汉语里，介词结构常常放在动词前作状语，古代汉语里有些状语则置后作补语，像这样的句式就叫做介宾短语后置句。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2820" name="Text Box 4"/>
          <p:cNvSpPr txBox="1"/>
          <p:nvPr/>
        </p:nvSpPr>
        <p:spPr>
          <a:xfrm>
            <a:off x="0" y="2286000"/>
            <a:ext cx="9144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、饰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篆文山龟鸟兽之形：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张衡传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、还矢先王，而告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成功：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伶官传序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、请其矢，盛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锦囊：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伶官传序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、申之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孝悌之义：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寡人之于国也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2821" name="Text Box 5"/>
          <p:cNvSpPr txBox="1"/>
          <p:nvPr/>
        </p:nvSpPr>
        <p:spPr>
          <a:xfrm>
            <a:off x="1066800" y="4648200"/>
            <a:ext cx="67056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隶书" pitchFamily="49" charset="-122"/>
              </a:rPr>
              <a:t>      </a:t>
            </a:r>
            <a:r>
              <a:rPr lang="zh-CN" altLang="en-US" dirty="0">
                <a:latin typeface="隶书" pitchFamily="49" charset="-122"/>
              </a:rPr>
              <a:t>动词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2822" name="Oval 6"/>
          <p:cNvSpPr/>
          <p:nvPr/>
        </p:nvSpPr>
        <p:spPr>
          <a:xfrm>
            <a:off x="1447800" y="5486400"/>
            <a:ext cx="5638800" cy="990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隶书" pitchFamily="49" charset="-122"/>
              </a:rPr>
              <a:t>翻译：以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动词</a:t>
            </a:r>
            <a:endParaRPr lang="zh-CN" altLang="en-US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19" grpId="0"/>
      <p:bldP spid="162820" grpId="0"/>
      <p:bldP spid="162821" grpId="0" animBg="1"/>
      <p:bldP spid="1628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42" name="Text Box 2"/>
          <p:cNvSpPr txBox="1"/>
          <p:nvPr/>
        </p:nvSpPr>
        <p:spPr>
          <a:xfrm>
            <a:off x="0" y="228600"/>
            <a:ext cx="9144000" cy="431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师不必贤</a:t>
            </a:r>
            <a:r>
              <a:rPr lang="zh-CN" altLang="en-US" sz="2800" dirty="0">
                <a:latin typeface="隶书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弟子： 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师说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r>
              <a:rPr lang="en-US" altLang="zh-CN" sz="2800" dirty="0">
                <a:latin typeface="隶书" pitchFamily="49" charset="-122"/>
              </a:rPr>
              <a:t> </a:t>
            </a:r>
            <a:b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长</a:t>
            </a:r>
            <a:r>
              <a:rPr lang="zh-CN" altLang="en-US" sz="2800" dirty="0">
                <a:latin typeface="隶书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臣：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鸿门宴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 </a:t>
            </a:r>
            <a:endParaRPr lang="en-US" altLang="zh-CN" sz="2800" dirty="0">
              <a:solidFill>
                <a:schemeClr val="tx1"/>
              </a:solidFill>
              <a:latin typeface="隶书" pitchFamily="49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不拘于时，学</a:t>
            </a:r>
            <a:r>
              <a:rPr lang="zh-CN" altLang="en-US" sz="2800" dirty="0">
                <a:latin typeface="隶书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余：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师说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b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</a:b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故燕王欲结</a:t>
            </a:r>
            <a:r>
              <a:rPr lang="zh-CN" altLang="en-US" sz="2800" dirty="0">
                <a:latin typeface="隶书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君 ：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廉颇蔺相如列传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隶书" pitchFamily="49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、使负栋之柱，多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南亩之农夫。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、事急矣，请奉命求救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孙将军。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、青，取之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蓝，而青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蓝。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、君子博学而日参省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己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、生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吾前，其闻道也固先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吾，吾从而师之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0" y="34290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隶书" pitchFamily="49" charset="-122"/>
            </a:endParaRPr>
          </a:p>
        </p:txBody>
      </p:sp>
      <p:sp>
        <p:nvSpPr>
          <p:cNvPr id="163844" name="Text Box 4"/>
          <p:cNvSpPr txBox="1"/>
          <p:nvPr/>
        </p:nvSpPr>
        <p:spPr>
          <a:xfrm>
            <a:off x="762000" y="4800600"/>
            <a:ext cx="69342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隶书" pitchFamily="49" charset="-122"/>
              </a:rPr>
              <a:t>动词</a:t>
            </a:r>
            <a:r>
              <a:rPr lang="en-US" altLang="zh-CN" dirty="0">
                <a:solidFill>
                  <a:srgbClr val="3333FF"/>
                </a:solidFill>
                <a:latin typeface="隶书" pitchFamily="49" charset="-122"/>
              </a:rPr>
              <a:t>(</a:t>
            </a:r>
            <a:r>
              <a:rPr lang="zh-CN" altLang="en-US" dirty="0">
                <a:solidFill>
                  <a:srgbClr val="3333FF"/>
                </a:solidFill>
                <a:latin typeface="隶书" pitchFamily="49" charset="-122"/>
              </a:rPr>
              <a:t>形</a:t>
            </a:r>
            <a:r>
              <a:rPr lang="en-US" altLang="zh-CN" dirty="0">
                <a:solidFill>
                  <a:srgbClr val="3333FF"/>
                </a:solidFill>
                <a:latin typeface="隶书" pitchFamily="49" charset="-122"/>
              </a:rPr>
              <a:t>)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于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3845" name="Oval 5"/>
          <p:cNvSpPr/>
          <p:nvPr/>
        </p:nvSpPr>
        <p:spPr>
          <a:xfrm>
            <a:off x="838200" y="5638800"/>
            <a:ext cx="5638800" cy="990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隶书" pitchFamily="49" charset="-122"/>
              </a:rPr>
              <a:t>翻译：于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solidFill>
                  <a:srgbClr val="3333FF"/>
                </a:solidFill>
                <a:latin typeface="隶书" pitchFamily="49" charset="-122"/>
              </a:rPr>
              <a:t>动词</a:t>
            </a:r>
            <a:r>
              <a:rPr lang="en-US" altLang="zh-CN" dirty="0">
                <a:solidFill>
                  <a:srgbClr val="3333FF"/>
                </a:solidFill>
                <a:latin typeface="隶书" pitchFamily="49" charset="-122"/>
              </a:rPr>
              <a:t>(</a:t>
            </a:r>
            <a:r>
              <a:rPr lang="zh-CN" altLang="en-US" dirty="0">
                <a:solidFill>
                  <a:srgbClr val="3333FF"/>
                </a:solidFill>
                <a:latin typeface="隶书" pitchFamily="49" charset="-122"/>
              </a:rPr>
              <a:t>形</a:t>
            </a:r>
            <a:r>
              <a:rPr lang="en-US" altLang="zh-CN" dirty="0">
                <a:solidFill>
                  <a:srgbClr val="3333FF"/>
                </a:solidFill>
                <a:latin typeface="隶书" pitchFamily="49" charset="-122"/>
              </a:rPr>
              <a:t>)</a:t>
            </a:r>
            <a:endParaRPr lang="en-US" altLang="zh-CN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638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4" grpId="0" animBg="1"/>
      <p:bldP spid="1638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4866" name="Text Box 2"/>
          <p:cNvSpPr txBox="1"/>
          <p:nvPr/>
        </p:nvSpPr>
        <p:spPr>
          <a:xfrm>
            <a:off x="0" y="7620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、火烈风猛，船往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箭：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赤壁之战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、小虫伏不动，呆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木鸡：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促织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381000" y="2590800"/>
            <a:ext cx="777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隶书" pitchFamily="49" charset="-122"/>
            </a:endParaRPr>
          </a:p>
        </p:txBody>
      </p:sp>
      <p:sp>
        <p:nvSpPr>
          <p:cNvPr id="164868" name="Text Box 4"/>
          <p:cNvSpPr txBox="1"/>
          <p:nvPr/>
        </p:nvSpPr>
        <p:spPr>
          <a:xfrm>
            <a:off x="533400" y="2743200"/>
            <a:ext cx="73914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隶书" pitchFamily="49" charset="-122"/>
              </a:rPr>
              <a:t>      </a:t>
            </a:r>
            <a:r>
              <a:rPr lang="zh-CN" altLang="en-US" dirty="0">
                <a:latin typeface="隶书" pitchFamily="49" charset="-122"/>
              </a:rPr>
              <a:t>动词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如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4869" name="Oval 5"/>
          <p:cNvSpPr/>
          <p:nvPr/>
        </p:nvSpPr>
        <p:spPr>
          <a:xfrm>
            <a:off x="1295400" y="4191000"/>
            <a:ext cx="5638800" cy="990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dirty="0">
                <a:latin typeface="隶书" pitchFamily="49" charset="-122"/>
              </a:rPr>
              <a:t>翻译：如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动词</a:t>
            </a:r>
            <a:endParaRPr lang="zh-CN" altLang="en-US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648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1648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8" grpId="0" animBg="1"/>
      <p:bldP spid="1648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5890" name="Text Box 2"/>
          <p:cNvSpPr txBox="1"/>
          <p:nvPr/>
        </p:nvSpPr>
        <p:spPr>
          <a:xfrm>
            <a:off x="1600200" y="685800"/>
            <a:ext cx="67056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dirty="0">
                <a:latin typeface="隶书" pitchFamily="49" charset="-122"/>
              </a:rPr>
              <a:t>1</a:t>
            </a:r>
            <a:r>
              <a:rPr lang="zh-CN" altLang="en-US" dirty="0">
                <a:latin typeface="隶书" pitchFamily="49" charset="-122"/>
              </a:rPr>
              <a:t>、动词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5891" name="Text Box 3"/>
          <p:cNvSpPr txBox="1"/>
          <p:nvPr/>
        </p:nvSpPr>
        <p:spPr>
          <a:xfrm>
            <a:off x="1295400" y="2895600"/>
            <a:ext cx="7811135" cy="58356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dirty="0">
                <a:latin typeface="隶书" pitchFamily="49" charset="-122"/>
              </a:rPr>
              <a:t>２、动词（形）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于（</a:t>
            </a:r>
            <a:r>
              <a:rPr lang="zh-CN" altLang="en-US" dirty="0">
                <a:solidFill>
                  <a:srgbClr val="FF00FF"/>
                </a:solidFill>
                <a:latin typeface="隶书" pitchFamily="49" charset="-122"/>
              </a:rPr>
              <a:t>乎</a:t>
            </a:r>
            <a:r>
              <a:rPr lang="zh-CN" altLang="en-US" dirty="0">
                <a:latin typeface="隶书" pitchFamily="49" charset="-122"/>
              </a:rPr>
              <a:t>）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5892" name="Text Box 4"/>
          <p:cNvSpPr txBox="1"/>
          <p:nvPr/>
        </p:nvSpPr>
        <p:spPr>
          <a:xfrm>
            <a:off x="1600200" y="4800600"/>
            <a:ext cx="71628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dirty="0">
                <a:latin typeface="隶书" pitchFamily="49" charset="-122"/>
              </a:rPr>
              <a:t>３、动词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如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若</a:t>
            </a:r>
            <a:r>
              <a:rPr lang="en-US" altLang="zh-CN" dirty="0">
                <a:latin typeface="隶书" pitchFamily="49" charset="-122"/>
              </a:rPr>
              <a:t>+</a:t>
            </a:r>
            <a:r>
              <a:rPr lang="zh-CN" altLang="en-US" dirty="0">
                <a:latin typeface="隶书" pitchFamily="49" charset="-122"/>
              </a:rPr>
              <a:t>宾语（名</a:t>
            </a:r>
            <a:r>
              <a:rPr lang="en-US" altLang="zh-CN" dirty="0">
                <a:latin typeface="隶书" pitchFamily="49" charset="-122"/>
              </a:rPr>
              <a:t>/</a:t>
            </a:r>
            <a:r>
              <a:rPr lang="zh-CN" altLang="en-US" dirty="0">
                <a:latin typeface="隶书" pitchFamily="49" charset="-122"/>
              </a:rPr>
              <a:t>代）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65893" name="Text Box 5"/>
          <p:cNvSpPr txBox="1"/>
          <p:nvPr/>
        </p:nvSpPr>
        <p:spPr>
          <a:xfrm>
            <a:off x="304800" y="533400"/>
            <a:ext cx="803275" cy="48768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r>
              <a:rPr lang="en-US" altLang="zh-CN" sz="4000" dirty="0">
                <a:latin typeface="隶书" pitchFamily="49" charset="-122"/>
              </a:rPr>
              <a:t> </a:t>
            </a:r>
            <a:r>
              <a:rPr lang="zh-CN" altLang="en-US" sz="4000" dirty="0">
                <a:latin typeface="隶书" pitchFamily="49" charset="-122"/>
              </a:rPr>
              <a:t>介宾短语后置 小 结</a:t>
            </a:r>
            <a:endParaRPr lang="zh-CN" altLang="en-US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 animBg="1"/>
      <p:bldP spid="165891" grpId="0" bldLvl="0" animBg="1"/>
      <p:bldP spid="165892" grpId="0" animBg="1"/>
      <p:bldP spid="1658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WordArt 2"/>
          <p:cNvSpPr/>
          <p:nvPr/>
        </p:nvSpPr>
        <p:spPr>
          <a:xfrm>
            <a:off x="2268538" y="2420938"/>
            <a:ext cx="4459287" cy="1077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主谓倒置</a:t>
            </a:r>
            <a:endParaRPr lang="zh-CN" altLang="en-US" sz="3600" b="1">
              <a:ln w="1905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7" name="Picture 3" descr="huawenta_4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5157788"/>
            <a:ext cx="1306513" cy="132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250825" y="1125538"/>
            <a:ext cx="5834063" cy="4573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甚矣，汝之不惠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美哉，我少年中国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endParaRPr lang="en-US" altLang="zh-CN" sz="2800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安在公子能急人之困也？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④何哉，尔所谓达者？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AutoShape 3" descr="5phqaqpr"/>
          <p:cNvSpPr>
            <a:spLocks noChangeAspect="1"/>
          </p:cNvSpPr>
          <p:nvPr/>
        </p:nvSpPr>
        <p:spPr>
          <a:xfrm>
            <a:off x="1671638" y="536575"/>
            <a:ext cx="5800725" cy="5353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AutoShape 4" descr="5phqaqpr"/>
          <p:cNvSpPr>
            <a:spLocks noChangeAspect="1"/>
          </p:cNvSpPr>
          <p:nvPr/>
        </p:nvSpPr>
        <p:spPr>
          <a:xfrm>
            <a:off x="1671638" y="536575"/>
            <a:ext cx="5800725" cy="5353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Text Box 5"/>
          <p:cNvSpPr txBox="1"/>
          <p:nvPr/>
        </p:nvSpPr>
        <p:spPr>
          <a:xfrm>
            <a:off x="755650" y="476250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66FF"/>
                </a:solidFill>
                <a:latin typeface="Arial" panose="020B0604020202020204" pitchFamily="34" charset="0"/>
                <a:ea typeface="华文中宋" pitchFamily="2" charset="-122"/>
              </a:rPr>
              <a:t>翻译下列句子，归纳句式特点</a:t>
            </a:r>
            <a:endParaRPr lang="zh-CN" altLang="en-US" dirty="0">
              <a:solidFill>
                <a:srgbClr val="0066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24262" name="Text Box 6"/>
          <p:cNvSpPr txBox="1"/>
          <p:nvPr/>
        </p:nvSpPr>
        <p:spPr>
          <a:xfrm>
            <a:off x="2051050" y="1774825"/>
            <a:ext cx="655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汝之不惠甚矣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!</a:t>
            </a:r>
            <a:endParaRPr lang="en-US" altLang="zh-CN" sz="2800" dirty="0">
              <a:solidFill>
                <a:schemeClr val="hlink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24263" name="AutoShape 7"/>
          <p:cNvSpPr/>
          <p:nvPr/>
        </p:nvSpPr>
        <p:spPr>
          <a:xfrm>
            <a:off x="1187450" y="1990725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4264" name="Text Box 8"/>
          <p:cNvSpPr txBox="1"/>
          <p:nvPr/>
        </p:nvSpPr>
        <p:spPr>
          <a:xfrm>
            <a:off x="2051050" y="2925763"/>
            <a:ext cx="4176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我少年中国美哉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!</a:t>
            </a:r>
            <a:endParaRPr lang="en-US" altLang="zh-CN" sz="2800" dirty="0">
              <a:solidFill>
                <a:schemeClr val="hlink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24265" name="AutoShape 9"/>
          <p:cNvSpPr/>
          <p:nvPr/>
        </p:nvSpPr>
        <p:spPr>
          <a:xfrm>
            <a:off x="1185863" y="314166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4266" name="Text Box 10"/>
          <p:cNvSpPr txBox="1"/>
          <p:nvPr/>
        </p:nvSpPr>
        <p:spPr>
          <a:xfrm>
            <a:off x="2051050" y="4078288"/>
            <a:ext cx="47529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公子能急人之困安在也？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24267" name="AutoShape 11"/>
          <p:cNvSpPr/>
          <p:nvPr/>
        </p:nvSpPr>
        <p:spPr>
          <a:xfrm>
            <a:off x="1187450" y="422275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4268" name="Text Box 12"/>
          <p:cNvSpPr txBox="1"/>
          <p:nvPr/>
        </p:nvSpPr>
        <p:spPr>
          <a:xfrm>
            <a:off x="2051050" y="5157788"/>
            <a:ext cx="4033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1" charset="-122"/>
              </a:rPr>
              <a:t>尔所谓达者何哉？</a:t>
            </a:r>
            <a:endParaRPr lang="zh-CN" altLang="en-US" sz="2800" dirty="0">
              <a:solidFill>
                <a:schemeClr val="hlink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224269" name="AutoShape 13"/>
          <p:cNvSpPr/>
          <p:nvPr/>
        </p:nvSpPr>
        <p:spPr>
          <a:xfrm>
            <a:off x="1185863" y="530066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zh-CN" sz="1800" b="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4270" name="TextBox 14"/>
          <p:cNvSpPr txBox="1"/>
          <p:nvPr/>
        </p:nvSpPr>
        <p:spPr>
          <a:xfrm>
            <a:off x="6156325" y="4006850"/>
            <a:ext cx="2881313" cy="119697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公子能够解救人危难的精神表现在哪里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 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4271" name="TextBox 15"/>
          <p:cNvSpPr txBox="1"/>
          <p:nvPr/>
        </p:nvSpPr>
        <p:spPr>
          <a:xfrm>
            <a:off x="5651500" y="5373688"/>
            <a:ext cx="2952750" cy="831850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译：你所说的达是什么呢？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2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2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2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24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53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3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2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4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4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2" grpId="0"/>
      <p:bldP spid="224263" grpId="0" animBg="1"/>
      <p:bldP spid="224264" grpId="0"/>
      <p:bldP spid="224265" grpId="0" animBg="1"/>
      <p:bldP spid="224266" grpId="0"/>
      <p:bldP spid="224267" grpId="0" animBg="1"/>
      <p:bldP spid="224268" grpId="0"/>
      <p:bldP spid="224269" grpId="0" animBg="1"/>
      <p:bldP spid="224270" grpId="0" animBg="1"/>
      <p:bldP spid="2242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Text Box 2"/>
          <p:cNvSpPr txBox="1"/>
          <p:nvPr/>
        </p:nvSpPr>
        <p:spPr>
          <a:xfrm>
            <a:off x="2484438" y="836613"/>
            <a:ext cx="2736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文言句式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75" name="Line 3"/>
          <p:cNvSpPr/>
          <p:nvPr/>
        </p:nvSpPr>
        <p:spPr>
          <a:xfrm flipV="1">
            <a:off x="3995738" y="1341438"/>
            <a:ext cx="1587" cy="3270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76" name="Line 4"/>
          <p:cNvSpPr/>
          <p:nvPr/>
        </p:nvSpPr>
        <p:spPr>
          <a:xfrm>
            <a:off x="1676400" y="1676400"/>
            <a:ext cx="48958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77" name="Line 5"/>
          <p:cNvSpPr/>
          <p:nvPr/>
        </p:nvSpPr>
        <p:spPr>
          <a:xfrm>
            <a:off x="1692275" y="1700213"/>
            <a:ext cx="0" cy="2174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78" name="Line 6"/>
          <p:cNvSpPr/>
          <p:nvPr/>
        </p:nvSpPr>
        <p:spPr>
          <a:xfrm flipH="1">
            <a:off x="6588125" y="1700213"/>
            <a:ext cx="1588" cy="2349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79" name="Line 7"/>
          <p:cNvSpPr/>
          <p:nvPr/>
        </p:nvSpPr>
        <p:spPr>
          <a:xfrm>
            <a:off x="3276600" y="1700213"/>
            <a:ext cx="1588" cy="2460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80" name="Line 8"/>
          <p:cNvSpPr/>
          <p:nvPr/>
        </p:nvSpPr>
        <p:spPr>
          <a:xfrm>
            <a:off x="5003800" y="1700213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81" name="Text Box 9"/>
          <p:cNvSpPr txBox="1"/>
          <p:nvPr/>
        </p:nvSpPr>
        <p:spPr>
          <a:xfrm>
            <a:off x="971550" y="1916113"/>
            <a:ext cx="1427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判断句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82" name="Text Box 10"/>
          <p:cNvSpPr txBox="1"/>
          <p:nvPr/>
        </p:nvSpPr>
        <p:spPr>
          <a:xfrm>
            <a:off x="2700338" y="1916113"/>
            <a:ext cx="17192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倒装句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83" name="Text Box 11"/>
          <p:cNvSpPr txBox="1"/>
          <p:nvPr/>
        </p:nvSpPr>
        <p:spPr>
          <a:xfrm>
            <a:off x="4500563" y="1916113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被动句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84" name="Text Box 12"/>
          <p:cNvSpPr txBox="1"/>
          <p:nvPr/>
        </p:nvSpPr>
        <p:spPr>
          <a:xfrm>
            <a:off x="6011863" y="1916113"/>
            <a:ext cx="1366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省略句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85" name="Line 13"/>
          <p:cNvSpPr/>
          <p:nvPr/>
        </p:nvSpPr>
        <p:spPr>
          <a:xfrm>
            <a:off x="3276600" y="2276475"/>
            <a:ext cx="0" cy="2873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86" name="Line 14"/>
          <p:cNvSpPr/>
          <p:nvPr/>
        </p:nvSpPr>
        <p:spPr>
          <a:xfrm flipV="1">
            <a:off x="914400" y="2590800"/>
            <a:ext cx="4572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87" name="Line 15"/>
          <p:cNvSpPr/>
          <p:nvPr/>
        </p:nvSpPr>
        <p:spPr>
          <a:xfrm flipV="1">
            <a:off x="5486400" y="25908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88" name="Text Box 16"/>
          <p:cNvSpPr txBox="1"/>
          <p:nvPr/>
        </p:nvSpPr>
        <p:spPr>
          <a:xfrm>
            <a:off x="381000" y="2895600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宾语前置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89" name="Line 17"/>
          <p:cNvSpPr/>
          <p:nvPr/>
        </p:nvSpPr>
        <p:spPr>
          <a:xfrm>
            <a:off x="990600" y="2590800"/>
            <a:ext cx="0" cy="304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90" name="Text Box 18"/>
          <p:cNvSpPr txBox="1"/>
          <p:nvPr/>
        </p:nvSpPr>
        <p:spPr>
          <a:xfrm>
            <a:off x="1905000" y="2924175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91" name="Line 19"/>
          <p:cNvSpPr/>
          <p:nvPr/>
        </p:nvSpPr>
        <p:spPr>
          <a:xfrm>
            <a:off x="2700338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92" name="Text Box 20"/>
          <p:cNvSpPr txBox="1"/>
          <p:nvPr/>
        </p:nvSpPr>
        <p:spPr>
          <a:xfrm>
            <a:off x="3419475" y="2924175"/>
            <a:ext cx="1838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定语后置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93" name="Line 21"/>
          <p:cNvSpPr/>
          <p:nvPr/>
        </p:nvSpPr>
        <p:spPr>
          <a:xfrm>
            <a:off x="3995738" y="25654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94" name="Text Box 22"/>
          <p:cNvSpPr txBox="1"/>
          <p:nvPr/>
        </p:nvSpPr>
        <p:spPr>
          <a:xfrm>
            <a:off x="5029200" y="2895600"/>
            <a:ext cx="1909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主谓倒置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895" name="Text Box 23"/>
          <p:cNvSpPr txBox="1"/>
          <p:nvPr/>
        </p:nvSpPr>
        <p:spPr>
          <a:xfrm>
            <a:off x="1908175" y="260350"/>
            <a:ext cx="35988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i="1" dirty="0">
                <a:solidFill>
                  <a:schemeClr val="hlink"/>
                </a:solidFill>
                <a:latin typeface="Arial" panose="020B0604020202020204" pitchFamily="34" charset="0"/>
              </a:rPr>
              <a:t>常见文言文句式</a:t>
            </a:r>
            <a:r>
              <a:rPr lang="en-US" altLang="zh-CN" i="1" dirty="0">
                <a:solidFill>
                  <a:schemeClr val="hlink"/>
                </a:solidFill>
                <a:latin typeface="Arial" panose="020B0604020202020204" pitchFamily="34" charset="0"/>
              </a:rPr>
              <a:t>:</a:t>
            </a:r>
            <a:endParaRPr lang="en-US" altLang="zh-CN" i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07896" name="Text Box 24"/>
          <p:cNvSpPr txBox="1"/>
          <p:nvPr/>
        </p:nvSpPr>
        <p:spPr>
          <a:xfrm>
            <a:off x="611188" y="3573463"/>
            <a:ext cx="36560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hlink"/>
                </a:solidFill>
                <a:latin typeface="隶书" pitchFamily="49" charset="-122"/>
              </a:rPr>
              <a:t>倒装句语法公式</a:t>
            </a:r>
            <a:r>
              <a:rPr lang="en-US" altLang="zh-CN" sz="3600" dirty="0">
                <a:solidFill>
                  <a:schemeClr val="hlink"/>
                </a:solidFill>
                <a:latin typeface="隶书" pitchFamily="49" charset="-122"/>
              </a:rPr>
              <a:t>:</a:t>
            </a:r>
            <a:endParaRPr lang="en-US" altLang="zh-CN" sz="3600" dirty="0">
              <a:solidFill>
                <a:schemeClr val="hlink"/>
              </a:solidFill>
              <a:latin typeface="隶书" pitchFamily="49" charset="-122"/>
            </a:endParaRPr>
          </a:p>
        </p:txBody>
      </p:sp>
      <p:sp>
        <p:nvSpPr>
          <p:cNvPr id="207897" name="Text Box 25"/>
          <p:cNvSpPr txBox="1">
            <a:spLocks noChangeArrowheads="1"/>
          </p:cNvSpPr>
          <p:nvPr/>
        </p:nvSpPr>
        <p:spPr bwMode="auto">
          <a:xfrm>
            <a:off x="457200" y="5181600"/>
            <a:ext cx="79248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定语）</a:t>
            </a:r>
            <a:r>
              <a:rPr kumimoji="0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主语</a:t>
            </a:r>
            <a:r>
              <a:rPr kumimoji="0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＋</a:t>
            </a:r>
            <a:r>
              <a:rPr kumimoji="0" 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[</a:t>
            </a:r>
            <a:r>
              <a:rPr kumimoji="0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状语</a:t>
            </a:r>
            <a:r>
              <a:rPr kumimoji="0" 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]</a:t>
            </a:r>
            <a:r>
              <a:rPr kumimoji="0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谓语</a:t>
            </a:r>
            <a:r>
              <a:rPr kumimoji="0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＋（定语）</a:t>
            </a:r>
            <a:r>
              <a:rPr kumimoji="0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宾语</a:t>
            </a:r>
            <a:endParaRPr kumimoji="0" lang="zh-CN" altLang="en-US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7898" name="Line 26"/>
          <p:cNvSpPr/>
          <p:nvPr/>
        </p:nvSpPr>
        <p:spPr>
          <a:xfrm>
            <a:off x="1371600" y="4953000"/>
            <a:ext cx="0" cy="3603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99" name="Line 27"/>
          <p:cNvSpPr/>
          <p:nvPr/>
        </p:nvSpPr>
        <p:spPr>
          <a:xfrm>
            <a:off x="1371600" y="4953000"/>
            <a:ext cx="1828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00" name="Line 28"/>
          <p:cNvSpPr/>
          <p:nvPr/>
        </p:nvSpPr>
        <p:spPr>
          <a:xfrm>
            <a:off x="3200400" y="4953000"/>
            <a:ext cx="0" cy="28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21" name="Text Box 29"/>
          <p:cNvSpPr txBox="1"/>
          <p:nvPr/>
        </p:nvSpPr>
        <p:spPr>
          <a:xfrm flipV="1">
            <a:off x="1752600" y="4495800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定语后置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902" name="Line 30"/>
          <p:cNvSpPr/>
          <p:nvPr/>
        </p:nvSpPr>
        <p:spPr>
          <a:xfrm>
            <a:off x="3810000" y="5029200"/>
            <a:ext cx="0" cy="2889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03" name="Line 31"/>
          <p:cNvSpPr/>
          <p:nvPr/>
        </p:nvSpPr>
        <p:spPr>
          <a:xfrm flipV="1">
            <a:off x="3810000" y="50292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04" name="Line 32"/>
          <p:cNvSpPr/>
          <p:nvPr/>
        </p:nvSpPr>
        <p:spPr>
          <a:xfrm>
            <a:off x="5410200" y="5029200"/>
            <a:ext cx="0" cy="2841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905" name="Text Box 33"/>
          <p:cNvSpPr txBox="1"/>
          <p:nvPr/>
        </p:nvSpPr>
        <p:spPr>
          <a:xfrm>
            <a:off x="3886200" y="4572000"/>
            <a:ext cx="1711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6" name="Line 34"/>
          <p:cNvSpPr/>
          <p:nvPr/>
        </p:nvSpPr>
        <p:spPr>
          <a:xfrm>
            <a:off x="6248400" y="5105400"/>
            <a:ext cx="0" cy="2873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07" name="Line 35"/>
          <p:cNvSpPr/>
          <p:nvPr/>
        </p:nvSpPr>
        <p:spPr>
          <a:xfrm flipV="1">
            <a:off x="6248400" y="5105400"/>
            <a:ext cx="1981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28" name="Line 36"/>
          <p:cNvSpPr/>
          <p:nvPr/>
        </p:nvSpPr>
        <p:spPr>
          <a:xfrm>
            <a:off x="8229600" y="5105400"/>
            <a:ext cx="0" cy="3603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909" name="Text Box 37"/>
          <p:cNvSpPr txBox="1"/>
          <p:nvPr/>
        </p:nvSpPr>
        <p:spPr>
          <a:xfrm>
            <a:off x="6400800" y="46482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定语后置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910" name="Line 38"/>
          <p:cNvSpPr/>
          <p:nvPr/>
        </p:nvSpPr>
        <p:spPr>
          <a:xfrm>
            <a:off x="7696200" y="4114800"/>
            <a:ext cx="0" cy="123348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11" name="Line 39"/>
          <p:cNvSpPr/>
          <p:nvPr/>
        </p:nvSpPr>
        <p:spPr>
          <a:xfrm flipH="1" flipV="1">
            <a:off x="4191000" y="4114800"/>
            <a:ext cx="3505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12" name="Line 40"/>
          <p:cNvSpPr/>
          <p:nvPr/>
        </p:nvSpPr>
        <p:spPr>
          <a:xfrm>
            <a:off x="4211638" y="4149725"/>
            <a:ext cx="0" cy="10080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913" name="Text Box 41"/>
          <p:cNvSpPr txBox="1"/>
          <p:nvPr/>
        </p:nvSpPr>
        <p:spPr>
          <a:xfrm>
            <a:off x="4495800" y="35814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宾语前置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介宾）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7914" name="Line 42"/>
          <p:cNvSpPr/>
          <p:nvPr/>
        </p:nvSpPr>
        <p:spPr>
          <a:xfrm>
            <a:off x="4953000" y="5715000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15" name="Line 43"/>
          <p:cNvSpPr/>
          <p:nvPr/>
        </p:nvSpPr>
        <p:spPr>
          <a:xfrm flipH="1">
            <a:off x="1981200" y="5943600"/>
            <a:ext cx="29511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16" name="Line 44"/>
          <p:cNvSpPr/>
          <p:nvPr/>
        </p:nvSpPr>
        <p:spPr>
          <a:xfrm flipV="1">
            <a:off x="1981200" y="5562600"/>
            <a:ext cx="0" cy="3603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917" name="Text Box 45"/>
          <p:cNvSpPr txBox="1"/>
          <p:nvPr/>
        </p:nvSpPr>
        <p:spPr>
          <a:xfrm>
            <a:off x="3200400" y="60198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主谓倒置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7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0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07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07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07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0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0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0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20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078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2078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20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20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20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20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0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7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7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0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500"/>
                                        <p:tgtEl>
                                          <p:spTgt spid="20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6" dur="500"/>
                                        <p:tgtEl>
                                          <p:spTgt spid="20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9" dur="500"/>
                                        <p:tgtEl>
                                          <p:spTgt spid="20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4" dur="2000"/>
                                        <p:tgtEl>
                                          <p:spTgt spid="20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9" dur="2000"/>
                                        <p:tgtEl>
                                          <p:spTgt spid="20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20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5" dur="2000"/>
                                        <p:tgtEl>
                                          <p:spTgt spid="20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0" dur="2000"/>
                                        <p:tgtEl>
                                          <p:spTgt spid="20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078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078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078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20789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  <p:bldP spid="207881" grpId="0"/>
      <p:bldP spid="207882" grpId="0"/>
      <p:bldP spid="207883" grpId="0"/>
      <p:bldP spid="207884" grpId="0"/>
      <p:bldP spid="207888" grpId="0" build="allAtOnce"/>
      <p:bldP spid="207890" grpId="0" build="allAtOnce"/>
      <p:bldP spid="207892" grpId="0"/>
      <p:bldP spid="207894" grpId="0"/>
      <p:bldP spid="207895" grpId="0"/>
      <p:bldP spid="207896" grpId="0"/>
      <p:bldP spid="207897" grpId="0"/>
      <p:bldP spid="8221" grpId="0"/>
      <p:bldP spid="207905" grpId="0"/>
      <p:bldP spid="207909" grpId="0"/>
      <p:bldP spid="207913" grpId="0"/>
      <p:bldP spid="2079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Text Box 2"/>
          <p:cNvSpPr txBox="1"/>
          <p:nvPr/>
        </p:nvSpPr>
        <p:spPr>
          <a:xfrm>
            <a:off x="755650" y="1485900"/>
            <a:ext cx="7848600" cy="22526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　　</a:t>
            </a:r>
            <a:r>
              <a:rPr lang="zh-CN" altLang="en-US" sz="36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主谓倒置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即将谓语前置，大都是为了突出谓语部分，适应表达的需要。</a:t>
            </a:r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主谓倒置句以</a:t>
            </a:r>
            <a:r>
              <a:rPr lang="zh-CN" altLang="en-US" sz="3600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感叹句、疑问句</a:t>
            </a:r>
            <a:r>
              <a:rPr lang="zh-CN" altLang="en-US" sz="3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居多。</a:t>
            </a:r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5" name="Picture 3" descr="huawenta_4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7413" y="5518150"/>
            <a:ext cx="1306512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0" name="Text Box 4"/>
          <p:cNvSpPr txBox="1"/>
          <p:nvPr/>
        </p:nvSpPr>
        <p:spPr>
          <a:xfrm>
            <a:off x="2667000" y="0"/>
            <a:ext cx="2209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20204" pitchFamily="34" charset="0"/>
              </a:rPr>
              <a:t>判断句</a:t>
            </a:r>
            <a:endParaRPr lang="zh-CN" altLang="en-US" sz="40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0" y="213360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“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者， 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。”。“者”表停顿，“也”表判断。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0" y="3505200"/>
            <a:ext cx="6781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廉颇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者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，赵之良将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也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②、师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者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，所以传道受业解惑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也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0" y="809625"/>
            <a:ext cx="9144000" cy="116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一、用“者”、“也”为标志表示判断。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可分为四种状况。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6" name="Text Box 4"/>
          <p:cNvSpPr txBox="1"/>
          <p:nvPr/>
        </p:nvSpPr>
        <p:spPr>
          <a:xfrm>
            <a:off x="0" y="2209800"/>
            <a:ext cx="586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“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者， 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228600" y="3048000"/>
            <a:ext cx="4800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粟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，民之所种：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②天下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，高祖天下：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8" name="AutoShape 11">
            <a:hlinkClick r:id="" action="ppaction://noaction"/>
          </p:cNvPr>
          <p:cNvSpPr/>
          <p:nvPr/>
        </p:nvSpPr>
        <p:spPr>
          <a:xfrm>
            <a:off x="7391400" y="5867400"/>
            <a:ext cx="1219200" cy="457200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28684" name="Text Box 12"/>
          <p:cNvSpPr txBox="1"/>
          <p:nvPr/>
        </p:nvSpPr>
        <p:spPr>
          <a:xfrm>
            <a:off x="152400" y="914400"/>
            <a:ext cx="586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城北徐公，齐国之美丽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者也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 莲，花之君子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者也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Text Box 13"/>
          <p:cNvSpPr txBox="1"/>
          <p:nvPr/>
        </p:nvSpPr>
        <p:spPr>
          <a:xfrm>
            <a:off x="152400" y="228600"/>
            <a:ext cx="3810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“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者也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Text Box 14"/>
          <p:cNvSpPr txBox="1"/>
          <p:nvPr/>
        </p:nvSpPr>
        <p:spPr>
          <a:xfrm>
            <a:off x="0" y="4572000"/>
            <a:ext cx="480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“</a:t>
            </a: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 </a:t>
            </a: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 …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也”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Text Box 15"/>
          <p:cNvSpPr txBox="1"/>
          <p:nvPr/>
        </p:nvSpPr>
        <p:spPr>
          <a:xfrm>
            <a:off x="0" y="5334000"/>
            <a:ext cx="533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和氏璧，天下所共传宝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②夫战，勇气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84" grpId="0"/>
      <p:bldP spid="28685" grpId="0"/>
      <p:bldP spid="28686" grpId="0"/>
      <p:bldP spid="286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7218" name="Text Box 2"/>
          <p:cNvSpPr txBox="1"/>
          <p:nvPr/>
        </p:nvSpPr>
        <p:spPr>
          <a:xfrm>
            <a:off x="0" y="35052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、无标志直接表判断的：</a:t>
            </a:r>
            <a:r>
              <a:rPr lang="zh-CN" altLang="en-US" sz="36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主谓直接表判断</a:t>
            </a:r>
            <a:endParaRPr lang="zh-CN" altLang="en-US" sz="3600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219" name="Text Box 3"/>
          <p:cNvSpPr txBox="1"/>
          <p:nvPr/>
        </p:nvSpPr>
        <p:spPr>
          <a:xfrm>
            <a:off x="228600" y="4343400"/>
            <a:ext cx="8915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文言文中的判断句有的没有任何标志，直接由名词对名词作出判断。 </a:t>
            </a:r>
            <a:endParaRPr lang="zh-CN" altLang="en-US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7220" name="Text Box 4"/>
          <p:cNvSpPr txBox="1"/>
          <p:nvPr/>
        </p:nvSpPr>
        <p:spPr>
          <a:xfrm>
            <a:off x="228600" y="5546725"/>
            <a:ext cx="7924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隶书" pitchFamily="49" charset="-122"/>
              </a:rPr>
              <a:t>①</a:t>
            </a:r>
            <a:r>
              <a:rPr lang="en-US" altLang="zh-CN" dirty="0">
                <a:latin typeface="隶书" pitchFamily="49" charset="-122"/>
              </a:rPr>
              <a:t> </a:t>
            </a:r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刘备，天下枭雄。”</a:t>
            </a:r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赤壁之战</a:t>
            </a:r>
            <a:r>
              <a:rPr lang="en-US" altLang="zh-CN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隶书" pitchFamily="49" charset="-122"/>
              </a:rPr>
              <a:t>②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荀卿，赵人。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7224" name="Rectangle 8"/>
          <p:cNvSpPr/>
          <p:nvPr/>
        </p:nvSpPr>
        <p:spPr>
          <a:xfrm>
            <a:off x="228600" y="152400"/>
            <a:ext cx="7772400" cy="3124200"/>
          </a:xfrm>
          <a:prstGeom prst="rect">
            <a:avLst/>
          </a:prstGeom>
          <a:solidFill>
            <a:srgbClr val="FFFFFF">
              <a:alpha val="67058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762000" y="914400"/>
            <a:ext cx="4579938" cy="2178050"/>
            <a:chOff x="0" y="0"/>
            <a:chExt cx="2564" cy="1965"/>
          </a:xfrm>
        </p:grpSpPr>
        <p:sp>
          <p:nvSpPr>
            <p:cNvPr id="37896" name="Rectangle 10"/>
            <p:cNvSpPr/>
            <p:nvPr/>
          </p:nvSpPr>
          <p:spPr>
            <a:xfrm>
              <a:off x="16" y="0"/>
              <a:ext cx="2548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Times New Roman" panose="02020603050405020304" pitchFamily="18" charset="0"/>
                <a:buNone/>
              </a:pPr>
              <a:r>
                <a:rPr lang="zh-CN" altLang="en-US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</a:t>
              </a:r>
              <a:r>
                <a:rPr lang="en-US" altLang="zh-CN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r>
                <a:rPr lang="zh-CN" altLang="en-US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者 </a:t>
              </a:r>
              <a:r>
                <a:rPr lang="en-US" altLang="zh-CN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……</a:t>
              </a:r>
              <a:r>
                <a:rPr lang="zh-CN" altLang="en-US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也</a:t>
              </a:r>
              <a:endPara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897" name="Rectangle 11"/>
            <p:cNvSpPr/>
            <p:nvPr/>
          </p:nvSpPr>
          <p:spPr>
            <a:xfrm>
              <a:off x="4" y="912"/>
              <a:ext cx="250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Times New Roman" panose="02020603050405020304" pitchFamily="18" charset="0"/>
                <a:buNone/>
              </a:pPr>
              <a:r>
                <a:rPr lang="zh-CN" altLang="en-US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</a:t>
              </a:r>
              <a:r>
                <a:rPr lang="en-US" altLang="zh-CN" dirty="0">
                  <a:solidFill>
                    <a:srgbClr val="CC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……</a:t>
              </a:r>
              <a:r>
                <a:rPr lang="zh-CN" altLang="en-US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者，</a:t>
              </a:r>
              <a:r>
                <a:rPr lang="en-US" altLang="zh-CN" dirty="0">
                  <a:solidFill>
                    <a:srgbClr val="CC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……</a:t>
              </a:r>
              <a:r>
                <a:rPr lang="en-US" altLang="zh-CN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rgbClr val="CC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898" name="Rectangle 12"/>
            <p:cNvSpPr/>
            <p:nvPr/>
          </p:nvSpPr>
          <p:spPr>
            <a:xfrm>
              <a:off x="7" y="1442"/>
              <a:ext cx="1701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Times New Roman" panose="02020603050405020304" pitchFamily="18" charset="0"/>
                <a:buNone/>
              </a:pP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</a:t>
              </a:r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……</a:t>
              </a: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者也</a:t>
              </a:r>
              <a:endPara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899" name="Rectangle 13"/>
            <p:cNvSpPr/>
            <p:nvPr/>
          </p:nvSpPr>
          <p:spPr>
            <a:xfrm>
              <a:off x="0" y="460"/>
              <a:ext cx="238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Font typeface="Times New Roman" panose="02020603050405020304" pitchFamily="18" charset="0"/>
                <a:buNone/>
              </a:pP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 </a:t>
              </a:r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……</a:t>
              </a:r>
              <a:r>
                <a:rPr lang="en-US" altLang="zh-CN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 </a:t>
              </a:r>
              <a:r>
                <a:rPr lang="en-US" altLang="zh-CN" dirty="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……</a:t>
              </a: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也</a:t>
              </a:r>
              <a:endPara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7230" name="Text Box 14"/>
          <p:cNvSpPr txBox="1"/>
          <p:nvPr/>
        </p:nvSpPr>
        <p:spPr>
          <a:xfrm>
            <a:off x="990600" y="304800"/>
            <a:ext cx="3671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这一类可以小结为：</a:t>
            </a:r>
            <a:endParaRPr lang="zh-CN" altLang="en-US" b="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372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/>
      <p:bldP spid="137220" grpId="0"/>
      <p:bldP spid="137224" grpId="0" animBg="1"/>
      <p:bldP spid="1372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2" name="Text Box 4"/>
          <p:cNvSpPr txBox="1"/>
          <p:nvPr/>
        </p:nvSpPr>
        <p:spPr>
          <a:xfrm>
            <a:off x="0" y="1524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二、用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</a:rPr>
              <a:t>“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为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</a:rPr>
              <a:t>”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、 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</a:rPr>
              <a:t>“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是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</a:rPr>
              <a:t>”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表示判断。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0" y="7620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（一）、用 “为”表示判断，即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式。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0" y="13716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人方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刀俎，我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鱼肉。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鸿门宴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19812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（二）、用“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”表判断：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0" y="2590800"/>
            <a:ext cx="9144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何世，乃不知有汉，无论魏晋。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桃花源记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同行十二年，不知木兰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女郎。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木兰词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Text Box 10"/>
          <p:cNvSpPr txBox="1"/>
          <p:nvPr/>
        </p:nvSpPr>
        <p:spPr>
          <a:xfrm>
            <a:off x="0" y="403860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古汉语中出现的“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”，绝大多数情况下，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指示代词或形容词，应译为“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”或“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正确</a:t>
            </a:r>
            <a:r>
              <a:rPr lang="zh-CN" altLang="en-US" sz="28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”，不能看作判断词。</a:t>
            </a:r>
            <a:endParaRPr lang="zh-CN" altLang="en-US" sz="28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228600" y="5181600"/>
            <a:ext cx="8610600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今急而求子，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寡人之过也。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烛之武退秦师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而昨非 。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归去来兮辞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7" grpId="0"/>
      <p:bldP spid="37898" grpId="0"/>
      <p:bldP spid="378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Text Box 4"/>
          <p:cNvSpPr txBox="1"/>
          <p:nvPr/>
        </p:nvSpPr>
        <p:spPr>
          <a:xfrm>
            <a:off x="0" y="2286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三、用副词辅助完成判断。</a:t>
            </a:r>
            <a:endParaRPr lang="zh-CN" altLang="en-US" sz="3600" b="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0" y="609600"/>
            <a:ext cx="838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（一）、用副词</a:t>
            </a:r>
            <a:r>
              <a:rPr lang="zh-CN" altLang="en-US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“乃”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表示肯定判断。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0" y="1143000"/>
            <a:ext cx="9144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b="0" dirty="0">
                <a:solidFill>
                  <a:schemeClr val="tx1"/>
                </a:solidFill>
                <a:latin typeface="隶书" pitchFamily="49" charset="-122"/>
              </a:rPr>
              <a:t>以其</a:t>
            </a:r>
            <a:r>
              <a:rPr lang="zh-CN" altLang="en-US" b="0" dirty="0">
                <a:latin typeface="隶书" pitchFamily="49" charset="-122"/>
              </a:rPr>
              <a:t>乃</a:t>
            </a:r>
            <a:r>
              <a:rPr lang="zh-CN" altLang="en-US" b="0" dirty="0">
                <a:solidFill>
                  <a:schemeClr val="tx1"/>
                </a:solidFill>
                <a:latin typeface="隶书" pitchFamily="49" charset="-122"/>
              </a:rPr>
              <a:t>华山之阳名之也 。</a:t>
            </a:r>
            <a:r>
              <a:rPr lang="en-US" altLang="zh-CN" b="0" dirty="0">
                <a:solidFill>
                  <a:schemeClr val="tx1"/>
                </a:solidFill>
                <a:latin typeface="隶书" pitchFamily="49" charset="-122"/>
              </a:rPr>
              <a:t>《</a:t>
            </a:r>
            <a:r>
              <a:rPr lang="zh-CN" altLang="en-US" b="0" dirty="0">
                <a:solidFill>
                  <a:schemeClr val="tx1"/>
                </a:solidFill>
                <a:latin typeface="隶书" pitchFamily="49" charset="-122"/>
              </a:rPr>
              <a:t>游褒禅山记</a:t>
            </a:r>
            <a:r>
              <a:rPr lang="en-US" altLang="zh-CN" b="0" dirty="0">
                <a:solidFill>
                  <a:schemeClr val="tx1"/>
                </a:solidFill>
                <a:latin typeface="隶书" pitchFamily="49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若事之不济，此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乃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天也 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赤壁之战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0" y="25146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宋体" pitchFamily="2" charset="-122"/>
              </a:rPr>
              <a:t>（二）、用副词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则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”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宋体" pitchFamily="2" charset="-122"/>
              </a:rPr>
              <a:t>表示</a:t>
            </a:r>
            <a:r>
              <a:rPr lang="zh-CN" altLang="en-US" dirty="0">
                <a:latin typeface="华文宋体" pitchFamily="2" charset="-122"/>
                <a:ea typeface="华文宋体" pitchFamily="2" charset="-122"/>
              </a:rPr>
              <a:t>肯定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宋体" pitchFamily="2" charset="-122"/>
              </a:rPr>
              <a:t>判断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0" y="32766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岳阳楼之大观也。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岳阳楼记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此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寡人之罪也。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孟子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公孙丑下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Text Box 11"/>
          <p:cNvSpPr txBox="1"/>
          <p:nvPr/>
        </p:nvSpPr>
        <p:spPr>
          <a:xfrm>
            <a:off x="0" y="48006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华文宋体" pitchFamily="2" charset="-122"/>
              </a:rPr>
              <a:t>（三）、用副词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即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华文宋体" pitchFamily="2" charset="-122"/>
              </a:rPr>
              <a:t>表示</a:t>
            </a:r>
            <a:r>
              <a:rPr lang="zh-CN" altLang="en-US" dirty="0">
                <a:latin typeface="隶书" pitchFamily="49" charset="-122"/>
                <a:ea typeface="华文宋体" pitchFamily="2" charset="-122"/>
              </a:rPr>
              <a:t>肯定</a:t>
            </a:r>
            <a:r>
              <a:rPr lang="zh-CN" altLang="en-US" dirty="0">
                <a:latin typeface="Arial" panose="020B0604020202020204" pitchFamily="34" charset="0"/>
                <a:ea typeface="华文宋体" pitchFamily="2" charset="-122"/>
              </a:rPr>
              <a:t>判断。</a:t>
            </a:r>
            <a:endParaRPr lang="zh-CN" altLang="en-US" dirty="0">
              <a:latin typeface="Arial" panose="020B0604020202020204" pitchFamily="34" charset="0"/>
              <a:ea typeface="华文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①梁父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楚将项燕。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项羽本纪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99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/>
      <p:bldP spid="39943" grpId="0"/>
      <p:bldP spid="39944" grpId="0"/>
      <p:bldP spid="39945" grpId="0"/>
      <p:bldP spid="39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4" name="Text Box 4"/>
          <p:cNvSpPr txBox="1"/>
          <p:nvPr/>
        </p:nvSpPr>
        <p:spPr>
          <a:xfrm>
            <a:off x="152400" y="3810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华文宋体" pitchFamily="2" charset="-122"/>
              </a:rPr>
              <a:t>（四）、用副词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皆</a:t>
            </a:r>
            <a:r>
              <a:rPr lang="zh-CN" altLang="en-US" dirty="0">
                <a:solidFill>
                  <a:srgbClr val="CC00FF"/>
                </a:solidFill>
                <a:latin typeface="华文宋体" pitchFamily="2" charset="-122"/>
                <a:ea typeface="黑体" panose="02010609060101010101" pitchFamily="49" charset="-122"/>
              </a:rPr>
              <a:t>”</a:t>
            </a:r>
            <a:r>
              <a:rPr lang="zh-CN" altLang="en-US" dirty="0">
                <a:latin typeface="Times New Roman" panose="02020603050405020304" pitchFamily="18" charset="0"/>
                <a:ea typeface="华文宋体" pitchFamily="2" charset="-122"/>
              </a:rPr>
              <a:t>表示</a:t>
            </a:r>
            <a:r>
              <a:rPr lang="zh-CN" altLang="en-US" dirty="0">
                <a:latin typeface="隶书" pitchFamily="49" charset="-122"/>
                <a:ea typeface="华文宋体" pitchFamily="2" charset="-122"/>
              </a:rPr>
              <a:t>肯定</a:t>
            </a:r>
            <a:r>
              <a:rPr lang="zh-CN" altLang="en-US" dirty="0">
                <a:latin typeface="Times New Roman" panose="02020603050405020304" pitchFamily="18" charset="0"/>
                <a:ea typeface="华文宋体" pitchFamily="2" charset="-122"/>
              </a:rPr>
              <a:t>判断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81000" y="1447800"/>
            <a:ext cx="91440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予购三百盆，</a:t>
            </a:r>
            <a:r>
              <a:rPr kumimoji="1" lang="zh-CN" altLang="en-US" kern="1200" cap="none" spc="0" normalizeH="0" baseline="0" noProof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皆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病者。</a:t>
            </a:r>
            <a:r>
              <a:rPr kumimoji="1" lang="en-US" altLang="zh-CN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病梅馆记</a:t>
            </a:r>
            <a:r>
              <a:rPr kumimoji="1" lang="en-US" altLang="zh-CN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endParaRPr kumimoji="1" lang="en-US" altLang="zh-CN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②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环滁</a:t>
            </a:r>
            <a:r>
              <a:rPr kumimoji="1" lang="zh-CN" altLang="en-US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皆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山也。</a:t>
            </a:r>
            <a:r>
              <a:rPr kumimoji="1" lang="en-US" altLang="zh-CN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醉翁亭记</a:t>
            </a:r>
            <a:r>
              <a:rPr kumimoji="1" lang="en-US" altLang="zh-CN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endParaRPr kumimoji="1" lang="en-US" altLang="zh-CN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-5080" y="2894965"/>
            <a:ext cx="91541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latin typeface="华文宋体" pitchFamily="2" charset="-122"/>
                <a:ea typeface="黑体" panose="02010609060101010101" pitchFamily="49" charset="-122"/>
              </a:rPr>
              <a:t>（五）</a:t>
            </a:r>
            <a:r>
              <a:rPr lang="zh-CN" altLang="en-US" sz="2800" dirty="0">
                <a:solidFill>
                  <a:srgbClr val="0033CC"/>
                </a:solidFill>
                <a:latin typeface="隶书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非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未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弗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无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莫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毋</a:t>
            </a:r>
            <a:r>
              <a:rPr lang="zh-CN" altLang="en-US" sz="2800" u="sng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隶书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800" u="sng" dirty="0">
                <a:latin typeface="隶书" pitchFamily="49" charset="-122"/>
                <a:ea typeface="黑体" panose="02010609060101010101" pitchFamily="49" charset="-122"/>
              </a:rPr>
              <a:t>否定词</a:t>
            </a:r>
            <a:r>
              <a:rPr lang="zh-CN" altLang="en-US" sz="2800" dirty="0">
                <a:solidFill>
                  <a:srgbClr val="0033CC"/>
                </a:solidFill>
                <a:latin typeface="隶书" pitchFamily="49" charset="-122"/>
                <a:ea typeface="黑体" panose="02010609060101010101" pitchFamily="49" charset="-122"/>
              </a:rPr>
              <a:t>表判断。</a:t>
            </a:r>
            <a:endParaRPr lang="zh-CN" altLang="en-US" sz="2800" dirty="0">
              <a:latin typeface="华文宋体" pitchFamily="2" charset="-122"/>
              <a:ea typeface="黑体" panose="02010609060101010101" pitchFamily="49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288925" y="32686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隶书" pitchFamily="49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609600" y="3962400"/>
            <a:ext cx="82296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生而知之者  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师说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隶书" pitchFamily="49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予本</a:t>
            </a:r>
            <a:r>
              <a:rPr lang="zh-CN" altLang="en-US" dirty="0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文人画士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六国破灭，</a:t>
            </a:r>
            <a:r>
              <a:rPr lang="zh-CN" altLang="en-US" dirty="0">
                <a:solidFill>
                  <a:schemeClr val="tx2"/>
                </a:solidFill>
                <a:latin typeface="隶书" pitchFamily="49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兵不利，战不善，弊在赂秦</a:t>
            </a:r>
            <a:endParaRPr lang="zh-CN" altLang="en-US" dirty="0">
              <a:solidFill>
                <a:schemeClr val="tx1"/>
              </a:solidFill>
              <a:latin typeface="隶书" pitchFamily="49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城</a:t>
            </a:r>
            <a:r>
              <a:rPr lang="zh-CN" altLang="en-US" dirty="0">
                <a:solidFill>
                  <a:schemeClr val="tx2"/>
                </a:solidFill>
                <a:latin typeface="隶书" pitchFamily="49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不高也，池</a:t>
            </a:r>
            <a:r>
              <a:rPr lang="zh-CN" altLang="en-US" dirty="0">
                <a:solidFill>
                  <a:schemeClr val="tx2"/>
                </a:solidFill>
                <a:latin typeface="隶书" pitchFamily="49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不深也，兵革</a:t>
            </a:r>
            <a:r>
              <a:rPr lang="zh-CN" altLang="en-US" dirty="0">
                <a:solidFill>
                  <a:schemeClr val="tx2"/>
                </a:solidFill>
                <a:latin typeface="隶书" pitchFamily="49" charset="-122"/>
              </a:rPr>
              <a:t>非</a:t>
            </a:r>
            <a:r>
              <a:rPr lang="zh-CN" altLang="en-US" dirty="0">
                <a:solidFill>
                  <a:schemeClr val="tx1"/>
                </a:solidFill>
                <a:latin typeface="隶书" pitchFamily="49" charset="-122"/>
              </a:rPr>
              <a:t>不坚利也</a:t>
            </a:r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</a:rPr>
              <a:t>……</a:t>
            </a:r>
            <a:endParaRPr lang="en-US" altLang="zh-CN" dirty="0">
              <a:solidFill>
                <a:schemeClr val="tx1"/>
              </a:solidFill>
              <a:latin typeface="隶书" pitchFamily="49" charset="-122"/>
            </a:endParaRPr>
          </a:p>
          <a:p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  <p:bldP spid="40968" grpId="0"/>
      <p:bldP spid="409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8243" name="Text Box 3"/>
          <p:cNvSpPr txBox="1"/>
          <p:nvPr/>
        </p:nvSpPr>
        <p:spPr>
          <a:xfrm>
            <a:off x="1066800" y="228600"/>
            <a:ext cx="6732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判断句常见的有以下几种形式：</a:t>
            </a:r>
            <a:endParaRPr lang="zh-CN" altLang="en-US" sz="360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38244" name="Text Box 4"/>
          <p:cNvSpPr txBox="1"/>
          <p:nvPr/>
        </p:nvSpPr>
        <p:spPr>
          <a:xfrm>
            <a:off x="990600" y="1066800"/>
            <a:ext cx="74025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“者”、“也”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为标志表示判断。</a:t>
            </a:r>
            <a:endParaRPr lang="zh-CN" altLang="en-US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8245" name="Text Box 5"/>
          <p:cNvSpPr txBox="1"/>
          <p:nvPr/>
        </p:nvSpPr>
        <p:spPr>
          <a:xfrm>
            <a:off x="990600" y="2057400"/>
            <a:ext cx="6488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“为”、 “是”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表示判断。</a:t>
            </a:r>
            <a:endParaRPr lang="zh-CN" altLang="en-US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8246" name="Text Box 6"/>
          <p:cNvSpPr txBox="1"/>
          <p:nvPr/>
        </p:nvSpPr>
        <p:spPr>
          <a:xfrm>
            <a:off x="990600" y="3200400"/>
            <a:ext cx="83051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用副词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“乃”“则”“即”“皆”“非”</a:t>
            </a:r>
            <a:r>
              <a:rPr lang="zh-CN" altLang="en-US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表示判断。</a:t>
            </a:r>
            <a:endParaRPr lang="zh-CN" altLang="en-US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90" name="Picture 9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5589588"/>
            <a:ext cx="1008063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WordArt 10"/>
          <p:cNvSpPr>
            <a:spLocks noTextEdit="1"/>
          </p:cNvSpPr>
          <p:nvPr/>
        </p:nvSpPr>
        <p:spPr>
          <a:xfrm rot="5400000">
            <a:off x="-1368425" y="2600325"/>
            <a:ext cx="3671888" cy="5762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  结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51" name="Text Box 11"/>
          <p:cNvSpPr txBox="1"/>
          <p:nvPr/>
        </p:nvSpPr>
        <p:spPr>
          <a:xfrm>
            <a:off x="914400" y="4800600"/>
            <a:ext cx="769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无标志直接表判断的：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82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5" grpId="0"/>
      <p:bldP spid="138246" grpId="0"/>
      <p:bldP spid="1382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80" name="Text Box 4"/>
          <p:cNvSpPr txBox="1"/>
          <p:nvPr/>
        </p:nvSpPr>
        <p:spPr>
          <a:xfrm>
            <a:off x="2667000" y="15240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en-US" sz="4000" dirty="0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0" y="99060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如果主语不是谓语动词所表示的动作的发出者，而是</a:t>
            </a:r>
            <a:r>
              <a:rPr lang="zh-CN" altLang="en-US" sz="36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动作的承受者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，那主语就是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被动的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。这样的句子就叫</a:t>
            </a:r>
            <a:r>
              <a:rPr lang="zh-CN" altLang="en-US" sz="36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被动句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2" name="Text Box 6"/>
          <p:cNvSpPr txBox="1"/>
          <p:nvPr/>
        </p:nvSpPr>
        <p:spPr>
          <a:xfrm>
            <a:off x="0" y="47244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、用</a:t>
            </a:r>
            <a:r>
              <a:rPr lang="zh-CN" altLang="en-US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被动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。。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0" y="3124200"/>
            <a:ext cx="9144000" cy="174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而君幸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赵王。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廉颇蔺相如列传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不拘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时，学于余。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师说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2" grpId="0"/>
      <p:bldP spid="501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4" name="Text Box 4"/>
          <p:cNvSpPr txBox="1"/>
          <p:nvPr/>
        </p:nvSpPr>
        <p:spPr>
          <a:xfrm>
            <a:off x="0" y="25146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、用</a:t>
            </a:r>
            <a:r>
              <a:rPr lang="zh-CN" altLang="en-US" sz="3600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u="sng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见（受）</a:t>
            </a:r>
            <a:r>
              <a:rPr lang="en-US" altLang="zh-CN" sz="3600" u="sng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3600" u="sng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en-US" altLang="zh-CN" sz="3600" u="sng" dirty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……”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表示被动</a:t>
            </a: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endParaRPr lang="en-US" altLang="zh-CN" sz="3600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5" name="Text Box 5"/>
          <p:cNvSpPr txBox="1"/>
          <p:nvPr/>
        </p:nvSpPr>
        <p:spPr>
          <a:xfrm>
            <a:off x="0" y="228600"/>
            <a:ext cx="91440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臣诚恐</a:t>
            </a:r>
            <a:r>
              <a:rPr lang="zh-CN" altLang="en-US" dirty="0">
                <a:latin typeface="黑体" panose="02010609060101010101" pitchFamily="49" charset="-122"/>
                <a:ea typeface="宋体" panose="02010600030101010101" pitchFamily="2" charset="-122"/>
              </a:rPr>
              <a:t>见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欺</a:t>
            </a:r>
            <a:r>
              <a:rPr lang="zh-CN" altLang="en-US" dirty="0">
                <a:latin typeface="黑体" panose="02010609060101010101" pitchFamily="49" charset="-122"/>
                <a:ea typeface="宋体" panose="02010600030101010101" pitchFamily="2" charset="-122"/>
              </a:rPr>
              <a:t>于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王而负赵。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廉颇蔺相如列传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吾长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笑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大方之家。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秋水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举十万之众，</a:t>
            </a:r>
            <a:r>
              <a:rPr lang="zh-CN" altLang="en-US" dirty="0">
                <a:latin typeface="黑体" panose="02010609060101010101" pitchFamily="49" charset="-122"/>
                <a:ea typeface="宋体" panose="02010600030101010101" pitchFamily="2" charset="-122"/>
              </a:rPr>
              <a:t>受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制</a:t>
            </a:r>
            <a:r>
              <a:rPr lang="zh-CN" altLang="en-US" dirty="0">
                <a:latin typeface="黑体" panose="02010609060101010101" pitchFamily="49" charset="-122"/>
                <a:ea typeface="宋体" panose="02010600030101010101" pitchFamily="2" charset="-122"/>
              </a:rPr>
              <a:t>于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人。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赤壁之战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7" name="Text Box 7"/>
          <p:cNvSpPr txBox="1"/>
          <p:nvPr/>
        </p:nvSpPr>
        <p:spPr>
          <a:xfrm>
            <a:off x="0" y="59436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用介词</a:t>
            </a:r>
            <a:r>
              <a:rPr lang="zh-CN" altLang="en-US" sz="3600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sz="3600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en-US" altLang="zh-CN" sz="3600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……”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的形式表被动；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8" name="Text Box 8"/>
          <p:cNvSpPr txBox="1"/>
          <p:nvPr/>
        </p:nvSpPr>
        <p:spPr>
          <a:xfrm>
            <a:off x="0" y="3505200"/>
            <a:ext cx="9144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秦城恐不可得，徒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欺。 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廉颇蔺相如列传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燕国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陵之耻除矣 。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荆轲刺秦王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疑，忠而被谤。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屈原列传</a:t>
            </a: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12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12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12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Text Box 8"/>
          <p:cNvSpPr txBox="1">
            <a:spLocks noChangeArrowheads="1"/>
          </p:cNvSpPr>
          <p:nvPr/>
        </p:nvSpPr>
        <p:spPr bwMode="auto">
          <a:xfrm>
            <a:off x="468313" y="1125538"/>
            <a:ext cx="8153400" cy="442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、亚父者</a:t>
            </a: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范增也。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、沛公军霸上。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、沛公安在？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、而身死国灭，为天下笑。 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会于西河外渑池。 </a:t>
            </a:r>
            <a:endParaRPr kumimoji="1" lang="zh-CN" altLang="en-US" sz="28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、吾不能举全吴之地，十万之众，受制于人。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君幸于赵王，故燕王欲结于君。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9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古之人不余欺也</a:t>
            </a:r>
            <a:r>
              <a:rPr kumimoji="1" lang="zh-CN" altLang="en-US" kern="1200" cap="none" spc="0" normalizeH="0" baseline="0" noProof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kumimoji="1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en-US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、荆州之民附操者，逼兵势耳，非心服也</a:t>
            </a:r>
            <a:r>
              <a:rPr kumimoji="0" lang="en-US" altLang="zh-CN" sz="2800" kern="1200" cap="none" spc="0" normalizeH="0" baseline="0" noProof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2800" kern="1200" cap="none" spc="0" normalizeH="0" baseline="0" noProof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50825" y="188913"/>
            <a:ext cx="3673475" cy="673100"/>
          </a:xfrm>
          <a:prstGeom prst="rect">
            <a:avLst/>
          </a:prstGeom>
          <a:noFill/>
          <a:ln w="317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特殊句式初体验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2" name="Text Box 4"/>
          <p:cNvSpPr txBox="1"/>
          <p:nvPr/>
        </p:nvSpPr>
        <p:spPr>
          <a:xfrm>
            <a:off x="3733800" y="1066800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3" name="Text Box 5"/>
          <p:cNvSpPr txBox="1"/>
          <p:nvPr/>
        </p:nvSpPr>
        <p:spPr>
          <a:xfrm>
            <a:off x="3348038" y="1557338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4" name="Text Box 6"/>
          <p:cNvSpPr txBox="1"/>
          <p:nvPr/>
        </p:nvSpPr>
        <p:spPr>
          <a:xfrm>
            <a:off x="3203575" y="198913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5" name="Text Box 7"/>
          <p:cNvSpPr txBox="1"/>
          <p:nvPr/>
        </p:nvSpPr>
        <p:spPr>
          <a:xfrm>
            <a:off x="5076825" y="242093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6" name="Text Box 8"/>
          <p:cNvSpPr txBox="1"/>
          <p:nvPr/>
        </p:nvSpPr>
        <p:spPr>
          <a:xfrm>
            <a:off x="4500563" y="2924175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状语后置句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7" name="Text Box 9"/>
          <p:cNvSpPr txBox="1"/>
          <p:nvPr/>
        </p:nvSpPr>
        <p:spPr>
          <a:xfrm>
            <a:off x="7740650" y="328453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58" name="Text Box 10"/>
          <p:cNvSpPr txBox="1"/>
          <p:nvPr/>
        </p:nvSpPr>
        <p:spPr>
          <a:xfrm>
            <a:off x="6011863" y="3716338"/>
            <a:ext cx="31321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被动句、状语后置句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60" name="Text Box 12"/>
          <p:cNvSpPr txBox="1"/>
          <p:nvPr/>
        </p:nvSpPr>
        <p:spPr>
          <a:xfrm>
            <a:off x="3635375" y="4581525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6861" name="Text Box 13"/>
          <p:cNvSpPr txBox="1"/>
          <p:nvPr/>
        </p:nvSpPr>
        <p:spPr>
          <a:xfrm>
            <a:off x="1763713" y="5516563"/>
            <a:ext cx="53292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定语后置句、被动句、判断句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  <p:bldP spid="206853" grpId="0"/>
      <p:bldP spid="206854" grpId="0"/>
      <p:bldP spid="206855" grpId="0"/>
      <p:bldP spid="206856" grpId="0"/>
      <p:bldP spid="206857" grpId="0"/>
      <p:bldP spid="206858" grpId="0"/>
      <p:bldP spid="206860" grpId="0"/>
      <p:bldP spid="2068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8" name="Text Box 4"/>
          <p:cNvSpPr txBox="1"/>
          <p:nvPr/>
        </p:nvSpPr>
        <p:spPr>
          <a:xfrm>
            <a:off x="0" y="457200"/>
            <a:ext cx="91440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而身死国灭，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天下笑。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六国论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吾属今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之虏矣。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鸿门宴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悲夫！有如此之势而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秦人积威之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所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劫。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六国论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不者，若属皆且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为所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虏。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鸿门宴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皆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陛下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所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成就：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Text Box 5"/>
          <p:cNvSpPr txBox="1"/>
          <p:nvPr/>
        </p:nvSpPr>
        <p:spPr>
          <a:xfrm>
            <a:off x="0" y="19812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0" y="373380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、用“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”引进主动者，谓语前再加“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”，表被动，构成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…”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3600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式。</a:t>
            </a:r>
            <a:endParaRPr lang="zh-CN" altLang="en-US" sz="3600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6082" name="Text Box 4"/>
          <p:cNvSpPr txBox="1"/>
          <p:nvPr/>
        </p:nvSpPr>
        <p:spPr>
          <a:xfrm>
            <a:off x="0" y="4572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0" y="304800"/>
            <a:ext cx="9144000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舞榭歌台，风流总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雨打风吹去。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水龙吟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京口北固亭怀古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信而见疑，忠而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谤。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屈原列传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Text Box 6"/>
          <p:cNvSpPr txBox="1"/>
          <p:nvPr/>
        </p:nvSpPr>
        <p:spPr>
          <a:xfrm>
            <a:off x="91440" y="1998345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、用介词“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”引出主动者，构成“</a:t>
            </a:r>
            <a:r>
              <a:rPr lang="zh-CN" altLang="en-US" u="sng" dirty="0"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en-US" altLang="zh-CN" u="sng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u="sng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”的形式，这种形式和现代汉语的被动句一样。</a:t>
            </a:r>
            <a:endParaRPr lang="zh-CN" altLang="en-US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Text Box 8"/>
          <p:cNvSpPr txBox="1"/>
          <p:nvPr/>
        </p:nvSpPr>
        <p:spPr>
          <a:xfrm>
            <a:off x="0" y="34290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7" name="Text Box 9"/>
          <p:cNvSpPr txBox="1"/>
          <p:nvPr/>
        </p:nvSpPr>
        <p:spPr>
          <a:xfrm>
            <a:off x="91440" y="5941695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、无任何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标志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，根据句意来判断。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8" name="Text Box 10"/>
          <p:cNvSpPr txBox="1"/>
          <p:nvPr/>
        </p:nvSpPr>
        <p:spPr>
          <a:xfrm>
            <a:off x="91440" y="3244215"/>
            <a:ext cx="9144000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7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戍卒叫，函谷</a:t>
            </a:r>
            <a:r>
              <a:rPr lang="zh-CN" altLang="en-US" sz="2700" dirty="0">
                <a:latin typeface="华文中宋" pitchFamily="2" charset="-122"/>
                <a:ea typeface="宋体" panose="02010600030101010101" pitchFamily="2" charset="-122"/>
              </a:rPr>
              <a:t>举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阿房宫赋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》</a:t>
            </a:r>
            <a:endParaRPr lang="en-US" altLang="zh-CN" sz="2700" dirty="0">
              <a:solidFill>
                <a:srgbClr val="000000"/>
              </a:solidFill>
              <a:latin typeface="华文中宋" pitchFamily="2" charset="-122"/>
              <a:ea typeface="宋体" panose="02010600030101010101" pitchFamily="2" charset="-122"/>
            </a:endParaRPr>
          </a:p>
          <a:p>
            <a:r>
              <a:rPr lang="en-US" altLang="zh-CN" sz="27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屈原</a:t>
            </a:r>
            <a:r>
              <a:rPr lang="zh-CN" altLang="en-US" sz="2700" dirty="0">
                <a:latin typeface="华文中宋" pitchFamily="2" charset="-122"/>
                <a:ea typeface="宋体" panose="02010600030101010101" pitchFamily="2" charset="-122"/>
              </a:rPr>
              <a:t>放逐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，乃赋。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离骚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宋体" panose="02010600030101010101" pitchFamily="2" charset="-122"/>
              </a:rPr>
              <a:t>》</a:t>
            </a:r>
            <a:endParaRPr lang="en-US" altLang="zh-CN" sz="2700" dirty="0">
              <a:solidFill>
                <a:srgbClr val="000000"/>
              </a:solidFill>
              <a:latin typeface="华文中宋" pitchFamily="2" charset="-122"/>
              <a:ea typeface="宋体" panose="02010600030101010101" pitchFamily="2" charset="-122"/>
            </a:endParaRPr>
          </a:p>
          <a:p>
            <a:r>
              <a:rPr lang="en-US" altLang="zh-CN" sz="2700" dirty="0">
                <a:solidFill>
                  <a:srgbClr val="0033CC"/>
                </a:solidFill>
                <a:latin typeface="隶书" pitchFamily="49" charset="-122"/>
              </a:rPr>
              <a:t>⑴</a:t>
            </a:r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锲而不舍，金石可</a:t>
            </a:r>
            <a:r>
              <a:rPr lang="zh-CN" altLang="en-US" sz="2700" u="sng" dirty="0">
                <a:solidFill>
                  <a:srgbClr val="CC00FF"/>
                </a:solidFill>
                <a:latin typeface="隶书" pitchFamily="49" charset="-122"/>
              </a:rPr>
              <a:t>镂</a:t>
            </a:r>
            <a:endParaRPr lang="zh-CN" altLang="en-US" sz="2700" u="sng" dirty="0">
              <a:solidFill>
                <a:srgbClr val="CC00FF"/>
              </a:solidFill>
              <a:latin typeface="隶书" pitchFamily="49" charset="-122"/>
            </a:endParaRPr>
          </a:p>
          <a:p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⑵人马</a:t>
            </a:r>
            <a:r>
              <a:rPr lang="zh-CN" altLang="en-US" sz="2700" dirty="0">
                <a:solidFill>
                  <a:srgbClr val="CC00FF"/>
                </a:solidFill>
                <a:latin typeface="隶书" pitchFamily="49" charset="-122"/>
              </a:rPr>
              <a:t>烧溺</a:t>
            </a:r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死者甚众。</a:t>
            </a:r>
            <a:endParaRPr lang="zh-CN" altLang="en-US" sz="2700" dirty="0">
              <a:solidFill>
                <a:srgbClr val="0033CC"/>
              </a:solidFill>
              <a:latin typeface="隶书" pitchFamily="49" charset="-122"/>
            </a:endParaRPr>
          </a:p>
          <a:p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⑶洎牧以谗</a:t>
            </a:r>
            <a:r>
              <a:rPr lang="zh-CN" altLang="en-US" sz="2700" dirty="0">
                <a:solidFill>
                  <a:srgbClr val="CC00FF"/>
                </a:solidFill>
                <a:latin typeface="隶书" pitchFamily="49" charset="-122"/>
              </a:rPr>
              <a:t>诛</a:t>
            </a:r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，邯郸为郡</a:t>
            </a:r>
            <a:endParaRPr lang="zh-CN" altLang="en-US" sz="2700" dirty="0">
              <a:solidFill>
                <a:srgbClr val="0033CC"/>
              </a:solidFill>
              <a:latin typeface="隶书" pitchFamily="49" charset="-122"/>
            </a:endParaRPr>
          </a:p>
          <a:p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⑷狡兔死，走狗</a:t>
            </a:r>
            <a:r>
              <a:rPr lang="zh-CN" altLang="en-US" sz="2700" dirty="0">
                <a:solidFill>
                  <a:srgbClr val="CC00FF"/>
                </a:solidFill>
                <a:latin typeface="隶书" pitchFamily="49" charset="-122"/>
              </a:rPr>
              <a:t>烹</a:t>
            </a:r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；飞鸟尽，良弓</a:t>
            </a:r>
            <a:r>
              <a:rPr lang="zh-CN" altLang="en-US" sz="2700" dirty="0">
                <a:solidFill>
                  <a:srgbClr val="CC00FF"/>
                </a:solidFill>
                <a:latin typeface="隶书" pitchFamily="49" charset="-122"/>
              </a:rPr>
              <a:t>藏</a:t>
            </a:r>
            <a:r>
              <a:rPr lang="zh-CN" altLang="en-US" sz="2700" dirty="0">
                <a:solidFill>
                  <a:srgbClr val="0033CC"/>
                </a:solidFill>
                <a:latin typeface="隶书" pitchFamily="49" charset="-122"/>
              </a:rPr>
              <a:t>。</a:t>
            </a:r>
            <a:endParaRPr lang="zh-CN" altLang="en-US" sz="2700" dirty="0">
              <a:solidFill>
                <a:srgbClr val="000000"/>
              </a:solidFill>
              <a:latin typeface="华文中宋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  <p:bldP spid="53257" grpId="0"/>
      <p:bldP spid="532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7106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900113" y="-26987"/>
            <a:ext cx="82438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Text Box 3"/>
          <p:cNvSpPr txBox="1"/>
          <p:nvPr/>
        </p:nvSpPr>
        <p:spPr>
          <a:xfrm>
            <a:off x="1066800" y="228600"/>
            <a:ext cx="6732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华文中宋" pitchFamily="2" charset="-122"/>
              </a:rPr>
              <a:t>被动句常见的有以下几种形式：</a:t>
            </a:r>
            <a:endParaRPr lang="zh-CN" altLang="en-US" sz="360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827088" y="1052513"/>
            <a:ext cx="83169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、用介词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“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于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……”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表示被动。</a:t>
            </a:r>
            <a:endParaRPr lang="zh-CN" altLang="en-US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5301" name="Text Box 5"/>
          <p:cNvSpPr txBox="1"/>
          <p:nvPr/>
        </p:nvSpPr>
        <p:spPr>
          <a:xfrm>
            <a:off x="827088" y="2276475"/>
            <a:ext cx="83169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、用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“为”“为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所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……”</a:t>
            </a:r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“……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为所</a:t>
            </a:r>
            <a:r>
              <a:rPr lang="en-US" altLang="zh-CN" dirty="0">
                <a:latin typeface="华文中宋" pitchFamily="2" charset="-122"/>
                <a:ea typeface="华文中宋" pitchFamily="2" charset="-122"/>
              </a:rPr>
              <a:t>……”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表示被动。</a:t>
            </a:r>
            <a:r>
              <a:rPr lang="zh-CN" altLang="en-US" b="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b="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5302" name="Text Box 6"/>
          <p:cNvSpPr txBox="1"/>
          <p:nvPr/>
        </p:nvSpPr>
        <p:spPr>
          <a:xfrm>
            <a:off x="827088" y="3573463"/>
            <a:ext cx="8066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、用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“见”“见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受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)……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于</a:t>
            </a:r>
            <a:r>
              <a:rPr lang="en-US" altLang="zh-CN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……”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表被动。</a:t>
            </a:r>
            <a:endParaRPr lang="zh-CN" altLang="en-US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5303" name="Text Box 7"/>
          <p:cNvSpPr txBox="1"/>
          <p:nvPr/>
        </p:nvSpPr>
        <p:spPr>
          <a:xfrm>
            <a:off x="838200" y="4724400"/>
            <a:ext cx="5037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、用介词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“被”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表被动。</a:t>
            </a:r>
            <a:r>
              <a:rPr lang="zh-CN" altLang="en-US" b="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b="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827088" y="5791200"/>
            <a:ext cx="7783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、无被动标志，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意念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上表被动。</a:t>
            </a:r>
            <a:r>
              <a:rPr lang="zh-CN" altLang="en-US" b="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b="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7113" name="Picture 9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5589588"/>
            <a:ext cx="1008063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4" name="WordArt 10"/>
          <p:cNvSpPr>
            <a:spLocks noTextEdit="1"/>
          </p:cNvSpPr>
          <p:nvPr/>
        </p:nvSpPr>
        <p:spPr>
          <a:xfrm rot="5400000">
            <a:off x="-1368425" y="2600325"/>
            <a:ext cx="3671888" cy="5762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  结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52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/>
      <p:bldP spid="55303" grpId="0"/>
      <p:bldP spid="5530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8130" name="Picture 2" descr="2006705_a51354758ae5e35de57bc5565cf28c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16338"/>
            <a:ext cx="9144000" cy="314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Text Box 3"/>
          <p:cNvSpPr txBox="1"/>
          <p:nvPr/>
        </p:nvSpPr>
        <p:spPr>
          <a:xfrm>
            <a:off x="0" y="304800"/>
            <a:ext cx="87487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见”有一种特殊用法和表被动的“见”的形式很相近，但它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不表被动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，它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放在动词前，表示“对自己怎么样”。 可译为“我”。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如：</a:t>
            </a:r>
            <a:endParaRPr lang="zh-CN" altLang="en-US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7348" name="Text Box 4"/>
          <p:cNvSpPr txBox="1"/>
          <p:nvPr/>
        </p:nvSpPr>
        <p:spPr>
          <a:xfrm>
            <a:off x="304800" y="1905000"/>
            <a:ext cx="5719763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、府吏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丁宁（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）  </a:t>
            </a:r>
            <a:endParaRPr lang="zh-CN" altLang="en-US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、生孩六月，慈父</a:t>
            </a:r>
            <a:r>
              <a:rPr lang="zh-CN" altLang="en-US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背（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7349" name="Text Box 5"/>
          <p:cNvSpPr txBox="1"/>
          <p:nvPr/>
        </p:nvSpPr>
        <p:spPr>
          <a:xfrm>
            <a:off x="0" y="4076700"/>
            <a:ext cx="3708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、诚请</a:t>
            </a: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教。</a:t>
            </a:r>
            <a:endParaRPr lang="zh-CN" altLang="en-US" sz="36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、望</a:t>
            </a: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谅。</a:t>
            </a:r>
            <a:endParaRPr lang="zh-CN" altLang="en-US" sz="36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、请勿</a:t>
            </a:r>
            <a:r>
              <a:rPr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sz="360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笑。</a:t>
            </a:r>
            <a:endParaRPr lang="zh-CN" altLang="en-US" sz="36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7350" name="Text Box 6"/>
          <p:cNvSpPr txBox="1"/>
          <p:nvPr/>
        </p:nvSpPr>
        <p:spPr>
          <a:xfrm>
            <a:off x="304800" y="3200400"/>
            <a:ext cx="33956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CC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翻译下列句子：</a:t>
            </a:r>
            <a:endParaRPr lang="zh-CN" altLang="en-US" sz="3600" dirty="0">
              <a:solidFill>
                <a:srgbClr val="CC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7351" name="Text Box 7"/>
          <p:cNvSpPr txBox="1"/>
          <p:nvPr/>
        </p:nvSpPr>
        <p:spPr>
          <a:xfrm>
            <a:off x="3132138" y="4076700"/>
            <a:ext cx="4608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诚挚地请求教导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我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3132138" y="4652963"/>
            <a:ext cx="3457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希望原谅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我。</a:t>
            </a:r>
            <a:endParaRPr lang="zh-CN" altLang="en-US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7353" name="Text Box 9"/>
          <p:cNvSpPr txBox="1"/>
          <p:nvPr/>
        </p:nvSpPr>
        <p:spPr>
          <a:xfrm>
            <a:off x="3124200" y="5181600"/>
            <a:ext cx="3600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请不要讥笑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我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8138" name="Text Box 10"/>
          <p:cNvSpPr txBox="1"/>
          <p:nvPr/>
        </p:nvSpPr>
        <p:spPr>
          <a:xfrm>
            <a:off x="8153400" y="1905000"/>
            <a:ext cx="733425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36699"/>
                </a:solidFill>
                <a:latin typeface="隶书" pitchFamily="49" charset="-122"/>
              </a:rPr>
              <a:t>{</a:t>
            </a:r>
            <a:r>
              <a:rPr lang="zh-CN" altLang="en-US" sz="3600" dirty="0">
                <a:latin typeface="隶书" pitchFamily="49" charset="-122"/>
              </a:rPr>
              <a:t>温馨提示</a:t>
            </a:r>
            <a:r>
              <a:rPr lang="en-US" altLang="zh-CN" sz="3600" dirty="0">
                <a:solidFill>
                  <a:srgbClr val="336699"/>
                </a:solidFill>
                <a:latin typeface="隶书" pitchFamily="49" charset="-122"/>
              </a:rPr>
              <a:t>]</a:t>
            </a:r>
            <a:endParaRPr lang="en-US" altLang="zh-CN" sz="3600" dirty="0">
              <a:solidFill>
                <a:srgbClr val="336699"/>
              </a:solidFill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573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  <p:bldP spid="57352" grpId="0"/>
      <p:bldP spid="5735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3670" name="AutoShape 6"/>
          <p:cNvSpPr/>
          <p:nvPr/>
        </p:nvSpPr>
        <p:spPr>
          <a:xfrm>
            <a:off x="381000" y="152400"/>
            <a:ext cx="7543800" cy="609600"/>
          </a:xfrm>
          <a:prstGeom prst="ribbon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13671" name="Rectangle 7"/>
          <p:cNvSpPr/>
          <p:nvPr/>
        </p:nvSpPr>
        <p:spPr>
          <a:xfrm>
            <a:off x="3200400" y="0"/>
            <a:ext cx="20224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solidFill>
                  <a:srgbClr val="FF1B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省略句</a:t>
            </a:r>
            <a:endParaRPr lang="zh-CN" altLang="en-US" sz="4800" dirty="0">
              <a:solidFill>
                <a:srgbClr val="FF1B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672" name="Text Box 8"/>
          <p:cNvSpPr txBox="1"/>
          <p:nvPr/>
        </p:nvSpPr>
        <p:spPr>
          <a:xfrm>
            <a:off x="0" y="990600"/>
            <a:ext cx="7467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一、省略主语：（承前省、蒙后省、对话省）</a:t>
            </a:r>
            <a:endParaRPr lang="zh-CN" altLang="en-US" sz="28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673" name="Text Box 9"/>
          <p:cNvSpPr txBox="1"/>
          <p:nvPr/>
        </p:nvSpPr>
        <p:spPr>
          <a:xfrm>
            <a:off x="0" y="1600200"/>
            <a:ext cx="9144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隶书" pitchFamily="49" charset="-122"/>
              </a:rPr>
              <a:t>1</a:t>
            </a:r>
            <a:r>
              <a:rPr lang="zh-CN" altLang="en-US" sz="2800" dirty="0">
                <a:latin typeface="隶书" pitchFamily="49" charset="-122"/>
              </a:rPr>
              <a:t>、承前省：</a:t>
            </a:r>
            <a:endParaRPr lang="zh-CN" altLang="en-US" sz="2800" dirty="0">
              <a:latin typeface="隶书" pitchFamily="49" charset="-122"/>
            </a:endParaRPr>
          </a:p>
          <a:p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①永州之野产</a:t>
            </a:r>
            <a:r>
              <a:rPr lang="zh-CN" altLang="en-US" sz="2800" dirty="0">
                <a:latin typeface="隶书" pitchFamily="49" charset="-122"/>
              </a:rPr>
              <a:t>异蛇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，（</a:t>
            </a:r>
            <a:r>
              <a:rPr lang="zh-CN" altLang="en-US" sz="2800" dirty="0">
                <a:latin typeface="隶书" pitchFamily="49" charset="-122"/>
              </a:rPr>
              <a:t>异蛇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）黑质而白章，（</a:t>
            </a:r>
            <a:r>
              <a:rPr lang="zh-CN" altLang="en-US" sz="2800" dirty="0">
                <a:latin typeface="隶书" pitchFamily="49" charset="-122"/>
              </a:rPr>
              <a:t>异蛇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）触</a:t>
            </a:r>
            <a:r>
              <a:rPr lang="zh-CN" altLang="en-US" sz="2800" dirty="0">
                <a:latin typeface="隶书" pitchFamily="49" charset="-122"/>
              </a:rPr>
              <a:t>草木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，（</a:t>
            </a:r>
            <a:r>
              <a:rPr lang="zh-CN" altLang="en-US" sz="2800" dirty="0">
                <a:latin typeface="隶书" pitchFamily="49" charset="-122"/>
              </a:rPr>
              <a:t>草木</a:t>
            </a: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）尽死。</a:t>
            </a:r>
            <a:r>
              <a:rPr lang="zh-CN" altLang="en-US" dirty="0">
                <a:solidFill>
                  <a:srgbClr val="3333FF"/>
                </a:solidFill>
                <a:latin typeface="隶书" pitchFamily="49" charset="-122"/>
              </a:rPr>
              <a:t>       </a:t>
            </a:r>
            <a:r>
              <a:rPr lang="en-US" altLang="zh-CN" sz="2400" dirty="0">
                <a:solidFill>
                  <a:srgbClr val="3333FF"/>
                </a:solidFill>
                <a:latin typeface="隶书" pitchFamily="49" charset="-122"/>
              </a:rPr>
              <a:t>《</a:t>
            </a:r>
            <a:r>
              <a:rPr lang="zh-CN" altLang="en-US" sz="2400" dirty="0">
                <a:solidFill>
                  <a:srgbClr val="3333FF"/>
                </a:solidFill>
                <a:latin typeface="隶书" pitchFamily="49" charset="-122"/>
              </a:rPr>
              <a:t>捕蛇者说</a:t>
            </a:r>
            <a:r>
              <a:rPr lang="en-US" altLang="zh-CN" sz="2400" dirty="0">
                <a:solidFill>
                  <a:srgbClr val="3333FF"/>
                </a:solidFill>
                <a:latin typeface="隶书" pitchFamily="49" charset="-122"/>
              </a:rPr>
              <a:t>》</a:t>
            </a:r>
            <a:endParaRPr lang="en-US" altLang="zh-CN" sz="2400" dirty="0">
              <a:solidFill>
                <a:srgbClr val="3333FF"/>
              </a:solidFill>
              <a:latin typeface="隶书" pitchFamily="49" charset="-122"/>
            </a:endParaRPr>
          </a:p>
        </p:txBody>
      </p:sp>
      <p:sp>
        <p:nvSpPr>
          <p:cNvPr id="113674" name="Text Box 10"/>
          <p:cNvSpPr txBox="1"/>
          <p:nvPr/>
        </p:nvSpPr>
        <p:spPr>
          <a:xfrm>
            <a:off x="0" y="3200400"/>
            <a:ext cx="9144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隶书" pitchFamily="49" charset="-122"/>
              </a:rPr>
              <a:t>2</a:t>
            </a:r>
            <a:r>
              <a:rPr lang="zh-CN" altLang="en-US" sz="2800" dirty="0">
                <a:latin typeface="隶书" pitchFamily="49" charset="-122"/>
              </a:rPr>
              <a:t>、蒙后省：</a:t>
            </a:r>
            <a:endParaRPr lang="zh-CN" altLang="en-US" sz="2800" dirty="0">
              <a:latin typeface="隶书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①沛公谓张良曰：“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公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）度我至军中，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公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乃入。”                     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鸿门宴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75" name="Text Box 11"/>
          <p:cNvSpPr txBox="1"/>
          <p:nvPr/>
        </p:nvSpPr>
        <p:spPr>
          <a:xfrm>
            <a:off x="0" y="4648200"/>
            <a:ext cx="9144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隶书" pitchFamily="49" charset="-122"/>
              </a:rPr>
              <a:t>3</a:t>
            </a:r>
            <a:r>
              <a:rPr lang="zh-CN" altLang="en-US" sz="2800" dirty="0">
                <a:latin typeface="隶书" pitchFamily="49" charset="-122"/>
              </a:rPr>
              <a:t>、对话省：</a:t>
            </a:r>
            <a:endParaRPr lang="zh-CN" altLang="en-US" sz="2800" dirty="0">
              <a:latin typeface="隶书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①（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）曰：独乐乐，与人乐乐，孰乐？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（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）曰：“不若与人。”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1" grpId="0"/>
      <p:bldP spid="113672" grpId="0"/>
      <p:bldP spid="113673" grpId="0"/>
      <p:bldP spid="113674" grpId="0"/>
      <p:bldP spid="1136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5716" name="Text Box 4"/>
          <p:cNvSpPr txBox="1"/>
          <p:nvPr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二、省略谓语：</a:t>
            </a:r>
            <a:endParaRPr lang="zh-CN" altLang="en-US" sz="28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17" name="Text Box 5"/>
          <p:cNvSpPr txBox="1"/>
          <p:nvPr/>
        </p:nvSpPr>
        <p:spPr>
          <a:xfrm>
            <a:off x="0" y="533400"/>
            <a:ext cx="9144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2800" dirty="0">
                <a:solidFill>
                  <a:srgbClr val="3333FF"/>
                </a:solidFill>
                <a:latin typeface="隶书" pitchFamily="49" charset="-122"/>
              </a:rPr>
              <a:t>如果一句用了某个动词，另一句同样的动词就可以省略。有时省略的谓语需要根据上下文补出，才能不影响意思的表达。</a:t>
            </a:r>
            <a:endParaRPr lang="zh-CN" altLang="en-US" sz="2800" dirty="0">
              <a:solidFill>
                <a:srgbClr val="3333FF"/>
              </a:solidFill>
              <a:latin typeface="隶书" pitchFamily="49" charset="-122"/>
            </a:endParaRPr>
          </a:p>
        </p:txBody>
      </p:sp>
      <p:sp>
        <p:nvSpPr>
          <p:cNvPr id="115718" name="Text Box 6"/>
          <p:cNvSpPr txBox="1"/>
          <p:nvPr/>
        </p:nvSpPr>
        <p:spPr>
          <a:xfrm>
            <a:off x="0" y="1828800"/>
            <a:ext cx="4648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700" dirty="0">
                <a:latin typeface="隶书" pitchFamily="49" charset="-122"/>
              </a:rPr>
              <a:t>1</a:t>
            </a:r>
            <a:r>
              <a:rPr lang="zh-CN" altLang="en-US" sz="2700" dirty="0">
                <a:latin typeface="隶书" pitchFamily="49" charset="-122"/>
              </a:rPr>
              <a:t>、承上文谓语而省略：</a:t>
            </a:r>
            <a:endParaRPr lang="zh-CN" altLang="en-US" sz="2700" dirty="0">
              <a:latin typeface="隶书" pitchFamily="49" charset="-122"/>
            </a:endParaRPr>
          </a:p>
        </p:txBody>
      </p:sp>
      <p:sp>
        <p:nvSpPr>
          <p:cNvPr id="115719" name="Text Box 7"/>
          <p:cNvSpPr txBox="1"/>
          <p:nvPr/>
        </p:nvSpPr>
        <p:spPr>
          <a:xfrm>
            <a:off x="0" y="2286000"/>
            <a:ext cx="8305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en-US" altLang="zh-CN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鼓</a:t>
            </a:r>
            <a:r>
              <a:rPr lang="zh-CN" altLang="en-US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作气，再（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鼓</a:t>
            </a:r>
            <a:r>
              <a:rPr lang="zh-CN" altLang="en-US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）而衰，三（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鼓</a:t>
            </a:r>
            <a:r>
              <a:rPr lang="zh-CN" altLang="en-US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）而竭。</a:t>
            </a:r>
            <a:endParaRPr lang="zh-CN" altLang="en-US" sz="27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20" name="Text Box 8"/>
          <p:cNvSpPr txBox="1"/>
          <p:nvPr/>
        </p:nvSpPr>
        <p:spPr>
          <a:xfrm>
            <a:off x="0" y="2743200"/>
            <a:ext cx="4572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700" dirty="0">
                <a:latin typeface="隶书" pitchFamily="49" charset="-122"/>
              </a:rPr>
              <a:t>2</a:t>
            </a:r>
            <a:r>
              <a:rPr lang="zh-CN" altLang="en-US" sz="2700" dirty="0">
                <a:latin typeface="隶书" pitchFamily="49" charset="-122"/>
              </a:rPr>
              <a:t>、蒙下文谓语而省略：</a:t>
            </a:r>
            <a:endParaRPr lang="zh-CN" altLang="en-US" sz="2700" dirty="0">
              <a:latin typeface="隶书" pitchFamily="49" charset="-122"/>
            </a:endParaRPr>
          </a:p>
        </p:txBody>
      </p:sp>
      <p:sp>
        <p:nvSpPr>
          <p:cNvPr id="115721" name="Text Box 9"/>
          <p:cNvSpPr txBox="1"/>
          <p:nvPr/>
        </p:nvSpPr>
        <p:spPr>
          <a:xfrm>
            <a:off x="0" y="3200400"/>
            <a:ext cx="8686800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杨子之邻人亡羊，既率其党（</a:t>
            </a:r>
            <a:r>
              <a:rPr lang="zh-CN" altLang="en-US" sz="2700" dirty="0">
                <a:latin typeface="隶书" pitchFamily="49" charset="-122"/>
                <a:ea typeface="宋体" panose="02010600030101010101" pitchFamily="2" charset="-122"/>
              </a:rPr>
              <a:t>追之</a:t>
            </a:r>
            <a:r>
              <a:rPr lang="zh-CN" altLang="en-US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），又请杨子之庶</a:t>
            </a:r>
            <a:r>
              <a:rPr lang="zh-CN" altLang="en-US" sz="2700" dirty="0">
                <a:latin typeface="隶书" pitchFamily="49" charset="-122"/>
                <a:ea typeface="宋体" panose="02010600030101010101" pitchFamily="2" charset="-122"/>
              </a:rPr>
              <a:t>追之</a:t>
            </a:r>
            <a:r>
              <a:rPr lang="zh-CN" altLang="en-US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。</a:t>
            </a:r>
            <a:r>
              <a:rPr lang="en-US" altLang="zh-CN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《</a:t>
            </a:r>
            <a:r>
              <a:rPr lang="zh-CN" altLang="en-US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列子</a:t>
            </a:r>
            <a:r>
              <a:rPr lang="en-US" altLang="zh-CN" sz="27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歧路亡羊</a:t>
            </a:r>
            <a:r>
              <a:rPr lang="en-US" altLang="zh-CN" sz="27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》</a:t>
            </a:r>
            <a:endParaRPr lang="en-US" altLang="zh-CN" sz="2700" dirty="0">
              <a:solidFill>
                <a:schemeClr val="tx1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  <p:sp>
        <p:nvSpPr>
          <p:cNvPr id="115722" name="Text Box 10"/>
          <p:cNvSpPr txBox="1"/>
          <p:nvPr/>
        </p:nvSpPr>
        <p:spPr>
          <a:xfrm>
            <a:off x="0" y="4038600"/>
            <a:ext cx="480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三、省略宾语</a:t>
            </a:r>
            <a:r>
              <a:rPr lang="en-US" altLang="zh-CN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28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23" name="Text Box 11"/>
          <p:cNvSpPr txBox="1"/>
          <p:nvPr/>
        </p:nvSpPr>
        <p:spPr>
          <a:xfrm>
            <a:off x="0" y="449580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</a:pP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文言文中省略动词和介词后的宾语是比较普遍的，所省略多是代词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之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隶书" pitchFamily="49" charset="-122"/>
            </a:endParaRPr>
          </a:p>
        </p:txBody>
      </p:sp>
      <p:sp>
        <p:nvSpPr>
          <p:cNvPr id="115724" name="Text Box 12"/>
          <p:cNvSpPr txBox="1"/>
          <p:nvPr/>
        </p:nvSpPr>
        <p:spPr>
          <a:xfrm>
            <a:off x="0" y="53340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隶书" pitchFamily="49" charset="-122"/>
              </a:rPr>
              <a:t>1</a:t>
            </a:r>
            <a:r>
              <a:rPr lang="zh-CN" altLang="en-US" sz="2800" dirty="0">
                <a:latin typeface="隶书" pitchFamily="49" charset="-122"/>
              </a:rPr>
              <a:t>、省略动词宾语</a:t>
            </a:r>
            <a:r>
              <a:rPr lang="en-US" altLang="zh-CN" sz="2800" dirty="0">
                <a:latin typeface="隶书" pitchFamily="49" charset="-122"/>
              </a:rPr>
              <a:t>:</a:t>
            </a:r>
            <a:endParaRPr lang="en-US" altLang="zh-CN" sz="2800" dirty="0">
              <a:latin typeface="隶书" pitchFamily="49" charset="-122"/>
            </a:endParaRPr>
          </a:p>
        </p:txBody>
      </p:sp>
      <p:sp>
        <p:nvSpPr>
          <p:cNvPr id="115725" name="Text Box 13"/>
          <p:cNvSpPr txBox="1"/>
          <p:nvPr/>
        </p:nvSpPr>
        <p:spPr>
          <a:xfrm>
            <a:off x="0" y="591185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项伯乃夜驰之沛公军，私见张良，具告（</a:t>
            </a:r>
            <a:r>
              <a:rPr lang="zh-CN" altLang="en-US" sz="2800" dirty="0">
                <a:latin typeface="隶书" pitchFamily="49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）以事。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鸿门宴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隶书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157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1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/>
      <p:bldP spid="115718" grpId="0"/>
      <p:bldP spid="115719" grpId="0"/>
      <p:bldP spid="115720" grpId="0"/>
      <p:bldP spid="115721" grpId="0"/>
      <p:bldP spid="115722" grpId="0"/>
      <p:bldP spid="115723" grpId="0"/>
      <p:bldP spid="115724" grpId="0"/>
      <p:bldP spid="1157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7764" name="Text Box 4"/>
          <p:cNvSpPr txBox="1"/>
          <p:nvPr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隶书" pitchFamily="49" charset="-122"/>
              </a:rPr>
              <a:t>2</a:t>
            </a:r>
            <a:r>
              <a:rPr lang="zh-CN" altLang="en-US" sz="2800" dirty="0">
                <a:latin typeface="隶书" pitchFamily="49" charset="-122"/>
              </a:rPr>
              <a:t>、省略介词宾语：</a:t>
            </a:r>
            <a:endParaRPr lang="zh-CN" altLang="en-US" sz="2800" dirty="0">
              <a:latin typeface="隶书" pitchFamily="49" charset="-122"/>
            </a:endParaRPr>
          </a:p>
        </p:txBody>
      </p:sp>
      <p:sp>
        <p:nvSpPr>
          <p:cNvPr id="117765" name="Text Box 5"/>
          <p:cNvSpPr txBox="1"/>
          <p:nvPr/>
        </p:nvSpPr>
        <p:spPr>
          <a:xfrm>
            <a:off x="0" y="45720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成视，庞然修伟，自增惭怍，不敢与（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）较。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促织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竖子不足与（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）谋。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鸿门宴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7768" name="Text Box 8"/>
          <p:cNvSpPr txBox="1"/>
          <p:nvPr/>
        </p:nvSpPr>
        <p:spPr>
          <a:xfrm>
            <a:off x="0" y="1676400"/>
            <a:ext cx="899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隶书" pitchFamily="49" charset="-122"/>
              </a:rPr>
              <a:t>四、省略介词</a:t>
            </a:r>
            <a:r>
              <a:rPr lang="zh-CN" altLang="en-US" sz="2800" dirty="0">
                <a:latin typeface="隶书" pitchFamily="49" charset="-122"/>
                <a:sym typeface="Wingdings" panose="05000000000000000000" pitchFamily="2" charset="2"/>
              </a:rPr>
              <a:t>：（于、以）</a:t>
            </a:r>
            <a:endParaRPr lang="zh-CN" altLang="en-US" sz="2800" dirty="0">
              <a:latin typeface="隶书" pitchFamily="49" charset="-122"/>
            </a:endParaRPr>
          </a:p>
        </p:txBody>
      </p:sp>
      <p:sp>
        <p:nvSpPr>
          <p:cNvPr id="117769" name="Text Box 9"/>
          <p:cNvSpPr txBox="1"/>
          <p:nvPr/>
        </p:nvSpPr>
        <p:spPr>
          <a:xfrm>
            <a:off x="0" y="2133600"/>
            <a:ext cx="9144000" cy="1458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①</a:t>
            </a:r>
            <a:r>
              <a:rPr lang="zh-CN" altLang="en-US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将军战（</a:t>
            </a:r>
            <a:r>
              <a:rPr lang="zh-CN" altLang="en-US" sz="2800" dirty="0">
                <a:latin typeface="隶书" pitchFamily="49" charset="-122"/>
                <a:ea typeface="华文中宋" pitchFamily="2" charset="-122"/>
              </a:rPr>
              <a:t>于</a:t>
            </a:r>
            <a:r>
              <a:rPr lang="zh-CN" altLang="en-US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）河北，臣战（</a:t>
            </a:r>
            <a:r>
              <a:rPr lang="zh-CN" altLang="en-US" sz="2800" dirty="0">
                <a:latin typeface="隶书" pitchFamily="49" charset="-122"/>
                <a:ea typeface="华文中宋" pitchFamily="2" charset="-122"/>
              </a:rPr>
              <a:t>于</a:t>
            </a:r>
            <a:r>
              <a:rPr lang="zh-CN" altLang="en-US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）河：</a:t>
            </a:r>
            <a:r>
              <a:rPr lang="en-US" altLang="zh-CN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鸿门宴</a:t>
            </a:r>
            <a:r>
              <a:rPr lang="en-US" altLang="zh-CN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》</a:t>
            </a:r>
            <a:endParaRPr lang="en-US" altLang="zh-CN" sz="2800" dirty="0">
              <a:solidFill>
                <a:srgbClr val="000000"/>
              </a:solidFill>
              <a:latin typeface="隶书" pitchFamily="49" charset="-122"/>
              <a:ea typeface="华文中宋" pitchFamily="2" charset="-122"/>
            </a:endParaRPr>
          </a:p>
          <a:p>
            <a:pPr>
              <a:spcBef>
                <a:spcPct val="1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隶书" pitchFamily="49" charset="-122"/>
                <a:ea typeface="华文中宋" pitchFamily="2" charset="-122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今以钟磬置（</a:t>
            </a:r>
            <a:r>
              <a:rPr lang="zh-CN" altLang="en-US" sz="2800" dirty="0">
                <a:latin typeface="隶书" pitchFamily="49" charset="-122"/>
                <a:ea typeface="华文中宋" pitchFamily="2" charset="-122"/>
              </a:rPr>
              <a:t>于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）水中：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石钟山记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隶书" pitchFamily="49" charset="-122"/>
              <a:ea typeface="华文中宋" pitchFamily="2" charset="-122"/>
            </a:endParaRPr>
          </a:p>
          <a:p>
            <a:pPr>
              <a:spcBef>
                <a:spcPct val="1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③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试之（</a:t>
            </a:r>
            <a:r>
              <a:rPr lang="zh-CN" altLang="en-US" sz="2800" dirty="0">
                <a:latin typeface="隶书" pitchFamily="49" charset="-122"/>
                <a:ea typeface="华文中宋" pitchFamily="2" charset="-122"/>
              </a:rPr>
              <a:t>以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）鸡：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促织</a:t>
            </a:r>
            <a:r>
              <a:rPr lang="en-US" altLang="zh-CN" sz="2800" dirty="0">
                <a:solidFill>
                  <a:schemeClr val="tx1"/>
                </a:solidFill>
                <a:latin typeface="隶书" pitchFamily="49" charset="-122"/>
                <a:ea typeface="华文中宋" pitchFamily="2" charset="-122"/>
              </a:rPr>
              <a:t>》</a:t>
            </a:r>
            <a:endParaRPr lang="en-US" altLang="zh-CN" sz="2800" dirty="0">
              <a:solidFill>
                <a:schemeClr val="tx1"/>
              </a:solidFill>
              <a:latin typeface="隶书" pitchFamily="49" charset="-122"/>
              <a:ea typeface="华文中宋" pitchFamily="2" charset="-122"/>
            </a:endParaRPr>
          </a:p>
        </p:txBody>
      </p:sp>
      <p:sp>
        <p:nvSpPr>
          <p:cNvPr id="117770" name="Text Box 10"/>
          <p:cNvSpPr txBox="1"/>
          <p:nvPr/>
        </p:nvSpPr>
        <p:spPr>
          <a:xfrm>
            <a:off x="0" y="3886200"/>
            <a:ext cx="803275" cy="26670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r>
              <a:rPr lang="zh-CN" altLang="en-US" sz="4000" dirty="0">
                <a:latin typeface="隶书" pitchFamily="49" charset="-122"/>
              </a:rPr>
              <a:t>省略句小结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17771" name="Text Box 11"/>
          <p:cNvSpPr txBox="1"/>
          <p:nvPr/>
        </p:nvSpPr>
        <p:spPr>
          <a:xfrm>
            <a:off x="1143000" y="3733800"/>
            <a:ext cx="67056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dirty="0">
                <a:latin typeface="隶书" pitchFamily="49" charset="-122"/>
              </a:rPr>
              <a:t>1</a:t>
            </a:r>
            <a:r>
              <a:rPr lang="zh-CN" altLang="en-US" dirty="0">
                <a:latin typeface="隶书" pitchFamily="49" charset="-122"/>
              </a:rPr>
              <a:t>、省略主语。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17772" name="Text Box 12"/>
          <p:cNvSpPr txBox="1"/>
          <p:nvPr/>
        </p:nvSpPr>
        <p:spPr>
          <a:xfrm>
            <a:off x="1143000" y="4495800"/>
            <a:ext cx="70104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dirty="0">
                <a:latin typeface="隶书" pitchFamily="49" charset="-122"/>
              </a:rPr>
              <a:t>２、省略谓语动词。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17773" name="Text Box 13"/>
          <p:cNvSpPr txBox="1"/>
          <p:nvPr/>
        </p:nvSpPr>
        <p:spPr>
          <a:xfrm>
            <a:off x="1143000" y="5257800"/>
            <a:ext cx="71628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dirty="0">
                <a:latin typeface="隶书" pitchFamily="49" charset="-122"/>
              </a:rPr>
              <a:t>３、省略宾语。　</a:t>
            </a:r>
            <a:endParaRPr lang="zh-CN" altLang="en-US" dirty="0">
              <a:latin typeface="隶书" pitchFamily="49" charset="-122"/>
            </a:endParaRPr>
          </a:p>
        </p:txBody>
      </p:sp>
      <p:sp>
        <p:nvSpPr>
          <p:cNvPr id="117774" name="Text Box 14"/>
          <p:cNvSpPr txBox="1"/>
          <p:nvPr/>
        </p:nvSpPr>
        <p:spPr>
          <a:xfrm>
            <a:off x="1143000" y="6019800"/>
            <a:ext cx="7162800" cy="588963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dirty="0">
                <a:latin typeface="隶书" pitchFamily="49" charset="-122"/>
              </a:rPr>
              <a:t>４、省略介词。</a:t>
            </a:r>
            <a:endParaRPr lang="zh-CN" altLang="en-US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  <p:bldP spid="117765" grpId="0"/>
      <p:bldP spid="117768" grpId="0"/>
      <p:bldP spid="117769" grpId="0"/>
      <p:bldP spid="117770" grpId="0" animBg="1"/>
      <p:bldP spid="117771" grpId="0" animBg="1"/>
      <p:bldP spid="117772" grpId="0" animBg="1"/>
      <p:bldP spid="117773" grpId="0" animBg="1"/>
      <p:bldP spid="11777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AutoShape 2"/>
          <p:cNvSpPr/>
          <p:nvPr/>
        </p:nvSpPr>
        <p:spPr>
          <a:xfrm>
            <a:off x="539750" y="1628775"/>
            <a:ext cx="8135938" cy="4824413"/>
          </a:xfrm>
          <a:prstGeom prst="roundRect">
            <a:avLst>
              <a:gd name="adj" fmla="val 16667"/>
            </a:avLst>
          </a:prstGeom>
          <a:solidFill>
            <a:srgbClr val="FFFFFF">
              <a:alpha val="70979"/>
            </a:srgbClr>
          </a:solidFill>
          <a:ln w="101600" cap="flat" cmpd="sng">
            <a:pattFill prst="plaid">
              <a:fgClr>
                <a:srgbClr val="008080"/>
              </a:fgClr>
              <a:bgClr>
                <a:srgbClr val="FFFFFF"/>
              </a:bgClr>
            </a:patt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92515" name="Rectangle 3"/>
          <p:cNvSpPr/>
          <p:nvPr/>
        </p:nvSpPr>
        <p:spPr>
          <a:xfrm>
            <a:off x="827088" y="1916113"/>
            <a:ext cx="7777162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固定格式也叫固定结构，或者凝固结构。它的语法特点就是由一些不同词性的词凝结在一起，固定成为一种句法格式，表达一种新的语法意义，世代沿用，约定俗成，经久不变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这些固定用法大致可分为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表示疑问、表示反问、表示感叹、表示揣度和表示选择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五种：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228" name="Group 4"/>
          <p:cNvGrpSpPr/>
          <p:nvPr/>
        </p:nvGrpSpPr>
        <p:grpSpPr>
          <a:xfrm>
            <a:off x="539750" y="404813"/>
            <a:ext cx="5616575" cy="935037"/>
            <a:chOff x="0" y="0"/>
            <a:chExt cx="3538" cy="589"/>
          </a:xfrm>
        </p:grpSpPr>
        <p:pic>
          <p:nvPicPr>
            <p:cNvPr id="52229" name="Picture 5" descr="卷轴222222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538" cy="5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0" name="Text Box 6"/>
            <p:cNvSpPr txBox="1"/>
            <p:nvPr/>
          </p:nvSpPr>
          <p:spPr>
            <a:xfrm>
              <a:off x="544" y="91"/>
              <a:ext cx="24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Arial" panose="020B0604020202020204" pitchFamily="34" charset="0"/>
                  <a:ea typeface="黑体" panose="02010609060101010101" pitchFamily="49" charset="-122"/>
                </a:rPr>
                <a:t>常见文言文固定格式</a:t>
              </a:r>
              <a:endParaRPr lang="zh-CN" altLang="en-US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1925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/>
          <p:nvPr/>
        </p:nvSpPr>
        <p:spPr>
          <a:xfrm>
            <a:off x="457200" y="609600"/>
            <a:ext cx="8135938" cy="5832475"/>
          </a:xfrm>
          <a:prstGeom prst="rect">
            <a:avLst/>
          </a:prstGeom>
          <a:solidFill>
            <a:srgbClr val="FFFFFF">
              <a:alpha val="52156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93539" name="Rectangle 3"/>
          <p:cNvSpPr/>
          <p:nvPr/>
        </p:nvSpPr>
        <p:spPr>
          <a:xfrm>
            <a:off x="17145" y="836930"/>
            <a:ext cx="968311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）表示疑问：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、何以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？（根据什么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？凭什么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王曰：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何以知之？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、何所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？（所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的是什么？）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问女何所思，问女何所忆？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、奈何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怎么办？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未辞也，为之奈何？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charRg st="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charRg st="8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39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charRg st="83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39">
                                            <p:txEl>
                                              <p:charRg st="83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/>
          <p:nvPr/>
        </p:nvSpPr>
        <p:spPr>
          <a:xfrm>
            <a:off x="323850" y="620713"/>
            <a:ext cx="8424863" cy="5688012"/>
          </a:xfrm>
          <a:prstGeom prst="rect">
            <a:avLst/>
          </a:prstGeom>
          <a:solidFill>
            <a:srgbClr val="FFFFFF">
              <a:alpha val="52156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94563" name="Rectangle 3"/>
          <p:cNvSpPr/>
          <p:nvPr/>
        </p:nvSpPr>
        <p:spPr>
          <a:xfrm>
            <a:off x="457200" y="836613"/>
            <a:ext cx="8915400" cy="5208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、如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何？奈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何？（拿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怎么样呢？）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如太行王屋何？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虞兮虞兮奈若何？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、孰与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？（与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相比，哪个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吾孰与城比徐公美？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公之视廉将军孰与秦王？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、何为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？（为什么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君何为生我家？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63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63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0" y="2286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0" y="3810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0" y="2125663"/>
            <a:ext cx="91440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WordArt 5"/>
          <p:cNvSpPr>
            <a:spLocks noTextEdit="1"/>
          </p:cNvSpPr>
          <p:nvPr/>
        </p:nvSpPr>
        <p:spPr>
          <a:xfrm>
            <a:off x="762000" y="2590800"/>
            <a:ext cx="4495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>
                <a:ln w="19050" cap="flat" cmpd="sng">
                  <a:solidFill>
                    <a:srgbClr val="00FF00"/>
                  </a:solidFill>
                  <a:prstDash val="lgDash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宾语前置</a:t>
            </a:r>
            <a:endParaRPr lang="zh-CN" altLang="en-US" sz="4000" b="1">
              <a:ln w="19050" cap="flat" cmpd="sng">
                <a:solidFill>
                  <a:srgbClr val="00FF00"/>
                </a:solidFill>
                <a:prstDash val="lgDash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0246" name="AutoShape 11">
            <a:hlinkClick r:id="" action="ppaction://noaction"/>
          </p:cNvPr>
          <p:cNvSpPr/>
          <p:nvPr/>
        </p:nvSpPr>
        <p:spPr>
          <a:xfrm>
            <a:off x="6477000" y="1905000"/>
            <a:ext cx="533400" cy="3810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0247" name="AutoShape 12">
            <a:hlinkClick r:id="" action="ppaction://noaction"/>
          </p:cNvPr>
          <p:cNvSpPr/>
          <p:nvPr/>
        </p:nvSpPr>
        <p:spPr>
          <a:xfrm>
            <a:off x="6400800" y="2895600"/>
            <a:ext cx="533400" cy="3810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0248" name="AutoShape 13">
            <a:hlinkClick r:id="" action="ppaction://noaction"/>
          </p:cNvPr>
          <p:cNvSpPr/>
          <p:nvPr/>
        </p:nvSpPr>
        <p:spPr>
          <a:xfrm>
            <a:off x="7848600" y="3810000"/>
            <a:ext cx="533400" cy="3810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0249" name="AutoShape 14"/>
          <p:cNvSpPr/>
          <p:nvPr/>
        </p:nvSpPr>
        <p:spPr>
          <a:xfrm>
            <a:off x="6629400" y="4876800"/>
            <a:ext cx="533400" cy="3810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/>
          <p:nvPr/>
        </p:nvSpPr>
        <p:spPr>
          <a:xfrm>
            <a:off x="457200" y="304800"/>
            <a:ext cx="8135938" cy="5545138"/>
          </a:xfrm>
          <a:prstGeom prst="rect">
            <a:avLst/>
          </a:prstGeom>
          <a:solidFill>
            <a:srgbClr val="FFFFFF">
              <a:alpha val="52156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95587" name="Rectangle 3"/>
          <p:cNvSpPr/>
          <p:nvPr/>
        </p:nvSpPr>
        <p:spPr>
          <a:xfrm>
            <a:off x="914400" y="457200"/>
            <a:ext cx="8229600" cy="4768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）表示反问：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哉（也）？（怎么能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若为佣耕，何富贵也？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为？（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为什么呢？）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何辞为？        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、何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之有？（有什么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例如：宋何罪之有？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7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587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5587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>
            <a:off x="457200" y="152400"/>
            <a:ext cx="8839200" cy="6119813"/>
          </a:xfrm>
          <a:prstGeom prst="rect">
            <a:avLst/>
          </a:prstGeom>
          <a:solidFill>
            <a:srgbClr val="FFFFFF">
              <a:alpha val="52156"/>
            </a:srgb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96611" name="Rectangle 3"/>
          <p:cNvSpPr/>
          <p:nvPr/>
        </p:nvSpPr>
        <p:spPr>
          <a:xfrm>
            <a:off x="827088" y="476250"/>
            <a:ext cx="7704137" cy="593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、安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哉（乎）？（哪里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燕雀安知鸿鹄之志哉？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、不亦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乎？（不是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人不知而不愠，不亦君子乎？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欤？（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子非三闾大夫欤？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、顾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哉？（难道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顾不如蜀鄙之僧哉？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、独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哉？（难道</a:t>
            </a:r>
            <a:r>
              <a:rPr lang="en-US" altLang="zh-CN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吗？）</a:t>
            </a:r>
            <a:endParaRPr lang="zh-CN" altLang="en-US" dirty="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相如虽弩，独畏廉将军哉？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6611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65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6611">
                                            <p:txEl>
                                              <p:charRg st="65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6611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6611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900113" y="0"/>
            <a:ext cx="82438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685800" y="0"/>
            <a:ext cx="7621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翻译下列句子，找出它们的特点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33400" y="838200"/>
            <a:ext cx="8763000" cy="267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10000"/>
              </a:lnSpc>
            </a:pPr>
            <a:r>
              <a:rPr lang="en-US" altLang="zh-CN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①</a:t>
            </a:r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大王来何操？</a:t>
            </a:r>
            <a:endParaRPr lang="zh-CN" altLang="en-US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②沛公安在？</a:t>
            </a:r>
            <a:endParaRPr lang="zh-CN" altLang="en-US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③客何为者</a:t>
            </a:r>
            <a:r>
              <a:rPr lang="en-US" altLang="zh-CN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?</a:t>
            </a:r>
            <a:endParaRPr lang="en-US" altLang="zh-CN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10000"/>
              </a:lnSpc>
            </a:pPr>
            <a:r>
              <a:rPr lang="en-US" altLang="zh-CN" sz="2900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⑷</a:t>
            </a:r>
            <a:r>
              <a:rPr lang="zh-CN" altLang="en-US" sz="2900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微斯人，吾谁与归？</a:t>
            </a:r>
            <a:endParaRPr lang="zh-CN" altLang="en-US" sz="2900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sz="2900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⑸不然，籍何以至此？</a:t>
            </a:r>
            <a:r>
              <a:rPr lang="zh-CN" altLang="en-US" sz="2000" b="0" dirty="0">
                <a:latin typeface="隶书" pitchFamily="49" charset="-122"/>
              </a:rPr>
              <a:t>要不然</a:t>
            </a:r>
            <a:r>
              <a:rPr lang="en-US" altLang="zh-CN" sz="2000" b="0" dirty="0">
                <a:latin typeface="隶书" pitchFamily="49" charset="-122"/>
              </a:rPr>
              <a:t>,</a:t>
            </a:r>
            <a:r>
              <a:rPr lang="zh-CN" altLang="en-US" sz="2000" b="0" dirty="0">
                <a:latin typeface="隶书" pitchFamily="49" charset="-122"/>
              </a:rPr>
              <a:t>我凭借什么</a:t>
            </a:r>
            <a:r>
              <a:rPr lang="en-US" altLang="zh-CN" sz="2000" b="0" dirty="0">
                <a:latin typeface="隶书" pitchFamily="49" charset="-122"/>
              </a:rPr>
              <a:t>(</a:t>
            </a:r>
            <a:r>
              <a:rPr lang="zh-CN" altLang="en-US" sz="2000" b="0" dirty="0">
                <a:latin typeface="隶书" pitchFamily="49" charset="-122"/>
              </a:rPr>
              <a:t>生气</a:t>
            </a:r>
            <a:r>
              <a:rPr lang="en-US" altLang="zh-CN" sz="2000" b="0" dirty="0">
                <a:latin typeface="隶书" pitchFamily="49" charset="-122"/>
              </a:rPr>
              <a:t>)</a:t>
            </a:r>
            <a:r>
              <a:rPr lang="zh-CN" altLang="en-US" sz="2000" b="0" dirty="0">
                <a:latin typeface="隶书" pitchFamily="49" charset="-122"/>
              </a:rPr>
              <a:t>到这种地步呢</a:t>
            </a:r>
            <a:r>
              <a:rPr lang="zh-CN" altLang="en-US" sz="2000" dirty="0">
                <a:latin typeface="隶书" pitchFamily="49" charset="-122"/>
              </a:rPr>
              <a:t> </a:t>
            </a:r>
            <a:endParaRPr lang="zh-CN" altLang="en-US" sz="2000" dirty="0">
              <a:latin typeface="隶书" pitchFamily="49" charset="-122"/>
            </a:endParaRPr>
          </a:p>
        </p:txBody>
      </p:sp>
      <p:sp>
        <p:nvSpPr>
          <p:cNvPr id="143365" name="Text Box 5"/>
          <p:cNvSpPr txBox="1"/>
          <p:nvPr/>
        </p:nvSpPr>
        <p:spPr>
          <a:xfrm>
            <a:off x="3924300" y="908050"/>
            <a:ext cx="14509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何操”</a:t>
            </a:r>
            <a:r>
              <a:rPr lang="zh-CN" altLang="en-US" sz="28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66" name="AutoShape 6"/>
          <p:cNvSpPr/>
          <p:nvPr/>
        </p:nvSpPr>
        <p:spPr>
          <a:xfrm>
            <a:off x="5364163" y="1125538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3367" name="Text Box 7"/>
          <p:cNvSpPr txBox="1"/>
          <p:nvPr/>
        </p:nvSpPr>
        <p:spPr>
          <a:xfrm>
            <a:off x="6013450" y="908050"/>
            <a:ext cx="14509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操何”</a:t>
            </a:r>
            <a:r>
              <a:rPr lang="zh-CN" altLang="en-US" sz="2800" b="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68" name="Text Box 8"/>
          <p:cNvSpPr txBox="1"/>
          <p:nvPr/>
        </p:nvSpPr>
        <p:spPr>
          <a:xfrm>
            <a:off x="3962400" y="1447800"/>
            <a:ext cx="1254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安在”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69" name="AutoShape 9"/>
          <p:cNvSpPr/>
          <p:nvPr/>
        </p:nvSpPr>
        <p:spPr>
          <a:xfrm>
            <a:off x="5334000" y="1676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3370" name="AutoShape 10"/>
          <p:cNvSpPr/>
          <p:nvPr/>
        </p:nvSpPr>
        <p:spPr>
          <a:xfrm>
            <a:off x="5334000" y="22860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3371" name="Text Box 11"/>
          <p:cNvSpPr txBox="1"/>
          <p:nvPr/>
        </p:nvSpPr>
        <p:spPr>
          <a:xfrm>
            <a:off x="6019800" y="1447800"/>
            <a:ext cx="1254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在安”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2" name="Text Box 12"/>
          <p:cNvSpPr txBox="1"/>
          <p:nvPr/>
        </p:nvSpPr>
        <p:spPr>
          <a:xfrm>
            <a:off x="3995738" y="2057400"/>
            <a:ext cx="1254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何为”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3" name="Text Box 13"/>
          <p:cNvSpPr txBox="1"/>
          <p:nvPr/>
        </p:nvSpPr>
        <p:spPr>
          <a:xfrm>
            <a:off x="6096000" y="2057400"/>
            <a:ext cx="1254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为何”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4" name="Text Box 14"/>
          <p:cNvSpPr txBox="1"/>
          <p:nvPr/>
        </p:nvSpPr>
        <p:spPr>
          <a:xfrm>
            <a:off x="685800" y="3581400"/>
            <a:ext cx="84582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5000"/>
              </a:lnSpc>
            </a:pPr>
            <a:r>
              <a:rPr lang="en-US" altLang="zh-CN" sz="2800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句式的特点：</a:t>
            </a:r>
            <a:endParaRPr lang="zh-CN" altLang="en-US" sz="2800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、都是</a:t>
            </a:r>
            <a:r>
              <a:rPr lang="zh-CN" altLang="en-US" sz="2800" u="sng" dirty="0">
                <a:latin typeface="华文中宋" pitchFamily="2" charset="-122"/>
                <a:ea typeface="华文中宋" pitchFamily="2" charset="-122"/>
              </a:rPr>
              <a:t>疑问句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endParaRPr lang="zh-CN" altLang="en-US" sz="280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800" u="sng" dirty="0">
                <a:latin typeface="华文中宋" pitchFamily="2" charset="-122"/>
                <a:ea typeface="华文中宋" pitchFamily="2" charset="-122"/>
              </a:rPr>
              <a:t>疑问代词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分别是“何”“安”“何”，它们分别作“操”“在”“为”的宾语。</a:t>
            </a:r>
            <a:endParaRPr lang="zh-CN" altLang="en-US" sz="280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、宾语都</a:t>
            </a:r>
            <a:r>
              <a:rPr lang="zh-CN" altLang="en-US" sz="2800" u="sng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前置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了。</a:t>
            </a:r>
            <a:endParaRPr lang="zh-CN" altLang="en-US" sz="280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375" name="Rectangle 15"/>
          <p:cNvSpPr/>
          <p:nvPr/>
        </p:nvSpPr>
        <p:spPr>
          <a:xfrm>
            <a:off x="838200" y="5781675"/>
            <a:ext cx="7677150" cy="1076325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规律一：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疑问句中疑问代词作宾语时，宾语前置。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80" name="Picture 16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4897438"/>
            <a:ext cx="900113" cy="206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2"/>
          <p:cNvGrpSpPr/>
          <p:nvPr/>
        </p:nvGrpSpPr>
        <p:grpSpPr>
          <a:xfrm>
            <a:off x="2514600" y="2971800"/>
            <a:ext cx="719138" cy="523875"/>
            <a:chOff x="0" y="0"/>
            <a:chExt cx="453" cy="330"/>
          </a:xfrm>
        </p:grpSpPr>
        <p:sp>
          <p:nvSpPr>
            <p:cNvPr id="11282" name="Line 23"/>
            <p:cNvSpPr/>
            <p:nvPr/>
          </p:nvSpPr>
          <p:spPr>
            <a:xfrm>
              <a:off x="0" y="0"/>
              <a:ext cx="23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3" name="Line 24"/>
            <p:cNvSpPr/>
            <p:nvPr/>
          </p:nvSpPr>
          <p:spPr>
            <a:xfrm>
              <a:off x="234" y="0"/>
              <a:ext cx="0" cy="33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4" name="Line 25"/>
            <p:cNvSpPr/>
            <p:nvPr/>
          </p:nvSpPr>
          <p:spPr>
            <a:xfrm>
              <a:off x="234" y="330"/>
              <a:ext cx="219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5" grpId="0"/>
      <p:bldP spid="143366" grpId="0" animBg="1"/>
      <p:bldP spid="143367" grpId="0"/>
      <p:bldP spid="143368" grpId="0"/>
      <p:bldP spid="143369" grpId="0" animBg="1"/>
      <p:bldP spid="143370" grpId="0" animBg="1"/>
      <p:bldP spid="143371" grpId="0"/>
      <p:bldP spid="143372" grpId="0"/>
      <p:bldP spid="143373" grpId="0"/>
      <p:bldP spid="143374" grpId="0"/>
      <p:bldP spid="1433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900113" y="26988"/>
            <a:ext cx="82438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89" name="Text Box 5"/>
          <p:cNvSpPr txBox="1"/>
          <p:nvPr/>
        </p:nvSpPr>
        <p:spPr>
          <a:xfrm>
            <a:off x="318135" y="1256665"/>
            <a:ext cx="8452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疑问代词有：</a:t>
            </a:r>
            <a:r>
              <a:rPr lang="zh-CN" altLang="en-US" sz="4800" dirty="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4800" dirty="0">
                <a:latin typeface="Arial" panose="020B0604020202020204" pitchFamily="34" charset="0"/>
                <a:ea typeface="华文中宋" pitchFamily="2" charset="-122"/>
              </a:rPr>
              <a:t>何、谁、孰、胡、曷、恶、安、焉、奚</a:t>
            </a:r>
            <a:r>
              <a:rPr lang="zh-CN" altLang="en-US" sz="4800" dirty="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4800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等</a:t>
            </a:r>
            <a:r>
              <a:rPr lang="en-US" altLang="zh-CN" sz="4800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.</a:t>
            </a:r>
            <a:endParaRPr lang="zh-CN" altLang="en-US" sz="4800" dirty="0">
              <a:solidFill>
                <a:srgbClr val="0000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endParaRPr lang="en-US" altLang="zh-CN" sz="4800" b="0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12292" name="Picture 6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4897438"/>
            <a:ext cx="900113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5" name="Picture 9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3429000"/>
            <a:ext cx="827088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900113" y="0"/>
            <a:ext cx="82438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971550" y="-49212"/>
            <a:ext cx="6584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翻译下列句子，找出它们的特点</a:t>
            </a:r>
            <a:endParaRPr lang="zh-CN" altLang="en-US" sz="3600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900113" y="692150"/>
            <a:ext cx="6732587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①</a:t>
            </a:r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忌不自信。</a:t>
            </a:r>
            <a:endParaRPr lang="zh-CN" altLang="en-US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②未之有也。</a:t>
            </a:r>
            <a:endParaRPr lang="zh-CN" altLang="en-US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dirty="0">
                <a:solidFill>
                  <a:srgbClr val="000808"/>
                </a:solidFill>
                <a:latin typeface="华文中宋" pitchFamily="2" charset="-122"/>
                <a:ea typeface="华文中宋" pitchFamily="2" charset="-122"/>
              </a:rPr>
              <a:t>③古之人不余欺也！</a:t>
            </a:r>
            <a:endParaRPr lang="zh-CN" altLang="en-US" dirty="0">
              <a:solidFill>
                <a:srgbClr val="000808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en-US" altLang="zh-CN" b="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5413" name="AutoShape 5"/>
          <p:cNvSpPr/>
          <p:nvPr/>
        </p:nvSpPr>
        <p:spPr>
          <a:xfrm>
            <a:off x="5181600" y="8382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5414" name="AutoShape 6"/>
          <p:cNvSpPr/>
          <p:nvPr/>
        </p:nvSpPr>
        <p:spPr>
          <a:xfrm>
            <a:off x="5334000" y="13716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5415" name="AutoShape 7"/>
          <p:cNvSpPr/>
          <p:nvPr/>
        </p:nvSpPr>
        <p:spPr>
          <a:xfrm>
            <a:off x="6324600" y="1905000"/>
            <a:ext cx="609600" cy="228600"/>
          </a:xfrm>
          <a:prstGeom prst="rightArrow">
            <a:avLst>
              <a:gd name="adj1" fmla="val 50000"/>
              <a:gd name="adj2" fmla="val 66666"/>
            </a:avLst>
          </a:prstGeom>
          <a:solidFill>
            <a:srgbClr val="FF0000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隶书" pitchFamily="49" charset="-122"/>
            </a:endParaRPr>
          </a:p>
        </p:txBody>
      </p:sp>
      <p:sp>
        <p:nvSpPr>
          <p:cNvPr id="145416" name="Text Box 8"/>
          <p:cNvSpPr txBox="1"/>
          <p:nvPr/>
        </p:nvSpPr>
        <p:spPr>
          <a:xfrm>
            <a:off x="3200400" y="685800"/>
            <a:ext cx="18145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不自信”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17" name="Text Box 9"/>
          <p:cNvSpPr txBox="1"/>
          <p:nvPr/>
        </p:nvSpPr>
        <p:spPr>
          <a:xfrm>
            <a:off x="6019800" y="685800"/>
            <a:ext cx="18145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不信自”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18" name="Text Box 10"/>
          <p:cNvSpPr txBox="1"/>
          <p:nvPr/>
        </p:nvSpPr>
        <p:spPr>
          <a:xfrm>
            <a:off x="3352800" y="1169988"/>
            <a:ext cx="18145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未之有”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19" name="Text Box 11"/>
          <p:cNvSpPr txBox="1"/>
          <p:nvPr/>
        </p:nvSpPr>
        <p:spPr>
          <a:xfrm>
            <a:off x="6172200" y="1143000"/>
            <a:ext cx="18145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未有之”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20" name="Text Box 12"/>
          <p:cNvSpPr txBox="1"/>
          <p:nvPr/>
        </p:nvSpPr>
        <p:spPr>
          <a:xfrm>
            <a:off x="4648200" y="1703388"/>
            <a:ext cx="18145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不余欺”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21" name="Text Box 13"/>
          <p:cNvSpPr txBox="1"/>
          <p:nvPr/>
        </p:nvSpPr>
        <p:spPr>
          <a:xfrm>
            <a:off x="7010400" y="1676400"/>
            <a:ext cx="18145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不欺余”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22" name="Text Box 14"/>
          <p:cNvSpPr txBox="1"/>
          <p:nvPr/>
        </p:nvSpPr>
        <p:spPr>
          <a:xfrm>
            <a:off x="1066800" y="2743200"/>
            <a:ext cx="7772400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华文中宋" pitchFamily="2" charset="-122"/>
                <a:ea typeface="华文中宋" pitchFamily="2" charset="-122"/>
              </a:rPr>
              <a:t>句子的特点：</a:t>
            </a:r>
            <a:endParaRPr lang="zh-CN" altLang="en-US" sz="3600" dirty="0"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、都是</a:t>
            </a:r>
            <a:r>
              <a:rPr lang="zh-CN" altLang="en-US" sz="2800" u="sng" dirty="0">
                <a:latin typeface="华文中宋" pitchFamily="2" charset="-122"/>
                <a:ea typeface="华文中宋" pitchFamily="2" charset="-122"/>
              </a:rPr>
              <a:t>否定句</a:t>
            </a:r>
            <a:r>
              <a:rPr lang="zh-CN" altLang="en-US" sz="2800" b="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endParaRPr lang="zh-CN" altLang="en-US" sz="2800" b="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代词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分别是“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自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”“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”“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余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 “</a:t>
            </a:r>
            <a:r>
              <a:rPr lang="zh-CN" altLang="en-US" sz="2800" dirty="0">
                <a:latin typeface="华文中宋" pitchFamily="2" charset="-122"/>
                <a:ea typeface="华文中宋" pitchFamily="2" charset="-122"/>
              </a:rPr>
              <a:t>之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 ，它们分别作“信”“有”“欺”“闻”的宾语</a:t>
            </a:r>
            <a:r>
              <a:rPr lang="zh-CN" altLang="en-US" sz="2800" b="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endParaRPr lang="zh-CN" altLang="en-US" sz="2800" b="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、宾语都前置</a:t>
            </a:r>
            <a:r>
              <a:rPr lang="zh-CN" altLang="en-US" sz="2800" b="0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0" dirty="0">
              <a:solidFill>
                <a:srgbClr val="3333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5423" name="Text Box 15"/>
          <p:cNvSpPr txBox="1"/>
          <p:nvPr/>
        </p:nvSpPr>
        <p:spPr>
          <a:xfrm>
            <a:off x="990600" y="5257800"/>
            <a:ext cx="7467600" cy="1138238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规律二：</a:t>
            </a:r>
            <a:r>
              <a:rPr lang="zh-CN" altLang="en-US" dirty="0">
                <a:latin typeface="Arial" panose="020B0604020202020204" pitchFamily="34" charset="0"/>
              </a:rPr>
              <a:t>                    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     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否定句中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代词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作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宾语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时，宾语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前置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13328" name="Picture 16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4897438"/>
            <a:ext cx="900113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animBg="1"/>
      <p:bldP spid="145414" grpId="0" animBg="1"/>
      <p:bldP spid="145415" grpId="0" animBg="1"/>
      <p:bldP spid="145416" grpId="0"/>
      <p:bldP spid="145417" grpId="0"/>
      <p:bldP spid="145418" grpId="0"/>
      <p:bldP spid="145419" grpId="0"/>
      <p:bldP spid="145420" grpId="0"/>
      <p:bldP spid="145421" grpId="0"/>
      <p:bldP spid="145422" grpId="0"/>
      <p:bldP spid="1454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60" name="Text Box 4"/>
          <p:cNvSpPr txBox="1"/>
          <p:nvPr/>
        </p:nvSpPr>
        <p:spPr>
          <a:xfrm>
            <a:off x="609600" y="3962400"/>
            <a:ext cx="8242300" cy="2417763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规律三：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 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”或</a:t>
            </a:r>
            <a:r>
              <a:rPr lang="zh-CN" altLang="en-US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之</a:t>
            </a:r>
            <a:r>
              <a:rPr lang="zh-CN" altLang="en-US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”把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宾语提到动词前，以突出强调宾语。这时的“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”或</a:t>
            </a:r>
            <a:r>
              <a:rPr lang="zh-CN" altLang="en-US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之</a:t>
            </a:r>
            <a:r>
              <a:rPr lang="zh-CN" altLang="en-US" dirty="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只是宾语前置的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标志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没有什么实在意义</a:t>
            </a:r>
            <a:r>
              <a:rPr lang="zh-CN" altLang="en-US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b="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914400" y="381000"/>
            <a:ext cx="6096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462" name="Text Box 6"/>
          <p:cNvSpPr txBox="1"/>
          <p:nvPr/>
        </p:nvSpPr>
        <p:spPr>
          <a:xfrm>
            <a:off x="1258888" y="260350"/>
            <a:ext cx="73914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翻译下列句子，找出它们的特点</a:t>
            </a:r>
            <a:endParaRPr lang="zh-CN" altLang="en-US" sz="3600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、句读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不知，惑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不解。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、何陋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有？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无乃尔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过矣？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唯利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图。</a:t>
            </a:r>
            <a:r>
              <a:rPr lang="zh-CN" altLang="en-US" sz="3600" dirty="0">
                <a:solidFill>
                  <a:srgbClr val="0033CC"/>
                </a:solidFill>
                <a:latin typeface="隶书" pitchFamily="49" charset="-122"/>
              </a:rPr>
              <a:t>唯才是举。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唯余马首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瞻。</a:t>
            </a:r>
            <a:endParaRPr lang="zh-CN" altLang="en-US" sz="3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4495800" y="2514600"/>
            <a:ext cx="1222375" cy="576263"/>
            <a:chOff x="0" y="0"/>
            <a:chExt cx="770" cy="363"/>
          </a:xfrm>
        </p:grpSpPr>
        <p:sp>
          <p:nvSpPr>
            <p:cNvPr id="14351" name="Line 8"/>
            <p:cNvSpPr/>
            <p:nvPr/>
          </p:nvSpPr>
          <p:spPr>
            <a:xfrm>
              <a:off x="0" y="0"/>
              <a:ext cx="50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2" name="Line 9"/>
            <p:cNvSpPr/>
            <p:nvPr/>
          </p:nvSpPr>
          <p:spPr>
            <a:xfrm>
              <a:off x="506" y="0"/>
              <a:ext cx="0" cy="36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3" name="Line 10"/>
            <p:cNvSpPr/>
            <p:nvPr/>
          </p:nvSpPr>
          <p:spPr>
            <a:xfrm>
              <a:off x="506" y="363"/>
              <a:ext cx="26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2286000" y="2514600"/>
            <a:ext cx="1222375" cy="576263"/>
            <a:chOff x="0" y="0"/>
            <a:chExt cx="770" cy="363"/>
          </a:xfrm>
        </p:grpSpPr>
        <p:sp>
          <p:nvSpPr>
            <p:cNvPr id="14348" name="Line 12"/>
            <p:cNvSpPr/>
            <p:nvPr/>
          </p:nvSpPr>
          <p:spPr>
            <a:xfrm>
              <a:off x="0" y="0"/>
              <a:ext cx="50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9" name="Line 13"/>
            <p:cNvSpPr/>
            <p:nvPr/>
          </p:nvSpPr>
          <p:spPr>
            <a:xfrm>
              <a:off x="506" y="0"/>
              <a:ext cx="0" cy="36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0" name="Line 14"/>
            <p:cNvSpPr/>
            <p:nvPr/>
          </p:nvSpPr>
          <p:spPr>
            <a:xfrm>
              <a:off x="506" y="363"/>
              <a:ext cx="26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5"/>
          <p:cNvGrpSpPr/>
          <p:nvPr/>
        </p:nvGrpSpPr>
        <p:grpSpPr>
          <a:xfrm>
            <a:off x="3124200" y="3124200"/>
            <a:ext cx="1222375" cy="576263"/>
            <a:chOff x="0" y="0"/>
            <a:chExt cx="770" cy="363"/>
          </a:xfrm>
        </p:grpSpPr>
        <p:sp>
          <p:nvSpPr>
            <p:cNvPr id="14345" name="Line 16"/>
            <p:cNvSpPr/>
            <p:nvPr/>
          </p:nvSpPr>
          <p:spPr>
            <a:xfrm>
              <a:off x="0" y="0"/>
              <a:ext cx="50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6" name="Line 17"/>
            <p:cNvSpPr/>
            <p:nvPr/>
          </p:nvSpPr>
          <p:spPr>
            <a:xfrm>
              <a:off x="506" y="0"/>
              <a:ext cx="0" cy="36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7" name="Line 18"/>
            <p:cNvSpPr/>
            <p:nvPr/>
          </p:nvSpPr>
          <p:spPr>
            <a:xfrm>
              <a:off x="506" y="363"/>
              <a:ext cx="26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animBg="1"/>
      <p:bldP spid="1474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Picture 2" descr="从军行（青海长云）"/>
          <p:cNvPicPr>
            <a:picLocks noChangeAspect="1"/>
          </p:cNvPicPr>
          <p:nvPr/>
        </p:nvPicPr>
        <p:blipFill>
          <a:blip r:embed="rId1"/>
          <a:srcRect l="65520" r="99" b="-29"/>
          <a:stretch>
            <a:fillRect/>
          </a:stretch>
        </p:blipFill>
        <p:spPr>
          <a:xfrm>
            <a:off x="685800" y="0"/>
            <a:ext cx="82438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从军行（青海长云）"/>
          <p:cNvPicPr>
            <a:picLocks noChangeAspect="1"/>
          </p:cNvPicPr>
          <p:nvPr/>
        </p:nvPicPr>
        <p:blipFill>
          <a:blip r:embed="rId1">
            <a:clrChange>
              <a:clrFrom>
                <a:srgbClr val="F3F9F5"/>
              </a:clrFrom>
              <a:clrTo>
                <a:srgbClr val="F3F9F5">
                  <a:alpha val="0"/>
                </a:srgbClr>
              </a:clrTo>
            </a:clrChange>
          </a:blip>
          <a:srcRect t="87042" r="34776" b="-29"/>
          <a:stretch>
            <a:fillRect/>
          </a:stretch>
        </p:blipFill>
        <p:spPr>
          <a:xfrm>
            <a:off x="0" y="4897438"/>
            <a:ext cx="900113" cy="206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WordArt 4"/>
          <p:cNvSpPr>
            <a:spLocks noTextEdit="1"/>
          </p:cNvSpPr>
          <p:nvPr/>
        </p:nvSpPr>
        <p:spPr>
          <a:xfrm rot="5400000">
            <a:off x="-1547812" y="1852613"/>
            <a:ext cx="3671887" cy="5762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3333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宾语前置句小结</a:t>
            </a:r>
            <a:endParaRPr lang="zh-CN" altLang="en-US" sz="3600" b="1">
              <a:solidFill>
                <a:srgbClr val="3333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51557" name="Text Box 5"/>
          <p:cNvSpPr txBox="1"/>
          <p:nvPr/>
        </p:nvSpPr>
        <p:spPr>
          <a:xfrm>
            <a:off x="533400" y="102933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080001"/>
                </a:solidFill>
                <a:latin typeface="Arial" panose="020B0604020202020204" pitchFamily="34" charset="0"/>
                <a:ea typeface="华文中宋" pitchFamily="2" charset="-122"/>
              </a:rPr>
              <a:t>一是</a:t>
            </a:r>
            <a:r>
              <a:rPr lang="zh-CN" altLang="en-US" dirty="0">
                <a:latin typeface="Arial" panose="020B0604020202020204" pitchFamily="34" charset="0"/>
                <a:ea typeface="华文中宋" pitchFamily="2" charset="-122"/>
              </a:rPr>
              <a:t>疑问句中疑问代词作宾语</a:t>
            </a:r>
            <a:r>
              <a:rPr lang="zh-CN" altLang="en-US" dirty="0">
                <a:solidFill>
                  <a:srgbClr val="080001"/>
                </a:solidFill>
                <a:latin typeface="Arial" panose="020B0604020202020204" pitchFamily="34" charset="0"/>
                <a:ea typeface="华文中宋" pitchFamily="2" charset="-122"/>
              </a:rPr>
              <a:t>时，宾语前置。</a:t>
            </a:r>
            <a:endParaRPr lang="zh-CN" altLang="en-US" dirty="0">
              <a:solidFill>
                <a:srgbClr val="08000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1558" name="Text Box 6"/>
          <p:cNvSpPr txBox="1"/>
          <p:nvPr/>
        </p:nvSpPr>
        <p:spPr>
          <a:xfrm>
            <a:off x="533400" y="1986280"/>
            <a:ext cx="83169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080001"/>
                </a:solidFill>
                <a:latin typeface="华文中宋" pitchFamily="2" charset="-122"/>
                <a:ea typeface="华文中宋" pitchFamily="2" charset="-122"/>
              </a:rPr>
              <a:t>二是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否定句中代词作宾语</a:t>
            </a:r>
            <a:r>
              <a:rPr lang="zh-CN" altLang="en-US" dirty="0">
                <a:solidFill>
                  <a:srgbClr val="080001"/>
                </a:solidFill>
                <a:latin typeface="华文中宋" pitchFamily="2" charset="-122"/>
                <a:ea typeface="华文中宋" pitchFamily="2" charset="-122"/>
              </a:rPr>
              <a:t>，宾语前置</a:t>
            </a:r>
            <a:r>
              <a:rPr lang="zh-CN" altLang="en-US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8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1559" name="Text Box 7"/>
          <p:cNvSpPr txBox="1"/>
          <p:nvPr/>
        </p:nvSpPr>
        <p:spPr>
          <a:xfrm>
            <a:off x="758190" y="2905760"/>
            <a:ext cx="84248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80001"/>
                </a:solidFill>
                <a:latin typeface="华文中宋" pitchFamily="2" charset="-122"/>
                <a:ea typeface="华文中宋" pitchFamily="2" charset="-122"/>
              </a:rPr>
              <a:t>三是</a:t>
            </a:r>
            <a:r>
              <a:rPr lang="zh-CN" altLang="en-US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“之”或“是”</a:t>
            </a:r>
            <a:r>
              <a:rPr lang="zh-CN" altLang="en-US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把宾语提前</a:t>
            </a:r>
            <a:r>
              <a:rPr lang="zh-CN" altLang="en-US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dirty="0">
              <a:solidFill>
                <a:srgbClr val="08000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512" name="Text Box 9"/>
          <p:cNvSpPr txBox="1"/>
          <p:nvPr/>
        </p:nvSpPr>
        <p:spPr>
          <a:xfrm>
            <a:off x="1116013" y="260350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宾语前置有以下几种情况。 </a:t>
            </a:r>
            <a:endParaRPr lang="zh-CN" altLang="en-US" sz="3600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7" grpId="0"/>
      <p:bldP spid="151558" grpId="0"/>
      <p:bldP spid="151559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隶书" pitchFamily="49" charset="-122"/>
            <a:ea typeface="隶书" pitchFamily="49" charset="-122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5087</Words>
  <Application>WPS 演示</Application>
  <PresentationFormat>全屏显示(4:3)</PresentationFormat>
  <Paragraphs>543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41</vt:i4>
      </vt:variant>
    </vt:vector>
  </HeadingPairs>
  <TitlesOfParts>
    <vt:vector size="66" baseType="lpstr">
      <vt:lpstr>Arial</vt:lpstr>
      <vt:lpstr>宋体</vt:lpstr>
      <vt:lpstr>Wingdings</vt:lpstr>
      <vt:lpstr>隶书</vt:lpstr>
      <vt:lpstr>Wingdings 2</vt:lpstr>
      <vt:lpstr>Verdana</vt:lpstr>
      <vt:lpstr>隶书</vt:lpstr>
      <vt:lpstr>黑体</vt:lpstr>
      <vt:lpstr>华文中宋</vt:lpstr>
      <vt:lpstr>华文新魏</vt:lpstr>
      <vt:lpstr>微软雅黑</vt:lpstr>
      <vt:lpstr>Arial Unicode MS</vt:lpstr>
      <vt:lpstr>Calibri</vt:lpstr>
      <vt:lpstr>Times New Roman</vt:lpstr>
      <vt:lpstr>Times New Roman</vt:lpstr>
      <vt:lpstr>Arial</vt:lpstr>
      <vt:lpstr>Symbol</vt:lpstr>
      <vt:lpstr>楷体_GB2312</vt:lpstr>
      <vt:lpstr>华文宋体</vt:lpstr>
      <vt:lpstr>新宋体</vt:lpstr>
      <vt:lpstr>Wingdings</vt:lpstr>
      <vt:lpstr>吉祥如意</vt:lpstr>
      <vt:lpstr>默认设计模板</vt:lpstr>
      <vt:lpstr>1_默认设计模板</vt:lpstr>
      <vt:lpstr>Balloons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乾坤</cp:lastModifiedBy>
  <cp:revision>85</cp:revision>
  <dcterms:created xsi:type="dcterms:W3CDTF">2018-07-26T11:13:00Z</dcterms:created>
  <dcterms:modified xsi:type="dcterms:W3CDTF">2018-07-27T23:13:29Z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000800e410000000000001024120</vt:lpwstr>
  </property>
  <property fmtid="{D5CDD505-2E9C-101B-9397-08002B2CF9AE}" pid="4" name="KSOProductBuildVer">
    <vt:lpwstr>2052-10.1.0.7400</vt:lpwstr>
  </property>
</Properties>
</file>