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sldIdLst>
    <p:sldId id="267" r:id="rId3"/>
    <p:sldId id="308" r:id="rId4"/>
    <p:sldId id="256" r:id="rId5"/>
    <p:sldId id="277" r:id="rId6"/>
    <p:sldId id="278" r:id="rId7"/>
    <p:sldId id="317" r:id="rId8"/>
    <p:sldId id="323" r:id="rId9"/>
    <p:sldId id="324" r:id="rId10"/>
    <p:sldId id="280" r:id="rId11"/>
    <p:sldId id="322" r:id="rId12"/>
    <p:sldId id="333" r:id="rId13"/>
    <p:sldId id="320" r:id="rId14"/>
    <p:sldId id="329" r:id="rId15"/>
    <p:sldId id="283" r:id="rId16"/>
    <p:sldId id="330" r:id="rId17"/>
    <p:sldId id="284" r:id="rId18"/>
    <p:sldId id="285" r:id="rId19"/>
    <p:sldId id="326" r:id="rId20"/>
    <p:sldId id="325" r:id="rId21"/>
    <p:sldId id="286" r:id="rId22"/>
    <p:sldId id="287" r:id="rId23"/>
    <p:sldId id="328" r:id="rId24"/>
    <p:sldId id="327" r:id="rId25"/>
    <p:sldId id="289" r:id="rId26"/>
    <p:sldId id="290" r:id="rId27"/>
    <p:sldId id="319" r:id="rId28"/>
    <p:sldId id="331" r:id="rId29"/>
    <p:sldId id="332" r:id="rId30"/>
    <p:sldId id="336" r:id="rId31"/>
    <p:sldId id="292" r:id="rId32"/>
    <p:sldId id="293" r:id="rId33"/>
    <p:sldId id="334" r:id="rId34"/>
    <p:sldId id="295" r:id="rId35"/>
    <p:sldId id="335" r:id="rId36"/>
    <p:sldId id="337" r:id="rId37"/>
    <p:sldId id="316" r:id="rId38"/>
    <p:sldId id="341" r:id="rId39"/>
    <p:sldId id="338" r:id="rId40"/>
    <p:sldId id="339" r:id="rId41"/>
    <p:sldId id="340" r:id="rId42"/>
    <p:sldId id="298" r:id="rId43"/>
    <p:sldId id="309" r:id="rId44"/>
    <p:sldId id="342" r:id="rId45"/>
    <p:sldId id="343" r:id="rId46"/>
    <p:sldId id="344" r:id="rId47"/>
  </p:sldIdLst>
  <p:sldSz cx="9144000" cy="6858000" type="screen4x3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Rg st="1" end="35"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6600"/>
    <a:srgbClr val="FF3300"/>
    <a:srgbClr val="FFCCFF"/>
    <a:srgbClr val="FF00FF"/>
    <a:srgbClr val="FF66FF"/>
    <a:srgbClr val="FFFFCC"/>
    <a:srgbClr val="CCFF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gs" Target="tags/tag1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/>
          </a:p>
        </p:txBody>
      </p:sp>
      <p:sp>
        <p:nvSpPr>
          <p:cNvPr id="2051" name="日期占位符 20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/>
          </a:p>
        </p:txBody>
      </p:sp>
      <p:sp>
        <p:nvSpPr>
          <p:cNvPr id="2052" name="幻灯片图像占位符 2051"/>
          <p:cNvSpPr>
            <a:spLocks noGrp="1" noRo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文本占位符 2052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2" charset="0"/>
              </a:rPr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2" charset="0"/>
              </a:rPr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2" charset="0"/>
              </a:rPr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2" charset="0"/>
              </a:rPr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2" charset="0"/>
              </a:rPr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2" charset="0"/>
              </a:rPr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2" charset="0"/>
              </a:rPr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2" charset="0"/>
              </a:rPr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2" charset="0"/>
              </a:rPr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2" charset="0"/>
              </a:rPr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2" charset="0"/>
              </a:rPr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2" charset="0"/>
              </a:rPr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Times New Roman" panose="02020603050405020304" pitchFamily="2" charset="0"/>
              </a:rPr>
            </a:fld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u="none" kern="1200" baseline="0">
          <a:solidFill>
            <a:schemeClr val="tx1"/>
          </a:solidFill>
          <a:latin typeface="Times New Roman" panose="020206030504050203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11188" y="549275"/>
            <a:ext cx="7993062" cy="2663825"/>
          </a:xfrm>
          <a:ln/>
        </p:spPr>
        <p:txBody>
          <a:bodyPr anchor="ctr" anchorCtr="0"/>
          <a:p>
            <a:pPr algn="l" defTabSz="914400">
              <a:buClrTx/>
              <a:buSzTx/>
              <a:buFontTx/>
              <a:buNone/>
            </a:pPr>
            <a:r>
              <a:rPr lang="zh-CN" altLang="en-US" sz="7200" b="1" kern="1200" baseline="0" dirty="0">
                <a:solidFill>
                  <a:schemeClr val="accent2"/>
                </a:solidFill>
                <a:latin typeface="Times New Roman" panose="02020603050405020304" pitchFamily="2" charset="0"/>
                <a:ea typeface="仿宋" panose="02010609060101010101" charset="-122"/>
              </a:rPr>
              <a:t>   </a:t>
            </a:r>
            <a:r>
              <a:rPr lang="zh-CN" altLang="en-US" sz="7200" b="1" kern="1200" baseline="0" dirty="0">
                <a:solidFill>
                  <a:schemeClr val="tx1"/>
                </a:solidFill>
                <a:latin typeface="Times New Roman" panose="02020603050405020304" pitchFamily="2" charset="0"/>
                <a:ea typeface="仿宋" panose="02010609060101010101" charset="-122"/>
              </a:rPr>
              <a:t>正确使用</a:t>
            </a:r>
            <a:br>
              <a:rPr lang="zh-CN" altLang="en-US" sz="7200" b="1" kern="1200" baseline="0" dirty="0">
                <a:solidFill>
                  <a:schemeClr val="accent2"/>
                </a:solidFill>
                <a:latin typeface="Times New Roman" panose="02020603050405020304" pitchFamily="2" charset="0"/>
                <a:ea typeface="仿宋" panose="02010609060101010101" charset="-122"/>
              </a:rPr>
            </a:br>
            <a:r>
              <a:rPr lang="zh-CN" altLang="en-US" sz="7200" b="1" kern="1200" baseline="0" dirty="0">
                <a:solidFill>
                  <a:schemeClr val="accent2"/>
                </a:solidFill>
                <a:latin typeface="Times New Roman" panose="02020603050405020304" pitchFamily="2" charset="0"/>
                <a:ea typeface="仿宋" panose="02010609060101010101" charset="-122"/>
              </a:rPr>
              <a:t>              </a:t>
            </a:r>
            <a:r>
              <a:rPr lang="zh-CN" altLang="en-US" sz="7200" b="1" kern="1200" baseline="0" dirty="0">
                <a:solidFill>
                  <a:schemeClr val="tx1"/>
                </a:solidFill>
                <a:latin typeface="Times New Roman" panose="02020603050405020304" pitchFamily="2" charset="0"/>
                <a:ea typeface="仿宋" panose="02010609060101010101" charset="-122"/>
              </a:rPr>
              <a:t>标点符号</a:t>
            </a:r>
            <a:endParaRPr lang="zh-CN" altLang="en-US" sz="7200" b="1" kern="1200" baseline="0" dirty="0">
              <a:solidFill>
                <a:schemeClr val="tx1"/>
              </a:solidFill>
              <a:latin typeface="Times New Roman" panose="02020603050405020304" pitchFamily="2" charset="0"/>
              <a:ea typeface="仿宋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304800" y="3717925"/>
            <a:ext cx="85344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</a:rPr>
              <a:t>          </a:t>
            </a:r>
            <a:endParaRPr lang="en-US" altLang="zh-CN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0" y="5121275"/>
            <a:ext cx="91440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endParaRPr lang="en-US" altLang="zh-CN" sz="5400" b="1">
              <a:solidFill>
                <a:srgbClr val="FFFF00"/>
              </a:solidFill>
              <a:latin typeface="Arial" panose="020B0604020202020204" pitchFamily="34" charset="0"/>
            </a:endParaRPr>
          </a:p>
          <a:p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2" charset="0"/>
              </a:rPr>
              <a:t>     </a:t>
            </a:r>
            <a:endParaRPr lang="en-US" altLang="zh-CN" sz="54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12292" name="副标题 1229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algn="just" defTabSz="914400">
              <a:buClrTx/>
              <a:buSzTx/>
              <a:buFontTx/>
            </a:pPr>
            <a:r>
              <a:rPr lang="en-US" altLang="zh-CN" sz="4400" b="1" kern="1200" baseline="0">
                <a:solidFill>
                  <a:srgbClr val="0000FF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             </a:t>
            </a:r>
            <a:endParaRPr lang="en-US" altLang="zh-CN" sz="4400" b="1" kern="1200" baseline="0">
              <a:solidFill>
                <a:srgbClr val="0000FF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179388" y="769938"/>
            <a:ext cx="8713787" cy="503555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r>
              <a:rPr lang="en-US" altLang="zh-CN" sz="3600" b="1">
                <a:latin typeface="Arial" panose="020B0604020202020204" pitchFamily="34" charset="0"/>
              </a:rPr>
              <a:t>8</a:t>
            </a:r>
            <a:r>
              <a:rPr lang="zh-CN" altLang="en-US" sz="3600" b="1">
                <a:latin typeface="Arial" panose="020B0604020202020204" pitchFamily="34" charset="0"/>
              </a:rPr>
              <a:t>、并列词语之间有了“和”、“与”、“及”等连词，连词前不再用顿号</a:t>
            </a:r>
            <a:r>
              <a:rPr lang="en-US" altLang="zh-CN" sz="3600" b="1">
                <a:latin typeface="Arial" panose="020B0604020202020204" pitchFamily="34" charset="0"/>
              </a:rPr>
              <a:t>(</a:t>
            </a:r>
            <a:r>
              <a:rPr lang="zh-CN" altLang="en-US" sz="3600" b="1">
                <a:latin typeface="Arial" panose="020B0604020202020204" pitchFamily="34" charset="0"/>
              </a:rPr>
              <a:t>顿号不能和“和”“或”同用</a:t>
            </a:r>
            <a:r>
              <a:rPr lang="en-US" altLang="zh-CN" sz="3600" b="1">
                <a:latin typeface="Arial" panose="020B0604020202020204" pitchFamily="34" charset="0"/>
              </a:rPr>
              <a:t>)</a:t>
            </a:r>
            <a:r>
              <a:rPr lang="zh-CN" altLang="en-US" sz="3600" b="1">
                <a:latin typeface="Arial" panose="020B0604020202020204" pitchFamily="34" charset="0"/>
              </a:rPr>
              <a:t>。例：</a:t>
            </a:r>
            <a:br>
              <a:rPr lang="zh-CN" altLang="en-US" sz="3600" b="1">
                <a:latin typeface="Arial" panose="020B0604020202020204" pitchFamily="34" charset="0"/>
              </a:rPr>
            </a:b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</a:rPr>
              <a:t>我国科学、文化、艺术、卫生、教育、和新闻出版业有了很大发展</a:t>
            </a:r>
            <a:r>
              <a:rPr lang="zh-CN" altLang="en-US" sz="3600" b="1">
                <a:latin typeface="Arial" panose="020B0604020202020204" pitchFamily="34" charset="0"/>
              </a:rPr>
              <a:t>。</a:t>
            </a:r>
            <a:br>
              <a:rPr lang="zh-CN" altLang="en-US" sz="3600" b="1">
                <a:latin typeface="Arial" panose="020B0604020202020204" pitchFamily="34" charset="0"/>
              </a:rPr>
            </a:br>
            <a:endParaRPr lang="zh-CN" altLang="en-US" sz="3600" b="1">
              <a:latin typeface="Arial" panose="020B0604020202020204" pitchFamily="34" charset="0"/>
            </a:endParaRPr>
          </a:p>
          <a:p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</a:rPr>
              <a:t>亚马逊河、尼罗河、密西西比河、 和长江是世界四大河流。（此句用了“和”，前面的顿号应该删去。）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strips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矩形 13313"/>
          <p:cNvSpPr/>
          <p:nvPr/>
        </p:nvSpPr>
        <p:spPr>
          <a:xfrm>
            <a:off x="827088" y="333375"/>
            <a:ext cx="7177087" cy="1574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ct val="135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2" charset="0"/>
              </a:rPr>
              <a:t>     9.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2" charset="0"/>
              </a:rPr>
              <a:t>多个并列词语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2" charset="0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2" charset="0"/>
              </a:rPr>
              <a:t>最末两个之间用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2" charset="0"/>
            </a:endParaRPr>
          </a:p>
          <a:p>
            <a:pPr>
              <a:lnSpc>
                <a:spcPct val="135000"/>
              </a:lnSpc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2" charset="0"/>
              </a:rPr>
              <a:t>连词连接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2" charset="0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2" charset="0"/>
              </a:rPr>
              <a:t>不用顿号。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2" charset="0"/>
            </a:endParaRPr>
          </a:p>
        </p:txBody>
      </p:sp>
      <p:sp>
        <p:nvSpPr>
          <p:cNvPr id="13315" name="矩形 13314"/>
          <p:cNvSpPr/>
          <p:nvPr/>
        </p:nvSpPr>
        <p:spPr>
          <a:xfrm>
            <a:off x="684213" y="2205038"/>
            <a:ext cx="8069262" cy="14065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ct val="135000"/>
              </a:lnSpc>
            </a:pPr>
            <a:r>
              <a:rPr lang="en-US" altLang="zh-CN" b="1">
                <a:latin typeface="Times New Roman" panose="02020603050405020304" pitchFamily="2" charset="0"/>
              </a:rPr>
              <a:t>    </a:t>
            </a:r>
            <a:r>
              <a:rPr lang="zh-CN" altLang="en-US" b="1">
                <a:latin typeface="Times New Roman" panose="02020603050405020304" pitchFamily="2" charset="0"/>
              </a:rPr>
              <a:t>今天晚会有如下节目</a:t>
            </a:r>
            <a:r>
              <a:rPr lang="en-US" altLang="zh-CN" b="1">
                <a:latin typeface="Times New Roman" panose="02020603050405020304" pitchFamily="2" charset="0"/>
              </a:rPr>
              <a:t>:</a:t>
            </a:r>
            <a:r>
              <a:rPr lang="zh-CN" altLang="en-US" b="1">
                <a:latin typeface="Times New Roman" panose="02020603050405020304" pitchFamily="2" charset="0"/>
              </a:rPr>
              <a:t>舞蹈、独唱、合唱、</a:t>
            </a:r>
            <a:endParaRPr lang="zh-CN" altLang="en-US" b="1">
              <a:latin typeface="Times New Roman" panose="02020603050405020304" pitchFamily="2" charset="0"/>
            </a:endParaRPr>
          </a:p>
          <a:p>
            <a:pPr>
              <a:lnSpc>
                <a:spcPct val="135000"/>
              </a:lnSpc>
            </a:pPr>
            <a:r>
              <a:rPr lang="zh-CN" altLang="en-US" b="1">
                <a:latin typeface="Times New Roman" panose="02020603050405020304" pitchFamily="2" charset="0"/>
              </a:rPr>
              <a:t>相声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2" charset="0"/>
              </a:rPr>
              <a:t>和</a:t>
            </a:r>
            <a:r>
              <a:rPr lang="zh-CN" altLang="en-US" b="1">
                <a:latin typeface="Times New Roman" panose="02020603050405020304" pitchFamily="2" charset="0"/>
              </a:rPr>
              <a:t>杂技。</a:t>
            </a:r>
            <a:endParaRPr lang="zh-CN" altLang="en-US" b="1">
              <a:latin typeface="Times New Roman" panose="02020603050405020304" pitchFamily="2" charset="0"/>
            </a:endParaRPr>
          </a:p>
        </p:txBody>
      </p:sp>
      <p:sp>
        <p:nvSpPr>
          <p:cNvPr id="13316" name="矩形 13315"/>
          <p:cNvSpPr/>
          <p:nvPr/>
        </p:nvSpPr>
        <p:spPr>
          <a:xfrm>
            <a:off x="827088" y="4005263"/>
            <a:ext cx="5689600" cy="8334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35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2" charset="0"/>
              </a:rPr>
              <a:t>     10.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2" charset="0"/>
              </a:rPr>
              <a:t>书名的并列不用顿号。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250825" y="333375"/>
            <a:ext cx="88931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>
              <a:latin typeface="Times New Roman" panose="02020603050405020304" pitchFamily="2" charset="0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0" y="1268413"/>
            <a:ext cx="9144000" cy="5210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b="1">
                <a:latin typeface="Times New Roman" panose="02020603050405020304" pitchFamily="2" charset="0"/>
              </a:rPr>
              <a:t>1</a:t>
            </a:r>
            <a:r>
              <a:rPr lang="zh-CN" altLang="en-US" b="1">
                <a:latin typeface="Times New Roman" panose="02020603050405020304" pitchFamily="2" charset="0"/>
              </a:rPr>
              <a:t>、并列词语作谓语、补语时不用顿号，而用逗号。 </a:t>
            </a:r>
            <a:endParaRPr lang="zh-CN" altLang="en-US" b="1">
              <a:latin typeface="Times New Roman" panose="020206030504050203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2" charset="0"/>
              </a:rPr>
              <a:t>2</a:t>
            </a:r>
            <a:r>
              <a:rPr lang="zh-CN" altLang="en-US" b="1">
                <a:latin typeface="Times New Roman" panose="02020603050405020304" pitchFamily="2" charset="0"/>
              </a:rPr>
              <a:t>、并列的介宾短语作状语时</a:t>
            </a:r>
            <a:r>
              <a:rPr lang="en-US" altLang="zh-CN" b="1">
                <a:latin typeface="Times New Roman" panose="02020603050405020304" pitchFamily="2" charset="0"/>
              </a:rPr>
              <a:t>,</a:t>
            </a:r>
            <a:r>
              <a:rPr lang="zh-CN" altLang="en-US" b="1">
                <a:latin typeface="Times New Roman" panose="02020603050405020304" pitchFamily="2" charset="0"/>
              </a:rPr>
              <a:t>短语之间能用逗号。</a:t>
            </a:r>
            <a:endParaRPr lang="zh-CN" altLang="en-US" b="1">
              <a:latin typeface="Times New Roman" panose="02020603050405020304" pitchFamily="2" charset="0"/>
            </a:endParaRPr>
          </a:p>
          <a:p>
            <a:r>
              <a:rPr lang="en-US" altLang="zh-CN" b="1">
                <a:latin typeface="Times New Roman" panose="02020603050405020304" pitchFamily="2" charset="0"/>
              </a:rPr>
              <a:t>3</a:t>
            </a:r>
            <a:r>
              <a:rPr lang="zh-CN" altLang="en-US" b="1">
                <a:latin typeface="Times New Roman" panose="02020603050405020304" pitchFamily="2" charset="0"/>
              </a:rPr>
              <a:t>、邻近的两个数字连用表示约数时不用顿号，但            表示确数时用顿号。</a:t>
            </a:r>
            <a:endParaRPr lang="zh-CN" altLang="en-US" b="1">
              <a:latin typeface="Times New Roman" panose="02020603050405020304" pitchFamily="2" charset="0"/>
            </a:endParaRPr>
          </a:p>
          <a:p>
            <a:r>
              <a:rPr lang="en-US" altLang="zh-CN" b="1">
                <a:latin typeface="Times New Roman" panose="02020603050405020304" pitchFamily="2" charset="0"/>
              </a:rPr>
              <a:t>4</a:t>
            </a:r>
            <a:r>
              <a:rPr lang="zh-CN" altLang="en-US" b="1">
                <a:latin typeface="Times New Roman" panose="02020603050405020304" pitchFamily="2" charset="0"/>
              </a:rPr>
              <a:t>、如果并列短语中，某一部分内还有并列词语时 </a:t>
            </a:r>
            <a:endParaRPr lang="zh-CN" altLang="en-US" b="1">
              <a:latin typeface="Times New Roman" panose="02020603050405020304" pitchFamily="2" charset="0"/>
            </a:endParaRPr>
          </a:p>
          <a:p>
            <a:r>
              <a:rPr lang="zh-CN" altLang="en-US" b="1">
                <a:latin typeface="Times New Roman" panose="02020603050405020304" pitchFamily="2" charset="0"/>
              </a:rPr>
              <a:t>大并列短语之间用逗号，小并列短语之间用顿号。</a:t>
            </a:r>
            <a:endParaRPr lang="zh-CN" altLang="en-US" b="1">
              <a:latin typeface="Times New Roman" panose="02020603050405020304" pitchFamily="2" charset="0"/>
            </a:endParaRPr>
          </a:p>
          <a:p>
            <a:r>
              <a:rPr lang="en-US" altLang="zh-CN" b="1">
                <a:latin typeface="Times New Roman" panose="02020603050405020304" pitchFamily="2" charset="0"/>
              </a:rPr>
              <a:t>5</a:t>
            </a:r>
            <a:r>
              <a:rPr lang="zh-CN" altLang="en-US" b="1">
                <a:latin typeface="Times New Roman" panose="02020603050405020304" pitchFamily="2" charset="0"/>
              </a:rPr>
              <a:t>、并列词语之间有了“和”、“与”、“及”等连词，连词前不再用顿号。</a:t>
            </a:r>
            <a:endParaRPr lang="zh-CN" altLang="en-US" b="1">
              <a:latin typeface="Times New Roman" panose="02020603050405020304" pitchFamily="2" charset="0"/>
            </a:endParaRPr>
          </a:p>
          <a:p>
            <a:r>
              <a:rPr lang="en-US" altLang="zh-CN" b="1">
                <a:latin typeface="Times New Roman" panose="02020603050405020304" pitchFamily="2" charset="0"/>
              </a:rPr>
              <a:t>6</a:t>
            </a:r>
            <a:r>
              <a:rPr lang="zh-CN" altLang="en-US" b="1">
                <a:latin typeface="Times New Roman" panose="02020603050405020304" pitchFamily="2" charset="0"/>
              </a:rPr>
              <a:t>、并列的成分后有语气词时，并列成分间使用逗号。</a:t>
            </a:r>
            <a:endParaRPr lang="zh-CN" altLang="en-US" b="1">
              <a:latin typeface="Times New Roman" panose="02020603050405020304" pitchFamily="2" charset="0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323850" y="333375"/>
            <a:ext cx="316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</a:rPr>
              <a:t>小结：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362" name="图片 15361" descr="萬用卡0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122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15362"/>
          <p:cNvSpPr txBox="1"/>
          <p:nvPr/>
        </p:nvSpPr>
        <p:spPr>
          <a:xfrm>
            <a:off x="685800" y="6338888"/>
            <a:ext cx="8001000" cy="519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66"/>
                </a:solidFill>
                <a:latin typeface="Arial" panose="020B0604020202020204" pitchFamily="34" charset="0"/>
              </a:rPr>
              <a:t>       </a:t>
            </a:r>
            <a:endParaRPr lang="en-US" altLang="zh-CN" sz="28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252413" y="333375"/>
            <a:ext cx="8640762" cy="6186488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 algn="ctr"/>
            <a:r>
              <a:rPr lang="zh-CN" altLang="en-US" sz="4000" b="1">
                <a:latin typeface="Arial" panose="020B0604020202020204" pitchFamily="34" charset="0"/>
              </a:rPr>
              <a:t>逗号与分号</a:t>
            </a:r>
            <a:endParaRPr lang="zh-CN" altLang="en-US" sz="4000" b="1">
              <a:latin typeface="Arial" panose="020B0604020202020204" pitchFamily="34" charset="0"/>
            </a:endParaRPr>
          </a:p>
          <a:p>
            <a:r>
              <a:rPr lang="zh-CN" altLang="en-US" sz="3600" b="1">
                <a:latin typeface="Arial" panose="020B0604020202020204" pitchFamily="34" charset="0"/>
              </a:rPr>
              <a:t>       表示并列复句内部分句之间的停顿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</a:rPr>
              <a:t>，停顿比逗号要长。只有一重关系的复句，分句间一般用逗号，不用分号。如果分句内部已用了逗号，并列分句之间必须用分号。在句中凡用逗号不能很清楚地表达并列分句关系的地方就用分号。</a:t>
            </a:r>
            <a:br>
              <a:rPr lang="zh-CN" altLang="en-US" sz="3600" b="1">
                <a:latin typeface="Arial" panose="020B0604020202020204" pitchFamily="34" charset="0"/>
              </a:rPr>
            </a:b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</a:rPr>
              <a:t>例如：他的神色，还是那么的安祥；他的举止，还是那么凝重。</a:t>
            </a:r>
            <a:b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</a:rPr>
              <a:t>侵略者的诺言，骗不了人；他们的武力，吓不倒人。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文本占位符 16385"/>
          <p:cNvSpPr>
            <a:spLocks noGrp="1"/>
          </p:cNvSpPr>
          <p:nvPr>
            <p:ph type="body" idx="1"/>
          </p:nvPr>
        </p:nvSpPr>
        <p:spPr>
          <a:xfrm>
            <a:off x="0" y="188913"/>
            <a:ext cx="9144000" cy="3384550"/>
          </a:xfrm>
          <a:ln/>
        </p:spPr>
        <p:txBody>
          <a:bodyPr/>
          <a:p>
            <a:pPr>
              <a:buNone/>
            </a:pPr>
            <a:r>
              <a:rPr lang="en-US" altLang="zh-CN" sz="2400" b="1"/>
              <a:t>1</a:t>
            </a:r>
            <a:r>
              <a:rPr lang="zh-CN" altLang="en-US" sz="2400" b="1"/>
              <a:t>、对待同志要像春天般的温暖；对待工作要像夏天般的火热；对待个人主义要像秋风扫落叶一样；对待敌人要像严冬一样残酷无情。</a:t>
            </a:r>
            <a:endParaRPr lang="zh-CN" altLang="en-US" sz="2400" b="1"/>
          </a:p>
          <a:p>
            <a:pPr>
              <a:buNone/>
            </a:pPr>
            <a:r>
              <a:rPr lang="zh-CN" altLang="en-US" sz="2400" b="1"/>
              <a:t>      对待同志，要像春天般的温暖；对待工作，要像夏天般的火热；对待个人主义，要像秋风扫落叶一样；对待敌人，要像严冬一样残酷无情。</a:t>
            </a:r>
            <a:endParaRPr lang="zh-CN" altLang="en-US" sz="2400" b="1"/>
          </a:p>
          <a:p>
            <a:pPr>
              <a:buNone/>
            </a:pPr>
            <a:r>
              <a:rPr lang="zh-CN" altLang="en-US" sz="2400" b="1"/>
              <a:t>      打好这一仗的关键是：一是要发动群众；二是要找准目标；三是要速战速决。</a:t>
            </a:r>
            <a:endParaRPr lang="zh-CN" altLang="en-US" sz="2400" b="1"/>
          </a:p>
        </p:txBody>
      </p:sp>
      <p:sp>
        <p:nvSpPr>
          <p:cNvPr id="16387" name="椭圆 16386"/>
          <p:cNvSpPr/>
          <p:nvPr/>
        </p:nvSpPr>
        <p:spPr>
          <a:xfrm>
            <a:off x="4211638" y="0"/>
            <a:ext cx="360362" cy="7191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6000">
                <a:solidFill>
                  <a:srgbClr val="FF3300"/>
                </a:solidFill>
                <a:latin typeface="Times New Roman" panose="02020603050405020304" pitchFamily="2" charset="0"/>
              </a:rPr>
              <a:t>  </a:t>
            </a:r>
            <a:r>
              <a:rPr lang="zh-CN" altLang="en-US" sz="6000">
                <a:solidFill>
                  <a:srgbClr val="FF3300"/>
                </a:solidFill>
                <a:latin typeface="Times New Roman" panose="02020603050405020304" pitchFamily="2" charset="0"/>
              </a:rPr>
              <a:t>，</a:t>
            </a:r>
            <a:endParaRPr lang="zh-CN" altLang="en-US" sz="600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6388" name="椭圆 16387"/>
          <p:cNvSpPr/>
          <p:nvPr/>
        </p:nvSpPr>
        <p:spPr>
          <a:xfrm>
            <a:off x="8101013" y="0"/>
            <a:ext cx="360362" cy="7191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6000">
                <a:solidFill>
                  <a:srgbClr val="FF3300"/>
                </a:solidFill>
                <a:latin typeface="Times New Roman" panose="02020603050405020304" pitchFamily="2" charset="0"/>
              </a:rPr>
              <a:t>  </a:t>
            </a:r>
            <a:r>
              <a:rPr lang="zh-CN" altLang="en-US" sz="6000">
                <a:solidFill>
                  <a:srgbClr val="FF3300"/>
                </a:solidFill>
                <a:latin typeface="Times New Roman" panose="02020603050405020304" pitchFamily="2" charset="0"/>
              </a:rPr>
              <a:t>，</a:t>
            </a:r>
            <a:endParaRPr lang="zh-CN" altLang="en-US" sz="600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6389" name="椭圆 16388"/>
          <p:cNvSpPr/>
          <p:nvPr/>
        </p:nvSpPr>
        <p:spPr>
          <a:xfrm>
            <a:off x="4716463" y="476250"/>
            <a:ext cx="360362" cy="7191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6000">
                <a:solidFill>
                  <a:srgbClr val="FF3300"/>
                </a:solidFill>
                <a:latin typeface="Times New Roman" panose="02020603050405020304" pitchFamily="2" charset="0"/>
              </a:rPr>
              <a:t>  </a:t>
            </a:r>
            <a:r>
              <a:rPr lang="zh-CN" altLang="en-US" sz="6000">
                <a:solidFill>
                  <a:srgbClr val="FF3300"/>
                </a:solidFill>
                <a:latin typeface="Times New Roman" panose="02020603050405020304" pitchFamily="2" charset="0"/>
              </a:rPr>
              <a:t>，</a:t>
            </a:r>
            <a:endParaRPr lang="zh-CN" altLang="en-US" sz="600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6390" name="椭圆 16389"/>
          <p:cNvSpPr/>
          <p:nvPr/>
        </p:nvSpPr>
        <p:spPr>
          <a:xfrm>
            <a:off x="5724525" y="2276475"/>
            <a:ext cx="360363" cy="7191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6000">
                <a:solidFill>
                  <a:srgbClr val="FF3300"/>
                </a:solidFill>
                <a:latin typeface="Times New Roman" panose="02020603050405020304" pitchFamily="2" charset="0"/>
              </a:rPr>
              <a:t>  </a:t>
            </a:r>
            <a:r>
              <a:rPr lang="zh-CN" altLang="en-US" sz="6000">
                <a:solidFill>
                  <a:srgbClr val="FF3300"/>
                </a:solidFill>
                <a:latin typeface="Times New Roman" panose="02020603050405020304" pitchFamily="2" charset="0"/>
              </a:rPr>
              <a:t>，</a:t>
            </a:r>
            <a:endParaRPr lang="zh-CN" altLang="en-US" sz="600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6391" name="椭圆 16390"/>
          <p:cNvSpPr/>
          <p:nvPr/>
        </p:nvSpPr>
        <p:spPr>
          <a:xfrm>
            <a:off x="8101013" y="2205038"/>
            <a:ext cx="360362" cy="7191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6000">
                <a:solidFill>
                  <a:srgbClr val="FF3300"/>
                </a:solidFill>
                <a:latin typeface="Times New Roman" panose="02020603050405020304" pitchFamily="2" charset="0"/>
              </a:rPr>
              <a:t>  </a:t>
            </a:r>
            <a:r>
              <a:rPr lang="zh-CN" altLang="en-US" sz="6000">
                <a:solidFill>
                  <a:srgbClr val="FF3300"/>
                </a:solidFill>
                <a:latin typeface="Times New Roman" panose="02020603050405020304" pitchFamily="2" charset="0"/>
              </a:rPr>
              <a:t>，</a:t>
            </a:r>
            <a:endParaRPr lang="zh-CN" altLang="en-US" sz="600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6392" name="矩形 16391"/>
          <p:cNvSpPr/>
          <p:nvPr/>
        </p:nvSpPr>
        <p:spPr>
          <a:xfrm>
            <a:off x="179388" y="4005263"/>
            <a:ext cx="8820150" cy="1944687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并列分句内部没有逗号时，不用分号，但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 分句内部有逗号，分句之间必须用分号。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88" grpId="0" animBg="1"/>
      <p:bldP spid="16389" grpId="0" animBg="1"/>
      <p:bldP spid="16390" grpId="0" animBg="1"/>
      <p:bldP spid="16391" grpId="0" animBg="1"/>
      <p:bldP spid="1639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文本框 17409"/>
          <p:cNvSpPr txBox="1"/>
          <p:nvPr/>
        </p:nvSpPr>
        <p:spPr>
          <a:xfrm>
            <a:off x="685800" y="6338888"/>
            <a:ext cx="8001000" cy="519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66"/>
                </a:solidFill>
                <a:latin typeface="Arial" panose="020B0604020202020204" pitchFamily="34" charset="0"/>
              </a:rPr>
              <a:t>       </a:t>
            </a:r>
            <a:endParaRPr lang="en-US" altLang="zh-CN" sz="28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7411" name="矩形 17410"/>
          <p:cNvSpPr/>
          <p:nvPr/>
        </p:nvSpPr>
        <p:spPr>
          <a:xfrm>
            <a:off x="0" y="1295400"/>
            <a:ext cx="9144000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120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 eaLnBrk="0" hangingPunct="0"/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2" charset="0"/>
              </a:rPr>
              <a:t>       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2193925" y="15446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p>
            <a:endParaRPr sz="2400">
              <a:latin typeface="Arial" panose="020B0604020202020204" pitchFamily="34" charset="0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609600" y="25908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p>
            <a:endParaRPr sz="2400">
              <a:latin typeface="Arial" panose="020B0604020202020204" pitchFamily="34" charset="0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1143000" y="2667000"/>
            <a:ext cx="244475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endParaRPr sz="2400">
              <a:latin typeface="Arial" panose="020B0604020202020204" pitchFamily="34" charset="0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252413" y="765175"/>
            <a:ext cx="8569325" cy="448627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r>
              <a:rPr lang="en-US" altLang="zh-CN" sz="3600" b="1">
                <a:latin typeface="Arial" panose="020B0604020202020204" pitchFamily="34" charset="0"/>
              </a:rPr>
              <a:t>2</a:t>
            </a:r>
            <a:r>
              <a:rPr lang="zh-CN" altLang="en-US" sz="3600" b="1">
                <a:latin typeface="Arial" panose="020B0604020202020204" pitchFamily="34" charset="0"/>
              </a:rPr>
              <a:t>、分项列举的各项之间也可用分号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</a:rPr>
              <a:t>。</a:t>
            </a:r>
            <a:br>
              <a:rPr lang="zh-CN" altLang="en-US" sz="3600">
                <a:latin typeface="Arial" panose="020B0604020202020204" pitchFamily="34" charset="0"/>
              </a:rPr>
            </a:br>
            <a:r>
              <a:rPr lang="zh-CN" altLang="en-US" sz="3600" b="1">
                <a:latin typeface="Arial" panose="020B0604020202020204" pitchFamily="34" charset="0"/>
              </a:rPr>
              <a:t>例句：一、学习贵在自觉。要有笨鸟先飞的精神，自我加压；二、学习贵在刻苦。要有锲而不舍的精神</a:t>
            </a:r>
            <a:r>
              <a:rPr lang="en-US" altLang="zh-CN" sz="3600" b="1">
                <a:latin typeface="Arial" panose="020B0604020202020204" pitchFamily="34" charset="0"/>
              </a:rPr>
              <a:t>,</a:t>
            </a:r>
            <a:r>
              <a:rPr lang="zh-CN" altLang="en-US" sz="3600" b="1">
                <a:latin typeface="Arial" panose="020B0604020202020204" pitchFamily="34" charset="0"/>
              </a:rPr>
              <a:t>持之以恒；</a:t>
            </a:r>
            <a:r>
              <a:rPr lang="en-US" altLang="zh-CN" sz="3600" b="1">
                <a:latin typeface="Times New Roman" panose="02020603050405020304" pitchFamily="2" charset="0"/>
              </a:rPr>
              <a:t>……</a:t>
            </a:r>
            <a:r>
              <a:rPr lang="zh-CN" altLang="en-US" sz="3600" b="1">
                <a:latin typeface="Arial" panose="020B0604020202020204" pitchFamily="34" charset="0"/>
              </a:rPr>
              <a:t>（错，因为句号是句末点号，分号是句内点号。既然已经用了句号，表明整个句子已结束，再用分号，便显得不伦不类。或者将句号改为逗号，或者分号改为句号。）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文本占位符 18433"/>
          <p:cNvSpPr>
            <a:spLocks noGrp="1"/>
          </p:cNvSpPr>
          <p:nvPr>
            <p:ph type="body" idx="1"/>
          </p:nvPr>
        </p:nvSpPr>
        <p:spPr>
          <a:xfrm>
            <a:off x="684213" y="188913"/>
            <a:ext cx="7558087" cy="2087562"/>
          </a:xfrm>
          <a:ln/>
        </p:spPr>
        <p:txBody>
          <a:bodyPr/>
          <a:p>
            <a:pPr algn="ctr">
              <a:buNone/>
            </a:pPr>
            <a:r>
              <a:rPr lang="zh-CN" altLang="en-US" sz="6000" b="1">
                <a:solidFill>
                  <a:schemeClr val="accent2"/>
                </a:solidFill>
              </a:rPr>
              <a:t>三、冒    号</a:t>
            </a:r>
            <a:endParaRPr lang="zh-CN" altLang="en-US" sz="6000" b="1">
              <a:solidFill>
                <a:schemeClr val="accent2"/>
              </a:solidFill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611188" y="1196975"/>
            <a:ext cx="82089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>
                <a:latin typeface="Times New Roman" panose="02020603050405020304" pitchFamily="2" charset="0"/>
              </a:rPr>
              <a:t>冒号的基本作用就是总结上文和提示下文。</a:t>
            </a:r>
            <a:endParaRPr lang="zh-CN" altLang="en-US" b="1">
              <a:latin typeface="Times New Roman" panose="02020603050405020304" pitchFamily="2" charset="0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539750" y="1892300"/>
            <a:ext cx="8280400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>
                <a:solidFill>
                  <a:schemeClr val="accent2"/>
                </a:solidFill>
                <a:latin typeface="Times New Roman" panose="02020603050405020304" pitchFamily="2" charset="0"/>
              </a:rPr>
              <a:t>1</a:t>
            </a:r>
            <a:r>
              <a:rPr lang="zh-CN" altLang="en-US">
                <a:solidFill>
                  <a:schemeClr val="accent2"/>
                </a:solidFill>
                <a:latin typeface="Times New Roman" panose="02020603050405020304" pitchFamily="2" charset="0"/>
              </a:rPr>
              <a:t>、</a:t>
            </a:r>
            <a:r>
              <a:rPr lang="zh-CN" altLang="en-US" b="1">
                <a:solidFill>
                  <a:schemeClr val="accent2"/>
                </a:solidFill>
                <a:latin typeface="Times New Roman" panose="02020603050405020304" pitchFamily="2" charset="0"/>
              </a:rPr>
              <a:t>她一手提着竹篮，内中一个破碗，空的；一手拄着一支比她更长的竹竿，下端开了裂：她分明已经纯乎是一个乞丐了。</a:t>
            </a:r>
            <a:r>
              <a:rPr lang="zh-CN" altLang="en-US" b="1">
                <a:latin typeface="Times New Roman" panose="02020603050405020304" pitchFamily="2" charset="0"/>
              </a:rPr>
              <a:t>（总结上文时相当于破折号</a:t>
            </a:r>
            <a:r>
              <a:rPr lang="en-US" altLang="zh-CN" b="1">
                <a:latin typeface="Times New Roman" panose="02020603050405020304" pitchFamily="2" charset="0"/>
              </a:rPr>
              <a:t>)</a:t>
            </a:r>
            <a:endParaRPr lang="en-US" altLang="zh-CN" b="1">
              <a:solidFill>
                <a:schemeClr val="accent2"/>
              </a:solidFill>
              <a:latin typeface="Times New Roman" panose="02020603050405020304" pitchFamily="2" charset="0"/>
            </a:endParaRPr>
          </a:p>
          <a:p>
            <a:endParaRPr lang="en-US" altLang="zh-CN" b="1">
              <a:solidFill>
                <a:schemeClr val="accent2"/>
              </a:solidFill>
              <a:latin typeface="Times New Roman" panose="02020603050405020304" pitchFamily="2" charset="0"/>
            </a:endParaRPr>
          </a:p>
          <a:p>
            <a:r>
              <a:rPr lang="en-US" altLang="zh-CN" b="1">
                <a:solidFill>
                  <a:schemeClr val="accent2"/>
                </a:solidFill>
                <a:latin typeface="Times New Roman" panose="02020603050405020304" pitchFamily="2" charset="0"/>
              </a:rPr>
              <a:t>2</a:t>
            </a:r>
            <a:r>
              <a:rPr lang="zh-CN" altLang="en-US" b="1">
                <a:solidFill>
                  <a:schemeClr val="accent2"/>
                </a:solidFill>
                <a:latin typeface="Times New Roman" panose="02020603050405020304" pitchFamily="2" charset="0"/>
              </a:rPr>
              <a:t>、历史已不止一次地告诉我们：当社会急遽变化的时候，新的事物不断涌现，旧的关系不断改变，语言也会受到冲击，随之发生变化。因此，我们一定要密切关注。                                      </a:t>
            </a:r>
            <a:endParaRPr lang="zh-CN" altLang="en-US" b="1">
              <a:solidFill>
                <a:schemeClr val="accent2"/>
              </a:solidFill>
              <a:latin typeface="Times New Roman" panose="02020603050405020304" pitchFamily="2" charset="0"/>
            </a:endParaRPr>
          </a:p>
          <a:p>
            <a:r>
              <a:rPr lang="zh-CN" altLang="en-US" b="1">
                <a:solidFill>
                  <a:schemeClr val="accent2"/>
                </a:solidFill>
                <a:latin typeface="Times New Roman" panose="02020603050405020304" pitchFamily="2" charset="0"/>
              </a:rPr>
              <a:t>                                             </a:t>
            </a:r>
            <a:endParaRPr lang="zh-CN" altLang="en-US" b="1">
              <a:solidFill>
                <a:schemeClr val="accent2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250825" y="0"/>
            <a:ext cx="8132763" cy="908050"/>
          </a:xfrm>
          <a:ln/>
        </p:spPr>
        <p:txBody>
          <a:bodyPr anchor="ctr" anchorCtr="0"/>
          <a:p>
            <a:pPr algn="l"/>
            <a:r>
              <a:rPr lang="zh-CN" altLang="en-US" sz="4000" b="1">
                <a:solidFill>
                  <a:schemeClr val="accent2"/>
                </a:solidFill>
              </a:rPr>
              <a:t>使用冒号需要注意以下几点：</a:t>
            </a:r>
            <a:endParaRPr lang="zh-CN" altLang="en-US" sz="4000" b="1">
              <a:solidFill>
                <a:schemeClr val="accent2"/>
              </a:solidFill>
            </a:endParaRPr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9144000" cy="5832475"/>
          </a:xfrm>
          <a:ln/>
        </p:spPr>
        <p:txBody>
          <a:bodyPr/>
          <a:p>
            <a:pPr>
              <a:buNone/>
            </a:pPr>
            <a:r>
              <a:rPr lang="en-US" altLang="zh-CN" sz="2400"/>
              <a:t>1</a:t>
            </a:r>
            <a:r>
              <a:rPr lang="zh-CN" altLang="en-US" sz="2400" b="1"/>
              <a:t>在记者进行的家庭采访中，不少家长反映：孩子作业多，作业时间长，有时做作业到深夜，这些情况在全国多处学校都存在。</a:t>
            </a:r>
            <a:endParaRPr lang="zh-CN" altLang="en-US" sz="2400" b="1"/>
          </a:p>
          <a:p>
            <a:pPr>
              <a:buNone/>
            </a:pPr>
            <a:r>
              <a:rPr lang="en-US" altLang="zh-CN" sz="2400" b="1"/>
              <a:t>2</a:t>
            </a:r>
            <a:r>
              <a:rPr lang="zh-CN" altLang="en-US" sz="2400" b="1">
                <a:latin typeface="宋体" panose="02010600030101010101" pitchFamily="2" charset="-122"/>
              </a:rPr>
              <a:t>老师说过：“他今天不舒服，不来给同学们上课了”。</a:t>
            </a:r>
            <a:r>
              <a:rPr lang="zh-CN" altLang="en-US" sz="2400" b="1">
                <a:solidFill>
                  <a:schemeClr val="accent2"/>
                </a:solidFill>
              </a:rPr>
              <a:t> </a:t>
            </a:r>
            <a:endParaRPr lang="zh-CN" altLang="en-US" sz="2400" b="1">
              <a:solidFill>
                <a:schemeClr val="accent2"/>
              </a:solidFill>
            </a:endParaRPr>
          </a:p>
          <a:p>
            <a:pPr>
              <a:buNone/>
            </a:pPr>
            <a:r>
              <a:rPr lang="en-US" altLang="zh-CN" sz="2400" b="1"/>
              <a:t>3</a:t>
            </a:r>
            <a:r>
              <a:rPr lang="zh-CN" altLang="en-US" sz="2400" b="1"/>
              <a:t>、苏轼</a:t>
            </a:r>
            <a:r>
              <a:rPr lang="en-US" altLang="zh-CN" sz="2400" b="1"/>
              <a:t>《</a:t>
            </a:r>
            <a:r>
              <a:rPr lang="zh-CN" altLang="en-US" sz="2400" b="1"/>
              <a:t>念奴娇</a:t>
            </a:r>
            <a:r>
              <a:rPr lang="en-US" altLang="zh-CN" sz="2400" b="1"/>
              <a:t>》</a:t>
            </a:r>
            <a:r>
              <a:rPr lang="zh-CN" altLang="en-US" sz="2400" b="1"/>
              <a:t>词描绘了长江：“乱石穿空，惊涛拍岸，卷起千堆雪”的雄伟景象。</a:t>
            </a:r>
            <a:endParaRPr lang="zh-CN" altLang="en-US" sz="2400" b="1"/>
          </a:p>
          <a:p>
            <a:pPr>
              <a:buNone/>
            </a:pPr>
            <a:r>
              <a:rPr lang="zh-CN" altLang="en-US" sz="2400" b="1"/>
              <a:t> </a:t>
            </a:r>
            <a:endParaRPr lang="zh-CN" altLang="en-US" sz="2400" b="1"/>
          </a:p>
        </p:txBody>
      </p:sp>
      <p:sp>
        <p:nvSpPr>
          <p:cNvPr id="19460" name="椭圆 19459"/>
          <p:cNvSpPr/>
          <p:nvPr/>
        </p:nvSpPr>
        <p:spPr>
          <a:xfrm>
            <a:off x="3779838" y="1125538"/>
            <a:ext cx="287337" cy="57467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6000">
                <a:solidFill>
                  <a:srgbClr val="FF3300"/>
                </a:solidFill>
                <a:latin typeface="Times New Roman" panose="02020603050405020304" pitchFamily="2" charset="0"/>
              </a:rPr>
              <a:t>  </a:t>
            </a:r>
            <a:r>
              <a:rPr lang="zh-CN" altLang="en-US" sz="6000" b="1">
                <a:solidFill>
                  <a:srgbClr val="FF3300"/>
                </a:solidFill>
                <a:latin typeface="Times New Roman" panose="02020603050405020304" pitchFamily="2" charset="0"/>
              </a:rPr>
              <a:t>。</a:t>
            </a:r>
            <a:endParaRPr lang="zh-CN" altLang="en-US" sz="4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9461" name="椭圆 19460"/>
          <p:cNvSpPr/>
          <p:nvPr/>
        </p:nvSpPr>
        <p:spPr>
          <a:xfrm>
            <a:off x="4500563" y="1989138"/>
            <a:ext cx="360362" cy="7191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6000">
                <a:solidFill>
                  <a:srgbClr val="FF3300"/>
                </a:solidFill>
                <a:latin typeface="Times New Roman" panose="02020603050405020304" pitchFamily="2" charset="0"/>
              </a:rPr>
              <a:t>   </a:t>
            </a:r>
            <a:endParaRPr lang="en-US" altLang="zh-CN" sz="600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9462" name="流程图: 联系 19461"/>
          <p:cNvSpPr/>
          <p:nvPr/>
        </p:nvSpPr>
        <p:spPr>
          <a:xfrm>
            <a:off x="1476375" y="1484313"/>
            <a:ext cx="430213" cy="720725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altLang="en-US" sz="4800">
                <a:solidFill>
                  <a:srgbClr val="FF3300"/>
                </a:solidFill>
                <a:latin typeface="Times New Roman" panose="02020603050405020304" pitchFamily="2" charset="0"/>
              </a:rPr>
              <a:t>，</a:t>
            </a:r>
            <a:endParaRPr lang="zh-CN" altLang="en-US" sz="480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9463" name="流程图: 联系 19462"/>
          <p:cNvSpPr/>
          <p:nvPr/>
        </p:nvSpPr>
        <p:spPr>
          <a:xfrm>
            <a:off x="6732588" y="1628775"/>
            <a:ext cx="287337" cy="431800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464" name="文本框 19463"/>
          <p:cNvSpPr txBox="1"/>
          <p:nvPr/>
        </p:nvSpPr>
        <p:spPr>
          <a:xfrm>
            <a:off x="250825" y="3573463"/>
            <a:ext cx="8208963" cy="2528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>
                <a:solidFill>
                  <a:srgbClr val="FF3300"/>
                </a:solidFill>
                <a:latin typeface="Times New Roman" panose="02020603050405020304" pitchFamily="2" charset="0"/>
              </a:rPr>
              <a:t>1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． 冒号一般管到句终，不能管到句终则不能用冒号。</a:t>
            </a:r>
            <a:r>
              <a:rPr lang="zh-CN" altLang="en-US" b="1">
                <a:solidFill>
                  <a:schemeClr val="bg1"/>
                </a:solidFill>
                <a:latin typeface="Times New Roman" panose="02020603050405020304" pitchFamily="2" charset="0"/>
              </a:rPr>
              <a:t>如</a:t>
            </a:r>
            <a:r>
              <a:rPr lang="en-US" altLang="zh-CN" b="1">
                <a:solidFill>
                  <a:schemeClr val="bg1"/>
                </a:solidFill>
                <a:latin typeface="Times New Roman" panose="02020603050405020304" pitchFamily="2" charset="0"/>
              </a:rPr>
              <a:t>1</a:t>
            </a:r>
            <a:endParaRPr lang="en-US" altLang="zh-CN" b="1">
              <a:solidFill>
                <a:schemeClr val="bg1"/>
              </a:solidFill>
              <a:latin typeface="Times New Roman" panose="02020603050405020304" pitchFamily="2" charset="0"/>
            </a:endParaRPr>
          </a:p>
          <a:p>
            <a:r>
              <a:rPr lang="en-US" altLang="zh-CN" b="1">
                <a:solidFill>
                  <a:srgbClr val="FF3300"/>
                </a:solidFill>
                <a:latin typeface="Times New Roman" panose="02020603050405020304" pitchFamily="2" charset="0"/>
              </a:rPr>
              <a:t>2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．转述的话（间接引语）不能用冒号。（人称发生变化）</a:t>
            </a:r>
            <a:r>
              <a:rPr lang="zh-CN" altLang="en-US" b="1">
                <a:solidFill>
                  <a:schemeClr val="bg1"/>
                </a:solidFill>
                <a:latin typeface="Times New Roman" panose="02020603050405020304" pitchFamily="2" charset="0"/>
              </a:rPr>
              <a:t>如例</a:t>
            </a:r>
            <a:r>
              <a:rPr lang="en-US" altLang="zh-CN" b="1">
                <a:solidFill>
                  <a:schemeClr val="bg1"/>
                </a:solidFill>
                <a:latin typeface="Times New Roman" panose="02020603050405020304" pitchFamily="2" charset="0"/>
              </a:rPr>
              <a:t>2</a:t>
            </a:r>
            <a:endParaRPr lang="en-US" altLang="zh-CN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r>
              <a:rPr lang="en-US" altLang="zh-CN" b="1">
                <a:solidFill>
                  <a:srgbClr val="FF3300"/>
                </a:solidFill>
                <a:latin typeface="Times New Roman" panose="02020603050405020304" pitchFamily="2" charset="0"/>
              </a:rPr>
              <a:t>3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、引文不独立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2" charset="0"/>
              </a:rPr>
              <a:t> 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不能用冒号</a:t>
            </a:r>
            <a:r>
              <a:rPr lang="zh-CN" altLang="en-US" b="1">
                <a:solidFill>
                  <a:schemeClr val="bg1"/>
                </a:solidFill>
                <a:latin typeface="Times New Roman" panose="02020603050405020304" pitchFamily="2" charset="0"/>
              </a:rPr>
              <a:t>如例</a:t>
            </a:r>
            <a:r>
              <a:rPr lang="en-US" altLang="zh-CN" b="1">
                <a:solidFill>
                  <a:schemeClr val="bg1"/>
                </a:solidFill>
                <a:latin typeface="Times New Roman" panose="02020603050405020304" pitchFamily="2" charset="0"/>
              </a:rPr>
              <a:t>3</a:t>
            </a:r>
            <a:endParaRPr lang="en-US" altLang="zh-CN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  <p:bldP spid="19461" grpId="0" animBg="1"/>
      <p:bldP spid="1946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1219200" y="3670300"/>
            <a:ext cx="73152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endParaRPr sz="2400">
              <a:latin typeface="Arial" panose="020B0604020202020204" pitchFamily="34" charset="0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1371600" y="5302250"/>
            <a:ext cx="184150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p>
            <a:endParaRPr lang="en-US" altLang="zh-CN" sz="480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endParaRPr lang="en-US" altLang="zh-CN" sz="4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1219200" y="4556125"/>
            <a:ext cx="1841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p>
            <a:endParaRPr sz="540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0" y="2039938"/>
            <a:ext cx="184150" cy="10064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b" anchorCtr="0">
            <a:spAutoFit/>
          </a:bodyPr>
          <a:p>
            <a:endParaRPr sz="600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0" y="5586413"/>
            <a:ext cx="9144000" cy="579437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spcBef>
                <a:spcPct val="50000"/>
              </a:spcBef>
            </a:pPr>
            <a:endParaRPr>
              <a:latin typeface="Arial" panose="020B0604020202020204" pitchFamily="34" charset="0"/>
            </a:endParaRPr>
          </a:p>
        </p:txBody>
      </p:sp>
      <p:sp>
        <p:nvSpPr>
          <p:cNvPr id="20487" name="矩形 20486"/>
          <p:cNvSpPr/>
          <p:nvPr/>
        </p:nvSpPr>
        <p:spPr>
          <a:xfrm>
            <a:off x="323850" y="1649413"/>
            <a:ext cx="8569325" cy="33877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3600" b="1">
                <a:latin typeface="Arial" panose="020B0604020202020204" pitchFamily="34" charset="0"/>
              </a:rPr>
              <a:t>4</a:t>
            </a:r>
            <a:r>
              <a:rPr lang="zh-CN" altLang="en-US" sz="3600" b="1">
                <a:latin typeface="Arial" panose="020B0604020202020204" pitchFamily="34" charset="0"/>
              </a:rPr>
              <a:t>、说话人放在所说话中间不能用冒号用逗号；放在所说话的后边用句号。</a:t>
            </a:r>
            <a:endParaRPr lang="zh-CN" altLang="en-US" sz="3600" b="1">
              <a:latin typeface="Arial" panose="020B0604020202020204" pitchFamily="34" charset="0"/>
            </a:endParaRPr>
          </a:p>
          <a:p>
            <a:r>
              <a:rPr lang="zh-CN" altLang="en-US" sz="3600" b="1">
                <a:latin typeface="Arial" panose="020B0604020202020204" pitchFamily="34" charset="0"/>
              </a:rPr>
              <a:t>如：</a:t>
            </a:r>
            <a:br>
              <a:rPr lang="zh-CN" altLang="en-US" sz="3600" b="1">
                <a:latin typeface="Arial" panose="020B0604020202020204" pitchFamily="34" charset="0"/>
              </a:rPr>
            </a:br>
            <a:r>
              <a:rPr lang="zh-CN" altLang="en-US" sz="3600" b="1">
                <a:latin typeface="Arial" panose="020B0604020202020204" pitchFamily="34" charset="0"/>
              </a:rPr>
              <a:t>  “这个问题，”李明说，“让我好好考虑考虑。” </a:t>
            </a:r>
            <a:br>
              <a:rPr lang="zh-CN" altLang="en-US" sz="3600" b="1">
                <a:latin typeface="Arial" panose="020B0604020202020204" pitchFamily="34" charset="0"/>
              </a:rPr>
            </a:br>
            <a:r>
              <a:rPr lang="zh-CN" altLang="en-US" sz="3600" b="1">
                <a:latin typeface="Arial" panose="020B0604020202020204" pitchFamily="34" charset="0"/>
              </a:rPr>
              <a:t>“落后就要挨打。”邓小平告诫我们说。</a:t>
            </a:r>
            <a:r>
              <a:rPr lang="en-US" altLang="zh-CN" sz="3600" b="1">
                <a:latin typeface="Arial" panose="020B0604020202020204" pitchFamily="34" charset="0"/>
              </a:rPr>
              <a:t>    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hecke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1371600" y="5302250"/>
            <a:ext cx="184150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p>
            <a:endParaRPr lang="en-US" altLang="zh-CN" sz="480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endParaRPr lang="en-US" altLang="zh-CN" sz="4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1219200" y="4556125"/>
            <a:ext cx="1841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p>
            <a:endParaRPr sz="540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358775" y="876300"/>
            <a:ext cx="8785225" cy="503555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r>
              <a:rPr lang="en-US" altLang="zh-CN" sz="3600" b="1">
                <a:latin typeface="Arial" panose="020B0604020202020204" pitchFamily="34" charset="0"/>
              </a:rPr>
              <a:t>5</a:t>
            </a:r>
            <a:r>
              <a:rPr lang="zh-CN" altLang="en-US" sz="3600" b="1">
                <a:latin typeface="Arial" panose="020B0604020202020204" pitchFamily="34" charset="0"/>
              </a:rPr>
              <a:t>、同一句中不能用两个冒号。</a:t>
            </a:r>
            <a:br>
              <a:rPr lang="zh-CN" altLang="en-US" sz="3600" b="1">
                <a:latin typeface="Arial" panose="020B0604020202020204" pitchFamily="34" charset="0"/>
              </a:rPr>
            </a:br>
            <a:r>
              <a:rPr lang="en-US" altLang="zh-CN" sz="3600" b="1">
                <a:latin typeface="Arial" panose="020B0604020202020204" pitchFamily="34" charset="0"/>
              </a:rPr>
              <a:t>  “</a:t>
            </a:r>
            <a:r>
              <a:rPr lang="zh-CN" altLang="en-US" sz="3600" b="1">
                <a:latin typeface="Arial" panose="020B0604020202020204" pitchFamily="34" charset="0"/>
              </a:rPr>
              <a:t>晚上开大会，张书记宣布：厂里要实行两项改革措施：一是持证上岗，二是脱产培训。”</a:t>
            </a:r>
            <a:br>
              <a:rPr lang="zh-CN" altLang="en-US" sz="3600" b="1">
                <a:latin typeface="Arial" panose="020B0604020202020204" pitchFamily="34" charset="0"/>
              </a:rPr>
            </a:br>
            <a:r>
              <a:rPr lang="en-US" altLang="zh-CN" sz="3600" b="1">
                <a:latin typeface="Arial" panose="020B0604020202020204" pitchFamily="34" charset="0"/>
              </a:rPr>
              <a:t>   </a:t>
            </a:r>
            <a:r>
              <a:rPr lang="zh-CN" altLang="en-US" sz="3600" b="1">
                <a:latin typeface="Arial" panose="020B0604020202020204" pitchFamily="34" charset="0"/>
              </a:rPr>
              <a:t>解说：“宣布”后面是冒号，“措施”，后面又是冒号，这是不符合标点符号使用习惯的。在同一个句子中</a:t>
            </a:r>
            <a:r>
              <a:rPr lang="en-US" altLang="zh-CN" sz="3600" b="1">
                <a:latin typeface="Arial" panose="020B0604020202020204" pitchFamily="34" charset="0"/>
              </a:rPr>
              <a:t>,</a:t>
            </a:r>
            <a:r>
              <a:rPr lang="zh-CN" altLang="en-US" sz="3600" b="1">
                <a:latin typeface="Arial" panose="020B0604020202020204" pitchFamily="34" charset="0"/>
              </a:rPr>
              <a:t>冒号一般只能用一个</a:t>
            </a:r>
            <a:r>
              <a:rPr lang="en-US" altLang="zh-CN" sz="3600" b="1">
                <a:latin typeface="Arial" panose="020B0604020202020204" pitchFamily="34" charset="0"/>
              </a:rPr>
              <a:t>,</a:t>
            </a:r>
            <a:r>
              <a:rPr lang="zh-CN" altLang="en-US" sz="3600" b="1">
                <a:latin typeface="Arial" panose="020B0604020202020204" pitchFamily="34" charset="0"/>
              </a:rPr>
              <a:t>否则便会面目不清。两个冒号中应有一个改为逗号。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685800" y="609600"/>
            <a:ext cx="4419600" cy="1143000"/>
          </a:xfrm>
          <a:ln/>
        </p:spPr>
        <p:txBody>
          <a:bodyPr anchor="ctr" anchorCtr="0"/>
          <a:p>
            <a:pPr algn="just"/>
            <a:r>
              <a:rPr lang="zh-CN" altLang="en-US" sz="4800" b="1">
                <a:ea typeface="黑体" panose="02010609060101010101" pitchFamily="2" charset="-122"/>
              </a:rPr>
              <a:t>学习目标：</a:t>
            </a:r>
            <a:endParaRPr lang="zh-CN" altLang="en-US" sz="4800" b="1">
              <a:ea typeface="黑体" panose="02010609060101010101" pitchFamily="2" charset="-122"/>
            </a:endParaRPr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468313" y="2349500"/>
            <a:ext cx="7772400" cy="4114800"/>
          </a:xfrm>
          <a:ln/>
        </p:spPr>
        <p:txBody>
          <a:bodyPr/>
          <a:p>
            <a:r>
              <a:rPr lang="en-US" altLang="zh-CN" sz="3600">
                <a:effectLst>
                  <a:outerShdw blurRad="38100" dist="38100" dir="2700000">
                    <a:srgbClr val="FFFFFF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1</a:t>
            </a:r>
            <a:r>
              <a:rPr lang="zh-CN" altLang="en-US" sz="3600">
                <a:effectLst>
                  <a:outerShdw blurRad="38100" dist="38100" dir="2700000">
                    <a:srgbClr val="FFFFFF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、掌握标点符号的常用规则</a:t>
            </a:r>
            <a:endParaRPr lang="zh-CN" altLang="en-US" sz="3600">
              <a:effectLst>
                <a:outerShdw blurRad="38100" dist="38100" dir="2700000">
                  <a:srgbClr val="FFFFFF"/>
                </a:outerShdw>
              </a:effectLst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endParaRPr lang="zh-CN" altLang="en-US" sz="3600">
              <a:effectLst>
                <a:outerShdw blurRad="38100" dist="38100" dir="2700000">
                  <a:srgbClr val="FFFFFF"/>
                </a:outerShdw>
              </a:effectLst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r>
              <a:rPr lang="en-US" altLang="zh-CN" sz="3600">
                <a:effectLst>
                  <a:outerShdw blurRad="38100" dist="38100" dir="2700000">
                    <a:srgbClr val="FFFFFF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2</a:t>
            </a:r>
            <a:r>
              <a:rPr lang="zh-CN" altLang="en-US" sz="3600">
                <a:effectLst>
                  <a:outerShdw blurRad="38100" dist="38100" dir="2700000">
                    <a:srgbClr val="FFFFFF"/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</a:rPr>
              <a:t>、明晰标点符号的易错点</a:t>
            </a:r>
            <a:endParaRPr lang="zh-CN" altLang="en-US" sz="3600">
              <a:effectLst>
                <a:outerShdw blurRad="38100" dist="38100" dir="2700000">
                  <a:srgbClr val="FFFFFF"/>
                </a:outerShdw>
              </a:effectLst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xfrm>
            <a:off x="684213" y="0"/>
            <a:ext cx="7772400" cy="1143000"/>
          </a:xfrm>
          <a:ln/>
        </p:spPr>
        <p:txBody>
          <a:bodyPr anchor="ctr" anchorCtr="0"/>
          <a:p>
            <a:r>
              <a:rPr lang="zh-CN" altLang="en-US" sz="6000" b="1">
                <a:solidFill>
                  <a:schemeClr val="accent2"/>
                </a:solidFill>
                <a:latin typeface="隶书" panose="02010509060101010101" pitchFamily="1" charset="-122"/>
              </a:rPr>
              <a:t>四、问  号</a:t>
            </a:r>
            <a:endParaRPr lang="zh-CN" altLang="en-US" sz="6000" b="1">
              <a:solidFill>
                <a:schemeClr val="accent2"/>
              </a:solidFill>
              <a:latin typeface="隶书" panose="02010509060101010101" pitchFamily="1" charset="-122"/>
            </a:endParaRPr>
          </a:p>
        </p:txBody>
      </p:sp>
      <p:sp>
        <p:nvSpPr>
          <p:cNvPr id="22531" name="文本占位符 22530"/>
          <p:cNvSpPr>
            <a:spLocks noGrp="1"/>
          </p:cNvSpPr>
          <p:nvPr>
            <p:ph type="body" sz="half" idx="1"/>
          </p:nvPr>
        </p:nvSpPr>
        <p:spPr>
          <a:xfrm>
            <a:off x="250825" y="1125538"/>
            <a:ext cx="8893175" cy="3240087"/>
          </a:xfrm>
          <a:ln/>
        </p:spPr>
        <p:txBody>
          <a:bodyPr/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zh-CN" sz="2800" b="1">
                <a:solidFill>
                  <a:schemeClr val="tx2"/>
                </a:solidFill>
              </a:rPr>
              <a:t>1</a:t>
            </a:r>
            <a:r>
              <a:rPr lang="zh-CN" altLang="en-US" sz="2800" b="1">
                <a:solidFill>
                  <a:schemeClr val="tx2"/>
                </a:solidFill>
              </a:rPr>
              <a:t>、除了他能去，还有谁能去呢？你吗？你能去吗？</a:t>
            </a:r>
            <a:endParaRPr lang="zh-CN" altLang="en-US" sz="2800" b="1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endParaRPr lang="zh-CN" altLang="en-US" sz="2800" b="1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zh-CN" sz="2800" b="1">
                <a:solidFill>
                  <a:schemeClr val="tx2"/>
                </a:solidFill>
              </a:rPr>
              <a:t>2</a:t>
            </a:r>
            <a:r>
              <a:rPr lang="zh-CN" altLang="en-US" sz="2800" b="1">
                <a:solidFill>
                  <a:schemeClr val="tx2"/>
                </a:solidFill>
              </a:rPr>
              <a:t>、可爱的，我将什么来比拟你呢？我怎么比拟得出呢？</a:t>
            </a:r>
            <a:endParaRPr lang="zh-CN" altLang="en-US" sz="2800" b="1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endParaRPr lang="zh-CN" altLang="en-US" sz="2800" b="1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ClrTx/>
              <a:buSzTx/>
              <a:buFontTx/>
              <a:buNone/>
            </a:pPr>
            <a:r>
              <a:rPr lang="en-US" altLang="zh-CN" sz="2800" b="1">
                <a:solidFill>
                  <a:schemeClr val="tx2"/>
                </a:solidFill>
              </a:rPr>
              <a:t>3</a:t>
            </a:r>
            <a:r>
              <a:rPr lang="zh-CN" altLang="en-US" sz="2800" b="1">
                <a:solidFill>
                  <a:schemeClr val="tx2"/>
                </a:solidFill>
              </a:rPr>
              <a:t>、</a:t>
            </a:r>
            <a:r>
              <a:rPr lang="zh-CN" altLang="en-US" sz="2800" b="1"/>
              <a:t>是谁找我们来凿墙的</a:t>
            </a:r>
            <a:r>
              <a:rPr lang="en-US" altLang="zh-CN" sz="2800" b="1"/>
              <a:t>?</a:t>
            </a:r>
            <a:r>
              <a:rPr lang="zh-CN" altLang="en-US" sz="2800" b="1"/>
              <a:t>是您老人家吧</a:t>
            </a:r>
            <a:r>
              <a:rPr lang="en-US" altLang="zh-CN" sz="2800" b="1"/>
              <a:t>?</a:t>
            </a:r>
            <a:r>
              <a:rPr lang="zh-CN" altLang="en-US" sz="2800" b="1"/>
              <a:t>先凿哪面墙呀？是都凿了哇还是留下一面啊</a:t>
            </a:r>
            <a:r>
              <a:rPr lang="en-US" altLang="zh-CN" sz="2800" b="1"/>
              <a:t>?</a:t>
            </a:r>
            <a:r>
              <a:rPr lang="en-US" altLang="zh-CN" sz="2800"/>
              <a:t> </a:t>
            </a:r>
            <a:endParaRPr lang="en-US" altLang="zh-CN" sz="2800" b="1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ClrTx/>
              <a:buSzTx/>
              <a:buFontTx/>
            </a:pPr>
            <a:endParaRPr lang="en-US" altLang="zh-CN" sz="2800" b="1">
              <a:solidFill>
                <a:schemeClr val="tx2"/>
              </a:solidFill>
            </a:endParaRPr>
          </a:p>
        </p:txBody>
      </p:sp>
      <p:sp>
        <p:nvSpPr>
          <p:cNvPr id="22532" name="矩形 22531"/>
          <p:cNvSpPr/>
          <p:nvPr/>
        </p:nvSpPr>
        <p:spPr>
          <a:xfrm>
            <a:off x="179388" y="4913313"/>
            <a:ext cx="8642350" cy="1944687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若一句话中的几问，是从不同角度发问的，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则每句都用问号。</a:t>
            </a:r>
            <a:r>
              <a:rPr lang="zh-CN" altLang="en-US" b="1">
                <a:solidFill>
                  <a:srgbClr val="FF00FF"/>
                </a:solidFill>
                <a:latin typeface="Times New Roman" panose="02020603050405020304" pitchFamily="2" charset="0"/>
              </a:rPr>
              <a:t> </a:t>
            </a:r>
            <a:br>
              <a:rPr lang="zh-CN" altLang="en-US" b="1">
                <a:solidFill>
                  <a:srgbClr val="FF00FF"/>
                </a:solidFill>
                <a:latin typeface="Times New Roman" panose="02020603050405020304" pitchFamily="2" charset="0"/>
              </a:rPr>
            </a:br>
            <a:endParaRPr lang="zh-CN" altLang="en-US" b="1">
              <a:solidFill>
                <a:srgbClr val="FF00FF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文本占位符 23553"/>
          <p:cNvSpPr>
            <a:spLocks noGrp="1"/>
          </p:cNvSpPr>
          <p:nvPr>
            <p:ph type="body" idx="1"/>
          </p:nvPr>
        </p:nvSpPr>
        <p:spPr>
          <a:xfrm>
            <a:off x="179388" y="260350"/>
            <a:ext cx="8785225" cy="5835650"/>
          </a:xfrm>
          <a:ln/>
        </p:spPr>
        <p:txBody>
          <a:bodyPr/>
          <a:p>
            <a:pPr>
              <a:buNone/>
            </a:pPr>
            <a:r>
              <a:rPr lang="en-US" altLang="zh-CN" sz="2800" b="1">
                <a:solidFill>
                  <a:schemeClr val="tx2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</a:rPr>
              <a:t>、对这样的青年，我们是应该支持他呢？还是应该指责他呢？</a:t>
            </a:r>
            <a:r>
              <a:rPr lang="zh-CN" altLang="en-US" sz="2800" b="1">
                <a:solidFill>
                  <a:schemeClr val="tx2"/>
                </a:solidFill>
              </a:rPr>
              <a:t> </a:t>
            </a:r>
            <a:endParaRPr lang="zh-CN" altLang="en-US" sz="2800" b="1">
              <a:solidFill>
                <a:schemeClr val="tx2"/>
              </a:solidFill>
            </a:endParaRPr>
          </a:p>
          <a:p>
            <a:endParaRPr lang="zh-CN" altLang="en-US" sz="2800">
              <a:solidFill>
                <a:schemeClr val="tx2"/>
              </a:solidFill>
            </a:endParaRPr>
          </a:p>
        </p:txBody>
      </p:sp>
      <p:sp>
        <p:nvSpPr>
          <p:cNvPr id="23555" name="椭圆 23554"/>
          <p:cNvSpPr/>
          <p:nvPr/>
        </p:nvSpPr>
        <p:spPr>
          <a:xfrm>
            <a:off x="6516688" y="260350"/>
            <a:ext cx="360362" cy="5762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6000">
                <a:solidFill>
                  <a:srgbClr val="FF3300"/>
                </a:solidFill>
                <a:latin typeface="Times New Roman" panose="02020603050405020304" pitchFamily="2" charset="0"/>
              </a:rPr>
              <a:t>    </a:t>
            </a:r>
            <a:r>
              <a:rPr lang="zh-CN" altLang="en-US" sz="6000">
                <a:solidFill>
                  <a:srgbClr val="FF3300"/>
                </a:solidFill>
                <a:latin typeface="Times New Roman" panose="02020603050405020304" pitchFamily="2" charset="0"/>
              </a:rPr>
              <a:t>， </a:t>
            </a:r>
            <a:endParaRPr lang="zh-CN" altLang="en-US" sz="600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56" name="矩形 23555"/>
          <p:cNvSpPr/>
          <p:nvPr/>
        </p:nvSpPr>
        <p:spPr>
          <a:xfrm>
            <a:off x="179388" y="1125538"/>
            <a:ext cx="8785225" cy="863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lnSpc>
                <a:spcPct val="9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2" charset="2"/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选择问句，在句末用问号，句中用逗号。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57" name="矩形 23556"/>
          <p:cNvSpPr/>
          <p:nvPr/>
        </p:nvSpPr>
        <p:spPr>
          <a:xfrm>
            <a:off x="179388" y="3284538"/>
            <a:ext cx="8964612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Times New Roman" panose="02020603050405020304" pitchFamily="2" charset="0"/>
              </a:rPr>
              <a:t>5</a:t>
            </a:r>
            <a:r>
              <a:rPr lang="zh-CN" altLang="en-US" sz="2800" b="1">
                <a:latin typeface="Times New Roman" panose="02020603050405020304" pitchFamily="2" charset="0"/>
              </a:rPr>
              <a:t>、谁也说不清他到底是什么人？</a:t>
            </a:r>
            <a:endParaRPr lang="zh-CN" altLang="en-US" sz="2800" b="1">
              <a:latin typeface="Times New Roman" panose="02020603050405020304" pitchFamily="2" charset="0"/>
            </a:endParaRPr>
          </a:p>
          <a:p>
            <a:r>
              <a:rPr lang="en-US" altLang="zh-CN" sz="2800" b="1">
                <a:latin typeface="Times New Roman" panose="02020603050405020304" pitchFamily="2" charset="0"/>
              </a:rPr>
              <a:t>6</a:t>
            </a:r>
            <a:r>
              <a:rPr lang="zh-CN" altLang="en-US" sz="2800" b="1">
                <a:latin typeface="Times New Roman" panose="02020603050405020304" pitchFamily="2" charset="0"/>
              </a:rPr>
              <a:t>、他独自一人在林间小路上走着、想着，感动着，几乎忘记了一切：已分不清天上淅淅沥沥飘着的是雨还是雪？也不知脸上缓缓流淌的是水还是泪？</a:t>
            </a:r>
            <a:endParaRPr lang="zh-CN" altLang="en-US" sz="2800" b="1">
              <a:latin typeface="Times New Roman" panose="02020603050405020304" pitchFamily="2" charset="0"/>
            </a:endParaRPr>
          </a:p>
        </p:txBody>
      </p:sp>
      <p:sp>
        <p:nvSpPr>
          <p:cNvPr id="23558" name="椭圆 23557"/>
          <p:cNvSpPr/>
          <p:nvPr/>
        </p:nvSpPr>
        <p:spPr>
          <a:xfrm>
            <a:off x="5076825" y="3213100"/>
            <a:ext cx="360363" cy="5762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6000">
                <a:solidFill>
                  <a:srgbClr val="FF3300"/>
                </a:solidFill>
                <a:latin typeface="Times New Roman" panose="02020603050405020304" pitchFamily="2" charset="0"/>
              </a:rPr>
              <a:t>   </a:t>
            </a:r>
            <a:r>
              <a:rPr lang="zh-CN" altLang="en-US" sz="6000" b="1">
                <a:solidFill>
                  <a:srgbClr val="FF3300"/>
                </a:solidFill>
                <a:latin typeface="Times New Roman" panose="02020603050405020304" pitchFamily="2" charset="0"/>
              </a:rPr>
              <a:t>。</a:t>
            </a:r>
            <a:endParaRPr lang="zh-CN" altLang="en-US" sz="60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59" name="椭圆 23558"/>
          <p:cNvSpPr/>
          <p:nvPr/>
        </p:nvSpPr>
        <p:spPr>
          <a:xfrm>
            <a:off x="611188" y="4508500"/>
            <a:ext cx="360362" cy="5762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6000">
                <a:solidFill>
                  <a:srgbClr val="FF3300"/>
                </a:solidFill>
                <a:latin typeface="Times New Roman" panose="02020603050405020304" pitchFamily="2" charset="0"/>
              </a:rPr>
              <a:t>   </a:t>
            </a:r>
            <a:r>
              <a:rPr lang="zh-CN" altLang="en-US" sz="6000">
                <a:solidFill>
                  <a:srgbClr val="FF3300"/>
                </a:solidFill>
                <a:latin typeface="Times New Roman" panose="02020603050405020304" pitchFamily="2" charset="0"/>
              </a:rPr>
              <a:t>， </a:t>
            </a:r>
            <a:endParaRPr lang="zh-CN" altLang="en-US" sz="600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60" name="椭圆 23559"/>
          <p:cNvSpPr/>
          <p:nvPr/>
        </p:nvSpPr>
        <p:spPr>
          <a:xfrm>
            <a:off x="6300788" y="4508500"/>
            <a:ext cx="360362" cy="5762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6000">
                <a:solidFill>
                  <a:srgbClr val="FF3300"/>
                </a:solidFill>
                <a:latin typeface="Times New Roman" panose="02020603050405020304" pitchFamily="2" charset="0"/>
              </a:rPr>
              <a:t>   </a:t>
            </a:r>
            <a:r>
              <a:rPr lang="zh-CN" altLang="en-US" sz="6000" b="1">
                <a:solidFill>
                  <a:srgbClr val="FF3300"/>
                </a:solidFill>
                <a:latin typeface="Times New Roman" panose="02020603050405020304" pitchFamily="2" charset="0"/>
              </a:rPr>
              <a:t>。</a:t>
            </a:r>
            <a:endParaRPr lang="zh-CN" altLang="en-US" sz="60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61" name="矩形 23560"/>
          <p:cNvSpPr/>
          <p:nvPr/>
        </p:nvSpPr>
        <p:spPr>
          <a:xfrm>
            <a:off x="0" y="5229225"/>
            <a:ext cx="9144000" cy="143986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lnSpc>
                <a:spcPct val="90000"/>
              </a:lnSpc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有的句子里虽含有疑问词</a:t>
            </a:r>
            <a:r>
              <a:rPr lang="en-US" altLang="zh-CN" b="1">
                <a:solidFill>
                  <a:srgbClr val="FF3300"/>
                </a:solidFill>
                <a:latin typeface="Times New Roman" panose="02020603050405020304" pitchFamily="2" charset="0"/>
              </a:rPr>
              <a:t>(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谁、什么、怎么样等</a:t>
            </a:r>
            <a:r>
              <a:rPr lang="en-US" altLang="zh-CN" b="1">
                <a:solidFill>
                  <a:srgbClr val="FF3300"/>
                </a:solidFill>
                <a:latin typeface="Times New Roman" panose="02020603050405020304" pitchFamily="2" charset="0"/>
              </a:rPr>
              <a:t>),</a:t>
            </a:r>
            <a:endParaRPr lang="en-US" altLang="zh-CN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但并非真正发问</a:t>
            </a:r>
            <a:r>
              <a:rPr lang="en-US" altLang="zh-CN" b="1">
                <a:solidFill>
                  <a:srgbClr val="FF3300"/>
                </a:solidFill>
                <a:latin typeface="Times New Roman" panose="02020603050405020304" pitchFamily="2" charset="0"/>
              </a:rPr>
              <a:t>,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而是表达一个陈述语气</a:t>
            </a:r>
            <a:r>
              <a:rPr lang="en-US" altLang="zh-CN" b="1">
                <a:solidFill>
                  <a:srgbClr val="FF3300"/>
                </a:solidFill>
                <a:latin typeface="Times New Roman" panose="02020603050405020304" pitchFamily="2" charset="0"/>
              </a:rPr>
              <a:t>,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不能用问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号。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62" name="文本框 23561"/>
          <p:cNvSpPr txBox="1"/>
          <p:nvPr/>
        </p:nvSpPr>
        <p:spPr>
          <a:xfrm>
            <a:off x="179388" y="2060575"/>
            <a:ext cx="85693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2" charset="0"/>
              </a:rPr>
              <a:t>4</a:t>
            </a:r>
            <a:r>
              <a:rPr lang="zh-CN" altLang="en-US" b="1">
                <a:latin typeface="Times New Roman" panose="02020603050405020304" pitchFamily="2" charset="0"/>
              </a:rPr>
              <a:t>、怎么还没有来啊？他们。</a:t>
            </a:r>
            <a:endParaRPr lang="zh-CN" altLang="en-US" b="1">
              <a:latin typeface="Times New Roman" panose="02020603050405020304" pitchFamily="2" charset="0"/>
            </a:endParaRPr>
          </a:p>
        </p:txBody>
      </p:sp>
      <p:sp>
        <p:nvSpPr>
          <p:cNvPr id="23563" name="椭圆 23562"/>
          <p:cNvSpPr/>
          <p:nvPr/>
        </p:nvSpPr>
        <p:spPr>
          <a:xfrm>
            <a:off x="3708400" y="1916113"/>
            <a:ext cx="431800" cy="6477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2" charset="0"/>
              </a:rPr>
              <a:t>  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2" charset="0"/>
              </a:rPr>
              <a:t>，</a:t>
            </a:r>
            <a:endParaRPr lang="zh-CN" altLang="en-US" sz="48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64" name="椭圆 23563"/>
          <p:cNvSpPr/>
          <p:nvPr/>
        </p:nvSpPr>
        <p:spPr>
          <a:xfrm>
            <a:off x="4932363" y="1989138"/>
            <a:ext cx="504825" cy="7191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2" charset="0"/>
              </a:rPr>
              <a:t>？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65" name="矩形 23564"/>
          <p:cNvSpPr/>
          <p:nvPr/>
        </p:nvSpPr>
        <p:spPr>
          <a:xfrm>
            <a:off x="358775" y="2565400"/>
            <a:ext cx="8605838" cy="719138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lnSpc>
                <a:spcPct val="9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2" charset="2"/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倒装句中问号要放在句子的末尾。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6" grpId="0" animBg="1"/>
      <p:bldP spid="23558" grpId="0" animBg="1"/>
      <p:bldP spid="23559" grpId="0" animBg="1"/>
      <p:bldP spid="23560" grpId="0" animBg="1"/>
      <p:bldP spid="23561" grpId="0" animBg="1"/>
      <p:bldP spid="23563" grpId="0" animBg="1"/>
      <p:bldP spid="23564" grpId="0" animBg="1"/>
      <p:bldP spid="2356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文本框 24577"/>
          <p:cNvSpPr txBox="1"/>
          <p:nvPr/>
        </p:nvSpPr>
        <p:spPr>
          <a:xfrm>
            <a:off x="1295400" y="5638800"/>
            <a:ext cx="7162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spcBef>
                <a:spcPct val="50000"/>
              </a:spcBef>
            </a:pPr>
            <a:endParaRPr sz="2400">
              <a:latin typeface="Arial" panose="020B0604020202020204" pitchFamily="34" charset="0"/>
            </a:endParaRPr>
          </a:p>
        </p:txBody>
      </p:sp>
      <p:sp>
        <p:nvSpPr>
          <p:cNvPr id="24579" name="文本框 24578"/>
          <p:cNvSpPr txBox="1"/>
          <p:nvPr/>
        </p:nvSpPr>
        <p:spPr>
          <a:xfrm>
            <a:off x="1219200" y="5543550"/>
            <a:ext cx="7162800" cy="476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</a:rPr>
              <a:t>         </a:t>
            </a:r>
            <a:endParaRPr lang="en-US" altLang="zh-CN" sz="3600">
              <a:latin typeface="Arial" panose="020B0604020202020204" pitchFamily="34" charset="0"/>
            </a:endParaRPr>
          </a:p>
        </p:txBody>
      </p:sp>
      <p:sp>
        <p:nvSpPr>
          <p:cNvPr id="24580" name="文本框 24579"/>
          <p:cNvSpPr txBox="1"/>
          <p:nvPr/>
        </p:nvSpPr>
        <p:spPr>
          <a:xfrm>
            <a:off x="533400" y="5183188"/>
            <a:ext cx="1841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p>
            <a:endParaRPr sz="48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24581" name="矩形 24580"/>
          <p:cNvSpPr/>
          <p:nvPr/>
        </p:nvSpPr>
        <p:spPr>
          <a:xfrm>
            <a:off x="1042988" y="260350"/>
            <a:ext cx="7129462" cy="25304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800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</a:t>
            </a:r>
            <a:r>
              <a:rPr lang="zh-CN" altLang="en-US" sz="8000">
                <a:latin typeface="Arial" panose="020B0604020202020204" pitchFamily="34" charset="0"/>
                <a:ea typeface="华文新魏" panose="02010800040101010101" pitchFamily="2" charset="-122"/>
              </a:rPr>
              <a:t>六、感叹号的    使用与辨析</a:t>
            </a:r>
            <a:endParaRPr lang="zh-CN" altLang="en-US" sz="8000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pic>
        <p:nvPicPr>
          <p:cNvPr id="24582" name="图片 24581" descr="021529D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2852738"/>
            <a:ext cx="7777162" cy="3132137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 spd="med">
    <p:pull dir="l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1295400" y="5638800"/>
            <a:ext cx="7162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spcBef>
                <a:spcPct val="50000"/>
              </a:spcBef>
            </a:pPr>
            <a:endParaRPr sz="2400">
              <a:latin typeface="Arial" panose="020B0604020202020204" pitchFamily="34" charset="0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1219200" y="5543550"/>
            <a:ext cx="7162800" cy="476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2" charset="0"/>
              </a:rPr>
              <a:t>         </a:t>
            </a:r>
            <a:endParaRPr lang="en-US" altLang="zh-CN" sz="3600">
              <a:latin typeface="Arial" panose="020B0604020202020204" pitchFamily="34" charset="0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533400" y="5183188"/>
            <a:ext cx="1841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p>
            <a:endParaRPr sz="4800" b="1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25605" name="文本框 25604"/>
          <p:cNvSpPr txBox="1"/>
          <p:nvPr/>
        </p:nvSpPr>
        <p:spPr>
          <a:xfrm>
            <a:off x="179388" y="1014413"/>
            <a:ext cx="8820150" cy="496887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r>
              <a:rPr lang="zh-CN" altLang="en-US" sz="4000" b="1">
                <a:latin typeface="Arial" panose="020B0604020202020204" pitchFamily="34" charset="0"/>
              </a:rPr>
              <a:t>感叹号用于句末表强烈感情。</a:t>
            </a:r>
            <a:br>
              <a:rPr lang="zh-CN" altLang="en-US" sz="4000">
                <a:latin typeface="Arial" panose="020B0604020202020204" pitchFamily="34" charset="0"/>
              </a:rPr>
            </a:br>
            <a:r>
              <a:rPr lang="zh-CN" altLang="en-US" sz="4000" b="1">
                <a:latin typeface="Arial" panose="020B0604020202020204" pitchFamily="34" charset="0"/>
              </a:rPr>
              <a:t>（</a:t>
            </a:r>
            <a:r>
              <a:rPr lang="en-US" altLang="zh-CN" sz="4000" b="1">
                <a:latin typeface="Arial" panose="020B0604020202020204" pitchFamily="34" charset="0"/>
              </a:rPr>
              <a:t>1</a:t>
            </a:r>
            <a:r>
              <a:rPr lang="zh-CN" altLang="en-US" sz="4000" b="1">
                <a:latin typeface="Arial" panose="020B0604020202020204" pitchFamily="34" charset="0"/>
              </a:rPr>
              <a:t>）如果有成分倒置，感叹号用在句末。</a:t>
            </a:r>
            <a:br>
              <a:rPr lang="zh-CN" altLang="en-US" sz="4000" b="1">
                <a:latin typeface="Arial" panose="020B0604020202020204" pitchFamily="34" charset="0"/>
              </a:rPr>
            </a:br>
            <a:r>
              <a:rPr lang="zh-CN" altLang="en-US" sz="4000" b="1">
                <a:latin typeface="Arial" panose="020B0604020202020204" pitchFamily="34" charset="0"/>
              </a:rPr>
              <a:t>多美呀，秋天的北京！</a:t>
            </a:r>
            <a:br>
              <a:rPr lang="zh-CN" altLang="en-US" sz="4000" b="1">
                <a:latin typeface="Arial" panose="020B0604020202020204" pitchFamily="34" charset="0"/>
              </a:rPr>
            </a:br>
            <a:r>
              <a:rPr lang="zh-CN" altLang="en-US" sz="4000" b="1">
                <a:latin typeface="Arial" panose="020B0604020202020204" pitchFamily="34" charset="0"/>
              </a:rPr>
              <a:t>（</a:t>
            </a:r>
            <a:r>
              <a:rPr lang="en-US" altLang="zh-CN" sz="4000" b="1">
                <a:latin typeface="Arial" panose="020B0604020202020204" pitchFamily="34" charset="0"/>
              </a:rPr>
              <a:t>2</a:t>
            </a:r>
            <a:r>
              <a:rPr lang="zh-CN" altLang="en-US" sz="4000" b="1">
                <a:latin typeface="Arial" panose="020B0604020202020204" pitchFamily="34" charset="0"/>
              </a:rPr>
              <a:t>）两个叹词连用，一般后一个用叹号，前一个用逗号。</a:t>
            </a:r>
            <a:br>
              <a:rPr lang="zh-CN" altLang="en-US" sz="4000" b="1">
                <a:latin typeface="Arial" panose="020B0604020202020204" pitchFamily="34" charset="0"/>
              </a:rPr>
            </a:br>
            <a:r>
              <a:rPr lang="zh-CN" altLang="en-US" sz="4000" b="1">
                <a:latin typeface="Arial" panose="020B0604020202020204" pitchFamily="34" charset="0"/>
              </a:rPr>
              <a:t>啊，啊！又到周六了。</a:t>
            </a:r>
            <a:br>
              <a:rPr lang="zh-CN" altLang="en-US" sz="4000" b="1">
                <a:latin typeface="Arial" panose="020B0604020202020204" pitchFamily="34" charset="0"/>
              </a:rPr>
            </a:br>
            <a:endParaRPr lang="zh-CN" altLang="en-US" sz="40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r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文本占位符 26625"/>
          <p:cNvSpPr>
            <a:spLocks noGrp="1"/>
          </p:cNvSpPr>
          <p:nvPr>
            <p:ph type="body" idx="1"/>
          </p:nvPr>
        </p:nvSpPr>
        <p:spPr>
          <a:xfrm>
            <a:off x="395288" y="836613"/>
            <a:ext cx="8277225" cy="1295400"/>
          </a:xfrm>
          <a:ln/>
        </p:spPr>
        <p:txBody>
          <a:bodyPr/>
          <a:p>
            <a:pPr algn="ctr">
              <a:buNone/>
            </a:pPr>
            <a:r>
              <a:rPr lang="en-US" altLang="zh-CN" sz="4000" b="1">
                <a:solidFill>
                  <a:schemeClr val="accent2"/>
                </a:solidFill>
                <a:latin typeface="隶书" panose="02010509060101010101" pitchFamily="1" charset="-122"/>
              </a:rPr>
              <a:t>  </a:t>
            </a:r>
            <a:r>
              <a:rPr lang="zh-CN" altLang="en-US" sz="4000" b="1">
                <a:solidFill>
                  <a:schemeClr val="accent2"/>
                </a:solidFill>
                <a:latin typeface="隶书" panose="02010509060101010101" pitchFamily="1" charset="-122"/>
              </a:rPr>
              <a:t>五、引  号</a:t>
            </a:r>
            <a:endParaRPr lang="zh-CN" altLang="en-US" sz="4000" b="1">
              <a:solidFill>
                <a:schemeClr val="accent2"/>
              </a:solidFill>
              <a:latin typeface="隶书" panose="02010509060101010101" pitchFamily="1" charset="-122"/>
            </a:endParaRPr>
          </a:p>
          <a:p>
            <a:pPr>
              <a:buNone/>
            </a:pPr>
            <a:r>
              <a:rPr lang="zh-CN" altLang="en-US" b="1">
                <a:latin typeface="隶书" panose="02010509060101010101" pitchFamily="1" charset="-122"/>
              </a:rPr>
              <a:t>引号的作用：</a:t>
            </a:r>
            <a:endParaRPr lang="zh-CN" altLang="en-US" b="1">
              <a:latin typeface="隶书" panose="02010509060101010101" pitchFamily="1" charset="-122"/>
            </a:endParaRPr>
          </a:p>
          <a:p>
            <a:pPr>
              <a:buNone/>
            </a:pPr>
            <a:endParaRPr lang="zh-CN" altLang="en-US" b="1">
              <a:latin typeface="隶书" panose="02010509060101010101" pitchFamily="1" charset="-122"/>
            </a:endParaRPr>
          </a:p>
        </p:txBody>
      </p:sp>
      <p:sp>
        <p:nvSpPr>
          <p:cNvPr id="26627" name="文本框 26626"/>
          <p:cNvSpPr txBox="1"/>
          <p:nvPr/>
        </p:nvSpPr>
        <p:spPr>
          <a:xfrm>
            <a:off x="0" y="2349500"/>
            <a:ext cx="18716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Times New Roman" panose="02020603050405020304" pitchFamily="2" charset="0"/>
              </a:rPr>
              <a:t>1</a:t>
            </a:r>
            <a:r>
              <a:rPr lang="zh-CN" altLang="en-US" sz="2800" b="1">
                <a:latin typeface="Times New Roman" panose="02020603050405020304" pitchFamily="2" charset="0"/>
              </a:rPr>
              <a:t>、引用。</a:t>
            </a:r>
            <a:endParaRPr lang="zh-CN" altLang="en-US" sz="2800" b="1">
              <a:latin typeface="Times New Roman" panose="02020603050405020304" pitchFamily="2" charset="0"/>
            </a:endParaRPr>
          </a:p>
        </p:txBody>
      </p:sp>
      <p:sp>
        <p:nvSpPr>
          <p:cNvPr id="26628" name="文本框 26627"/>
          <p:cNvSpPr txBox="1"/>
          <p:nvPr/>
        </p:nvSpPr>
        <p:spPr>
          <a:xfrm>
            <a:off x="1476375" y="2349500"/>
            <a:ext cx="7848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2" charset="0"/>
              </a:rPr>
              <a:t>“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2" charset="0"/>
              </a:rPr>
              <a:t>晓来谁染霜林醉，总是离人泪”这句话出自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2" charset="0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2" charset="0"/>
              </a:rPr>
              <a:t>西厢记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2" charset="0"/>
              </a:rPr>
              <a:t>》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2" charset="0"/>
              </a:rPr>
              <a:t>。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6629" name="文本框 26628"/>
          <p:cNvSpPr txBox="1"/>
          <p:nvPr/>
        </p:nvSpPr>
        <p:spPr>
          <a:xfrm>
            <a:off x="0" y="2924175"/>
            <a:ext cx="21717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Times New Roman" panose="02020603050405020304" pitchFamily="2" charset="0"/>
              </a:rPr>
              <a:t>2</a:t>
            </a:r>
            <a:r>
              <a:rPr lang="zh-CN" altLang="en-US" sz="2800" b="1">
                <a:latin typeface="Times New Roman" panose="02020603050405020304" pitchFamily="2" charset="0"/>
              </a:rPr>
              <a:t>、强调。</a:t>
            </a:r>
            <a:endParaRPr lang="zh-CN" altLang="en-US" sz="2800" b="1">
              <a:latin typeface="Times New Roman" panose="02020603050405020304" pitchFamily="2" charset="0"/>
            </a:endParaRPr>
          </a:p>
        </p:txBody>
      </p:sp>
      <p:sp>
        <p:nvSpPr>
          <p:cNvPr id="26630" name="文本框 26629"/>
          <p:cNvSpPr txBox="1"/>
          <p:nvPr/>
        </p:nvSpPr>
        <p:spPr>
          <a:xfrm>
            <a:off x="1692275" y="2997200"/>
            <a:ext cx="64595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2" charset="0"/>
              </a:rPr>
              <a:t>包身工没有“做”与“不做”的自由。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6631" name="文本框 26630"/>
          <p:cNvSpPr txBox="1"/>
          <p:nvPr/>
        </p:nvSpPr>
        <p:spPr>
          <a:xfrm>
            <a:off x="0" y="3573463"/>
            <a:ext cx="23399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Times New Roman" panose="02020603050405020304" pitchFamily="2" charset="0"/>
              </a:rPr>
              <a:t>3</a:t>
            </a:r>
            <a:r>
              <a:rPr lang="zh-CN" altLang="en-US" sz="2800" b="1">
                <a:latin typeface="Times New Roman" panose="02020603050405020304" pitchFamily="2" charset="0"/>
              </a:rPr>
              <a:t>、否定。</a:t>
            </a:r>
            <a:endParaRPr lang="zh-CN" altLang="en-US" sz="2800" b="1">
              <a:latin typeface="Times New Roman" panose="02020603050405020304" pitchFamily="2" charset="0"/>
            </a:endParaRPr>
          </a:p>
        </p:txBody>
      </p:sp>
      <p:sp>
        <p:nvSpPr>
          <p:cNvPr id="26632" name="文本框 26631"/>
          <p:cNvSpPr txBox="1"/>
          <p:nvPr/>
        </p:nvSpPr>
        <p:spPr>
          <a:xfrm>
            <a:off x="1619250" y="3573463"/>
            <a:ext cx="72009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2" charset="0"/>
              </a:rPr>
              <a:t>有几个“慈祥”的老板到菜场收集一些菜叶，用盐一浸，是他们难得的佳肴。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6633" name="文本框 26632"/>
          <p:cNvSpPr txBox="1"/>
          <p:nvPr/>
        </p:nvSpPr>
        <p:spPr>
          <a:xfrm>
            <a:off x="0" y="4437063"/>
            <a:ext cx="31321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Times New Roman" panose="02020603050405020304" pitchFamily="2" charset="0"/>
              </a:rPr>
              <a:t>4</a:t>
            </a:r>
            <a:r>
              <a:rPr lang="zh-CN" altLang="en-US" sz="2800" b="1">
                <a:latin typeface="Times New Roman" panose="02020603050405020304" pitchFamily="2" charset="0"/>
              </a:rPr>
              <a:t>、特殊含义。</a:t>
            </a:r>
            <a:endParaRPr lang="zh-CN" altLang="en-US" sz="2800" b="1">
              <a:latin typeface="Times New Roman" panose="02020603050405020304" pitchFamily="2" charset="0"/>
            </a:endParaRPr>
          </a:p>
        </p:txBody>
      </p:sp>
      <p:sp>
        <p:nvSpPr>
          <p:cNvPr id="26634" name="文本框 26633"/>
          <p:cNvSpPr txBox="1"/>
          <p:nvPr/>
        </p:nvSpPr>
        <p:spPr>
          <a:xfrm>
            <a:off x="2411413" y="4508500"/>
            <a:ext cx="6553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2" charset="0"/>
              </a:rPr>
              <a:t>“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2" charset="0"/>
              </a:rPr>
              <a:t>芦柴棒”着急的要将大锅里的稀饭烧滚。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6635" name="文本框 26634"/>
          <p:cNvSpPr txBox="1"/>
          <p:nvPr/>
        </p:nvSpPr>
        <p:spPr>
          <a:xfrm>
            <a:off x="0" y="5300663"/>
            <a:ext cx="31321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Times New Roman" panose="02020603050405020304" pitchFamily="2" charset="0"/>
              </a:rPr>
              <a:t>5</a:t>
            </a:r>
            <a:r>
              <a:rPr lang="zh-CN" altLang="en-US" sz="2800" b="1">
                <a:latin typeface="Times New Roman" panose="02020603050405020304" pitchFamily="2" charset="0"/>
              </a:rPr>
              <a:t>、特定称谓。</a:t>
            </a:r>
            <a:endParaRPr lang="zh-CN" altLang="en-US" sz="2800" b="1">
              <a:latin typeface="Times New Roman" panose="02020603050405020304" pitchFamily="2" charset="0"/>
            </a:endParaRPr>
          </a:p>
        </p:txBody>
      </p:sp>
      <p:sp>
        <p:nvSpPr>
          <p:cNvPr id="26636" name="文本框 26635"/>
          <p:cNvSpPr txBox="1"/>
          <p:nvPr/>
        </p:nvSpPr>
        <p:spPr>
          <a:xfrm>
            <a:off x="2484438" y="5300663"/>
            <a:ext cx="66595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2" charset="0"/>
              </a:rPr>
              <a:t>“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2" charset="0"/>
              </a:rPr>
              <a:t>一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2" charset="0"/>
              </a:rPr>
              <a:t>·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2" charset="0"/>
              </a:rPr>
              <a:t>二八”事变之后，他们的政策又改变了。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9" grpId="0"/>
      <p:bldP spid="26631" grpId="0"/>
      <p:bldP spid="26633" grpId="0"/>
      <p:bldP spid="266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0" name="文本占位符 27649"/>
          <p:cNvSpPr>
            <a:spLocks noGrp="1"/>
          </p:cNvSpPr>
          <p:nvPr>
            <p:ph type="body" idx="1"/>
          </p:nvPr>
        </p:nvSpPr>
        <p:spPr>
          <a:xfrm>
            <a:off x="250825" y="836613"/>
            <a:ext cx="8207375" cy="5835650"/>
          </a:xfrm>
          <a:ln/>
        </p:spPr>
        <p:txBody>
          <a:bodyPr/>
          <a:p>
            <a:pPr>
              <a:buNone/>
            </a:pPr>
            <a:r>
              <a:rPr lang="en-US" altLang="zh-CN" sz="2800" b="1"/>
              <a:t>1</a:t>
            </a:r>
            <a:r>
              <a:rPr lang="zh-CN" altLang="en-US" sz="2800" b="1"/>
              <a:t>、毛泽东教导我们说：“好好学习，天天向上。”</a:t>
            </a:r>
            <a:endParaRPr lang="zh-CN" altLang="en-US" sz="2800" b="1"/>
          </a:p>
        </p:txBody>
      </p:sp>
      <p:sp>
        <p:nvSpPr>
          <p:cNvPr id="27651" name="矩形 27650"/>
          <p:cNvSpPr/>
          <p:nvPr/>
        </p:nvSpPr>
        <p:spPr>
          <a:xfrm>
            <a:off x="323850" y="1412875"/>
            <a:ext cx="8424863" cy="1296988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2" charset="2"/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直接引用，一般引号冒号都用。（引号内的内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2" charset="2"/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容必须忠实于原文）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7652" name="矩形 27651"/>
          <p:cNvSpPr/>
          <p:nvPr/>
        </p:nvSpPr>
        <p:spPr>
          <a:xfrm>
            <a:off x="250825" y="2781300"/>
            <a:ext cx="86709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Times New Roman" panose="02020603050405020304" pitchFamily="2" charset="0"/>
              </a:rPr>
              <a:t>2</a:t>
            </a:r>
            <a:r>
              <a:rPr lang="zh-CN" altLang="en-US" sz="2800" b="1">
                <a:latin typeface="Times New Roman" panose="02020603050405020304" pitchFamily="2" charset="0"/>
              </a:rPr>
              <a:t>、“横眉冷对千夫指，俯首甘为儒子牛”是鲁迅先生的行动写照。</a:t>
            </a:r>
            <a:endParaRPr lang="zh-CN" altLang="en-US" sz="2800" b="1">
              <a:latin typeface="Times New Roman" panose="02020603050405020304" pitchFamily="2" charset="0"/>
            </a:endParaRPr>
          </a:p>
        </p:txBody>
      </p:sp>
      <p:sp>
        <p:nvSpPr>
          <p:cNvPr id="27653" name="矩形 27652"/>
          <p:cNvSpPr/>
          <p:nvPr/>
        </p:nvSpPr>
        <p:spPr>
          <a:xfrm>
            <a:off x="179388" y="3692525"/>
            <a:ext cx="87852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Times New Roman" panose="02020603050405020304" pitchFamily="2" charset="0"/>
              </a:rPr>
              <a:t>3</a:t>
            </a:r>
            <a:r>
              <a:rPr lang="zh-CN" altLang="en-US" sz="2800" b="1">
                <a:latin typeface="Times New Roman" panose="02020603050405020304" pitchFamily="2" charset="0"/>
              </a:rPr>
              <a:t>、黑格尔曾指出过，错误本身乃是“达到其理的一个必然的环节”，这是很有见解的。</a:t>
            </a:r>
            <a:endParaRPr lang="zh-CN" altLang="en-US" sz="2800" b="1">
              <a:latin typeface="Times New Roman" panose="02020603050405020304" pitchFamily="2" charset="0"/>
            </a:endParaRPr>
          </a:p>
        </p:txBody>
      </p:sp>
      <p:sp>
        <p:nvSpPr>
          <p:cNvPr id="27654" name="矩形 27653"/>
          <p:cNvSpPr/>
          <p:nvPr/>
        </p:nvSpPr>
        <p:spPr>
          <a:xfrm>
            <a:off x="250825" y="4652963"/>
            <a:ext cx="8893175" cy="1944687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en-US" altLang="zh-CN" sz="2800" b="1">
              <a:latin typeface="Times New Roman" panose="02020603050405020304" pitchFamily="2" charset="0"/>
            </a:endParaRPr>
          </a:p>
          <a:p>
            <a:r>
              <a:rPr lang="en-US" altLang="zh-CN" sz="2800" b="1">
                <a:latin typeface="Times New Roman" panose="02020603050405020304" pitchFamily="2" charset="0"/>
              </a:rPr>
              <a:t>    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2" charset="0"/>
              </a:rPr>
              <a:t>间接引用：引文已成为说话人句子的一个组成部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2" charset="0"/>
              </a:rPr>
              <a:t>    分，分两种情况。（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1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2" charset="0"/>
              </a:rPr>
              <a:t>）引文结束前不需停顿，那  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2" charset="0"/>
              </a:rPr>
              <a:t>    么其后不能有任何点号。（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2" charset="0"/>
              </a:rPr>
              <a:t>2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2" charset="0"/>
              </a:rPr>
              <a:t>）引文结束时刚好需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2" charset="0"/>
              </a:rPr>
              <a:t>    要停顿，那么点号应在引号后。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endParaRPr lang="zh-CN" altLang="en-US" sz="2800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323850" y="0"/>
            <a:ext cx="41036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>
              <a:latin typeface="Times New Roman" panose="02020603050405020304" pitchFamily="2" charset="0"/>
            </a:endParaRPr>
          </a:p>
        </p:txBody>
      </p:sp>
      <p:sp>
        <p:nvSpPr>
          <p:cNvPr id="27656" name="文本框 27655"/>
          <p:cNvSpPr txBox="1"/>
          <p:nvPr/>
        </p:nvSpPr>
        <p:spPr>
          <a:xfrm>
            <a:off x="323850" y="188913"/>
            <a:ext cx="43211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accent2"/>
                </a:solidFill>
                <a:latin typeface="Times New Roman" panose="02020603050405020304" pitchFamily="2" charset="0"/>
              </a:rPr>
              <a:t>引用的两种方式</a:t>
            </a:r>
            <a:endParaRPr lang="zh-CN" altLang="en-US" b="1">
              <a:solidFill>
                <a:schemeClr val="accent2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  <p:bldP spid="2765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文本框 28673"/>
          <p:cNvSpPr txBox="1"/>
          <p:nvPr/>
        </p:nvSpPr>
        <p:spPr>
          <a:xfrm>
            <a:off x="323850" y="1196975"/>
            <a:ext cx="8137525" cy="4235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2" charset="0"/>
              </a:rPr>
              <a:t>（</a:t>
            </a:r>
            <a:r>
              <a:rPr lang="en-US" altLang="zh-CN" b="1">
                <a:latin typeface="Times New Roman" panose="02020603050405020304" pitchFamily="2" charset="0"/>
              </a:rPr>
              <a:t>09</a:t>
            </a:r>
            <a:r>
              <a:rPr lang="zh-CN" altLang="en-US" b="1">
                <a:latin typeface="Times New Roman" panose="02020603050405020304" pitchFamily="2" charset="0"/>
              </a:rPr>
              <a:t>年高考）郝明义认为“没有越界不成阅读，”提出阅读者应走的四步，即：向前一步、往旁一步、随便走几步、在网络与书籍之间跨步。</a:t>
            </a:r>
            <a:endParaRPr lang="zh-CN" altLang="en-US" b="1">
              <a:latin typeface="Times New Roman" panose="02020603050405020304" pitchFamily="2" charset="0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2" charset="0"/>
              </a:rPr>
              <a:t>（</a:t>
            </a:r>
            <a:r>
              <a:rPr lang="en-US" altLang="zh-CN" b="1">
                <a:latin typeface="Times New Roman" panose="02020603050405020304" pitchFamily="2" charset="0"/>
              </a:rPr>
              <a:t>09</a:t>
            </a:r>
            <a:r>
              <a:rPr lang="zh-CN" altLang="en-US" b="1">
                <a:latin typeface="Times New Roman" panose="02020603050405020304" pitchFamily="2" charset="0"/>
              </a:rPr>
              <a:t>年高考）德国联邦司法部长表示：“连接德国和中国的不仅是经济合作，政治、文化方面我们在不断靠近。‘德中法制对话’活动有助于达到这一目的。”</a:t>
            </a:r>
            <a:endParaRPr lang="zh-CN" altLang="en-US" b="1">
              <a:latin typeface="Times New Roman" panose="02020603050405020304" pitchFamily="2" charset="0"/>
            </a:endParaRPr>
          </a:p>
        </p:txBody>
      </p:sp>
      <p:sp>
        <p:nvSpPr>
          <p:cNvPr id="28675" name="线形标注 2 28674"/>
          <p:cNvSpPr/>
          <p:nvPr/>
        </p:nvSpPr>
        <p:spPr>
          <a:xfrm>
            <a:off x="1979613" y="333375"/>
            <a:ext cx="4679950" cy="719138"/>
          </a:xfrm>
          <a:prstGeom prst="borderCallout2">
            <a:avLst>
              <a:gd name="adj1" fmla="val 15894"/>
              <a:gd name="adj2" fmla="val -1630"/>
              <a:gd name="adj3" fmla="val 15894"/>
              <a:gd name="adj4" fmla="val -10653"/>
              <a:gd name="adj5" fmla="val 220088"/>
              <a:gd name="adj6" fmla="val -2001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逗号应移到引号后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9698" name="图片 29697" descr="萬用卡0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122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29698"/>
          <p:cNvSpPr txBox="1"/>
          <p:nvPr/>
        </p:nvSpPr>
        <p:spPr>
          <a:xfrm>
            <a:off x="152400" y="1447800"/>
            <a:ext cx="883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2" charset="0"/>
              </a:rPr>
              <a:t>     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-452437" y="6188075"/>
            <a:ext cx="45561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p>
            <a:r>
              <a:rPr lang="en-US" altLang="zh-CN" sz="240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endParaRPr lang="en-US" altLang="zh-CN" sz="3600">
              <a:latin typeface="Arial" panose="020B0604020202020204" pitchFamily="34" charset="0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179388" y="1196975"/>
            <a:ext cx="8424862" cy="54610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b" anchorCtr="0">
            <a:spAutoFit/>
          </a:bodyPr>
          <a:p>
            <a:r>
              <a:rPr lang="en-US" altLang="zh-CN" sz="4400" b="1">
                <a:latin typeface="Arial" panose="020B0604020202020204" pitchFamily="34" charset="0"/>
              </a:rPr>
              <a:t>3</a:t>
            </a:r>
            <a:r>
              <a:rPr lang="zh-CN" altLang="en-US" sz="4400" b="1">
                <a:latin typeface="Arial" panose="020B0604020202020204" pitchFamily="34" charset="0"/>
              </a:rPr>
              <a:t>．引文末了是问号、感叹号的，无论直引、夹引均放在引号内。</a:t>
            </a:r>
            <a:br>
              <a:rPr lang="zh-CN" altLang="en-US" sz="4400" b="1">
                <a:latin typeface="Arial" panose="020B0604020202020204" pitchFamily="34" charset="0"/>
              </a:rPr>
            </a:br>
            <a:r>
              <a:rPr lang="en-US" altLang="zh-CN" sz="4400" b="1">
                <a:latin typeface="Arial" panose="020B0604020202020204" pitchFamily="34" charset="0"/>
              </a:rPr>
              <a:t>   </a:t>
            </a:r>
            <a:r>
              <a:rPr lang="zh-CN" altLang="en-US" sz="4400" b="1">
                <a:latin typeface="Arial" panose="020B0604020202020204" pitchFamily="34" charset="0"/>
              </a:rPr>
              <a:t>我们的口号是“中国人民大团结万岁！”</a:t>
            </a:r>
            <a:br>
              <a:rPr lang="zh-CN" altLang="en-US" sz="4400" b="1">
                <a:latin typeface="Arial" panose="020B0604020202020204" pitchFamily="34" charset="0"/>
              </a:rPr>
            </a:br>
            <a:r>
              <a:rPr lang="en-US" altLang="zh-CN" sz="4400" b="1">
                <a:latin typeface="Arial" panose="020B0604020202020204" pitchFamily="34" charset="0"/>
              </a:rPr>
              <a:t>   </a:t>
            </a:r>
            <a:r>
              <a:rPr lang="zh-CN" altLang="en-US" sz="4400" b="1">
                <a:latin typeface="Arial" panose="020B0604020202020204" pitchFamily="34" charset="0"/>
              </a:rPr>
              <a:t>他看她脸上泪浸浸的便说：“你哭了？”</a:t>
            </a:r>
            <a:br>
              <a:rPr lang="zh-CN" altLang="en-US" sz="4400" b="1">
                <a:latin typeface="Arial" panose="020B0604020202020204" pitchFamily="34" charset="0"/>
              </a:rPr>
            </a:br>
            <a:r>
              <a:rPr lang="en-US" altLang="zh-CN" sz="4400" b="1">
                <a:latin typeface="Arial" panose="020B0604020202020204" pitchFamily="34" charset="0"/>
              </a:rPr>
              <a:t>   </a:t>
            </a:r>
            <a:r>
              <a:rPr lang="zh-CN" altLang="en-US" sz="4400" b="1">
                <a:latin typeface="Arial" panose="020B0604020202020204" pitchFamily="34" charset="0"/>
              </a:rPr>
              <a:t>我一进教室，就看见“你在浪费时间吗？”的标语。</a:t>
            </a:r>
            <a:endParaRPr lang="zh-CN" altLang="en-US" sz="4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over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22" name="图片 30721" descr="萬用卡0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122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30722"/>
          <p:cNvSpPr txBox="1"/>
          <p:nvPr/>
        </p:nvSpPr>
        <p:spPr>
          <a:xfrm>
            <a:off x="152400" y="1447800"/>
            <a:ext cx="883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2" charset="0"/>
              </a:rPr>
              <a:t>     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250825" y="1770063"/>
            <a:ext cx="8497888" cy="374967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r>
              <a:rPr lang="en-US" altLang="zh-CN" sz="4000" b="1">
                <a:latin typeface="隶书" panose="02010509060101010101" pitchFamily="1" charset="-122"/>
                <a:ea typeface="隶书" panose="02010509060101010101" pitchFamily="1" charset="-122"/>
              </a:rPr>
              <a:t>    </a:t>
            </a:r>
            <a:r>
              <a:rPr lang="zh-CN" altLang="en-US" sz="4000" b="1">
                <a:latin typeface="隶书" panose="02010509060101010101" pitchFamily="1" charset="-122"/>
                <a:ea typeface="隶书" panose="02010509060101010101" pitchFamily="1" charset="-122"/>
              </a:rPr>
              <a:t>转述大意时不用引号，冒号改成逗号。</a:t>
            </a:r>
            <a:br>
              <a:rPr lang="zh-CN" altLang="en-US" sz="4000" b="1">
                <a:latin typeface="隶书" panose="02010509060101010101" pitchFamily="1" charset="-122"/>
                <a:ea typeface="隶书" panose="02010509060101010101" pitchFamily="1" charset="-122"/>
              </a:rPr>
            </a:br>
            <a:r>
              <a:rPr lang="zh-CN" altLang="en-US" sz="4000" b="1">
                <a:latin typeface="隶书" panose="02010509060101010101" pitchFamily="1" charset="-122"/>
                <a:ea typeface="隶书" panose="02010509060101010101" pitchFamily="1" charset="-122"/>
              </a:rPr>
              <a:t>他说过，没有人的时候是一定要关门的。</a:t>
            </a:r>
            <a:endParaRPr lang="zh-CN" altLang="en-US" sz="4000" b="1"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r>
              <a:rPr lang="zh-CN" altLang="en-US" sz="4000" b="1">
                <a:latin typeface="Times New Roman" panose="02020603050405020304" pitchFamily="2" charset="0"/>
              </a:rPr>
              <a:t>老师说过：“他今天不舒服，不来给同学们上课了”。</a:t>
            </a:r>
            <a:endParaRPr lang="zh-CN" altLang="en-US" sz="4000" b="1">
              <a:latin typeface="Times New Roman" panose="02020603050405020304" pitchFamily="2" charset="0"/>
            </a:endParaRPr>
          </a:p>
        </p:txBody>
      </p:sp>
      <p:sp>
        <p:nvSpPr>
          <p:cNvPr id="30725" name="流程图: 联系 30724"/>
          <p:cNvSpPr/>
          <p:nvPr/>
        </p:nvSpPr>
        <p:spPr>
          <a:xfrm>
            <a:off x="2411413" y="4149725"/>
            <a:ext cx="792162" cy="792163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altLang="en-US" sz="4800">
                <a:solidFill>
                  <a:srgbClr val="FF3300"/>
                </a:solidFill>
                <a:latin typeface="Times New Roman" panose="02020603050405020304" pitchFamily="2" charset="0"/>
              </a:rPr>
              <a:t>，</a:t>
            </a:r>
            <a:endParaRPr lang="zh-CN" altLang="en-US" sz="480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0726" name="流程图: 联系 30725"/>
          <p:cNvSpPr/>
          <p:nvPr/>
        </p:nvSpPr>
        <p:spPr>
          <a:xfrm>
            <a:off x="3419475" y="4797425"/>
            <a:ext cx="288925" cy="574675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sz="480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nimBg="1"/>
      <p:bldP spid="307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6" name="矩形 31745"/>
          <p:cNvSpPr/>
          <p:nvPr/>
        </p:nvSpPr>
        <p:spPr>
          <a:xfrm>
            <a:off x="468313" y="549275"/>
            <a:ext cx="8137525" cy="21399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2" charset="0"/>
              </a:rPr>
              <a:t>     3.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2" charset="0"/>
              </a:rPr>
              <a:t>引文之内还有引文时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2" charset="0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2" charset="0"/>
              </a:rPr>
              <a:t>外边的一层用双引号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2" charset="0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2" charset="0"/>
              </a:rPr>
              <a:t>里边的一层用单引号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2" charset="0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2" charset="0"/>
              </a:rPr>
              <a:t>倘若单引号中又有引号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2" charset="0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2" charset="0"/>
              </a:rPr>
              <a:t>又要用双引号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2" charset="0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2" charset="0"/>
              </a:rPr>
              <a:t>依此类推。</a:t>
            </a:r>
            <a:endParaRPr lang="zh-CN" altLang="en-US" b="1">
              <a:solidFill>
                <a:srgbClr val="FF00FF"/>
              </a:solidFill>
              <a:latin typeface="Times New Roman" panose="02020603050405020304" pitchFamily="2" charset="0"/>
            </a:endParaRPr>
          </a:p>
        </p:txBody>
      </p:sp>
      <p:sp>
        <p:nvSpPr>
          <p:cNvPr id="31747" name="矩形 31746"/>
          <p:cNvSpPr/>
          <p:nvPr/>
        </p:nvSpPr>
        <p:spPr>
          <a:xfrm>
            <a:off x="611188" y="2852738"/>
            <a:ext cx="7777162" cy="2235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333300"/>
                </a:solidFill>
                <a:latin typeface="Times New Roman" panose="02020603050405020304" pitchFamily="2" charset="0"/>
              </a:rPr>
              <a:t>      </a:t>
            </a:r>
            <a:r>
              <a:rPr lang="en-US" altLang="zh-CN" sz="3600" b="1">
                <a:solidFill>
                  <a:srgbClr val="333300"/>
                </a:solidFill>
                <a:latin typeface="Times New Roman" panose="02020603050405020304" pitchFamily="2" charset="0"/>
              </a:rPr>
              <a:t> (</a:t>
            </a:r>
            <a:r>
              <a:rPr lang="zh-CN" altLang="en-US" sz="3600" b="1">
                <a:solidFill>
                  <a:srgbClr val="333300"/>
                </a:solidFill>
                <a:latin typeface="Times New Roman" panose="02020603050405020304" pitchFamily="2" charset="0"/>
              </a:rPr>
              <a:t>一位大娘</a:t>
            </a:r>
            <a:r>
              <a:rPr lang="en-US" altLang="zh-CN" sz="3600" b="1">
                <a:solidFill>
                  <a:srgbClr val="333300"/>
                </a:solidFill>
                <a:latin typeface="Times New Roman" panose="02020603050405020304" pitchFamily="2" charset="0"/>
              </a:rPr>
              <a:t>)</a:t>
            </a:r>
            <a:r>
              <a:rPr lang="zh-CN" altLang="en-US" sz="3600" b="1">
                <a:solidFill>
                  <a:srgbClr val="333300"/>
                </a:solidFill>
                <a:latin typeface="Times New Roman" panose="02020603050405020304" pitchFamily="2" charset="0"/>
              </a:rPr>
              <a:t>接着解释</a:t>
            </a:r>
            <a:r>
              <a:rPr lang="en-US" altLang="zh-CN" sz="3600" b="1">
                <a:solidFill>
                  <a:srgbClr val="333300"/>
                </a:solidFill>
                <a:latin typeface="Times New Roman" panose="02020603050405020304" pitchFamily="2" charset="0"/>
              </a:rPr>
              <a:t>:“</a:t>
            </a:r>
            <a:r>
              <a:rPr lang="zh-CN" altLang="en-US" sz="3600" b="1">
                <a:solidFill>
                  <a:srgbClr val="333300"/>
                </a:solidFill>
                <a:latin typeface="Times New Roman" panose="02020603050405020304" pitchFamily="2" charset="0"/>
              </a:rPr>
              <a:t>收豆子、红薯的时候</a:t>
            </a:r>
            <a:r>
              <a:rPr lang="en-US" altLang="zh-CN" sz="3600" b="1">
                <a:solidFill>
                  <a:srgbClr val="333300"/>
                </a:solidFill>
                <a:latin typeface="Times New Roman" panose="02020603050405020304" pitchFamily="2" charset="0"/>
              </a:rPr>
              <a:t>,</a:t>
            </a:r>
            <a:r>
              <a:rPr lang="zh-CN" altLang="en-US" sz="3600" b="1">
                <a:solidFill>
                  <a:srgbClr val="333300"/>
                </a:solidFill>
                <a:latin typeface="Times New Roman" panose="02020603050405020304" pitchFamily="2" charset="0"/>
              </a:rPr>
              <a:t>獾正肥哩。肉香、油多。俗话说‘八斤獾肉七斤油’啊。”</a:t>
            </a:r>
            <a:r>
              <a:rPr lang="en-US" altLang="zh-CN" sz="3600" b="1">
                <a:solidFill>
                  <a:srgbClr val="333300"/>
                </a:solidFill>
                <a:latin typeface="Times New Roman" panose="02020603050405020304" pitchFamily="2" charset="0"/>
              </a:rPr>
              <a:t>  </a:t>
            </a:r>
            <a:endParaRPr lang="en-US" altLang="zh-CN" sz="3600" b="1">
              <a:solidFill>
                <a:srgbClr val="3333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横卷形 5121"/>
          <p:cNvSpPr/>
          <p:nvPr/>
        </p:nvSpPr>
        <p:spPr>
          <a:xfrm>
            <a:off x="250825" y="2205038"/>
            <a:ext cx="2376488" cy="184467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23" name="左大括号 5122"/>
          <p:cNvSpPr/>
          <p:nvPr/>
        </p:nvSpPr>
        <p:spPr>
          <a:xfrm>
            <a:off x="2819400" y="1752600"/>
            <a:ext cx="381000" cy="2667000"/>
          </a:xfrm>
          <a:prstGeom prst="leftBrace">
            <a:avLst>
              <a:gd name="adj1" fmla="val 58333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sz="2400">
              <a:latin typeface="Times New Roman" panose="02020603050405020304" pitchFamily="2" charset="0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3200400" y="1401763"/>
            <a:ext cx="1828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2" charset="0"/>
              </a:rPr>
              <a:t>点号</a:t>
            </a:r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3200400" y="4068763"/>
            <a:ext cx="2133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2" charset="0"/>
              </a:rPr>
              <a:t>标号</a:t>
            </a:r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5126" name="左大括号 5125"/>
          <p:cNvSpPr/>
          <p:nvPr/>
        </p:nvSpPr>
        <p:spPr>
          <a:xfrm>
            <a:off x="4191000" y="1066800"/>
            <a:ext cx="304800" cy="1295400"/>
          </a:xfrm>
          <a:prstGeom prst="leftBrace">
            <a:avLst>
              <a:gd name="adj1" fmla="val 3541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27" name="文本框 5126"/>
          <p:cNvSpPr txBox="1"/>
          <p:nvPr/>
        </p:nvSpPr>
        <p:spPr>
          <a:xfrm>
            <a:off x="4495800" y="639763"/>
            <a:ext cx="4648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2" charset="0"/>
              </a:rPr>
              <a:t>句中点号（ 、  ， ； ： </a:t>
            </a:r>
            <a:r>
              <a:rPr lang="zh-CN" altLang="en-US">
                <a:latin typeface="Times New Roman" panose="02020603050405020304" pitchFamily="2" charset="0"/>
                <a:sym typeface="Wingdings" panose="05000000000000000000" pitchFamily="2" charset="2"/>
              </a:rPr>
              <a:t>）</a:t>
            </a:r>
            <a:endParaRPr lang="zh-CN" altLang="en-US">
              <a:latin typeface="Times New Roman" panose="02020603050405020304" pitchFamily="2" charset="0"/>
              <a:sym typeface="Wingdings" panose="05000000000000000000" pitchFamily="2" charset="2"/>
            </a:endParaRPr>
          </a:p>
        </p:txBody>
      </p:sp>
      <p:sp>
        <p:nvSpPr>
          <p:cNvPr id="5128" name="文本框 5127"/>
          <p:cNvSpPr txBox="1"/>
          <p:nvPr/>
        </p:nvSpPr>
        <p:spPr>
          <a:xfrm>
            <a:off x="4500563" y="1557338"/>
            <a:ext cx="46434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accent2"/>
                </a:solidFill>
                <a:latin typeface="Times New Roman" panose="02020603050405020304" pitchFamily="2" charset="0"/>
              </a:rPr>
              <a:t>停顿时间由短到长</a:t>
            </a:r>
            <a:endParaRPr lang="zh-CN" altLang="en-US" sz="2800">
              <a:solidFill>
                <a:schemeClr val="accent2"/>
              </a:solidFill>
              <a:latin typeface="Times New Roman" panose="02020603050405020304" pitchFamily="2" charset="0"/>
            </a:endParaRPr>
          </a:p>
        </p:txBody>
      </p:sp>
      <p:sp>
        <p:nvSpPr>
          <p:cNvPr id="5129" name="文本框 5128"/>
          <p:cNvSpPr txBox="1"/>
          <p:nvPr/>
        </p:nvSpPr>
        <p:spPr>
          <a:xfrm>
            <a:off x="4495800" y="2057400"/>
            <a:ext cx="4267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2" charset="0"/>
              </a:rPr>
              <a:t>句末点号（ 。  ？   ！）</a:t>
            </a:r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5130" name="文本框 5129"/>
          <p:cNvSpPr txBox="1"/>
          <p:nvPr/>
        </p:nvSpPr>
        <p:spPr>
          <a:xfrm>
            <a:off x="4267200" y="3992563"/>
            <a:ext cx="4876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2" charset="0"/>
              </a:rPr>
              <a:t>——    ……  “  ” </a:t>
            </a:r>
            <a:r>
              <a:rPr lang="zh-CN" altLang="en-US">
                <a:latin typeface="Times New Roman" panose="02020603050405020304" pitchFamily="2" charset="0"/>
              </a:rPr>
              <a:t>（ ）</a:t>
            </a:r>
            <a:r>
              <a:rPr lang="en-US" altLang="zh-CN">
                <a:latin typeface="Times New Roman" panose="02020603050405020304" pitchFamily="2" charset="0"/>
              </a:rPr>
              <a:t>《 》</a:t>
            </a:r>
            <a:endParaRPr lang="en-US" altLang="zh-CN">
              <a:latin typeface="Times New Roman" panose="02020603050405020304" pitchFamily="2" charset="0"/>
            </a:endParaRPr>
          </a:p>
        </p:txBody>
      </p:sp>
      <p:sp>
        <p:nvSpPr>
          <p:cNvPr id="5131" name="文本框 5130"/>
          <p:cNvSpPr txBox="1"/>
          <p:nvPr/>
        </p:nvSpPr>
        <p:spPr>
          <a:xfrm>
            <a:off x="4572000" y="3141663"/>
            <a:ext cx="3352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accent2"/>
                </a:solidFill>
                <a:latin typeface="Times New Roman" panose="02020603050405020304" pitchFamily="2" charset="0"/>
              </a:rPr>
              <a:t>表示不同语气</a:t>
            </a:r>
            <a:endParaRPr lang="zh-CN" altLang="en-US" sz="2800">
              <a:solidFill>
                <a:schemeClr val="accent2"/>
              </a:solidFill>
              <a:latin typeface="Times New Roman" panose="02020603050405020304" pitchFamily="2" charset="0"/>
            </a:endParaRPr>
          </a:p>
        </p:txBody>
      </p:sp>
      <p:sp>
        <p:nvSpPr>
          <p:cNvPr id="5132" name="文本框 5131"/>
          <p:cNvSpPr txBox="1"/>
          <p:nvPr/>
        </p:nvSpPr>
        <p:spPr>
          <a:xfrm>
            <a:off x="323850" y="2492375"/>
            <a:ext cx="23241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舒体" panose="02010601030101010101" pitchFamily="2" charset="-122"/>
              </a:rPr>
              <a:t>标点符号分类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舒体" panose="02010601030101010101" pitchFamily="2" charset="-122"/>
            </a:endParaRPr>
          </a:p>
        </p:txBody>
      </p:sp>
      <p:sp>
        <p:nvSpPr>
          <p:cNvPr id="5133" name="文本框 5132"/>
          <p:cNvSpPr txBox="1"/>
          <p:nvPr/>
        </p:nvSpPr>
        <p:spPr>
          <a:xfrm>
            <a:off x="179388" y="188913"/>
            <a:ext cx="29527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>
                <a:solidFill>
                  <a:srgbClr val="FF3300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考点解读</a:t>
            </a:r>
            <a:endParaRPr lang="zh-CN" altLang="en-US" sz="4800" b="1">
              <a:solidFill>
                <a:srgbClr val="FF3300"/>
              </a:solidFill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xfrm>
            <a:off x="755650" y="0"/>
            <a:ext cx="7772400" cy="1143000"/>
          </a:xfrm>
          <a:ln/>
        </p:spPr>
        <p:txBody>
          <a:bodyPr anchor="ctr" anchorCtr="0"/>
          <a:p>
            <a:r>
              <a:rPr lang="zh-CN" altLang="en-US" sz="4800" b="1">
                <a:solidFill>
                  <a:schemeClr val="accent2"/>
                </a:solidFill>
                <a:latin typeface="隶书" panose="02010509060101010101" pitchFamily="1" charset="-122"/>
              </a:rPr>
              <a:t>六、括   号</a:t>
            </a:r>
            <a:endParaRPr lang="zh-CN" altLang="en-US" sz="4800" b="1">
              <a:solidFill>
                <a:schemeClr val="accent2"/>
              </a:solidFill>
              <a:latin typeface="隶书" panose="02010509060101010101" pitchFamily="1" charset="-122"/>
            </a:endParaRPr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323850" y="981075"/>
            <a:ext cx="8640763" cy="4754563"/>
          </a:xfrm>
          <a:ln/>
        </p:spPr>
        <p:txBody>
          <a:bodyPr/>
          <a:p>
            <a:r>
              <a:rPr lang="zh-CN" altLang="en-US" sz="3000" b="1">
                <a:solidFill>
                  <a:srgbClr val="FF3300"/>
                </a:solidFill>
              </a:rPr>
              <a:t>表示文中的注释部分的标号。括号分为句内括号和句外括号两种。</a:t>
            </a:r>
            <a:endParaRPr lang="zh-CN" altLang="en-US" sz="3000" b="1">
              <a:solidFill>
                <a:srgbClr val="FF3300"/>
              </a:solidFill>
            </a:endParaRPr>
          </a:p>
          <a:p>
            <a:r>
              <a:rPr lang="zh-CN" altLang="en-US" sz="2800" b="1">
                <a:solidFill>
                  <a:schemeClr val="accent2"/>
                </a:solidFill>
              </a:rPr>
              <a:t>句内括号指只注释或补充说明句子中一部分词语的括号。</a:t>
            </a:r>
            <a:endParaRPr lang="zh-CN" altLang="en-US" sz="3000" b="1">
              <a:solidFill>
                <a:schemeClr val="accent2"/>
              </a:solidFill>
            </a:endParaRPr>
          </a:p>
          <a:p>
            <a:pPr>
              <a:buNone/>
            </a:pPr>
            <a:r>
              <a:rPr lang="en-US" altLang="zh-CN" sz="3000" b="1"/>
              <a:t>1</a:t>
            </a:r>
            <a:r>
              <a:rPr lang="zh-CN" altLang="en-US" sz="3000" b="1"/>
              <a:t>、可以说，除了诗（因为诗是最难翻译的。），雨果的重要作品（小说和剧本）大都有了中文译本。</a:t>
            </a:r>
            <a:endParaRPr lang="zh-CN" altLang="en-US" sz="3000" b="1"/>
          </a:p>
        </p:txBody>
      </p:sp>
      <p:sp>
        <p:nvSpPr>
          <p:cNvPr id="32772" name="矩形 32771"/>
          <p:cNvSpPr/>
          <p:nvPr/>
        </p:nvSpPr>
        <p:spPr>
          <a:xfrm>
            <a:off x="179388" y="4365625"/>
            <a:ext cx="8964612" cy="23050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lnSpc>
                <a:spcPct val="90000"/>
              </a:lnSpc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句内括号要紧贴被注释的词语。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如果注释内容后需要停顿，那么点号应放在括号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号后。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括号内的注释语如果带有标点，其最后一个标点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（问号、叹句除外）应省去。</a:t>
            </a:r>
            <a:r>
              <a:rPr lang="zh-CN" altLang="en-US">
                <a:latin typeface="Times New Roman" panose="02020603050405020304" pitchFamily="2" charset="0"/>
              </a:rPr>
              <a:t> </a:t>
            </a:r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32773" name="流程图: 联系 32772"/>
          <p:cNvSpPr/>
          <p:nvPr/>
        </p:nvSpPr>
        <p:spPr>
          <a:xfrm>
            <a:off x="7451725" y="2997200"/>
            <a:ext cx="360363" cy="576263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56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>
                                            <p:txEl>
                                              <p:charRg st="56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>
                                            <p:txEl>
                                              <p:charRg st="56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文本占位符 33793"/>
          <p:cNvSpPr>
            <a:spLocks noGrp="1"/>
          </p:cNvSpPr>
          <p:nvPr>
            <p:ph type="body" idx="1"/>
          </p:nvPr>
        </p:nvSpPr>
        <p:spPr>
          <a:xfrm>
            <a:off x="0" y="260350"/>
            <a:ext cx="8893175" cy="5762625"/>
          </a:xfrm>
          <a:ln/>
        </p:spPr>
        <p:txBody>
          <a:bodyPr/>
          <a:p>
            <a:pPr>
              <a:buNone/>
            </a:pPr>
            <a:r>
              <a:rPr lang="en-US" altLang="zh-CN" sz="2800" b="1">
                <a:solidFill>
                  <a:schemeClr val="accent2"/>
                </a:solidFill>
              </a:rPr>
              <a:t>  </a:t>
            </a:r>
            <a:r>
              <a:rPr lang="zh-CN" altLang="en-US" b="1">
                <a:solidFill>
                  <a:schemeClr val="accent2"/>
                </a:solidFill>
              </a:rPr>
              <a:t>句外括号是指注释或补充说明全句内容的括号。</a:t>
            </a:r>
            <a:endParaRPr lang="zh-CN" altLang="en-US" b="1">
              <a:solidFill>
                <a:schemeClr val="accent2"/>
              </a:solidFill>
            </a:endParaRPr>
          </a:p>
          <a:p>
            <a:pPr>
              <a:buNone/>
            </a:pPr>
            <a:r>
              <a:rPr lang="en-US" altLang="zh-CN" sz="2800" b="1"/>
              <a:t>2</a:t>
            </a:r>
            <a:r>
              <a:rPr lang="zh-CN" altLang="en-US" sz="2800" b="1"/>
              <a:t>、“锲而舍之，朽木不折；锲而不舍，金石可镂。”（荀子</a:t>
            </a:r>
            <a:r>
              <a:rPr lang="en-US" altLang="zh-CN" sz="2800" b="1"/>
              <a:t>《</a:t>
            </a:r>
            <a:r>
              <a:rPr lang="zh-CN" altLang="en-US" sz="2800" b="1"/>
              <a:t>劝学篇</a:t>
            </a:r>
            <a:r>
              <a:rPr lang="en-US" altLang="zh-CN" sz="2800" b="1"/>
              <a:t>》</a:t>
            </a:r>
            <a:r>
              <a:rPr lang="zh-CN" altLang="en-US" sz="2800" b="1"/>
              <a:t>。 ）</a:t>
            </a:r>
            <a:endParaRPr lang="zh-CN" altLang="en-US" sz="2800" b="1"/>
          </a:p>
        </p:txBody>
      </p:sp>
      <p:sp>
        <p:nvSpPr>
          <p:cNvPr id="33795" name="矩形 33794"/>
          <p:cNvSpPr/>
          <p:nvPr/>
        </p:nvSpPr>
        <p:spPr>
          <a:xfrm>
            <a:off x="0" y="2276475"/>
            <a:ext cx="8964613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Times New Roman" panose="02020603050405020304" pitchFamily="2" charset="0"/>
              </a:rPr>
              <a:t>3</a:t>
            </a:r>
            <a:r>
              <a:rPr lang="zh-CN" altLang="en-US" sz="2800" b="1">
                <a:latin typeface="Times New Roman" panose="02020603050405020304" pitchFamily="2" charset="0"/>
              </a:rPr>
              <a:t>、</a:t>
            </a:r>
            <a:r>
              <a:rPr lang="en-US" altLang="zh-CN" sz="2800" b="1">
                <a:latin typeface="Times New Roman" panose="02020603050405020304" pitchFamily="2" charset="0"/>
              </a:rPr>
              <a:t> </a:t>
            </a:r>
            <a:r>
              <a:rPr lang="zh-CN" altLang="en-US" sz="2800" b="1">
                <a:latin typeface="Times New Roman" panose="02020603050405020304" pitchFamily="2" charset="0"/>
              </a:rPr>
              <a:t>他培育了许多玫瑰花</a:t>
            </a:r>
            <a:r>
              <a:rPr lang="en-US" altLang="zh-CN" sz="2800" b="1">
                <a:latin typeface="Times New Roman" panose="02020603050405020304" pitchFamily="2" charset="0"/>
              </a:rPr>
              <a:t>,</a:t>
            </a:r>
            <a:r>
              <a:rPr lang="zh-CN" altLang="en-US" sz="2800" b="1">
                <a:latin typeface="Times New Roman" panose="02020603050405020304" pitchFamily="2" charset="0"/>
              </a:rPr>
              <a:t>喂养和训练了许多小动物。</a:t>
            </a:r>
            <a:r>
              <a:rPr lang="en-US" altLang="zh-CN" sz="2800" b="1">
                <a:latin typeface="Times New Roman" panose="02020603050405020304" pitchFamily="2" charset="0"/>
              </a:rPr>
              <a:t>(</a:t>
            </a:r>
            <a:r>
              <a:rPr lang="zh-CN" altLang="en-US" sz="2800" b="1">
                <a:latin typeface="Times New Roman" panose="02020603050405020304" pitchFamily="2" charset="0"/>
              </a:rPr>
              <a:t>他后来还曾照顾动物园里一条没有母虎的乳虎</a:t>
            </a:r>
            <a:r>
              <a:rPr lang="en-US" altLang="zh-CN" sz="2800" b="1">
                <a:latin typeface="Times New Roman" panose="02020603050405020304" pitchFamily="2" charset="0"/>
              </a:rPr>
              <a:t>,</a:t>
            </a:r>
            <a:r>
              <a:rPr lang="zh-CN" altLang="en-US" sz="2800" b="1">
                <a:latin typeface="Times New Roman" panose="02020603050405020304" pitchFamily="2" charset="0"/>
              </a:rPr>
              <a:t>每天一匙一匙地用牛奶喂它 。</a:t>
            </a:r>
            <a:r>
              <a:rPr lang="en-US" altLang="zh-CN" sz="2800" b="1">
                <a:latin typeface="Times New Roman" panose="02020603050405020304" pitchFamily="2" charset="0"/>
              </a:rPr>
              <a:t>)</a:t>
            </a:r>
            <a:br>
              <a:rPr lang="en-US" altLang="zh-CN" sz="2800" b="1">
                <a:latin typeface="Times New Roman" panose="02020603050405020304" pitchFamily="2" charset="0"/>
              </a:rPr>
            </a:br>
            <a:endParaRPr lang="en-US" altLang="zh-CN" sz="2800" b="1">
              <a:latin typeface="Times New Roman" panose="02020603050405020304" pitchFamily="2" charset="0"/>
            </a:endParaRPr>
          </a:p>
        </p:txBody>
      </p:sp>
      <p:sp>
        <p:nvSpPr>
          <p:cNvPr id="33796" name="矩形 33795"/>
          <p:cNvSpPr/>
          <p:nvPr/>
        </p:nvSpPr>
        <p:spPr>
          <a:xfrm>
            <a:off x="179388" y="4149725"/>
            <a:ext cx="8783637" cy="24479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句外括号要放在被注释被补充的句子未尾的点号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后。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句外括号内的注释语如果是一句话，那么句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末点号应该保留；如果不成句，就不加句末点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号。</a:t>
            </a:r>
            <a:r>
              <a:rPr lang="en-US" altLang="zh-CN" b="1">
                <a:solidFill>
                  <a:srgbClr val="FF3300"/>
                </a:solidFill>
                <a:latin typeface="Times New Roman" panose="02020603050405020304" pitchFamily="2" charset="0"/>
              </a:rPr>
              <a:t> </a:t>
            </a:r>
            <a:r>
              <a:rPr lang="en-US" altLang="zh-CN">
                <a:solidFill>
                  <a:srgbClr val="FF3300"/>
                </a:solidFill>
                <a:latin typeface="Times New Roman" panose="02020603050405020304" pitchFamily="2" charset="0"/>
              </a:rPr>
              <a:t> </a:t>
            </a:r>
            <a:endParaRPr lang="en-US" altLang="zh-CN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3797" name="流程图: 联系 33796"/>
          <p:cNvSpPr/>
          <p:nvPr/>
        </p:nvSpPr>
        <p:spPr>
          <a:xfrm>
            <a:off x="3276600" y="1341438"/>
            <a:ext cx="287338" cy="647700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8" name="矩形 34817"/>
          <p:cNvSpPr/>
          <p:nvPr/>
        </p:nvSpPr>
        <p:spPr>
          <a:xfrm>
            <a:off x="827088" y="476250"/>
            <a:ext cx="7993062" cy="774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2" charset="0"/>
              </a:rPr>
              <a:t>4.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2" charset="0"/>
              </a:rPr>
              <a:t>破折号与括号的功能相同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2" charset="0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2" charset="0"/>
              </a:rPr>
              <a:t>不能同时用。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2" charset="0"/>
            </a:endParaRPr>
          </a:p>
        </p:txBody>
      </p:sp>
      <p:sp>
        <p:nvSpPr>
          <p:cNvPr id="34819" name="矩形 34818"/>
          <p:cNvSpPr/>
          <p:nvPr/>
        </p:nvSpPr>
        <p:spPr>
          <a:xfrm>
            <a:off x="395288" y="1108075"/>
            <a:ext cx="8208962" cy="25304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2400">
                <a:solidFill>
                  <a:srgbClr val="333300"/>
                </a:solidFill>
                <a:latin typeface="Times New Roman" panose="02020603050405020304" pitchFamily="2" charset="0"/>
              </a:rPr>
              <a:t>      </a:t>
            </a:r>
            <a:r>
              <a:rPr lang="zh-CN" altLang="en-US" b="1">
                <a:solidFill>
                  <a:srgbClr val="333300"/>
                </a:solidFill>
                <a:latin typeface="Times New Roman" panose="02020603050405020304" pitchFamily="2" charset="0"/>
              </a:rPr>
              <a:t>有关专家指出</a:t>
            </a:r>
            <a:r>
              <a:rPr lang="en-US" altLang="zh-CN" b="1">
                <a:solidFill>
                  <a:srgbClr val="333300"/>
                </a:solidFill>
                <a:latin typeface="Times New Roman" panose="02020603050405020304" pitchFamily="2" charset="0"/>
              </a:rPr>
              <a:t>,</a:t>
            </a:r>
            <a:r>
              <a:rPr lang="zh-CN" altLang="en-US" b="1">
                <a:solidFill>
                  <a:srgbClr val="333300"/>
                </a:solidFill>
                <a:latin typeface="Times New Roman" panose="02020603050405020304" pitchFamily="2" charset="0"/>
              </a:rPr>
              <a:t>白开水是最符合人体需要的</a:t>
            </a:r>
            <a:r>
              <a:rPr lang="zh-CN" altLang="en-US" b="1">
                <a:solidFill>
                  <a:srgbClr val="3333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“天然饮料”，它既洁净</a:t>
            </a:r>
            <a:r>
              <a:rPr lang="en-US" altLang="zh-CN" b="1">
                <a:solidFill>
                  <a:srgbClr val="3333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,</a:t>
            </a:r>
            <a:r>
              <a:rPr lang="zh-CN" altLang="en-US" b="1">
                <a:solidFill>
                  <a:srgbClr val="333300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又能使硬度过大的水变得适中</a:t>
            </a:r>
            <a:r>
              <a:rPr lang="en-US" altLang="zh-CN" b="1">
                <a:solidFill>
                  <a:srgbClr val="FF00FF"/>
                </a:solidFill>
                <a:latin typeface="宋体" panose="02010600030101010101" pitchFamily="2" charset="-122"/>
                <a:ea typeface="Times New Roman" panose="02020603050405020304" pitchFamily="2" charset="0"/>
              </a:rPr>
              <a:t>—</a:t>
            </a:r>
            <a:r>
              <a:rPr lang="en-US" altLang="zh-CN" b="1">
                <a:solidFill>
                  <a:srgbClr val="FF00FF"/>
                </a:solidFill>
                <a:latin typeface="宋体" panose="0201060003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b="1">
                <a:solidFill>
                  <a:srgbClr val="333300"/>
                </a:solidFill>
                <a:latin typeface="宋体" panose="02010600030101010101" pitchFamily="2" charset="-122"/>
                <a:cs typeface="Times New Roman" panose="02020603050405020304" pitchFamily="2" charset="0"/>
              </a:rPr>
              <a:t>因为过多矿物质煮沸后会沉淀</a:t>
            </a:r>
            <a:r>
              <a:rPr lang="en-US" altLang="zh-CN" b="1">
                <a:solidFill>
                  <a:srgbClr val="FF00FF"/>
                </a:solidFill>
                <a:latin typeface="宋体" panose="02010600030101010101" pitchFamily="2" charset="-122"/>
                <a:cs typeface="Times New Roman" panose="02020603050405020304" pitchFamily="2" charset="0"/>
              </a:rPr>
              <a:t>)</a:t>
            </a:r>
            <a:r>
              <a:rPr lang="en-US" altLang="zh-CN" b="1">
                <a:solidFill>
                  <a:srgbClr val="333300"/>
                </a:solidFill>
                <a:latin typeface="宋体" panose="02010600030101010101" pitchFamily="2" charset="-122"/>
                <a:cs typeface="Times New Roman" panose="02020603050405020304" pitchFamily="2" charset="0"/>
              </a:rPr>
              <a:t>,</a:t>
            </a:r>
            <a:r>
              <a:rPr lang="zh-CN" altLang="en-US" b="1">
                <a:solidFill>
                  <a:srgbClr val="333300"/>
                </a:solidFill>
                <a:latin typeface="宋体" panose="02010600030101010101" pitchFamily="2" charset="-122"/>
                <a:cs typeface="Times New Roman" panose="02020603050405020304" pitchFamily="2" charset="0"/>
              </a:rPr>
              <a:t>还含有多种微量元素。</a:t>
            </a:r>
            <a:endParaRPr lang="zh-CN" altLang="en-US" b="1">
              <a:solidFill>
                <a:srgbClr val="333300"/>
              </a:solidFill>
              <a:latin typeface="宋体" panose="02010600030101010101" pitchFamily="2" charset="-122"/>
              <a:ea typeface="Times New Roman" panose="02020603050405020304" pitchFamily="2" charset="0"/>
            </a:endParaRPr>
          </a:p>
        </p:txBody>
      </p:sp>
      <p:sp>
        <p:nvSpPr>
          <p:cNvPr id="34820" name="矩形 34819"/>
          <p:cNvSpPr/>
          <p:nvPr/>
        </p:nvSpPr>
        <p:spPr>
          <a:xfrm>
            <a:off x="684213" y="3573463"/>
            <a:ext cx="7993062" cy="14573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2" charset="0"/>
              </a:rPr>
              <a:t>5.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2" charset="0"/>
              </a:rPr>
              <a:t>括号里的内容一般不读出来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2" charset="0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2" charset="0"/>
              </a:rPr>
              <a:t>因此广播稿中不用括号。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  <p:bldP spid="3482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2" name="文本占位符 3584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 algn="ctr">
              <a:buNone/>
            </a:pPr>
            <a:r>
              <a:rPr lang="zh-CN" altLang="en-US" sz="4000" b="1">
                <a:solidFill>
                  <a:schemeClr val="accent2"/>
                </a:solidFill>
              </a:rPr>
              <a:t>七、破折号</a:t>
            </a:r>
            <a:endParaRPr lang="zh-CN" altLang="en-US" sz="4000" b="1">
              <a:solidFill>
                <a:schemeClr val="accent2"/>
              </a:solidFill>
            </a:endParaRPr>
          </a:p>
          <a:p>
            <a:pPr>
              <a:buNone/>
            </a:pPr>
            <a:r>
              <a:rPr lang="en-US" altLang="zh-CN" b="1">
                <a:solidFill>
                  <a:srgbClr val="FF00FF"/>
                </a:solidFill>
              </a:rPr>
              <a:t>1</a:t>
            </a:r>
            <a:r>
              <a:rPr lang="zh-CN" altLang="en-US" b="1">
                <a:solidFill>
                  <a:srgbClr val="FF00FF"/>
                </a:solidFill>
              </a:rPr>
              <a:t>、破折号与括号的区别</a:t>
            </a:r>
            <a:endParaRPr lang="zh-CN" altLang="en-US" b="1">
              <a:solidFill>
                <a:srgbClr val="FF00FF"/>
              </a:solidFill>
            </a:endParaRPr>
          </a:p>
          <a:p>
            <a:pPr>
              <a:buNone/>
            </a:pPr>
            <a:r>
              <a:rPr lang="zh-CN" altLang="en-US" b="1"/>
              <a:t>    解释或补充说明语句插在一个句子当中，前后两处都要用破折 号。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例句：一个人倘不把自己的文化积累</a:t>
            </a:r>
            <a:r>
              <a:rPr lang="en-US" altLang="zh-CN" b="1">
                <a:solidFill>
                  <a:srgbClr val="FF3300"/>
                </a:solidFill>
                <a:latin typeface="Times New Roman" panose="02020603050405020304" pitchFamily="2" charset="0"/>
              </a:rPr>
              <a:t>——</a:t>
            </a:r>
            <a:r>
              <a:rPr lang="zh-CN" altLang="en-US" b="1"/>
              <a:t>包括语言</a:t>
            </a:r>
            <a:r>
              <a:rPr lang="en-US" altLang="zh-CN" b="1">
                <a:solidFill>
                  <a:srgbClr val="FF3300"/>
                </a:solidFill>
                <a:latin typeface="Times New Roman" panose="02020603050405020304" pitchFamily="2" charset="0"/>
              </a:rPr>
              <a:t>——</a:t>
            </a:r>
            <a:r>
              <a:rPr lang="zh-CN" altLang="en-US" b="1"/>
              <a:t>尽可能地占为己有，并且从这个基础上跨开步去，那他实际上是不懂得利用条件，让自己处在优势的地位。</a:t>
            </a:r>
            <a:endParaRPr lang="zh-CN" altLang="en-US" b="1"/>
          </a:p>
          <a:p>
            <a:pPr>
              <a:buNone/>
            </a:pPr>
            <a:endParaRPr lang="zh-CN" altLang="en-US" b="1"/>
          </a:p>
          <a:p>
            <a:pPr>
              <a:buNone/>
            </a:pPr>
            <a:r>
              <a:rPr lang="zh-CN" altLang="en-US" b="1"/>
              <a:t>     </a:t>
            </a:r>
            <a:endParaRPr lang="zh-CN" altLang="en-US" b="1"/>
          </a:p>
        </p:txBody>
      </p:sp>
      <p:sp>
        <p:nvSpPr>
          <p:cNvPr id="35843" name="矩形 35842"/>
          <p:cNvSpPr/>
          <p:nvPr/>
        </p:nvSpPr>
        <p:spPr>
          <a:xfrm>
            <a:off x="179388" y="4508500"/>
            <a:ext cx="8783637" cy="23495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较重要的内容用破折号，一般内容用括号；破折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号表示的注释部分要连着正文念出来，括号表示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注释的内容可不读出来。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539750" y="476250"/>
            <a:ext cx="7777163" cy="774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2" charset="0"/>
              </a:rPr>
              <a:t>     4. 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2" charset="0"/>
              </a:rPr>
              <a:t>冒号与破折号的区别。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2" charset="0"/>
            </a:endParaRPr>
          </a:p>
        </p:txBody>
      </p:sp>
      <p:sp>
        <p:nvSpPr>
          <p:cNvPr id="36867" name="矩形 36866"/>
          <p:cNvSpPr/>
          <p:nvPr/>
        </p:nvSpPr>
        <p:spPr>
          <a:xfrm>
            <a:off x="755650" y="1196975"/>
            <a:ext cx="7777163" cy="21399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2" charset="0"/>
              </a:rPr>
              <a:t>      </a:t>
            </a:r>
            <a:r>
              <a:rPr lang="zh-CN" altLang="en-US" b="1">
                <a:solidFill>
                  <a:srgbClr val="FF00FF"/>
                </a:solidFill>
                <a:latin typeface="Times New Roman" panose="02020603050405020304" pitchFamily="2" charset="0"/>
              </a:rPr>
              <a:t>破折号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2" charset="0"/>
              </a:rPr>
              <a:t>表示说明解释的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2" charset="0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2" charset="0"/>
              </a:rPr>
              <a:t>说明或注释的内容可以删去而句意完整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2" charset="0"/>
              </a:rPr>
              <a:t>;</a:t>
            </a:r>
            <a:r>
              <a:rPr lang="zh-CN" altLang="en-US" b="1">
                <a:solidFill>
                  <a:srgbClr val="FF00FF"/>
                </a:solidFill>
                <a:latin typeface="Times New Roman" panose="02020603050405020304" pitchFamily="2" charset="0"/>
              </a:rPr>
              <a:t>冒号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2" charset="0"/>
              </a:rPr>
              <a:t>后边的内容是表示分项列举的不能删去。如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2" charset="0"/>
              </a:rPr>
              <a:t>: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2" charset="0"/>
            </a:endParaRPr>
          </a:p>
        </p:txBody>
      </p:sp>
      <p:sp>
        <p:nvSpPr>
          <p:cNvPr id="36868" name="矩形 36867"/>
          <p:cNvSpPr/>
          <p:nvPr/>
        </p:nvSpPr>
        <p:spPr>
          <a:xfrm>
            <a:off x="611188" y="3352800"/>
            <a:ext cx="8137525" cy="3505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b="1" dirty="0">
                <a:latin typeface="Times New Roman" panose="02020603050405020304" pitchFamily="2" charset="0"/>
              </a:rPr>
              <a:t>    例 (1).我国的四大发明——</a:t>
            </a:r>
            <a:r>
              <a:rPr lang="zh-CN" altLang="en-US" b="1" dirty="0">
                <a:latin typeface="宋体" panose="02010600030101010101" pitchFamily="2" charset="-122"/>
              </a:rPr>
              <a:t>火药、印刷术、指南针和造纸术对世界历史的发展有突出贡献。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    </a:t>
            </a:r>
            <a:r>
              <a:rPr lang="zh-CN" altLang="en-US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(</a:t>
            </a:r>
            <a:r>
              <a:rPr lang="zh-CN" altLang="en-US" b="1" dirty="0">
                <a:latin typeface="Times New Roman" panose="02020603050405020304" pitchFamily="2" charset="0"/>
              </a:rPr>
              <a:t>2</a:t>
            </a:r>
            <a:r>
              <a:rPr lang="zh-CN" altLang="en-US" b="1" dirty="0">
                <a:latin typeface="Times New Roman" panose="02020603050405020304" pitchFamily="2" charset="0"/>
                <a:cs typeface="Times New Roman" panose="02020603050405020304" pitchFamily="2" charset="0"/>
              </a:rPr>
              <a:t>).</a:t>
            </a:r>
            <a:r>
              <a:rPr lang="zh-CN" altLang="en-US" b="1" dirty="0">
                <a:latin typeface="宋体" panose="02010600030101010101" pitchFamily="2" charset="-122"/>
              </a:rPr>
              <a:t>今天晚上的节目主要有：相声、小品、舞蹈和朗诵。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7890" name="图片 37889" descr="萬用卡0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122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文本框 37890"/>
          <p:cNvSpPr txBox="1"/>
          <p:nvPr/>
        </p:nvSpPr>
        <p:spPr>
          <a:xfrm>
            <a:off x="685800" y="6338888"/>
            <a:ext cx="8001000" cy="519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66"/>
                </a:solidFill>
                <a:latin typeface="Arial" panose="020B0604020202020204" pitchFamily="34" charset="0"/>
              </a:rPr>
              <a:t>       </a:t>
            </a:r>
            <a:endParaRPr lang="en-US" altLang="zh-CN" sz="28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37892" name="矩形 37891"/>
          <p:cNvSpPr/>
          <p:nvPr/>
        </p:nvSpPr>
        <p:spPr>
          <a:xfrm>
            <a:off x="0" y="1295400"/>
            <a:ext cx="9144000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1200">
              <a:solidFill>
                <a:srgbClr val="FF0000"/>
              </a:solidFill>
              <a:latin typeface="Times New Roman" panose="02020603050405020304" pitchFamily="2" charset="0"/>
            </a:endParaRPr>
          </a:p>
          <a:p>
            <a:pPr eaLnBrk="0" hangingPunct="0"/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2" charset="0"/>
              </a:rPr>
              <a:t>       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7893" name="文本框 37892"/>
          <p:cNvSpPr txBox="1"/>
          <p:nvPr/>
        </p:nvSpPr>
        <p:spPr>
          <a:xfrm>
            <a:off x="2193925" y="15446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p>
            <a:endParaRPr sz="2400">
              <a:latin typeface="Arial" panose="020B0604020202020204" pitchFamily="34" charset="0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609600" y="25908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p>
            <a:endParaRPr sz="2400">
              <a:latin typeface="Arial" panose="020B0604020202020204" pitchFamily="34" charset="0"/>
            </a:endParaRPr>
          </a:p>
        </p:txBody>
      </p:sp>
      <p:sp>
        <p:nvSpPr>
          <p:cNvPr id="37895" name="文本框 37894"/>
          <p:cNvSpPr txBox="1"/>
          <p:nvPr/>
        </p:nvSpPr>
        <p:spPr>
          <a:xfrm>
            <a:off x="1143000" y="2667000"/>
            <a:ext cx="244475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endParaRPr sz="2400">
              <a:latin typeface="Arial" panose="020B0604020202020204" pitchFamily="34" charset="0"/>
            </a:endParaRPr>
          </a:p>
        </p:txBody>
      </p:sp>
      <p:sp>
        <p:nvSpPr>
          <p:cNvPr id="37896" name="文本框 37895"/>
          <p:cNvSpPr txBox="1"/>
          <p:nvPr/>
        </p:nvSpPr>
        <p:spPr>
          <a:xfrm>
            <a:off x="0" y="6156325"/>
            <a:ext cx="8458200" cy="70167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2" charset="0"/>
              </a:rPr>
              <a:t>                </a:t>
            </a:r>
            <a:endParaRPr lang="en-US" altLang="zh-CN" sz="40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897" name="文本框 37896"/>
          <p:cNvSpPr txBox="1"/>
          <p:nvPr/>
        </p:nvSpPr>
        <p:spPr>
          <a:xfrm>
            <a:off x="179388" y="1279525"/>
            <a:ext cx="8713787" cy="557847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r>
              <a:rPr lang="en-US" altLang="zh-CN" sz="4000" b="1">
                <a:latin typeface="Arial" panose="020B0604020202020204" pitchFamily="34" charset="0"/>
              </a:rPr>
              <a:t> </a:t>
            </a:r>
            <a:r>
              <a:rPr lang="zh-CN" altLang="en-US" sz="4000" b="1">
                <a:latin typeface="Arial" panose="020B0604020202020204" pitchFamily="34" charset="0"/>
              </a:rPr>
              <a:t>破折号可表示说话的中断和语气的延长，省略号可表示说话断断续续。</a:t>
            </a:r>
            <a:br>
              <a:rPr lang="zh-CN" altLang="en-US" sz="4000" b="1">
                <a:latin typeface="Arial" panose="020B0604020202020204" pitchFamily="34" charset="0"/>
              </a:rPr>
            </a:br>
            <a:r>
              <a:rPr lang="zh-CN" altLang="en-US" sz="4000" b="1">
                <a:latin typeface="Arial" panose="020B0604020202020204" pitchFamily="34" charset="0"/>
              </a:rPr>
              <a:t>“小蔡</a:t>
            </a:r>
            <a:r>
              <a:rPr lang="en-US" altLang="zh-CN" sz="4000" b="1">
                <a:latin typeface="Times New Roman" panose="02020603050405020304" pitchFamily="2" charset="0"/>
              </a:rPr>
              <a:t>——</a:t>
            </a:r>
            <a:r>
              <a:rPr lang="zh-CN" altLang="en-US" sz="4000" b="1">
                <a:latin typeface="Arial" panose="020B0604020202020204" pitchFamily="34" charset="0"/>
              </a:rPr>
              <a:t>，我来了！”他大喊着。（语气的延长）</a:t>
            </a:r>
            <a:br>
              <a:rPr lang="zh-CN" altLang="en-US" sz="4000" b="1">
                <a:latin typeface="Arial" panose="020B0604020202020204" pitchFamily="34" charset="0"/>
              </a:rPr>
            </a:br>
            <a:r>
              <a:rPr lang="en-US" altLang="zh-CN" sz="4000" b="1">
                <a:latin typeface="Arial" panose="020B0604020202020204" pitchFamily="34" charset="0"/>
              </a:rPr>
              <a:t>  </a:t>
            </a:r>
            <a:r>
              <a:rPr lang="zh-CN" altLang="en-US" sz="4000" b="1">
                <a:latin typeface="Arial" panose="020B0604020202020204" pitchFamily="34" charset="0"/>
              </a:rPr>
              <a:t>那个时候在无锡的人，我倒问过，可是</a:t>
            </a:r>
            <a:r>
              <a:rPr lang="en-US" altLang="zh-CN" sz="4000" b="1">
                <a:latin typeface="Times New Roman" panose="02020603050405020304" pitchFamily="2" charset="0"/>
              </a:rPr>
              <a:t>——</a:t>
            </a:r>
            <a:r>
              <a:rPr lang="zh-CN" altLang="en-US" sz="4000" b="1">
                <a:latin typeface="Arial" panose="020B0604020202020204" pitchFamily="34" charset="0"/>
              </a:rPr>
              <a:t>（表示说话中断）</a:t>
            </a:r>
            <a:br>
              <a:rPr lang="zh-CN" altLang="en-US" sz="4000">
                <a:latin typeface="Arial" panose="020B0604020202020204" pitchFamily="34" charset="0"/>
              </a:rPr>
            </a:br>
            <a:r>
              <a:rPr lang="zh-CN" altLang="en-US" sz="4000" b="1">
                <a:latin typeface="Arial" panose="020B0604020202020204" pitchFamily="34" charset="0"/>
              </a:rPr>
              <a:t>老班长艰难地从口袋里拿出七根火柴说：“拿</a:t>
            </a:r>
            <a:r>
              <a:rPr lang="en-US" altLang="zh-CN" sz="4000" b="1">
                <a:latin typeface="Times New Roman" panose="02020603050405020304" pitchFamily="2" charset="0"/>
              </a:rPr>
              <a:t>……</a:t>
            </a:r>
            <a:r>
              <a:rPr lang="zh-CN" altLang="en-US" sz="4000" b="1">
                <a:latin typeface="Arial" panose="020B0604020202020204" pitchFamily="34" charset="0"/>
              </a:rPr>
              <a:t>着</a:t>
            </a:r>
            <a:r>
              <a:rPr lang="en-US" altLang="zh-CN" sz="4000" b="1">
                <a:latin typeface="Times New Roman" panose="02020603050405020304" pitchFamily="2" charset="0"/>
              </a:rPr>
              <a:t>……</a:t>
            </a:r>
            <a:r>
              <a:rPr lang="en-US" altLang="zh-CN" sz="4000" b="1">
                <a:latin typeface="Arial" panose="020B0604020202020204" pitchFamily="34" charset="0"/>
              </a:rPr>
              <a:t>.”</a:t>
            </a:r>
            <a:r>
              <a:rPr lang="zh-CN" altLang="en-US" sz="4000" b="1">
                <a:latin typeface="Arial" panose="020B0604020202020204" pitchFamily="34" charset="0"/>
              </a:rPr>
              <a:t>（表示说话断断续续）</a:t>
            </a:r>
            <a:endParaRPr lang="zh-CN" altLang="en-US" sz="4000" b="1">
              <a:latin typeface="Arial" panose="020B0604020202020204" pitchFamily="34" charset="0"/>
            </a:endParaRPr>
          </a:p>
        </p:txBody>
      </p:sp>
      <p:sp>
        <p:nvSpPr>
          <p:cNvPr id="37898" name="文本框 37897"/>
          <p:cNvSpPr txBox="1"/>
          <p:nvPr/>
        </p:nvSpPr>
        <p:spPr>
          <a:xfrm>
            <a:off x="539750" y="260350"/>
            <a:ext cx="7416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latin typeface="Times New Roman" panose="02020603050405020304" pitchFamily="2" charset="0"/>
              </a:rPr>
              <a:t>破折号和省略号的区别</a:t>
            </a:r>
            <a:endParaRPr lang="zh-CN" altLang="en-US" sz="4000" b="1">
              <a:solidFill>
                <a:srgbClr val="FFFF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4" name="文本框 38913"/>
          <p:cNvSpPr txBox="1"/>
          <p:nvPr/>
        </p:nvSpPr>
        <p:spPr>
          <a:xfrm>
            <a:off x="250825" y="1196975"/>
            <a:ext cx="82804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>
                <a:latin typeface="Times New Roman" panose="02020603050405020304" pitchFamily="2" charset="0"/>
              </a:rPr>
              <a:t>2</a:t>
            </a:r>
            <a:r>
              <a:rPr lang="zh-CN" altLang="en-US" b="1">
                <a:latin typeface="Times New Roman" panose="02020603050405020304" pitchFamily="2" charset="0"/>
              </a:rPr>
              <a:t>、生长在人际罕至的雪线以上的灵花异草，据说是稀世之宝</a:t>
            </a:r>
            <a:r>
              <a:rPr lang="en-US" altLang="zh-CN" b="1">
                <a:latin typeface="Times New Roman" panose="02020603050405020304" pitchFamily="2" charset="0"/>
              </a:rPr>
              <a:t>——</a:t>
            </a:r>
            <a:r>
              <a:rPr lang="zh-CN" altLang="en-US" b="1">
                <a:latin typeface="Times New Roman" panose="02020603050405020304" pitchFamily="2" charset="0"/>
              </a:rPr>
              <a:t>即一种很难求得的妇科良药。</a:t>
            </a:r>
            <a:endParaRPr lang="zh-CN" altLang="en-US" b="1">
              <a:latin typeface="Times New Roman" panose="02020603050405020304" pitchFamily="2" charset="0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38915" name="矩形 38914"/>
          <p:cNvSpPr/>
          <p:nvPr/>
        </p:nvSpPr>
        <p:spPr>
          <a:xfrm>
            <a:off x="250825" y="3644900"/>
            <a:ext cx="8496300" cy="122396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lnSpc>
                <a:spcPct val="9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2" charset="2"/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破折号与“是”“有”“即”等提示的词不能同时使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2" charset="2"/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用。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8916" name="流程图: 联系 38915"/>
          <p:cNvSpPr/>
          <p:nvPr/>
        </p:nvSpPr>
        <p:spPr>
          <a:xfrm>
            <a:off x="3851275" y="1557338"/>
            <a:ext cx="647700" cy="792162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8" name="文本框 39937"/>
          <p:cNvSpPr txBox="1"/>
          <p:nvPr/>
        </p:nvSpPr>
        <p:spPr>
          <a:xfrm>
            <a:off x="395288" y="2133600"/>
            <a:ext cx="8135937" cy="3990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2" charset="0"/>
              </a:rPr>
              <a:t>1</a:t>
            </a:r>
            <a:r>
              <a:rPr lang="zh-CN" altLang="en-US">
                <a:latin typeface="Times New Roman" panose="02020603050405020304" pitchFamily="2" charset="0"/>
              </a:rPr>
              <a:t>）引文的省略，用省略号标明。</a:t>
            </a:r>
            <a:br>
              <a:rPr lang="zh-CN" altLang="en-US">
                <a:latin typeface="Times New Roman" panose="02020603050405020304" pitchFamily="2" charset="0"/>
              </a:rPr>
            </a:br>
            <a:r>
              <a:rPr lang="zh-CN" altLang="en-US">
                <a:latin typeface="Times New Roman" panose="02020603050405020304" pitchFamily="2" charset="0"/>
              </a:rPr>
              <a:t>例如：她轻轻地哼起了</a:t>
            </a:r>
            <a:r>
              <a:rPr lang="en-US" altLang="zh-CN">
                <a:latin typeface="Times New Roman" panose="02020603050405020304" pitchFamily="2" charset="0"/>
              </a:rPr>
              <a:t>《</a:t>
            </a:r>
            <a:r>
              <a:rPr lang="zh-CN" altLang="en-US">
                <a:latin typeface="Times New Roman" panose="02020603050405020304" pitchFamily="2" charset="0"/>
              </a:rPr>
              <a:t>摇篮曲</a:t>
            </a:r>
            <a:r>
              <a:rPr lang="en-US" altLang="zh-CN">
                <a:latin typeface="Times New Roman" panose="02020603050405020304" pitchFamily="2" charset="0"/>
              </a:rPr>
              <a:t>》</a:t>
            </a:r>
            <a:r>
              <a:rPr lang="zh-CN" altLang="en-US">
                <a:latin typeface="Times New Roman" panose="02020603050405020304" pitchFamily="2" charset="0"/>
              </a:rPr>
              <a:t>：“月儿明，风儿静，树叶儿遮窗棂啊</a:t>
            </a:r>
            <a:r>
              <a:rPr lang="en-US" altLang="zh-CN">
                <a:latin typeface="Times New Roman" panose="02020603050405020304" pitchFamily="2" charset="0"/>
              </a:rPr>
              <a:t>……”</a:t>
            </a:r>
            <a:br>
              <a:rPr lang="en-US" altLang="zh-CN">
                <a:latin typeface="Times New Roman" panose="02020603050405020304" pitchFamily="2" charset="0"/>
              </a:rPr>
            </a:br>
            <a:r>
              <a:rPr lang="en-US" altLang="zh-CN">
                <a:latin typeface="Times New Roman" panose="02020603050405020304" pitchFamily="2" charset="0"/>
              </a:rPr>
              <a:t>2</a:t>
            </a:r>
            <a:r>
              <a:rPr lang="zh-CN" altLang="en-US">
                <a:latin typeface="Times New Roman" panose="02020603050405020304" pitchFamily="2" charset="0"/>
              </a:rPr>
              <a:t>）列举的省略，用省略号标明。</a:t>
            </a:r>
            <a:br>
              <a:rPr lang="zh-CN" altLang="en-US">
                <a:latin typeface="Times New Roman" panose="02020603050405020304" pitchFamily="2" charset="0"/>
              </a:rPr>
            </a:br>
            <a:r>
              <a:rPr lang="zh-CN" altLang="en-US">
                <a:latin typeface="Times New Roman" panose="02020603050405020304" pitchFamily="2" charset="0"/>
              </a:rPr>
              <a:t>例如：在广州的花市上，牡丹、吊钟、水仙、梅花、菊花、山茶、墨兰</a:t>
            </a:r>
            <a:r>
              <a:rPr lang="en-US" altLang="zh-CN">
                <a:latin typeface="Times New Roman" panose="02020603050405020304" pitchFamily="2" charset="0"/>
              </a:rPr>
              <a:t>……</a:t>
            </a:r>
            <a:r>
              <a:rPr lang="zh-CN" altLang="en-US">
                <a:latin typeface="Times New Roman" panose="02020603050405020304" pitchFamily="2" charset="0"/>
              </a:rPr>
              <a:t>春秋冬三季的鲜花都挤到一起啦！</a:t>
            </a:r>
            <a:br>
              <a:rPr lang="zh-CN" altLang="en-US">
                <a:latin typeface="Times New Roman" panose="02020603050405020304" pitchFamily="2" charset="0"/>
              </a:rPr>
            </a:br>
            <a:r>
              <a:rPr lang="en-US" altLang="zh-CN">
                <a:latin typeface="Times New Roman" panose="02020603050405020304" pitchFamily="2" charset="0"/>
              </a:rPr>
              <a:t>3</a:t>
            </a:r>
            <a:r>
              <a:rPr lang="zh-CN" altLang="en-US">
                <a:latin typeface="Times New Roman" panose="02020603050405020304" pitchFamily="2" charset="0"/>
              </a:rPr>
              <a:t>）说话断断续续，可以用省略号标示。</a:t>
            </a:r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39939" name="文本框 39938"/>
          <p:cNvSpPr txBox="1"/>
          <p:nvPr/>
        </p:nvSpPr>
        <p:spPr>
          <a:xfrm>
            <a:off x="2124075" y="765175"/>
            <a:ext cx="40322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2" charset="0"/>
              </a:rPr>
              <a:t>省略号的用法</a:t>
            </a:r>
            <a:endParaRPr lang="zh-CN" altLang="en-US" sz="4000" b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62" name="文本框 40961"/>
          <p:cNvSpPr txBox="1"/>
          <p:nvPr/>
        </p:nvSpPr>
        <p:spPr>
          <a:xfrm>
            <a:off x="539750" y="2276475"/>
            <a:ext cx="7993063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2" charset="0"/>
              </a:rPr>
              <a:t>1</a:t>
            </a:r>
            <a:r>
              <a:rPr lang="zh-CN" altLang="en-US">
                <a:latin typeface="Times New Roman" panose="02020603050405020304" pitchFamily="2" charset="0"/>
              </a:rPr>
              <a:t>、我对字画、古玩、盆景、古典家什、玲珑湖石</a:t>
            </a:r>
            <a:r>
              <a:rPr lang="en-US" altLang="zh-CN">
                <a:latin typeface="Times New Roman" panose="02020603050405020304" pitchFamily="2" charset="0"/>
              </a:rPr>
              <a:t>……</a:t>
            </a:r>
            <a:r>
              <a:rPr lang="zh-CN" altLang="en-US">
                <a:latin typeface="Times New Roman" panose="02020603050405020304" pitchFamily="2" charset="0"/>
              </a:rPr>
              <a:t>等等都有兴趣。</a:t>
            </a:r>
            <a:endParaRPr lang="zh-CN" altLang="en-US">
              <a:latin typeface="Times New Roman" panose="02020603050405020304" pitchFamily="2" charset="0"/>
            </a:endParaRPr>
          </a:p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2" charset="0"/>
              </a:rPr>
              <a:t> </a:t>
            </a:r>
            <a:endParaRPr lang="zh-CN" altLang="en-US" b="1">
              <a:latin typeface="Times New Roman" panose="02020603050405020304" pitchFamily="2" charset="0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395288" y="4221163"/>
            <a:ext cx="83534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2" charset="0"/>
              </a:rPr>
              <a:t>【用法</a:t>
            </a:r>
            <a:r>
              <a:rPr lang="en-US" altLang="zh-CN" b="1">
                <a:latin typeface="Times New Roman" panose="02020603050405020304" pitchFamily="2" charset="0"/>
              </a:rPr>
              <a:t>1</a:t>
            </a:r>
            <a:r>
              <a:rPr lang="zh-CN" altLang="en-US" b="1">
                <a:latin typeface="Times New Roman" panose="02020603050405020304" pitchFamily="2" charset="0"/>
              </a:rPr>
              <a:t>】省略号与“等”或“等等”意思是重复的，二者应该删去其一。</a:t>
            </a:r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6" name="文本框 41985"/>
          <p:cNvSpPr txBox="1"/>
          <p:nvPr/>
        </p:nvSpPr>
        <p:spPr>
          <a:xfrm>
            <a:off x="611188" y="1268413"/>
            <a:ext cx="7993062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2" charset="0"/>
              </a:rPr>
              <a:t>2</a:t>
            </a:r>
            <a:r>
              <a:rPr lang="zh-CN" altLang="en-US">
                <a:latin typeface="Times New Roman" panose="02020603050405020304" pitchFamily="2" charset="0"/>
              </a:rPr>
              <a:t>、至今还保存在岛上的水井、碑石、各种建筑物</a:t>
            </a:r>
            <a:r>
              <a:rPr lang="en-US" altLang="zh-CN">
                <a:latin typeface="Times New Roman" panose="02020603050405020304" pitchFamily="2" charset="0"/>
              </a:rPr>
              <a:t>……</a:t>
            </a:r>
            <a:r>
              <a:rPr lang="zh-CN" altLang="en-US">
                <a:latin typeface="Times New Roman" panose="02020603050405020304" pitchFamily="2" charset="0"/>
              </a:rPr>
              <a:t>，这一切铁的事实都雄辩地证明，南海诸岛自古就是我国领土不可分割的组成部分。</a:t>
            </a:r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41987" name="文本框 41986"/>
          <p:cNvSpPr txBox="1"/>
          <p:nvPr/>
        </p:nvSpPr>
        <p:spPr>
          <a:xfrm>
            <a:off x="539750" y="4437063"/>
            <a:ext cx="82089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2" charset="0"/>
              </a:rPr>
              <a:t>【用法</a:t>
            </a:r>
            <a:r>
              <a:rPr lang="en-US" altLang="zh-CN" b="1">
                <a:latin typeface="Times New Roman" panose="02020603050405020304" pitchFamily="2" charset="0"/>
              </a:rPr>
              <a:t>2</a:t>
            </a:r>
            <a:r>
              <a:rPr lang="zh-CN" altLang="en-US" b="1">
                <a:latin typeface="Times New Roman" panose="02020603050405020304" pitchFamily="2" charset="0"/>
              </a:rPr>
              <a:t>】省略号后面一般不用标点。</a:t>
            </a:r>
            <a:endParaRPr lang="zh-CN" altLang="en-US" b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文本占位符 6145"/>
          <p:cNvSpPr>
            <a:spLocks noGrp="1"/>
          </p:cNvSpPr>
          <p:nvPr>
            <p:ph type="body" idx="1"/>
          </p:nvPr>
        </p:nvSpPr>
        <p:spPr>
          <a:xfrm>
            <a:off x="539750" y="836613"/>
            <a:ext cx="7989888" cy="727075"/>
          </a:xfrm>
          <a:ln/>
        </p:spPr>
        <p:txBody>
          <a:bodyPr/>
          <a:p>
            <a:pPr algn="ctr">
              <a:buNone/>
            </a:pPr>
            <a:r>
              <a:rPr lang="zh-CN" altLang="en-US" sz="4000" b="1">
                <a:solidFill>
                  <a:schemeClr val="accent2"/>
                </a:solidFill>
              </a:rPr>
              <a:t>一、顿号与逗号</a:t>
            </a:r>
            <a:endParaRPr lang="zh-CN" altLang="en-US" sz="4000" b="1">
              <a:solidFill>
                <a:schemeClr val="accent2"/>
              </a:solidFill>
            </a:endParaRPr>
          </a:p>
          <a:p>
            <a:endParaRPr lang="zh-CN" altLang="en-US">
              <a:solidFill>
                <a:schemeClr val="accent2"/>
              </a:solidFill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>
              <a:ea typeface="华文行楷" panose="02010800040101010101" pitchFamily="2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468313" y="1916113"/>
            <a:ext cx="8012112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>
                <a:latin typeface="Times New Roman" panose="02020603050405020304" pitchFamily="2" charset="0"/>
              </a:rPr>
              <a:t>顿号是句中最小的停顿，一般用来隔开并列的词或者并列的短语</a:t>
            </a:r>
            <a:r>
              <a:rPr lang="zh-CN" altLang="en-US">
                <a:latin typeface="Times New Roman" panose="02020603050405020304" pitchFamily="2" charset="0"/>
              </a:rPr>
              <a:t>。</a:t>
            </a:r>
            <a:r>
              <a:rPr lang="zh-CN" altLang="en-US" b="1">
                <a:latin typeface="Times New Roman" panose="02020603050405020304" pitchFamily="2" charset="0"/>
              </a:rPr>
              <a:t>逗号也可以隔开并列的词或短语。</a:t>
            </a:r>
            <a:endParaRPr lang="zh-CN" altLang="en-US" b="1">
              <a:latin typeface="Times New Roman" panose="02020603050405020304" pitchFamily="2" charset="0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395288" y="3357563"/>
            <a:ext cx="856932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>
                <a:latin typeface="Times New Roman" panose="02020603050405020304" pitchFamily="2" charset="0"/>
              </a:rPr>
              <a:t>例：家是什么？家不只是房子，不只是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丈夫、妻子、孩子</a:t>
            </a:r>
            <a:r>
              <a:rPr lang="zh-CN" altLang="en-US">
                <a:latin typeface="Times New Roman" panose="02020603050405020304" pitchFamily="2" charset="0"/>
              </a:rPr>
              <a:t>；家是一份惦念，家是一份牵挂。</a:t>
            </a:r>
            <a:endParaRPr lang="zh-CN" altLang="en-US">
              <a:latin typeface="Times New Roman" panose="02020603050405020304" pitchFamily="2" charset="0"/>
            </a:endParaRPr>
          </a:p>
          <a:p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539750" y="5084763"/>
            <a:ext cx="74993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>
                <a:latin typeface="Times New Roman" panose="02020603050405020304" pitchFamily="2" charset="0"/>
                <a:ea typeface="华文行楷" panose="02010800040101010101" pitchFamily="2" charset="-122"/>
              </a:rPr>
              <a:t>使用顿号注意以下示例，请看下面几个例题：</a:t>
            </a:r>
            <a:endParaRPr lang="zh-CN" altLang="en-US" sz="3600"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3010" name="文本框 43009"/>
          <p:cNvSpPr txBox="1"/>
          <p:nvPr/>
        </p:nvSpPr>
        <p:spPr>
          <a:xfrm>
            <a:off x="827088" y="1412875"/>
            <a:ext cx="77057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2" charset="0"/>
              </a:rPr>
              <a:t>3</a:t>
            </a:r>
            <a:r>
              <a:rPr lang="zh-CN" altLang="en-US" b="1">
                <a:latin typeface="Times New Roman" panose="02020603050405020304" pitchFamily="2" charset="0"/>
              </a:rPr>
              <a:t>、</a:t>
            </a:r>
            <a:r>
              <a:rPr lang="zh-CN" altLang="en-US">
                <a:latin typeface="Times New Roman" panose="02020603050405020304" pitchFamily="2" charset="0"/>
              </a:rPr>
              <a:t>夫日月之有蚀，风雨之不时，</a:t>
            </a:r>
            <a:r>
              <a:rPr lang="en-US" altLang="zh-CN">
                <a:latin typeface="Times New Roman" panose="02020603050405020304" pitchFamily="2" charset="0"/>
              </a:rPr>
              <a:t>……</a:t>
            </a:r>
            <a:r>
              <a:rPr lang="zh-CN" altLang="en-US">
                <a:latin typeface="Times New Roman" panose="02020603050405020304" pitchFamily="2" charset="0"/>
              </a:rPr>
              <a:t>是无世而不常有之。</a:t>
            </a:r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43011" name="文本框 43010"/>
          <p:cNvSpPr txBox="1"/>
          <p:nvPr/>
        </p:nvSpPr>
        <p:spPr>
          <a:xfrm>
            <a:off x="755650" y="3789363"/>
            <a:ext cx="7777163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2" charset="0"/>
              </a:rPr>
              <a:t>【用法</a:t>
            </a:r>
            <a:r>
              <a:rPr lang="en-US" altLang="zh-CN" b="1">
                <a:latin typeface="Times New Roman" panose="02020603050405020304" pitchFamily="2" charset="0"/>
              </a:rPr>
              <a:t>3</a:t>
            </a:r>
            <a:r>
              <a:rPr lang="zh-CN" altLang="en-US" b="1">
                <a:latin typeface="Times New Roman" panose="02020603050405020304" pitchFamily="2" charset="0"/>
              </a:rPr>
              <a:t>】省略号前面是完整的句子，句末标点应保留，如果不是完整的句子，只是句内停顿，则句末不保留标点。</a:t>
            </a:r>
            <a:endParaRPr lang="zh-CN" altLang="en-US" b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/>
          </p:cNvSpPr>
          <p:nvPr>
            <p:ph type="title"/>
          </p:nvPr>
        </p:nvSpPr>
        <p:spPr>
          <a:xfrm>
            <a:off x="539750" y="0"/>
            <a:ext cx="7772400" cy="1143000"/>
          </a:xfrm>
          <a:ln/>
        </p:spPr>
        <p:txBody>
          <a:bodyPr anchor="ctr" anchorCtr="0"/>
          <a:p>
            <a:r>
              <a:rPr lang="zh-CN" altLang="en-US" sz="4800" b="1">
                <a:solidFill>
                  <a:schemeClr val="accent2"/>
                </a:solidFill>
                <a:latin typeface="隶书" panose="02010509060101010101" pitchFamily="1" charset="-122"/>
              </a:rPr>
              <a:t>八、书名号</a:t>
            </a:r>
            <a:endParaRPr lang="zh-CN" altLang="en-US" sz="4800" b="1">
              <a:solidFill>
                <a:schemeClr val="accent2"/>
              </a:solidFill>
              <a:latin typeface="隶书" panose="02010509060101010101" pitchFamily="1" charset="-122"/>
            </a:endParaRPr>
          </a:p>
        </p:txBody>
      </p:sp>
      <p:sp>
        <p:nvSpPr>
          <p:cNvPr id="44035" name="文本占位符 44034"/>
          <p:cNvSpPr>
            <a:spLocks noGrp="1"/>
          </p:cNvSpPr>
          <p:nvPr>
            <p:ph type="body" idx="1"/>
          </p:nvPr>
        </p:nvSpPr>
        <p:spPr>
          <a:xfrm>
            <a:off x="250825" y="981075"/>
            <a:ext cx="8713788" cy="4824413"/>
          </a:xfrm>
          <a:ln/>
        </p:spPr>
        <p:txBody>
          <a:bodyPr/>
          <a:p>
            <a:r>
              <a:rPr lang="zh-CN" altLang="en-US" b="1">
                <a:solidFill>
                  <a:schemeClr val="accent2"/>
                </a:solidFill>
              </a:rPr>
              <a:t>主要用于标明</a:t>
            </a:r>
            <a:r>
              <a:rPr lang="zh-CN" altLang="en-US" b="1">
                <a:solidFill>
                  <a:srgbClr val="FF6600"/>
                </a:solidFill>
              </a:rPr>
              <a:t>书名、篇名、报刊名、文件名、戏曲名、歌曲名、图画名</a:t>
            </a:r>
            <a:r>
              <a:rPr lang="zh-CN" altLang="en-US" b="1">
                <a:solidFill>
                  <a:schemeClr val="accent2"/>
                </a:solidFill>
              </a:rPr>
              <a:t>等。</a:t>
            </a:r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44036" name="文本框 44035"/>
          <p:cNvSpPr txBox="1"/>
          <p:nvPr/>
        </p:nvSpPr>
        <p:spPr>
          <a:xfrm>
            <a:off x="395288" y="2349500"/>
            <a:ext cx="8353425" cy="4235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>
                <a:latin typeface="宋体" panose="02010600030101010101" pitchFamily="2" charset="-122"/>
              </a:rPr>
              <a:t>1</a:t>
            </a:r>
            <a:r>
              <a:rPr lang="zh-CN" altLang="en-US" b="1">
                <a:latin typeface="宋体" panose="02010600030101010101" pitchFamily="2" charset="-122"/>
              </a:rPr>
              <a:t>、辛弃疾的</a:t>
            </a:r>
            <a:r>
              <a:rPr lang="en-US" altLang="zh-CN" b="1">
                <a:latin typeface="宋体" panose="02010600030101010101" pitchFamily="2" charset="-122"/>
              </a:rPr>
              <a:t>《</a:t>
            </a:r>
            <a:r>
              <a:rPr lang="zh-CN" altLang="en-US" b="1">
                <a:latin typeface="宋体" panose="02010600030101010101" pitchFamily="2" charset="-122"/>
              </a:rPr>
              <a:t>青玉案</a:t>
            </a:r>
            <a:r>
              <a:rPr lang="en-US" altLang="zh-CN" b="1">
                <a:latin typeface="宋体" panose="02010600030101010101" pitchFamily="2" charset="-122"/>
              </a:rPr>
              <a:t>》</a:t>
            </a:r>
            <a:r>
              <a:rPr lang="zh-CN" altLang="en-US" b="1">
                <a:latin typeface="宋体" panose="02010600030101010101" pitchFamily="2" charset="-122"/>
              </a:rPr>
              <a:t>描写的是市民元夕观灯的情景。</a:t>
            </a:r>
            <a:endParaRPr lang="zh-CN" altLang="en-US" b="1">
              <a:latin typeface="宋体" panose="02010600030101010101" pitchFamily="2" charset="-122"/>
            </a:endParaRPr>
          </a:p>
          <a:p>
            <a:r>
              <a:rPr lang="en-US" altLang="zh-CN" b="1">
                <a:latin typeface="宋体" panose="02010600030101010101" pitchFamily="2" charset="-122"/>
              </a:rPr>
              <a:t>2</a:t>
            </a:r>
            <a:r>
              <a:rPr lang="zh-CN" altLang="en-US" b="1">
                <a:latin typeface="宋体" panose="02010600030101010101" pitchFamily="2" charset="-122"/>
              </a:rPr>
              <a:t>、张艺谋执导的电影</a:t>
            </a:r>
            <a:r>
              <a:rPr lang="en-US" altLang="zh-CN" b="1">
                <a:latin typeface="宋体" panose="02010600030101010101" pitchFamily="2" charset="-122"/>
              </a:rPr>
              <a:t>《</a:t>
            </a:r>
            <a:r>
              <a:rPr lang="zh-CN" altLang="en-US" b="1">
                <a:latin typeface="宋体" panose="02010600030101010101" pitchFamily="2" charset="-122"/>
              </a:rPr>
              <a:t>十面埋伏</a:t>
            </a:r>
            <a:r>
              <a:rPr lang="en-US" altLang="zh-CN" b="1">
                <a:latin typeface="宋体" panose="02010600030101010101" pitchFamily="2" charset="-122"/>
              </a:rPr>
              <a:t>》</a:t>
            </a:r>
            <a:r>
              <a:rPr lang="zh-CN" altLang="en-US" b="1">
                <a:latin typeface="宋体" panose="02010600030101010101" pitchFamily="2" charset="-122"/>
              </a:rPr>
              <a:t>全球首映庆典，将于七月十日举行。</a:t>
            </a:r>
            <a:endParaRPr lang="zh-CN" altLang="en-US" b="1">
              <a:latin typeface="宋体" panose="02010600030101010101" pitchFamily="2" charset="-122"/>
            </a:endParaRPr>
          </a:p>
          <a:p>
            <a:r>
              <a:rPr lang="en-US" altLang="zh-CN" b="1">
                <a:latin typeface="宋体" panose="02010600030101010101" pitchFamily="2" charset="-122"/>
              </a:rPr>
              <a:t>3</a:t>
            </a:r>
            <a:r>
              <a:rPr lang="zh-CN" altLang="en-US" b="1">
                <a:latin typeface="宋体" panose="02010600030101010101" pitchFamily="2" charset="-122"/>
              </a:rPr>
              <a:t>、杨绛的</a:t>
            </a:r>
            <a:r>
              <a:rPr lang="en-US" altLang="zh-CN" b="1">
                <a:latin typeface="宋体" panose="02010600030101010101" pitchFamily="2" charset="-122"/>
              </a:rPr>
              <a:t>《</a:t>
            </a:r>
            <a:r>
              <a:rPr lang="zh-CN" altLang="en-US" b="1">
                <a:latin typeface="宋体" panose="02010600030101010101" pitchFamily="2" charset="-122"/>
              </a:rPr>
              <a:t>记钱钟书与围城</a:t>
            </a:r>
            <a:r>
              <a:rPr lang="en-US" altLang="zh-CN" b="1">
                <a:latin typeface="宋体" panose="02010600030101010101" pitchFamily="2" charset="-122"/>
              </a:rPr>
              <a:t>》</a:t>
            </a:r>
            <a:r>
              <a:rPr lang="zh-CN" altLang="en-US" b="1">
                <a:latin typeface="宋体" panose="02010600030101010101" pitchFamily="2" charset="-122"/>
              </a:rPr>
              <a:t>，给我们拍案叫绝地介绍了</a:t>
            </a:r>
            <a:r>
              <a:rPr lang="en-US" altLang="zh-CN" b="1">
                <a:latin typeface="宋体" panose="02010600030101010101" pitchFamily="2" charset="-122"/>
              </a:rPr>
              <a:t>《</a:t>
            </a:r>
            <a:r>
              <a:rPr lang="zh-CN" altLang="en-US" b="1">
                <a:latin typeface="宋体" panose="02010600030101010101" pitchFamily="2" charset="-122"/>
              </a:rPr>
              <a:t>围城</a:t>
            </a:r>
            <a:r>
              <a:rPr lang="en-US" altLang="zh-CN" b="1">
                <a:latin typeface="宋体" panose="02010600030101010101" pitchFamily="2" charset="-122"/>
              </a:rPr>
              <a:t>》</a:t>
            </a:r>
            <a:r>
              <a:rPr lang="zh-CN" altLang="en-US" b="1">
                <a:latin typeface="宋体" panose="02010600030101010101" pitchFamily="2" charset="-122"/>
              </a:rPr>
              <a:t>这部杰作是如何创作出来的。</a:t>
            </a:r>
            <a:endParaRPr lang="zh-CN" altLang="en-US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44037" name="圆角矩形标注 44036"/>
          <p:cNvSpPr/>
          <p:nvPr/>
        </p:nvSpPr>
        <p:spPr>
          <a:xfrm>
            <a:off x="5724525" y="3933825"/>
            <a:ext cx="2159000" cy="503238"/>
          </a:xfrm>
          <a:prstGeom prst="wedgeRoundRectCallout">
            <a:avLst>
              <a:gd name="adj1" fmla="val -75296"/>
              <a:gd name="adj2" fmla="val 86278"/>
              <a:gd name="adj3" fmla="val 16667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加单书名号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44038" name="直接连接符 44037"/>
          <p:cNvSpPr/>
          <p:nvPr/>
        </p:nvSpPr>
        <p:spPr>
          <a:xfrm>
            <a:off x="4716463" y="4868863"/>
            <a:ext cx="935037" cy="0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3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5058" name="文本框 45057"/>
          <p:cNvSpPr txBox="1"/>
          <p:nvPr/>
        </p:nvSpPr>
        <p:spPr>
          <a:xfrm>
            <a:off x="323850" y="476250"/>
            <a:ext cx="8351838" cy="3992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>
                <a:latin typeface="宋体" panose="02010600030101010101" pitchFamily="2" charset="-122"/>
              </a:rPr>
              <a:t>4</a:t>
            </a:r>
            <a:r>
              <a:rPr lang="zh-CN" altLang="en-US" b="1">
                <a:latin typeface="宋体" panose="02010600030101010101" pitchFamily="2" charset="-122"/>
              </a:rPr>
              <a:t>、以</a:t>
            </a:r>
            <a:r>
              <a:rPr lang="en-US" altLang="zh-CN" b="1">
                <a:latin typeface="宋体" panose="02010600030101010101" pitchFamily="2" charset="-122"/>
              </a:rPr>
              <a:t>《</a:t>
            </a:r>
            <a:r>
              <a:rPr lang="zh-CN" altLang="en-US" b="1">
                <a:latin typeface="宋体" panose="02010600030101010101" pitchFamily="2" charset="-122"/>
              </a:rPr>
              <a:t>健康秩序、健康生活</a:t>
            </a:r>
            <a:r>
              <a:rPr lang="en-US" altLang="zh-CN" b="1">
                <a:latin typeface="宋体" panose="02010600030101010101" pitchFamily="2" charset="-122"/>
              </a:rPr>
              <a:t>》</a:t>
            </a:r>
            <a:r>
              <a:rPr lang="zh-CN" altLang="en-US" b="1">
                <a:latin typeface="宋体" panose="02010600030101010101" pitchFamily="2" charset="-122"/>
              </a:rPr>
              <a:t>为主题的中央电视台</a:t>
            </a:r>
            <a:r>
              <a:rPr lang="en-US" altLang="zh-CN" b="1">
                <a:latin typeface="宋体" panose="02010600030101010101" pitchFamily="2" charset="-122"/>
              </a:rPr>
              <a:t>2004</a:t>
            </a:r>
            <a:r>
              <a:rPr lang="zh-CN" altLang="en-US" b="1">
                <a:latin typeface="宋体" panose="02010600030101010101" pitchFamily="2" charset="-122"/>
              </a:rPr>
              <a:t>年“</a:t>
            </a:r>
            <a:r>
              <a:rPr lang="en-US" altLang="zh-CN" b="1">
                <a:latin typeface="宋体" panose="02010600030101010101" pitchFamily="2" charset="-122"/>
              </a:rPr>
              <a:t>3</a:t>
            </a:r>
            <a:r>
              <a:rPr lang="zh-CN" altLang="en-US" b="1">
                <a:latin typeface="宋体" panose="02010600030101010101" pitchFamily="2" charset="-122"/>
              </a:rPr>
              <a:t>．</a:t>
            </a:r>
            <a:r>
              <a:rPr lang="en-US" altLang="zh-CN" b="1">
                <a:latin typeface="宋体" panose="02010600030101010101" pitchFamily="2" charset="-122"/>
              </a:rPr>
              <a:t>15”</a:t>
            </a:r>
            <a:r>
              <a:rPr lang="zh-CN" altLang="en-US" b="1">
                <a:latin typeface="宋体" panose="02010600030101010101" pitchFamily="2" charset="-122"/>
              </a:rPr>
              <a:t>电视宣传活动将由央视经济频道的</a:t>
            </a:r>
            <a:r>
              <a:rPr lang="en-US" altLang="zh-CN" b="1">
                <a:latin typeface="宋体" panose="02010600030101010101" pitchFamily="2" charset="-122"/>
              </a:rPr>
              <a:t>11</a:t>
            </a:r>
            <a:r>
              <a:rPr lang="zh-CN" altLang="en-US" b="1">
                <a:latin typeface="宋体" panose="02010600030101010101" pitchFamily="2" charset="-122"/>
              </a:rPr>
              <a:t>个栏目共同组织完成。</a:t>
            </a:r>
            <a:endParaRPr lang="zh-CN" altLang="en-US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latin typeface="宋体" panose="02010600030101010101" pitchFamily="2" charset="-122"/>
              </a:rPr>
              <a:t>5</a:t>
            </a:r>
            <a:r>
              <a:rPr lang="zh-CN" altLang="en-US" b="1">
                <a:latin typeface="宋体" panose="02010600030101010101" pitchFamily="2" charset="-122"/>
              </a:rPr>
              <a:t>、他从报上看到某大学研究生院和</a:t>
            </a:r>
            <a:r>
              <a:rPr lang="en-US" altLang="zh-CN" b="1">
                <a:latin typeface="宋体" panose="02010600030101010101" pitchFamily="2" charset="-122"/>
              </a:rPr>
              <a:t>《</a:t>
            </a:r>
            <a:r>
              <a:rPr lang="zh-CN" altLang="en-US" b="1">
                <a:latin typeface="宋体" panose="02010600030101010101" pitchFamily="2" charset="-122"/>
              </a:rPr>
              <a:t>中国文化</a:t>
            </a:r>
            <a:r>
              <a:rPr lang="en-US" altLang="zh-CN" b="1">
                <a:latin typeface="宋体" panose="02010600030101010101" pitchFamily="2" charset="-122"/>
              </a:rPr>
              <a:t>》</a:t>
            </a:r>
            <a:r>
              <a:rPr lang="zh-CN" altLang="en-US" b="1">
                <a:latin typeface="宋体" panose="02010600030101010101" pitchFamily="2" charset="-122"/>
              </a:rPr>
              <a:t>编委会联合主办</a:t>
            </a:r>
            <a:r>
              <a:rPr lang="en-US" altLang="zh-CN" b="1">
                <a:latin typeface="宋体" panose="02010600030101010101" pitchFamily="2" charset="-122"/>
              </a:rPr>
              <a:t>《</a:t>
            </a:r>
            <a:r>
              <a:rPr lang="zh-CN" altLang="en-US" b="1">
                <a:latin typeface="宋体" panose="02010600030101010101" pitchFamily="2" charset="-122"/>
              </a:rPr>
              <a:t>中国文化与世界文化暑期讲习班</a:t>
            </a:r>
            <a:r>
              <a:rPr lang="en-US" altLang="zh-CN" b="1">
                <a:latin typeface="宋体" panose="02010600030101010101" pitchFamily="2" charset="-122"/>
              </a:rPr>
              <a:t>》</a:t>
            </a:r>
            <a:r>
              <a:rPr lang="zh-CN" altLang="en-US" b="1">
                <a:latin typeface="宋体" panose="02010600030101010101" pitchFamily="2" charset="-122"/>
              </a:rPr>
              <a:t>的招生启事，立刻写信去报名。</a:t>
            </a:r>
            <a:endParaRPr lang="zh-CN" altLang="en-US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45059" name="文本框 45058"/>
          <p:cNvSpPr txBox="1"/>
          <p:nvPr/>
        </p:nvSpPr>
        <p:spPr>
          <a:xfrm>
            <a:off x="684213" y="4292600"/>
            <a:ext cx="7921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>
              <a:latin typeface="Times New Roman" panose="02020603050405020304" pitchFamily="2" charset="0"/>
            </a:endParaRPr>
          </a:p>
        </p:txBody>
      </p:sp>
      <p:sp>
        <p:nvSpPr>
          <p:cNvPr id="45060" name="流程图: 联系 45059"/>
          <p:cNvSpPr/>
          <p:nvPr/>
        </p:nvSpPr>
        <p:spPr>
          <a:xfrm>
            <a:off x="1476375" y="404813"/>
            <a:ext cx="504825" cy="720725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61" name="文本框 45060"/>
          <p:cNvSpPr txBox="1"/>
          <p:nvPr/>
        </p:nvSpPr>
        <p:spPr>
          <a:xfrm>
            <a:off x="1547813" y="476250"/>
            <a:ext cx="3603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Times New Roman" panose="02020603050405020304" pitchFamily="2" charset="0"/>
              </a:rPr>
              <a:t>“</a:t>
            </a:r>
            <a:endParaRPr lang="en-US" altLang="zh-CN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45062" name="流程图: 联系 45061"/>
          <p:cNvSpPr/>
          <p:nvPr/>
        </p:nvSpPr>
        <p:spPr>
          <a:xfrm>
            <a:off x="5435600" y="404813"/>
            <a:ext cx="504825" cy="720725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63" name="文本框 45062"/>
          <p:cNvSpPr txBox="1"/>
          <p:nvPr/>
        </p:nvSpPr>
        <p:spPr>
          <a:xfrm>
            <a:off x="5508625" y="549275"/>
            <a:ext cx="3587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Times New Roman" panose="02020603050405020304" pitchFamily="2" charset="0"/>
              </a:rPr>
              <a:t>”</a:t>
            </a:r>
            <a:endParaRPr lang="en-US" altLang="zh-CN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45064" name="流程图: 联系 45063"/>
          <p:cNvSpPr/>
          <p:nvPr/>
        </p:nvSpPr>
        <p:spPr>
          <a:xfrm>
            <a:off x="4067175" y="2565400"/>
            <a:ext cx="504825" cy="792163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65" name="文本框 45064"/>
          <p:cNvSpPr txBox="1"/>
          <p:nvPr/>
        </p:nvSpPr>
        <p:spPr>
          <a:xfrm>
            <a:off x="4140200" y="2636838"/>
            <a:ext cx="5762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Times New Roman" panose="02020603050405020304" pitchFamily="2" charset="0"/>
              </a:rPr>
              <a:t>“</a:t>
            </a:r>
            <a:endParaRPr lang="en-US" altLang="zh-CN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45066" name="流程图: 联系 45065"/>
          <p:cNvSpPr/>
          <p:nvPr/>
        </p:nvSpPr>
        <p:spPr>
          <a:xfrm>
            <a:off x="2051050" y="3213100"/>
            <a:ext cx="433388" cy="720725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67" name="文本框 45066"/>
          <p:cNvSpPr txBox="1"/>
          <p:nvPr/>
        </p:nvSpPr>
        <p:spPr>
          <a:xfrm>
            <a:off x="2051050" y="3213100"/>
            <a:ext cx="431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Times New Roman" panose="02020603050405020304" pitchFamily="2" charset="0"/>
              </a:rPr>
              <a:t>”</a:t>
            </a:r>
            <a:endParaRPr lang="en-US" altLang="zh-CN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45068" name="矩形 45067"/>
          <p:cNvSpPr/>
          <p:nvPr/>
        </p:nvSpPr>
        <p:spPr>
          <a:xfrm>
            <a:off x="179388" y="4221163"/>
            <a:ext cx="8785225" cy="170021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主题活动、会议、丛书、课程、栏目等不用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书名号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2" charset="0"/>
              </a:rPr>
              <a:t> </a:t>
            </a:r>
            <a:endParaRPr lang="zh-CN" altLang="en-US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  <p:bldP spid="45063" grpId="0"/>
      <p:bldP spid="45065" grpId="0"/>
      <p:bldP spid="45067" grpId="0"/>
      <p:bldP spid="4506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6082" name="文本框 46081"/>
          <p:cNvSpPr txBox="1"/>
          <p:nvPr/>
        </p:nvSpPr>
        <p:spPr>
          <a:xfrm>
            <a:off x="684213" y="2852738"/>
            <a:ext cx="78486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>
                <a:latin typeface="Times New Roman" panose="02020603050405020304" pitchFamily="2" charset="0"/>
              </a:rPr>
              <a:t>1</a:t>
            </a:r>
            <a:r>
              <a:rPr lang="zh-CN" altLang="en-US">
                <a:latin typeface="Times New Roman" panose="02020603050405020304" pitchFamily="2" charset="0"/>
              </a:rPr>
              <a:t>、</a:t>
            </a:r>
            <a:r>
              <a:rPr lang="en-US" altLang="zh-CN">
                <a:latin typeface="Times New Roman" panose="02020603050405020304" pitchFamily="2" charset="0"/>
              </a:rPr>
              <a:t>《</a:t>
            </a:r>
            <a:r>
              <a:rPr lang="zh-CN" altLang="en-US">
                <a:latin typeface="Times New Roman" panose="02020603050405020304" pitchFamily="2" charset="0"/>
              </a:rPr>
              <a:t>朝花夕拾</a:t>
            </a:r>
            <a:r>
              <a:rPr lang="en-US" altLang="zh-CN">
                <a:latin typeface="Times New Roman" panose="02020603050405020304" pitchFamily="2" charset="0"/>
              </a:rPr>
              <a:t>·</a:t>
            </a:r>
            <a:r>
              <a:rPr lang="zh-CN" altLang="en-US">
                <a:latin typeface="Times New Roman" panose="02020603050405020304" pitchFamily="2" charset="0"/>
              </a:rPr>
              <a:t>藤野先生</a:t>
            </a:r>
            <a:r>
              <a:rPr lang="en-US" altLang="zh-CN">
                <a:latin typeface="Times New Roman" panose="02020603050405020304" pitchFamily="2" charset="0"/>
              </a:rPr>
              <a:t>》</a:t>
            </a:r>
            <a:endParaRPr lang="en-US" altLang="zh-CN" b="1">
              <a:latin typeface="Times New Roman" panose="02020603050405020304" pitchFamily="2" charset="0"/>
            </a:endParaRPr>
          </a:p>
          <a:p>
            <a:r>
              <a:rPr lang="zh-CN" altLang="en-US" b="1">
                <a:latin typeface="Times New Roman" panose="02020603050405020304" pitchFamily="2" charset="0"/>
              </a:rPr>
              <a:t>【用法</a:t>
            </a:r>
            <a:r>
              <a:rPr lang="en-US" altLang="zh-CN" b="1">
                <a:latin typeface="Times New Roman" panose="02020603050405020304" pitchFamily="2" charset="0"/>
              </a:rPr>
              <a:t>1</a:t>
            </a:r>
            <a:r>
              <a:rPr lang="zh-CN" altLang="en-US" b="1">
                <a:latin typeface="Times New Roman" panose="02020603050405020304" pitchFamily="2" charset="0"/>
              </a:rPr>
              <a:t>】名和篇名同时出现时，只用一个书名。书名写在前面，篇名写在后面，中间用间隔号隔开。</a:t>
            </a:r>
            <a:endParaRPr lang="zh-CN" altLang="en-US" b="1">
              <a:latin typeface="Times New Roman" panose="02020603050405020304" pitchFamily="2" charset="0"/>
            </a:endParaRPr>
          </a:p>
        </p:txBody>
      </p:sp>
      <p:sp>
        <p:nvSpPr>
          <p:cNvPr id="46083" name="矩形 46082"/>
          <p:cNvSpPr/>
          <p:nvPr/>
        </p:nvSpPr>
        <p:spPr>
          <a:xfrm>
            <a:off x="2700338" y="765175"/>
            <a:ext cx="3095625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注意问题</a:t>
            </a:r>
            <a:endParaRPr lang="zh-CN" altLang="en-US" sz="48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7106" name="文本框 47105"/>
          <p:cNvSpPr txBox="1"/>
          <p:nvPr/>
        </p:nvSpPr>
        <p:spPr>
          <a:xfrm>
            <a:off x="468313" y="2781300"/>
            <a:ext cx="7921625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>
                <a:latin typeface="Times New Roman" panose="02020603050405020304" pitchFamily="2" charset="0"/>
              </a:rPr>
              <a:t>2</a:t>
            </a:r>
            <a:r>
              <a:rPr lang="zh-CN" altLang="en-US">
                <a:latin typeface="Times New Roman" panose="02020603050405020304" pitchFamily="2" charset="0"/>
              </a:rPr>
              <a:t>、</a:t>
            </a:r>
            <a:r>
              <a:rPr lang="en-US" altLang="zh-CN">
                <a:latin typeface="Times New Roman" panose="02020603050405020304" pitchFamily="2" charset="0"/>
              </a:rPr>
              <a:t>《</a:t>
            </a:r>
            <a:r>
              <a:rPr lang="zh-CN" altLang="en-US">
                <a:latin typeface="Times New Roman" panose="02020603050405020304" pitchFamily="2" charset="0"/>
              </a:rPr>
              <a:t>新时期〈金瓶梅〉研究评述</a:t>
            </a:r>
            <a:r>
              <a:rPr lang="en-US" altLang="zh-CN">
                <a:latin typeface="Times New Roman" panose="02020603050405020304" pitchFamily="2" charset="0"/>
              </a:rPr>
              <a:t>》</a:t>
            </a:r>
            <a:r>
              <a:rPr lang="zh-CN" altLang="en-US">
                <a:latin typeface="Times New Roman" panose="02020603050405020304" pitchFamily="2" charset="0"/>
              </a:rPr>
              <a:t>一书已出版。</a:t>
            </a:r>
            <a:endParaRPr lang="zh-CN" altLang="en-US" b="1">
              <a:latin typeface="Times New Roman" panose="02020603050405020304" pitchFamily="2" charset="0"/>
            </a:endParaRPr>
          </a:p>
          <a:p>
            <a:r>
              <a:rPr lang="zh-CN" altLang="en-US" b="1">
                <a:latin typeface="Times New Roman" panose="02020603050405020304" pitchFamily="2" charset="0"/>
              </a:rPr>
              <a:t>【用法</a:t>
            </a:r>
            <a:r>
              <a:rPr lang="en-US" altLang="zh-CN" b="1">
                <a:latin typeface="Times New Roman" panose="02020603050405020304" pitchFamily="2" charset="0"/>
              </a:rPr>
              <a:t>3</a:t>
            </a:r>
            <a:r>
              <a:rPr lang="zh-CN" altLang="en-US" b="1">
                <a:latin typeface="Times New Roman" panose="02020603050405020304" pitchFamily="2" charset="0"/>
              </a:rPr>
              <a:t>】书名号里还要用书名号时，外面用双书名号里面用单书名号。</a:t>
            </a:r>
            <a:endParaRPr lang="zh-CN" altLang="en-US" b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8130" name="矩形 48129"/>
          <p:cNvSpPr/>
          <p:nvPr/>
        </p:nvSpPr>
        <p:spPr>
          <a:xfrm>
            <a:off x="539750" y="1365250"/>
            <a:ext cx="8137525" cy="305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333300"/>
                </a:solidFill>
                <a:latin typeface="Times New Roman" panose="02020603050405020304" pitchFamily="2" charset="0"/>
              </a:rPr>
              <a:t>    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2" charset="0"/>
              </a:rPr>
              <a:t>3.课程名称、报刊杂志社单位的名称和标题名称不能用书名号,用引号。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2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2" charset="0"/>
              </a:rPr>
              <a:t>丛书名不用书名号而用引号。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2" charset="0"/>
            </a:endParaRPr>
          </a:p>
          <a:p>
            <a:pPr>
              <a:lnSpc>
                <a:spcPct val="130000"/>
              </a:lnSpc>
            </a:pPr>
            <a:endParaRPr lang="zh-CN" altLang="en-US" sz="3600" b="1" dirty="0">
              <a:solidFill>
                <a:srgbClr val="0000FF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文本占位符 7169"/>
          <p:cNvSpPr>
            <a:spLocks noGrp="1"/>
          </p:cNvSpPr>
          <p:nvPr>
            <p:ph type="body" idx="1"/>
          </p:nvPr>
        </p:nvSpPr>
        <p:spPr>
          <a:xfrm>
            <a:off x="179388" y="188913"/>
            <a:ext cx="8964612" cy="2808287"/>
          </a:xfrm>
          <a:ln/>
        </p:spPr>
        <p:txBody>
          <a:bodyPr/>
          <a:p>
            <a:pPr>
              <a:buNone/>
            </a:pPr>
            <a:r>
              <a:rPr lang="en-US" altLang="zh-CN"/>
              <a:t>1</a:t>
            </a:r>
            <a:r>
              <a:rPr lang="zh-CN" altLang="en-US"/>
              <a:t>、这个省今年水利建设，任务重、工程难、规模大。</a:t>
            </a:r>
            <a:endParaRPr lang="zh-CN" altLang="en-US"/>
          </a:p>
          <a:p>
            <a:pPr>
              <a:buNone/>
            </a:pPr>
            <a:r>
              <a:rPr lang="zh-CN" altLang="en-US"/>
              <a:t>     这篇文章真实、感人。</a:t>
            </a:r>
            <a:endParaRPr lang="zh-CN" altLang="en-US"/>
          </a:p>
          <a:p>
            <a:pPr>
              <a:buNone/>
            </a:pPr>
            <a:r>
              <a:rPr lang="zh-CN" altLang="en-US"/>
              <a:t>     这篇文章写得真实、感人。</a:t>
            </a:r>
            <a:endParaRPr lang="zh-CN" altLang="en-US" sz="4400"/>
          </a:p>
          <a:p>
            <a:pPr>
              <a:buNone/>
            </a:pPr>
            <a:endParaRPr lang="zh-CN" altLang="en-US"/>
          </a:p>
        </p:txBody>
      </p:sp>
      <p:sp>
        <p:nvSpPr>
          <p:cNvPr id="7171" name="文本框 7170"/>
          <p:cNvSpPr txBox="1"/>
          <p:nvPr/>
        </p:nvSpPr>
        <p:spPr>
          <a:xfrm>
            <a:off x="395288" y="2852738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>
              <a:latin typeface="Times New Roman" panose="02020603050405020304" pitchFamily="2" charset="0"/>
            </a:endParaRPr>
          </a:p>
        </p:txBody>
      </p:sp>
      <p:sp>
        <p:nvSpPr>
          <p:cNvPr id="7172" name="矩形 7171"/>
          <p:cNvSpPr/>
          <p:nvPr/>
        </p:nvSpPr>
        <p:spPr>
          <a:xfrm>
            <a:off x="250825" y="3644900"/>
            <a:ext cx="8713788" cy="11525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>
                <a:latin typeface="Times New Roman" panose="02020603050405020304" pitchFamily="2" charset="0"/>
              </a:rPr>
              <a:t>  </a:t>
            </a:r>
            <a:r>
              <a:rPr lang="zh-CN" altLang="en-US" b="1">
                <a:solidFill>
                  <a:srgbClr val="FF6600"/>
                </a:solidFill>
                <a:latin typeface="Times New Roman" panose="02020603050405020304" pitchFamily="2" charset="0"/>
              </a:rPr>
              <a:t>并列词语作谓语、补语时不用顿号，而用逗号。</a:t>
            </a:r>
            <a:r>
              <a:rPr lang="zh-CN" altLang="en-US" b="1">
                <a:solidFill>
                  <a:schemeClr val="bg1"/>
                </a:solidFill>
                <a:latin typeface="Times New Roman" panose="02020603050405020304" pitchFamily="2" charset="0"/>
              </a:rPr>
              <a:t> </a:t>
            </a:r>
            <a:endParaRPr lang="zh-CN" altLang="en-US" b="1">
              <a:solidFill>
                <a:schemeClr val="bg1"/>
              </a:solidFill>
              <a:latin typeface="Times New Roman" panose="02020603050405020304" pitchFamily="2" charset="0"/>
            </a:endParaRPr>
          </a:p>
        </p:txBody>
      </p:sp>
      <p:sp>
        <p:nvSpPr>
          <p:cNvPr id="7173" name="流程图: 联系 7172"/>
          <p:cNvSpPr/>
          <p:nvPr/>
        </p:nvSpPr>
        <p:spPr>
          <a:xfrm>
            <a:off x="6156325" y="188913"/>
            <a:ext cx="503238" cy="863600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74" name="文本框 7173"/>
          <p:cNvSpPr txBox="1"/>
          <p:nvPr/>
        </p:nvSpPr>
        <p:spPr>
          <a:xfrm>
            <a:off x="6156325" y="333375"/>
            <a:ext cx="5762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  <a:latin typeface="Times New Roman" panose="02020603050405020304" pitchFamily="2" charset="0"/>
              </a:rPr>
              <a:t>,</a:t>
            </a:r>
            <a:endParaRPr lang="en-US" altLang="zh-CN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7175" name="流程图: 联系 7174"/>
          <p:cNvSpPr/>
          <p:nvPr/>
        </p:nvSpPr>
        <p:spPr>
          <a:xfrm>
            <a:off x="7740650" y="188913"/>
            <a:ext cx="431800" cy="863600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76" name="文本框 7175"/>
          <p:cNvSpPr txBox="1"/>
          <p:nvPr/>
        </p:nvSpPr>
        <p:spPr>
          <a:xfrm>
            <a:off x="7740650" y="188913"/>
            <a:ext cx="431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  <a:latin typeface="Times New Roman" panose="02020603050405020304" pitchFamily="2" charset="0"/>
              </a:rPr>
              <a:t>,</a:t>
            </a:r>
            <a:endParaRPr lang="en-US" altLang="zh-CN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7177" name="流程图: 联系 7176"/>
          <p:cNvSpPr/>
          <p:nvPr/>
        </p:nvSpPr>
        <p:spPr>
          <a:xfrm>
            <a:off x="3276600" y="1125538"/>
            <a:ext cx="431800" cy="719137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78" name="文本框 7177"/>
          <p:cNvSpPr txBox="1"/>
          <p:nvPr/>
        </p:nvSpPr>
        <p:spPr>
          <a:xfrm>
            <a:off x="3348038" y="1196975"/>
            <a:ext cx="2873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  <a:latin typeface="Times New Roman" panose="02020603050405020304" pitchFamily="2" charset="0"/>
              </a:rPr>
              <a:t>,</a:t>
            </a:r>
            <a:endParaRPr lang="en-US" altLang="zh-CN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7179" name="流程图: 联系 7178"/>
          <p:cNvSpPr/>
          <p:nvPr/>
        </p:nvSpPr>
        <p:spPr>
          <a:xfrm>
            <a:off x="4067175" y="1844675"/>
            <a:ext cx="360363" cy="647700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80" name="文本框 7179"/>
          <p:cNvSpPr txBox="1"/>
          <p:nvPr/>
        </p:nvSpPr>
        <p:spPr>
          <a:xfrm>
            <a:off x="4140200" y="1989138"/>
            <a:ext cx="2873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  <a:latin typeface="Times New Roman" panose="02020603050405020304" pitchFamily="2" charset="0"/>
              </a:rPr>
              <a:t>,</a:t>
            </a:r>
            <a:endParaRPr lang="en-US" altLang="zh-CN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7174" grpId="0"/>
      <p:bldP spid="7176" grpId="0"/>
      <p:bldP spid="7178" grpId="0"/>
      <p:bldP spid="71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179388" y="1268413"/>
            <a:ext cx="8964612" cy="140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>
                <a:latin typeface="Times New Roman" panose="02020603050405020304" pitchFamily="2" charset="0"/>
              </a:rPr>
              <a:t>    2</a:t>
            </a:r>
            <a:r>
              <a:rPr lang="zh-CN" altLang="en-US">
                <a:latin typeface="Times New Roman" panose="02020603050405020304" pitchFamily="2" charset="0"/>
              </a:rPr>
              <a:t>、他们在朦胧的色中、在大青树下、在纺车旁，用传统的诗一般的语言倾吐着彼此的爱慕和理想。</a:t>
            </a:r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0" y="3068638"/>
            <a:ext cx="9144000" cy="13684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lnSpc>
                <a:spcPct val="90000"/>
              </a:lnSpc>
              <a:spcBef>
                <a:spcPct val="20000"/>
              </a:spcBef>
            </a:pPr>
            <a:endParaRPr lang="en-US" altLang="zh-CN" b="1">
              <a:solidFill>
                <a:schemeClr val="bg1"/>
              </a:solidFill>
              <a:latin typeface="Times New Roman" panose="02020603050405020304" pitchFamily="2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>
                <a:solidFill>
                  <a:srgbClr val="FF6600"/>
                </a:solidFill>
                <a:latin typeface="Times New Roman" panose="02020603050405020304" pitchFamily="2" charset="0"/>
              </a:rPr>
              <a:t>并列的介宾短语作状语时</a:t>
            </a:r>
            <a:r>
              <a:rPr lang="en-US" altLang="zh-CN" b="1">
                <a:solidFill>
                  <a:srgbClr val="FF6600"/>
                </a:solidFill>
                <a:latin typeface="Times New Roman" panose="02020603050405020304" pitchFamily="2" charset="0"/>
              </a:rPr>
              <a:t>,</a:t>
            </a:r>
            <a:r>
              <a:rPr lang="zh-CN" altLang="en-US" b="1">
                <a:solidFill>
                  <a:srgbClr val="FF6600"/>
                </a:solidFill>
                <a:latin typeface="Times New Roman" panose="02020603050405020304" pitchFamily="2" charset="0"/>
              </a:rPr>
              <a:t>短语之间只能用逗号。</a:t>
            </a:r>
            <a:endParaRPr lang="zh-CN" altLang="en-US" b="1">
              <a:solidFill>
                <a:srgbClr val="FF6600"/>
              </a:solidFill>
              <a:latin typeface="Times New Roman" panose="02020603050405020304" pitchFamily="2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b="1">
              <a:solidFill>
                <a:srgbClr val="FF6600"/>
              </a:solidFill>
              <a:latin typeface="Times New Roman" panose="02020603050405020304" pitchFamily="2" charset="0"/>
            </a:endParaRPr>
          </a:p>
        </p:txBody>
      </p:sp>
      <p:sp>
        <p:nvSpPr>
          <p:cNvPr id="8196" name="流程图: 联系 8195"/>
          <p:cNvSpPr/>
          <p:nvPr/>
        </p:nvSpPr>
        <p:spPr>
          <a:xfrm>
            <a:off x="4500563" y="1125538"/>
            <a:ext cx="504825" cy="792162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197" name="文本框 8196"/>
          <p:cNvSpPr txBox="1"/>
          <p:nvPr/>
        </p:nvSpPr>
        <p:spPr>
          <a:xfrm>
            <a:off x="4572000" y="1268413"/>
            <a:ext cx="3587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2" charset="0"/>
              </a:rPr>
              <a:t>，</a:t>
            </a:r>
            <a:endParaRPr lang="zh-CN" altLang="en-US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8198" name="流程图: 联系 8197"/>
          <p:cNvSpPr/>
          <p:nvPr/>
        </p:nvSpPr>
        <p:spPr>
          <a:xfrm>
            <a:off x="6948488" y="1052513"/>
            <a:ext cx="503237" cy="720725"/>
          </a:xfrm>
          <a:prstGeom prst="flowChartConnector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199" name="文本框 8198"/>
          <p:cNvSpPr txBox="1"/>
          <p:nvPr/>
        </p:nvSpPr>
        <p:spPr>
          <a:xfrm>
            <a:off x="7019925" y="1268413"/>
            <a:ext cx="3603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2" charset="0"/>
              </a:rPr>
              <a:t>，</a:t>
            </a:r>
            <a:endParaRPr lang="zh-CN" altLang="en-US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197" grpId="0"/>
      <p:bldP spid="81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304800" y="3717925"/>
            <a:ext cx="85344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</a:rPr>
              <a:t>          </a:t>
            </a:r>
            <a:endParaRPr lang="en-US" altLang="zh-CN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395288" y="1906588"/>
            <a:ext cx="8569325" cy="411480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r>
              <a:rPr lang="en-US" altLang="zh-CN" sz="4000" b="1">
                <a:latin typeface="Arial" panose="020B0604020202020204" pitchFamily="34" charset="0"/>
              </a:rPr>
              <a:t>3</a:t>
            </a:r>
            <a:r>
              <a:rPr lang="zh-CN" altLang="en-US" sz="4000" b="1">
                <a:latin typeface="Arial" panose="020B0604020202020204" pitchFamily="34" charset="0"/>
              </a:rPr>
              <a:t>、并列的成分后有语气词时，并列成分间使用逗号。</a:t>
            </a:r>
            <a:br>
              <a:rPr lang="zh-CN" altLang="en-US" sz="4000" b="1">
                <a:latin typeface="Arial" panose="020B0604020202020204" pitchFamily="34" charset="0"/>
              </a:rPr>
            </a:br>
            <a:r>
              <a:rPr lang="zh-CN" altLang="en-US" sz="4000" b="1">
                <a:latin typeface="Arial" panose="020B0604020202020204" pitchFamily="34" charset="0"/>
              </a:rPr>
              <a:t>如：</a:t>
            </a:r>
            <a:r>
              <a:rPr lang="zh-CN" altLang="en-US" sz="3600" b="1">
                <a:solidFill>
                  <a:schemeClr val="accent2"/>
                </a:solidFill>
                <a:latin typeface="仿宋" panose="02010609060101010101" charset="-122"/>
                <a:ea typeface="仿宋" panose="02010609060101010101" charset="-122"/>
              </a:rPr>
              <a:t>我们的院子里种了一些菊花，月季啦，山竹啦，美人蕉等好多花。</a:t>
            </a:r>
            <a:br>
              <a:rPr lang="zh-CN" altLang="en-US" sz="3600" b="1">
                <a:solidFill>
                  <a:schemeClr val="accent2"/>
                </a:solidFill>
                <a:latin typeface="仿宋" panose="02010609060101010101" charset="-122"/>
                <a:ea typeface="仿宋" panose="02010609060101010101" charset="-122"/>
              </a:rPr>
            </a:br>
            <a:r>
              <a:rPr lang="zh-CN" altLang="en-US" sz="3600" b="1">
                <a:solidFill>
                  <a:schemeClr val="accent2"/>
                </a:solidFill>
                <a:latin typeface="仿宋" panose="02010609060101010101" charset="-122"/>
                <a:ea typeface="仿宋" panose="02010609060101010101" charset="-122"/>
              </a:rPr>
              <a:t>乌鲁木齐的大街上到处摆着水果摊，甜瓜啊，西瓜啊，伊犁苹果啊，库尔勒香梨啊</a:t>
            </a:r>
            <a:r>
              <a:rPr lang="en-US" altLang="zh-CN" sz="3600" b="1">
                <a:solidFill>
                  <a:schemeClr val="accent2"/>
                </a:solidFill>
                <a:latin typeface="仿宋" panose="02010609060101010101" charset="-122"/>
                <a:ea typeface="仿宋" panose="02010609060101010101" charset="-122"/>
              </a:rPr>
              <a:t>…… </a:t>
            </a:r>
            <a:r>
              <a:rPr lang="zh-CN" altLang="en-US" sz="3600" b="1">
                <a:solidFill>
                  <a:schemeClr val="accent2"/>
                </a:solidFill>
                <a:latin typeface="仿宋" panose="02010609060101010101" charset="-122"/>
                <a:ea typeface="仿宋" panose="02010609060101010101" charset="-122"/>
              </a:rPr>
              <a:t>，走到哪儿都闻得见诱人的香味。</a:t>
            </a:r>
            <a:endParaRPr lang="zh-CN" altLang="en-US" sz="3600" b="1">
              <a:solidFill>
                <a:schemeClr val="accent2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med">
    <p:strips dir="l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323850" y="3716338"/>
            <a:ext cx="85344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2" charset="0"/>
              </a:rPr>
              <a:t>          </a:t>
            </a:r>
            <a:endParaRPr lang="en-US" altLang="zh-CN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0" y="1052513"/>
            <a:ext cx="8496300" cy="2528887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r>
              <a:rPr lang="en-US" altLang="zh-CN" b="1">
                <a:latin typeface="Arial" panose="020B0604020202020204" pitchFamily="34" charset="0"/>
              </a:rPr>
              <a:t>4</a:t>
            </a:r>
            <a:r>
              <a:rPr lang="zh-CN" altLang="en-US" b="1">
                <a:latin typeface="Arial" panose="020B0604020202020204" pitchFamily="34" charset="0"/>
              </a:rPr>
              <a:t>、较长的并列成分间可不用顿号而用逗号。例：</a:t>
            </a:r>
            <a:br>
              <a:rPr lang="zh-CN" altLang="en-US" b="1">
                <a:latin typeface="Arial" panose="020B0604020202020204" pitchFamily="34" charset="0"/>
              </a:rPr>
            </a:br>
            <a:r>
              <a:rPr lang="zh-CN" altLang="en-US" b="1">
                <a:solidFill>
                  <a:schemeClr val="accent2"/>
                </a:solidFill>
                <a:latin typeface="Arial" panose="020B0604020202020204" pitchFamily="34" charset="0"/>
              </a:rPr>
              <a:t>这翻滚的麦浪，这清清的河水，这大雁的歌唱，使年轻人深深陶醉了。</a:t>
            </a:r>
            <a:br>
              <a:rPr lang="zh-CN" altLang="en-US" b="1">
                <a:solidFill>
                  <a:schemeClr val="accent2"/>
                </a:solidFill>
                <a:latin typeface="Arial" panose="020B0604020202020204" pitchFamily="34" charset="0"/>
              </a:rPr>
            </a:br>
            <a:endParaRPr lang="zh-CN" altLang="en-US" b="1">
              <a:solidFill>
                <a:schemeClr val="accent2"/>
              </a:solidFill>
              <a:latin typeface="Times New Roman" panose="02020603050405020304" pitchFamily="2" charset="0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0" y="3429000"/>
            <a:ext cx="8577263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Times New Roman" panose="02020603050405020304" pitchFamily="2" charset="0"/>
              </a:rPr>
              <a:t>5</a:t>
            </a:r>
            <a:r>
              <a:rPr lang="zh-CN" altLang="en-US" sz="2800" b="1">
                <a:latin typeface="Times New Roman" panose="02020603050405020304" pitchFamily="2" charset="0"/>
              </a:rPr>
              <a:t>、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2" charset="0"/>
              </a:rPr>
              <a:t>上海的越剧、沪剧、淮剧、安徽的黄梅戏、河南的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2" charset="0"/>
            </a:endParaRPr>
          </a:p>
          <a:p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2" charset="0"/>
              </a:rPr>
              <a:t>豫剧，在这次会演中都带来了新剧目。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2" charset="0"/>
            </a:endParaRPr>
          </a:p>
        </p:txBody>
      </p:sp>
      <p:sp>
        <p:nvSpPr>
          <p:cNvPr id="10245" name="矩形 10244"/>
          <p:cNvSpPr/>
          <p:nvPr/>
        </p:nvSpPr>
        <p:spPr>
          <a:xfrm>
            <a:off x="0" y="5157788"/>
            <a:ext cx="8964613" cy="1295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如果并列短语中，某一部分内还有并列词语时 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pPr algn="ctr"/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大并列短语之间用逗号，小并列短语之间用顿号。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0246" name="椭圆 10245"/>
          <p:cNvSpPr/>
          <p:nvPr/>
        </p:nvSpPr>
        <p:spPr>
          <a:xfrm>
            <a:off x="4572000" y="3284538"/>
            <a:ext cx="360363" cy="7191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6000">
                <a:solidFill>
                  <a:srgbClr val="FF3300"/>
                </a:solidFill>
                <a:latin typeface="Times New Roman" panose="02020603050405020304" pitchFamily="2" charset="0"/>
              </a:rPr>
              <a:t>   </a:t>
            </a:r>
            <a:r>
              <a:rPr lang="zh-CN" altLang="en-US" sz="6000">
                <a:solidFill>
                  <a:srgbClr val="FF3300"/>
                </a:solidFill>
                <a:latin typeface="Times New Roman" panose="02020603050405020304" pitchFamily="2" charset="0"/>
              </a:rPr>
              <a:t>， </a:t>
            </a:r>
            <a:endParaRPr lang="zh-CN" altLang="en-US" sz="600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0247" name="椭圆 10246"/>
          <p:cNvSpPr/>
          <p:nvPr/>
        </p:nvSpPr>
        <p:spPr>
          <a:xfrm>
            <a:off x="7019925" y="3357563"/>
            <a:ext cx="360363" cy="7191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6000">
                <a:solidFill>
                  <a:srgbClr val="FF3300"/>
                </a:solidFill>
                <a:latin typeface="Times New Roman" panose="02020603050405020304" pitchFamily="2" charset="0"/>
              </a:rPr>
              <a:t>   </a:t>
            </a:r>
            <a:r>
              <a:rPr lang="zh-CN" altLang="en-US" sz="6000">
                <a:solidFill>
                  <a:srgbClr val="FF3300"/>
                </a:solidFill>
                <a:latin typeface="Times New Roman" panose="02020603050405020304" pitchFamily="2" charset="0"/>
              </a:rPr>
              <a:t>， </a:t>
            </a:r>
            <a:endParaRPr lang="zh-CN" altLang="en-US" sz="600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  <p:bldP spid="10246" grpId="0" animBg="1"/>
      <p:bldP spid="102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文本占位符 11265"/>
          <p:cNvSpPr>
            <a:spLocks noGrp="1"/>
          </p:cNvSpPr>
          <p:nvPr>
            <p:ph type="body" idx="1"/>
          </p:nvPr>
        </p:nvSpPr>
        <p:spPr>
          <a:xfrm>
            <a:off x="0" y="188913"/>
            <a:ext cx="9144000" cy="4895850"/>
          </a:xfrm>
          <a:ln/>
        </p:spPr>
        <p:txBody>
          <a:bodyPr/>
          <a:p>
            <a:pPr>
              <a:buNone/>
            </a:pPr>
            <a:r>
              <a:rPr lang="en-US" altLang="zh-CN" sz="2800"/>
              <a:t>6</a:t>
            </a:r>
            <a:r>
              <a:rPr lang="zh-CN" altLang="en-US" sz="2800"/>
              <a:t>、全文共六个部分，就有三、四个部分意思含混不清。</a:t>
            </a:r>
            <a:endParaRPr lang="zh-CN" altLang="en-US" sz="2800"/>
          </a:p>
          <a:p>
            <a:pPr>
              <a:buNone/>
            </a:pPr>
            <a:r>
              <a:rPr lang="zh-CN" altLang="en-US" sz="2800"/>
              <a:t>      全文共六个部分，就有第三、四个部分意思含混不清。</a:t>
            </a:r>
            <a:endParaRPr lang="zh-CN" altLang="en-US" sz="2800"/>
          </a:p>
        </p:txBody>
      </p:sp>
      <p:sp>
        <p:nvSpPr>
          <p:cNvPr id="11267" name="椭圆 11266"/>
          <p:cNvSpPr/>
          <p:nvPr/>
        </p:nvSpPr>
        <p:spPr>
          <a:xfrm rot="21448687">
            <a:off x="4572000" y="188913"/>
            <a:ext cx="360363" cy="7191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6000">
                <a:solidFill>
                  <a:srgbClr val="FF3300"/>
                </a:solidFill>
                <a:latin typeface="Times New Roman" panose="02020603050405020304" pitchFamily="2" charset="0"/>
              </a:rPr>
              <a:t>  </a:t>
            </a:r>
            <a:endParaRPr lang="en-US" altLang="zh-CN" sz="6000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1268" name="矩形 11267"/>
          <p:cNvSpPr/>
          <p:nvPr/>
        </p:nvSpPr>
        <p:spPr>
          <a:xfrm>
            <a:off x="0" y="1268413"/>
            <a:ext cx="8785225" cy="11525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邻近的两个数字连用表示约数时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  <a:p>
            <a:pPr algn="ctr"/>
            <a:r>
              <a:rPr lang="zh-CN" altLang="en-US" b="1">
                <a:solidFill>
                  <a:srgbClr val="FF3300"/>
                </a:solidFill>
                <a:latin typeface="Times New Roman" panose="02020603050405020304" pitchFamily="2" charset="0"/>
              </a:rPr>
              <a:t>   不用顿号，但表示确数时用顿号。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179388" y="2420938"/>
            <a:ext cx="8642350" cy="4722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>
                <a:latin typeface="Times New Roman" panose="02020603050405020304" pitchFamily="2" charset="0"/>
              </a:rPr>
              <a:t>7</a:t>
            </a:r>
            <a:r>
              <a:rPr lang="zh-CN" altLang="en-US" b="1">
                <a:latin typeface="Times New Roman" panose="02020603050405020304" pitchFamily="2" charset="0"/>
              </a:rPr>
              <a:t>、太短的并列成分间</a:t>
            </a:r>
            <a:r>
              <a:rPr lang="en-US" altLang="zh-CN" b="1">
                <a:latin typeface="Times New Roman" panose="02020603050405020304" pitchFamily="2" charset="0"/>
              </a:rPr>
              <a:t>(</a:t>
            </a:r>
            <a:r>
              <a:rPr lang="zh-CN" altLang="en-US" b="1">
                <a:latin typeface="Times New Roman" panose="02020603050405020304" pitchFamily="2" charset="0"/>
              </a:rPr>
              <a:t>尤其是一些约定俗成的词语，无须停顿也不会产生歧义</a:t>
            </a:r>
            <a:r>
              <a:rPr lang="en-US" altLang="zh-CN" b="1">
                <a:latin typeface="Times New Roman" panose="02020603050405020304" pitchFamily="2" charset="0"/>
              </a:rPr>
              <a:t>)</a:t>
            </a:r>
            <a:r>
              <a:rPr lang="zh-CN" altLang="en-US" b="1">
                <a:latin typeface="Times New Roman" panose="02020603050405020304" pitchFamily="2" charset="0"/>
              </a:rPr>
              <a:t>，可不用顿号。</a:t>
            </a:r>
            <a:br>
              <a:rPr lang="zh-CN" altLang="en-US" b="1">
                <a:latin typeface="Times New Roman" panose="02020603050405020304" pitchFamily="2" charset="0"/>
              </a:rPr>
            </a:br>
            <a:r>
              <a:rPr lang="zh-CN" altLang="en-US" b="1">
                <a:latin typeface="Times New Roman" panose="02020603050405020304" pitchFamily="2" charset="0"/>
              </a:rPr>
              <a:t>如：</a:t>
            </a:r>
            <a:r>
              <a:rPr lang="zh-CN" altLang="en-US" b="1">
                <a:solidFill>
                  <a:schemeClr val="accent2"/>
                </a:solidFill>
                <a:latin typeface="Times New Roman" panose="02020603050405020304" pitchFamily="2" charset="0"/>
              </a:rPr>
              <a:t>中小学生</a:t>
            </a:r>
            <a:r>
              <a:rPr lang="en-US" altLang="zh-CN" b="1">
                <a:solidFill>
                  <a:schemeClr val="accent2"/>
                </a:solidFill>
                <a:latin typeface="Times New Roman" panose="02020603050405020304" pitchFamily="2" charset="0"/>
              </a:rPr>
              <a:t>   </a:t>
            </a:r>
            <a:r>
              <a:rPr lang="zh-CN" altLang="en-US" b="1">
                <a:solidFill>
                  <a:schemeClr val="accent2"/>
                </a:solidFill>
                <a:latin typeface="Times New Roman" panose="02020603050405020304" pitchFamily="2" charset="0"/>
              </a:rPr>
              <a:t>省市领导</a:t>
            </a:r>
            <a:r>
              <a:rPr lang="en-US" altLang="zh-CN" b="1">
                <a:solidFill>
                  <a:schemeClr val="accent2"/>
                </a:solidFill>
                <a:latin typeface="Times New Roman" panose="02020603050405020304" pitchFamily="2" charset="0"/>
              </a:rPr>
              <a:t>   </a:t>
            </a:r>
            <a:r>
              <a:rPr lang="zh-CN" altLang="en-US" b="1">
                <a:solidFill>
                  <a:schemeClr val="accent2"/>
                </a:solidFill>
                <a:latin typeface="Times New Roman" panose="02020603050405020304" pitchFamily="2" charset="0"/>
              </a:rPr>
              <a:t>城乡交流</a:t>
            </a:r>
            <a:r>
              <a:rPr lang="en-US" altLang="zh-CN" b="1">
                <a:solidFill>
                  <a:schemeClr val="accent2"/>
                </a:solidFill>
                <a:latin typeface="Times New Roman" panose="02020603050405020304" pitchFamily="2" charset="0"/>
              </a:rPr>
              <a:t>   </a:t>
            </a:r>
            <a:r>
              <a:rPr lang="zh-CN" altLang="en-US" b="1">
                <a:solidFill>
                  <a:schemeClr val="accent2"/>
                </a:solidFill>
                <a:latin typeface="Times New Roman" panose="02020603050405020304" pitchFamily="2" charset="0"/>
              </a:rPr>
              <a:t>工农兵</a:t>
            </a:r>
            <a:r>
              <a:rPr lang="en-US" altLang="zh-CN" b="1">
                <a:solidFill>
                  <a:schemeClr val="accent2"/>
                </a:solidFill>
                <a:latin typeface="Times New Roman" panose="02020603050405020304" pitchFamily="2" charset="0"/>
              </a:rPr>
              <a:t>   </a:t>
            </a:r>
            <a:r>
              <a:rPr lang="zh-CN" altLang="en-US" b="1">
                <a:solidFill>
                  <a:schemeClr val="accent2"/>
                </a:solidFill>
                <a:latin typeface="Times New Roman" panose="02020603050405020304" pitchFamily="2" charset="0"/>
              </a:rPr>
              <a:t>调查研究</a:t>
            </a:r>
            <a:br>
              <a:rPr lang="zh-CN" altLang="en-US" b="1">
                <a:solidFill>
                  <a:schemeClr val="accent2"/>
                </a:solidFill>
                <a:latin typeface="Times New Roman" panose="02020603050405020304" pitchFamily="2" charset="0"/>
              </a:rPr>
            </a:br>
            <a:r>
              <a:rPr lang="zh-CN" altLang="en-US" b="1">
                <a:solidFill>
                  <a:schemeClr val="accent2"/>
                </a:solidFill>
                <a:latin typeface="Times New Roman" panose="02020603050405020304" pitchFamily="2" charset="0"/>
              </a:rPr>
              <a:t>练习：这次“严打”的成功，和广大公安干、警的努力是分不开的 ，和公安干、警家属的支持分不开的。</a:t>
            </a:r>
            <a:br>
              <a:rPr lang="zh-CN" altLang="en-US" b="1">
                <a:solidFill>
                  <a:schemeClr val="accent2"/>
                </a:solidFill>
                <a:latin typeface="Times New Roman" panose="02020603050405020304" pitchFamily="2" charset="0"/>
              </a:rPr>
            </a:br>
            <a:endParaRPr lang="zh-CN" altLang="en-US" b="1">
              <a:solidFill>
                <a:schemeClr val="accent2"/>
              </a:solidFill>
              <a:latin typeface="Times New Roman" panose="02020603050405020304" pitchFamily="2" charset="0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68" grpId="0" animBg="1"/>
    </p:bldLst>
  </p:timing>
</p:sld>
</file>

<file path=ppt/tags/tag1.xml><?xml version="1.0" encoding="utf-8"?>
<p:tagLst xmlns:p="http://schemas.openxmlformats.org/presentationml/2006/main">
  <p:tag name="COMMONDATA" val="eyJoZGlkIjoiODAwOTAwYzI4MGRlNDA1OTIyMDg5MDY3MWEwNWE3MDk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5735</Words>
  <Application>WPS 演示</Application>
  <PresentationFormat> </PresentationFormat>
  <Paragraphs>412</Paragraphs>
  <Slides>45</Slides>
  <Notes>10</Notes>
  <HiddenSlides>2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5" baseType="lpstr">
      <vt:lpstr>Arial</vt:lpstr>
      <vt:lpstr>宋体</vt:lpstr>
      <vt:lpstr>Wingdings</vt:lpstr>
      <vt:lpstr>Times New Roman</vt:lpstr>
      <vt:lpstr>方正舒体</vt:lpstr>
      <vt:lpstr>隶书</vt:lpstr>
      <vt:lpstr>Verdana</vt:lpstr>
      <vt:lpstr>黑体</vt:lpstr>
      <vt:lpstr>华文行楷</vt:lpstr>
      <vt:lpstr>华文新魏</vt:lpstr>
      <vt:lpstr>MS Sans Serif</vt:lpstr>
      <vt:lpstr>Segoe Print</vt:lpstr>
      <vt:lpstr>Wingdings 2</vt:lpstr>
      <vt:lpstr>楷体_GB2312</vt:lpstr>
      <vt:lpstr>新宋体</vt:lpstr>
      <vt:lpstr>楷体</vt:lpstr>
      <vt:lpstr>仿宋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  </dc:creator>
  <cp:keywords> </cp:keywords>
  <dc:description>  </dc:description>
  <dc:subject> </dc:subject>
  <cp:category> </cp:category>
  <cp:lastModifiedBy>lenovo</cp:lastModifiedBy>
  <cp:revision>2</cp:revision>
  <dcterms:created xsi:type="dcterms:W3CDTF">2004-02-12T04:15:36Z</dcterms:created>
  <dcterms:modified xsi:type="dcterms:W3CDTF">2022-06-20T02:00:01Z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2052-11.1.0.11830</vt:lpwstr>
  </property>
  <property fmtid="{D5CDD505-2E9C-101B-9397-08002B2CF9AE}" pid="3" name="ICV">
    <vt:lpwstr>0B929D2526B54D7B8FA186B77FEFEB94</vt:lpwstr>
  </property>
</Properties>
</file>