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1" r:id="rId1"/>
  </p:sldMasterIdLst>
  <p:notesMasterIdLst>
    <p:notesMasterId r:id="rId2"/>
  </p:notesMasterIdLst>
  <p:sldIdLst>
    <p:sldId id="256" r:id="rId3"/>
    <p:sldId id="342" r:id="rId4"/>
    <p:sldId id="301" r:id="rId5"/>
    <p:sldId id="397" r:id="rId6"/>
    <p:sldId id="297" r:id="rId7"/>
    <p:sldId id="302" r:id="rId8"/>
    <p:sldId id="277" r:id="rId9"/>
    <p:sldId id="260" r:id="rId10"/>
    <p:sldId id="299" r:id="rId11"/>
    <p:sldId id="309" r:id="rId12"/>
    <p:sldId id="312" r:id="rId13"/>
    <p:sldId id="279" r:id="rId14"/>
    <p:sldId id="307" r:id="rId15"/>
    <p:sldId id="396" r:id="rId16"/>
    <p:sldId id="304" r:id="rId17"/>
    <p:sldId id="308" r:id="rId18"/>
    <p:sldId id="313" r:id="rId19"/>
    <p:sldId id="318" r:id="rId20"/>
    <p:sldId id="306" r:id="rId21"/>
    <p:sldId id="287" r:id="rId22"/>
    <p:sldId id="310" r:id="rId23"/>
    <p:sldId id="311" r:id="rId24"/>
    <p:sldId id="288" r:id="rId25"/>
    <p:sldId id="289" r:id="rId26"/>
    <p:sldId id="298" r:id="rId27"/>
    <p:sldId id="290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>
          <p15:clr>
            <a:srgbClr val="A4A3A4"/>
          </p15:clr>
        </p15:guide>
        <p15:guide id="2" pos="384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48" y="198"/>
      </p:cViewPr>
      <p:guideLst>
        <p:guide orient="horz" pos="2196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15697-4EAF-410A-A482-A121E21C8FE4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6F9A5-54F5-46C2-ADBF-112B3A572A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479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367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292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540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10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34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45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6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66F9A5-54F5-46C2-ADBF-112B3A572A7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4250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7280" r="30225" b="68757"/>
          <a:stretch>
            <a:fillRect/>
          </a:stretch>
        </p:blipFill>
        <p:spPr>
          <a:xfrm>
            <a:off x="1033336" y="-1"/>
            <a:ext cx="2375713" cy="72738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8063251" y="4203592"/>
            <a:ext cx="3835239" cy="714026"/>
          </a:xfrm>
          <a:custGeom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3492427" y="4075290"/>
            <a:ext cx="7392687" cy="850138"/>
          </a:xfrm>
          <a:custGeom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3771637" y="4087562"/>
            <a:ext cx="7290640" cy="774272"/>
          </a:xfrm>
          <a:custGeom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7479319" y="4074175"/>
            <a:ext cx="4410667" cy="651549"/>
          </a:xfrm>
          <a:custGeom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82220" y="4058555"/>
            <a:ext cx="11631168" cy="1329874"/>
          </a:xfrm>
          <a:custGeom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ct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800000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17E19DE-9DFD-40C6-9238-955670ACD3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AC11D71-FF53-4DFC-8F08-9CE8A56031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8.png" /><Relationship Id="rId6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32952" y="1509842"/>
            <a:ext cx="10081895" cy="4215424"/>
            <a:chOff x="1561907" y="2575810"/>
            <a:chExt cx="10081895" cy="4215424"/>
          </a:xfrm>
        </p:grpSpPr>
        <p:sp>
          <p:nvSpPr>
            <p:cNvPr id="23" name="文本框 22"/>
            <p:cNvSpPr txBox="1"/>
            <p:nvPr/>
          </p:nvSpPr>
          <p:spPr>
            <a:xfrm>
              <a:off x="1561907" y="2575810"/>
              <a:ext cx="10081895" cy="2353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5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54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在复述课文中发展言语思维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4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</a:t>
              </a:r>
              <a:r>
                <a:rPr lang="en-US" altLang="zh-CN" sz="4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4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以《卖油翁》教学为例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16370" y="5960237"/>
              <a:ext cx="70878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2021</a:t>
              </a:r>
              <a:r>
                <a:rPr lang="zh-CN" alt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年中考语文总复习专题课件★☆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4" r="16145" b="31905"/>
          <a:stretch>
            <a:fillRect/>
          </a:stretch>
        </p:blipFill>
        <p:spPr>
          <a:xfrm>
            <a:off x="7239110" y="4471668"/>
            <a:ext cx="5072270" cy="255086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8225"/>
            <a:ext cx="1083754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/>
              <a:t> </a:t>
            </a:r>
            <a:r>
              <a:rPr lang="en-US" altLang="zh-CN" sz="4000" b="1"/>
              <a:t>  </a:t>
            </a:r>
            <a:r>
              <a:rPr lang="zh-CN" altLang="en-US" sz="4000" b="1"/>
              <a:t>《卖油翁》开头第一句“</a:t>
            </a:r>
            <a:r>
              <a:rPr lang="zh-CN" altLang="en-US" sz="4000" b="1">
                <a:solidFill>
                  <a:srgbClr val="FF0000"/>
                </a:solidFill>
              </a:rPr>
              <a:t>陈康肃公善射，当世无双，公亦以此自矜</a:t>
            </a:r>
            <a:r>
              <a:rPr lang="zh-CN" altLang="en-US" sz="4000" b="1"/>
              <a:t>”交代了陈尧咨</a:t>
            </a:r>
            <a:r>
              <a:rPr lang="zh-CN" altLang="en-US" sz="4000" b="1">
                <a:solidFill>
                  <a:srgbClr val="00B0F0"/>
                </a:solidFill>
              </a:rPr>
              <a:t>地位显贵，才能出众，性格狂傲</a:t>
            </a:r>
            <a:r>
              <a:rPr lang="zh-CN" altLang="en-US" sz="4000" b="1"/>
              <a:t>，这就为下文相关情节展开做了必要铺垫。面对身份普通、地位低下的贩夫走卒卖油翁，陈尧咨的言行举止都与其身份地位性格相吻合。在完整复述课文的过程中，教师引导学生把握文本的叙事要素，进而为下文更准确地理解人物的性格形象奠定基础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抓住了叙事六要素，就能够完整地复述出故事大意，如果要进行更高层次的复述，就需要品味细节，力求形象生动。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035" y="3299792"/>
            <a:ext cx="4923182" cy="49231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32155" y="617855"/>
            <a:ext cx="107505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二、生动复述课文，品味细节描写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【复述要求二】</a:t>
            </a:r>
          </a:p>
          <a:p>
            <a:pPr indent="267970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形象生动地复述课文，传达出人物的动作细节，说话时的语气语调等，让听众们在听故事时身临其境。</a:t>
            </a:r>
          </a:p>
          <a:p>
            <a:pPr indent="267970"/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7105" y="1955800"/>
            <a:ext cx="11010900" cy="429768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smtClean="0">
                <a:latin typeface="+mn-ea"/>
                <a:sym typeface="+mn-ea"/>
              </a:rPr>
              <a:t>康肃问曰：“汝亦知射乎？吾射不亦精乎？”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smtClean="0">
                <a:latin typeface="+mn-ea"/>
                <a:sym typeface="+mn-ea"/>
              </a:rPr>
              <a:t>康肃忿然曰：“尔安敢轻吾射！”</a:t>
            </a:r>
            <a:endParaRPr lang="en-US" altLang="zh-CN" sz="4000" b="1" smtClean="0">
              <a:solidFill>
                <a:schemeClr val="tx1"/>
              </a:solidFill>
              <a:latin typeface="+mn-ea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 b="1" smtClean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（一）揣摩人物说话时语气语调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4719955"/>
            <a:ext cx="99364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+mn-ea"/>
                <a:sym typeface="+mn-ea"/>
              </a:rPr>
              <a:t>重音落在不同的点上，人物的语气语调就会有所改变。</a:t>
            </a:r>
          </a:p>
          <a:p>
            <a:endParaRPr lang="zh-CN" altLang="en-US" sz="3200" b="1" smtClean="0">
              <a:solidFill>
                <a:srgbClr val="FF0000"/>
              </a:solidFill>
              <a:latin typeface="+mn-ea"/>
              <a:sym typeface="+mn-ea"/>
            </a:endParaRPr>
          </a:p>
          <a:p>
            <a:endParaRPr lang="zh-CN" altLang="en-US" sz="3200" b="1" smtClean="0">
              <a:solidFill>
                <a:srgbClr val="FF00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300" y="895350"/>
            <a:ext cx="10719435" cy="46316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latin typeface="+mn-ea"/>
                <a:sym typeface="+mn-ea"/>
              </a:rPr>
              <a:t>教学中，可让学生自己处理好重读，并说明理由。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chemeClr val="tx1"/>
                </a:solidFill>
                <a:latin typeface="+mn-ea"/>
                <a:sym typeface="+mn-ea"/>
              </a:rPr>
              <a:t>例如：</a:t>
            </a:r>
          </a:p>
          <a:p>
            <a:pPr marL="0" indent="0">
              <a:buNone/>
            </a:pPr>
            <a:r>
              <a:rPr lang="en-US" altLang="zh-CN" b="1" smtClean="0">
                <a:solidFill>
                  <a:schemeClr val="tx1"/>
                </a:solidFill>
                <a:latin typeface="+mn-ea"/>
                <a:sym typeface="+mn-ea"/>
              </a:rPr>
              <a:t>    </a:t>
            </a:r>
            <a:r>
              <a:rPr lang="zh-CN" altLang="en-US" b="1" smtClean="0">
                <a:solidFill>
                  <a:schemeClr val="tx1"/>
                </a:solidFill>
                <a:latin typeface="+mn-ea"/>
                <a:sym typeface="+mn-ea"/>
              </a:rPr>
              <a:t>重读</a:t>
            </a:r>
            <a:r>
              <a:rPr lang="en-US" altLang="zh-CN" b="1" smtClean="0">
                <a:solidFill>
                  <a:schemeClr val="tx1"/>
                </a:solidFill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汝亦知射乎？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中的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汝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字，流露出轻蔑的语气；</a:t>
            </a:r>
          </a:p>
          <a:p>
            <a:pPr marL="0" indent="0">
              <a:buNone/>
            </a:pPr>
            <a:r>
              <a:rPr lang="en-US" altLang="zh-CN" b="1" smtClean="0">
                <a:latin typeface="+mn-ea"/>
                <a:sym typeface="+mn-ea"/>
              </a:rPr>
              <a:t>    </a:t>
            </a:r>
            <a:r>
              <a:rPr lang="zh-CN" altLang="en-US" b="1" smtClean="0">
                <a:latin typeface="+mn-ea"/>
                <a:sym typeface="+mn-ea"/>
              </a:rPr>
              <a:t>重读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吾射不亦精乎？”中的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精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字，流露出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自矜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的语气；</a:t>
            </a:r>
          </a:p>
          <a:p>
            <a:pPr marL="0" indent="0">
              <a:buNone/>
            </a:pPr>
            <a:r>
              <a:rPr lang="en-US" altLang="zh-CN" b="1" smtClean="0">
                <a:latin typeface="+mn-ea"/>
                <a:sym typeface="+mn-ea"/>
              </a:rPr>
              <a:t>    </a:t>
            </a:r>
            <a:r>
              <a:rPr lang="zh-CN" altLang="en-US" b="1" smtClean="0">
                <a:latin typeface="+mn-ea"/>
                <a:sym typeface="+mn-ea"/>
              </a:rPr>
              <a:t>重读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尔安敢轻吾射！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中的</a:t>
            </a:r>
            <a:r>
              <a:rPr lang="en-US" altLang="zh-CN" b="1" smtClean="0">
                <a:latin typeface="+mn-ea"/>
                <a:sym typeface="+mn-ea"/>
              </a:rPr>
              <a:t>“</a:t>
            </a:r>
            <a:r>
              <a:rPr lang="zh-CN" altLang="en-US" b="1" smtClean="0">
                <a:latin typeface="+mn-ea"/>
                <a:sym typeface="+mn-ea"/>
              </a:rPr>
              <a:t>安</a:t>
            </a:r>
            <a:r>
              <a:rPr lang="en-US" altLang="zh-CN" b="1" smtClean="0">
                <a:latin typeface="+mn-ea"/>
                <a:sym typeface="+mn-ea"/>
              </a:rPr>
              <a:t>”</a:t>
            </a:r>
            <a:r>
              <a:rPr lang="zh-CN" altLang="en-US" b="1" smtClean="0">
                <a:latin typeface="+mn-ea"/>
                <a:sym typeface="+mn-ea"/>
              </a:rPr>
              <a:t>字，“安”字不仅表现出愤怒的语气，还传达出震惊，斥责的意味。语调高昂，声音洪亮。照应前文“忿然”二字。</a:t>
            </a:r>
          </a:p>
          <a:p>
            <a:pPr marL="0" indent="0">
              <a:buNone/>
            </a:pPr>
            <a:r>
              <a:rPr lang="en-US" altLang="zh-CN" b="1" smtClean="0">
                <a:latin typeface="+mn-ea"/>
                <a:sym typeface="+mn-ea"/>
              </a:rPr>
              <a:t>    </a:t>
            </a:r>
            <a:r>
              <a:rPr lang="zh-CN" altLang="en-US" b="1" smtClean="0">
                <a:latin typeface="+mn-ea"/>
                <a:sym typeface="+mn-ea"/>
              </a:rPr>
              <a:t>陈尧咨为什么这么生气？一是因为有人轻视他的引以为傲的射术，二是因为被像卖油翁这样的一个身份地位卑贱的贩夫走卒所轻视，令人震惊而愤怒。</a:t>
            </a:r>
          </a:p>
          <a:p>
            <a:pPr marL="0" indent="0">
              <a:buNone/>
            </a:pPr>
            <a:endParaRPr lang="en-US" altLang="zh-CN" b="1" smtClean="0">
              <a:solidFill>
                <a:schemeClr val="tx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980" y="1005840"/>
            <a:ext cx="1107503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/>
              <a:t>      </a:t>
            </a:r>
            <a:r>
              <a:rPr lang="zh-CN" altLang="en-US" sz="3600" b="1">
                <a:solidFill>
                  <a:srgbClr val="FF0000"/>
                </a:solidFill>
              </a:rPr>
              <a:t>在内部语言向外部语言功能性的扩展过程中，作者总是围绕着内部语言的基本语义或者说主旨，重复渲染、强化，这是言语生成的最基本的、最核心的规律。</a:t>
            </a:r>
          </a:p>
          <a:p>
            <a:pPr marL="0" indent="0">
              <a:buNone/>
            </a:pPr>
            <a:r>
              <a:rPr lang="en-US" altLang="zh-CN" sz="3600" b="1"/>
              <a:t>      </a:t>
            </a:r>
            <a:r>
              <a:rPr lang="zh-CN" altLang="en-US" sz="3600" b="1"/>
              <a:t>作者多次使用反问句式、语气词和副词，都是为传达出人物的语气语调，进而突出人物的性格形象。通过比较品析，引导学生聚焦外在的言语形式，进而在生动复述课文的过程中，准确把握人物的语气语调和性格形象，学生可以清晰地感知到一个盛气凌人、恃才傲物、自以为是的陈尧咨的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0520"/>
            <a:ext cx="10514965" cy="4351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smtClean="0">
                <a:latin typeface="+mn-ea"/>
                <a:sym typeface="+mn-ea"/>
              </a:rPr>
              <a:t>   </a:t>
            </a:r>
            <a:r>
              <a:rPr lang="en-US" altLang="zh-CN" sz="4000" b="1" smtClean="0">
                <a:latin typeface="+mn-ea"/>
                <a:sym typeface="+mn-ea"/>
              </a:rPr>
              <a:t> </a:t>
            </a:r>
            <a:r>
              <a:rPr lang="zh-CN" altLang="en-US" sz="4000" b="1" smtClean="0">
                <a:latin typeface="+mn-ea"/>
                <a:sym typeface="+mn-ea"/>
              </a:rPr>
              <a:t>教师</a:t>
            </a:r>
            <a:r>
              <a:rPr sz="4000" b="1" smtClean="0">
                <a:latin typeface="+mn-ea"/>
                <a:sym typeface="+mn-ea"/>
              </a:rPr>
              <a:t>提问：</a:t>
            </a:r>
          </a:p>
          <a:p>
            <a:pPr marL="0" indent="0">
              <a:buNone/>
            </a:pPr>
            <a:r>
              <a:rPr sz="4000" b="1" smtClean="0">
                <a:latin typeface="+mn-ea"/>
                <a:sym typeface="+mn-ea"/>
              </a:rPr>
              <a:t> </a:t>
            </a:r>
            <a:r>
              <a:rPr lang="en-US" sz="4000" b="1" smtClean="0">
                <a:latin typeface="+mn-ea"/>
                <a:sym typeface="+mn-ea"/>
              </a:rPr>
              <a:t>   </a:t>
            </a:r>
            <a:r>
              <a:rPr lang="zh-CN" sz="4000" b="1" smtClean="0">
                <a:latin typeface="+mn-ea"/>
                <a:sym typeface="+mn-ea"/>
              </a:rPr>
              <a:t>在</a:t>
            </a:r>
            <a:r>
              <a:rPr sz="4000" b="1" smtClean="0">
                <a:latin typeface="+mn-ea"/>
                <a:sym typeface="+mn-ea"/>
              </a:rPr>
              <a:t>“</a:t>
            </a:r>
            <a:r>
              <a:rPr sz="4000" b="1" smtClean="0">
                <a:solidFill>
                  <a:srgbClr val="0070C0"/>
                </a:solidFill>
                <a:latin typeface="+mn-ea"/>
                <a:sym typeface="+mn-ea"/>
              </a:rPr>
              <a:t>乃取一葫芦置于地，以钱覆其口，徐以杓酌油沥之，自钱孔入，而钱不湿</a:t>
            </a:r>
            <a:r>
              <a:rPr sz="4000" b="1" smtClean="0">
                <a:latin typeface="+mn-ea"/>
                <a:sym typeface="+mn-ea"/>
              </a:rPr>
              <a:t>”</a:t>
            </a:r>
            <a:r>
              <a:rPr lang="zh-CN" sz="4000" b="1" smtClean="0">
                <a:latin typeface="+mn-ea"/>
                <a:sym typeface="+mn-ea"/>
              </a:rPr>
              <a:t>一句中</a:t>
            </a:r>
            <a:r>
              <a:rPr sz="4000" b="1" smtClean="0">
                <a:latin typeface="+mn-ea"/>
                <a:sym typeface="+mn-ea"/>
              </a:rPr>
              <a:t>，“置、覆、酌、沥”这四个动词删掉一个行不行？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（二）品析准确精当的动作描写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24560" y="4581525"/>
            <a:ext cx="103428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经过思考，学生会发现，四个动词，若删除一个，卖油翁高超技艺的感染力就会削减一分。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890" y="607695"/>
            <a:ext cx="10677525" cy="53752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1.“置于地”：葫芦不直接拿在手里而是放在地上，增加了倒油难度。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2.“以钱覆其口”：葫芦口本就不大，用铜钱完全覆盖住，只剩下一个钱眼，又增加了倒油的难度。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3.“以杓酌油”：用勺子舀油，而油不滴落粘连，需要动作的连贯自如，一气呵成。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4.“沥之”：能从钱币中间的小孔穿过也不打湿钱币的流量，只能是细小如线状的流量，不能是柱状流量，由此“沥”译为倒、浇、灌、注等都不准确，译为“滴”较合适，且与“自钱孔入，而钱不湿”这两个细节互相照应，共同为展现卖油翁的形象而服务，突出了卖油翁酌油技艺之高超娴熟。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000" b="1"/>
              <a:t>      </a:t>
            </a:r>
            <a:r>
              <a:rPr lang="zh-CN" altLang="en-US" sz="4000" b="1"/>
              <a:t>作者写卖油翁一连串的动作过程，每一个动词都在强调他的沉着、熟练。在生动复述课文的过程中，这部分内容必须加以突出。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《卖油翁》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是一个很短小的故事，还可以通过自己的合理想象，补充作者没写出的内容，让故事更饱满丰富一些。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34448" y="243185"/>
            <a:ext cx="10522857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800" b="1" smtClean="0"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altLang="en-US" sz="4000" b="1" smtClean="0">
                <a:latin typeface="黑体" panose="02010609060101010101" charset="-122"/>
                <a:ea typeface="黑体" panose="02010609060101010101" charset="-122"/>
              </a:rPr>
              <a:t>卖油翁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</a:rPr>
              <a:t>（欧阳修）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smtClean="0">
                <a:latin typeface="+mn-ea"/>
              </a:rPr>
              <a:t>    陈康肃公善射，当世无双，公亦以此自矜。尝射于家圃，有卖油翁释担而立，睨之久而不去。见其发矢十中八九，但微颔之。康肃问曰：“汝亦知射乎？吾射不亦精乎？”翁曰：“无他，但手熟尔。”康肃忿然曰：“尔安敢轻吾射！”翁曰：“以我酌油知之。”乃取一葫芦置于地，以钱覆其口，徐以杓酌油沥之，自钱孔入，而钱不湿。因曰：“我亦无他，惟手熟尔。”康肃笑而遣之。</a:t>
            </a:r>
            <a:endParaRPr lang="zh-CN" altLang="en-US" sz="3200" b="1">
              <a:solidFill>
                <a:schemeClr val="tx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3"/>
          <a:stretch>
            <a:fillRect/>
          </a:stretch>
        </p:blipFill>
        <p:spPr>
          <a:xfrm flipH="1">
            <a:off x="7911556" y="4172841"/>
            <a:ext cx="4280446" cy="27044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3145" y="727075"/>
            <a:ext cx="1048956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三、扩展复述课文，揣摩人物心理</a:t>
            </a:r>
          </a:p>
          <a:p>
            <a:pPr indent="267970"/>
            <a:r>
              <a:rPr lang="en-US" altLang="zh-CN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4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/>
            <a:r>
              <a:rPr 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【复述要求三】</a:t>
            </a:r>
          </a:p>
          <a:p>
            <a:pPr indent="267970"/>
            <a:r>
              <a:rPr 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扩展复述课文，在文章结尾部分，合理想象陈尧咨的心理活动，在“笑”字前面加上一个形容词，把康肃的“笑”具体化。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21360" y="1790065"/>
            <a:ext cx="1074991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400" b="1">
                <a:sym typeface="+mn-ea"/>
              </a:rPr>
              <a:t>完成这个任务，需要学生重新回到文本，关联上下文语境，深入分析人物性格，这是一次更高层次的思维训练。</a:t>
            </a:r>
          </a:p>
          <a:p>
            <a:endParaRPr lang="zh-CN" altLang="en-US" sz="4400" b="1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35" y="854710"/>
            <a:ext cx="10870565" cy="473964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有的学生提出加上“佩服”，会有别的学生反对，陈尧咨性格狂傲，自以为“当世无双”，怎么会佩服一个卖油的老头？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有的学生提出加上“惭愧”，也会有别的学生反对，陈尧咨有权有势，才华出众，为何要对一个小小的卖油翁心生惭愧？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</a:t>
            </a:r>
            <a:r>
              <a:rPr lang="zh-CN" altLang="en-US" sz="3200" b="1">
                <a:sym typeface="+mn-ea"/>
              </a:rPr>
              <a:t>教师此时可再次引导学生关注文本的言语形式，为何作者之前不惜笔墨地描写陈尧咨的语言，此时却又不写他的语言了呢？学生便会领悟，陈尧咨此时此地很有可能什么也不想说，他无话可说，虽然领悟了卖油翁的所说的道理，但又不可能当众服软，于是尴尬地、勉强地、苦笑着打发卖油翁走。</a:t>
            </a:r>
          </a:p>
          <a:p>
            <a:pPr marL="0" indent="0">
              <a:buNone/>
            </a:pP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3"/>
          <a:stretch>
            <a:fillRect/>
          </a:stretch>
        </p:blipFill>
        <p:spPr>
          <a:xfrm flipH="1">
            <a:off x="7911556" y="4172841"/>
            <a:ext cx="4280446" cy="270446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0455" y="1755775"/>
            <a:ext cx="102317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通过多层次的复述课文，学生对文章内容的理解更加深入，对人物形象的把握也更加准确，进而才能更准确地揣摩作者的写作意图，获得多角度的启示。</a:t>
            </a:r>
            <a:endParaRPr 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3"/>
          <a:stretch>
            <a:fillRect/>
          </a:stretch>
        </p:blipFill>
        <p:spPr>
          <a:xfrm flipH="1">
            <a:off x="7911556" y="4172841"/>
            <a:ext cx="4280446" cy="27044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7825" y="808355"/>
            <a:ext cx="11436985" cy="567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作者欧阳修详写卖油翁酌油技艺，向读者传达出了一个什么道理？</a:t>
            </a:r>
            <a:endParaRPr lang="en-US" altLang="zh-CN" sz="28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从卖油翁角度出发思考：作者两次点出“手熟”，强调了反复训练的重要性，告诉读者“熟能生巧”的道理。</a:t>
            </a:r>
          </a:p>
          <a:p>
            <a:pPr indent="266700">
              <a:lnSpc>
                <a:spcPct val="150000"/>
              </a:lnSpc>
            </a:pPr>
            <a:endParaRPr 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</a:pP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2.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作者为什么安排一个卖油翁，而不是卖油郎来揭示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手熟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的道理？</a:t>
            </a:r>
            <a:endParaRPr lang="zh-CN" sz="28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从卖油翁角度出发思考：因为</a:t>
            </a:r>
            <a:r>
              <a:rPr 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翁</a:t>
            </a:r>
            <a:r>
              <a:rPr 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</a:t>
            </a:r>
            <a:r>
              <a:rPr 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郎</a:t>
            </a:r>
            <a:r>
              <a:rPr 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更有经验，说明实践出真知。</a:t>
            </a:r>
            <a:endParaRPr 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</a:pP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6385"/>
            <a:ext cx="10515600" cy="4351338"/>
          </a:xfrm>
        </p:spPr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作者以陈尧咨的尴尬一“笑”作为故事的结局，想要表达什么？</a:t>
            </a:r>
            <a:endParaRPr lang="en-US" altLang="zh-CN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从陈尧咨角度出发思考：做人不能恃才傲物，不能骄傲自大，要正确看待自己的长处。</a:t>
            </a:r>
            <a:endParaRPr lang="zh-CN" altLang="en-US" sz="3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3"/>
          <a:stretch>
            <a:fillRect/>
          </a:stretch>
        </p:blipFill>
        <p:spPr>
          <a:xfrm flipH="1">
            <a:off x="7911556" y="4172841"/>
            <a:ext cx="4280446" cy="27044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2455" y="1162050"/>
            <a:ext cx="1131951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《宋史·陈尧咨传》记载，“尧咨性刚戾”“多暴怒”“用刑惨急，数有杖死者”这么一个心高气傲、性格刚烈的康肃公，卖油翁却让他由</a:t>
            </a: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忿然</a:t>
            </a: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变为</a:t>
            </a: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笑而遣之</a:t>
            </a: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，而不是</a:t>
            </a:r>
            <a:r>
              <a:rPr 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怒而杖之”，给你什么启示？</a:t>
            </a:r>
          </a:p>
          <a:p>
            <a:pPr indent="266700"/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/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从小人物大本领角度思考（单元主题）：做人要有真才实学，凭实力说话，才能获得别人的肯定和尊重。</a:t>
            </a:r>
            <a:endParaRPr 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414000" y="10274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0715" y="1253490"/>
            <a:ext cx="1085024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/>
              <a:t>  </a:t>
            </a:r>
            <a:r>
              <a:rPr lang="en-US" altLang="zh-CN" b="1"/>
              <a:t>      </a:t>
            </a:r>
            <a:r>
              <a:rPr lang="zh-CN" altLang="en-US" sz="3600" b="1"/>
              <a:t>《卖油翁》是统编教材七年级下册第三单元中的一篇课文，选自《欧阳文忠集·归田录》，此书文章大多短小精悍，形象生动，议事说理，寓意深刻。作者正是在渗透理性的形象思维中，对内部语境内容要素的组织与展开中，凭借言语思维提取形象化的语言，叙述情节，描写细节，塑造形象，灌注题旨，构建上下文语境，实现表达意图。</a:t>
            </a:r>
          </a:p>
          <a:p>
            <a:pPr marL="0" indent="0">
              <a:buNone/>
            </a:pPr>
            <a:r>
              <a:rPr lang="en-US" altLang="zh-CN" sz="3600" b="1"/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0355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b="1">
                <a:sym typeface="+mn-ea"/>
              </a:rPr>
              <a:t>       </a:t>
            </a:r>
            <a:r>
              <a:rPr lang="en-US" altLang="zh-CN" sz="3200" b="1">
                <a:sym typeface="+mn-ea"/>
              </a:rPr>
              <a:t>              </a:t>
            </a:r>
            <a:r>
              <a:rPr lang="zh-CN" altLang="en-US" sz="7000" b="1">
                <a:sym typeface="+mn-ea"/>
              </a:rPr>
              <a:t>课文开头先交代人物、时间、地点和起因，尤其是文章第一句“陈康肃公善射，当世无双，公亦以此自矜”，交代了陈尧咨地位显贵，才能出众，性格狂傲，这就为下文相关情节展开做了必要铺垫。接着从语言、神态、行动等方面，并多用反问句、语气词、副词，通过人物对话展开故事情节，彰显人物性格形象，创造了一个完整的故事。作者两次借卖油翁之口说出了自己的表达意图：“无他，但手熟尔”和“我亦无他，惟手熟尔”，其中的“手熟”“无他”就是作者思维的凝结点，作者借这个故事说明了“熟能生巧”的道理，也借此告诉人们要以正确的态度看待自己的一技之长。</a:t>
            </a:r>
            <a:endParaRPr lang="zh-CN" altLang="en-US" sz="7000" b="1"/>
          </a:p>
          <a:p>
            <a:pPr marL="0" indent="0">
              <a:lnSpc>
                <a:spcPct val="100000"/>
              </a:lnSpc>
              <a:buNone/>
            </a:pPr>
            <a:endParaRPr lang="zh-CN" altLang="en-US" sz="7000" b="1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7735" y="151701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/>
              <a:t>      </a:t>
            </a:r>
            <a:r>
              <a:rPr lang="zh-CN" altLang="en-US" sz="4400" b="1"/>
              <a:t>复述课文是指在</a:t>
            </a:r>
            <a:r>
              <a:rPr lang="zh-CN" altLang="en-US" sz="4400" b="1">
                <a:solidFill>
                  <a:srgbClr val="FF0000"/>
                </a:solidFill>
              </a:rPr>
              <a:t>理解</a:t>
            </a:r>
            <a:r>
              <a:rPr lang="zh-CN" altLang="en-US" sz="4400" b="1"/>
              <a:t>原文重点内容的基础上，自己组织语言，按一定的顺序，清楚、连贯地叙述课文中所描写的人物、事件、情节、环境等内容的教学形式，它是语文教学中很重要的一个学习活动。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778125" y="4744085"/>
            <a:ext cx="866521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 b="1">
                <a:latin typeface="+mn-lt"/>
                <a:ea typeface="+mn-ea"/>
                <a:cs typeface="+mn-cs"/>
              </a:rPr>
              <a:t>——</a:t>
            </a:r>
            <a:r>
              <a:rPr lang="zh-CN" altLang="en-US" sz="3600" b="1">
                <a:latin typeface="+mn-lt"/>
                <a:ea typeface="+mn-ea"/>
                <a:cs typeface="+mn-cs"/>
              </a:rPr>
              <a:t>张秋玲《语文教学设计优化与重构》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08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</a:t>
            </a:r>
            <a:r>
              <a:rPr lang="zh-CN" altLang="en-US" sz="4000" b="1"/>
              <a:t>复述训练可以丰富学生的语言积累,训练学生的想象能力，提高学生的逻辑思维能力和言语表达能力。教学中，引导学生关联上下文语境，在多层次的复述课文中更深入准确地理解人物，把握主旨，进而发展学生的言语思维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237" y="4254500"/>
            <a:ext cx="3401287" cy="365729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4130" y="1828800"/>
            <a:ext cx="85648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一、完整复述课文，把握叙事要素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6160" y="2957830"/>
            <a:ext cx="883285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7970" algn="l"/>
            <a:r>
              <a:rPr lang="zh-CN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二、生动复述课文，品味细节描写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6160" y="4254500"/>
            <a:ext cx="93897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三、扩展复述课文，揣摩人物心理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6160" y="721995"/>
            <a:ext cx="7498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本课的教学流程设计如下：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77687" y="248479"/>
            <a:ext cx="11436626" cy="6361043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14" y="19302"/>
            <a:ext cx="1964708" cy="649853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70" t="10565" r="30225" b="68757"/>
          <a:stretch>
            <a:fillRect/>
          </a:stretch>
        </p:blipFill>
        <p:spPr>
          <a:xfrm>
            <a:off x="1033336" y="-349833"/>
            <a:ext cx="2375713" cy="1077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3"/>
          <a:stretch>
            <a:fillRect/>
          </a:stretch>
        </p:blipFill>
        <p:spPr>
          <a:xfrm flipH="1">
            <a:off x="7911556" y="4172841"/>
            <a:ext cx="4280446" cy="27044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1225" y="1022985"/>
            <a:ext cx="106191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一、完整复述课文，把握叙事要素</a:t>
            </a:r>
          </a:p>
          <a:p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【复述要求一】</a:t>
            </a:r>
          </a:p>
          <a:p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完整准确地复述出课文的主要大意，内容要贴近课文实际。明确事件的时间、地点、人物、起因、经过和结果。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75" y="638810"/>
            <a:ext cx="1076261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【起因】</a:t>
            </a:r>
          </a:p>
          <a:p>
            <a:pPr marL="0" indent="0">
              <a:buNone/>
            </a:pP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睨之久而不去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但微颔之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marL="0" indent="0">
              <a:buNone/>
            </a:pP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陈康肃公善射，当世无双，公亦以此自矜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</a:p>
          <a:p>
            <a:pPr marL="0" indent="0">
              <a:buNone/>
            </a:pP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/Relationships>
</file>

<file path=ppt/theme/theme1.xml><?xml version="1.0" encoding="utf-8"?>
<a:theme xmlns:r="http://schemas.openxmlformats.org/officeDocument/2006/relationships"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Arial"/>
        <a:cs typeface="Arial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Arial"/>
        <a:cs typeface="Arial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69</Paragraphs>
  <Slides>26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4">
      <vt:lpstr>Arial</vt:lpstr>
      <vt:lpstr>Candara</vt:lpstr>
      <vt:lpstr>Symbol</vt:lpstr>
      <vt:lpstr>等线 Light</vt:lpstr>
      <vt:lpstr>等线</vt:lpstr>
      <vt:lpstr>微软雅黑</vt:lpstr>
      <vt:lpstr>黑体</vt:lpstr>
      <vt:lpstr>波形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（一）揣摩人物说话时语气语调</vt:lpstr>
      <vt:lpstr>PowerPoint Presentation</vt:lpstr>
      <vt:lpstr>PowerPoint Presentation</vt:lpstr>
      <vt:lpstr>（二）品析准确精当的动作描写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2021-06-12T11:22:34.362</cp:lastPrinted>
  <dcterms:created xsi:type="dcterms:W3CDTF">2021-06-12T11:22:34Z</dcterms:created>
  <dcterms:modified xsi:type="dcterms:W3CDTF">2021-06-12T03:22:37Z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