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3"/>
    <p:sldId id="258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8" r:id="rId12"/>
    <p:sldId id="269" r:id="rId13"/>
    <p:sldId id="272" r:id="rId15"/>
    <p:sldId id="273" r:id="rId16"/>
    <p:sldId id="274" r:id="rId17"/>
    <p:sldId id="270" r:id="rId18"/>
    <p:sldId id="280" r:id="rId19"/>
    <p:sldId id="281" r:id="rId20"/>
    <p:sldId id="282" r:id="rId21"/>
    <p:sldId id="283" r:id="rId22"/>
    <p:sldId id="285" r:id="rId23"/>
    <p:sldId id="286" r:id="rId24"/>
    <p:sldId id="287" r:id="rId25"/>
    <p:sldId id="284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slide" Target="slide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20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hyperlink" Target="http://susan.tzsy.cn/view_blog_1129.html" TargetMode="Externa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609600" y="1000108"/>
            <a:ext cx="8534400" cy="5761038"/>
            <a:chOff x="0" y="0"/>
            <a:chExt cx="5376" cy="3648"/>
          </a:xfrm>
        </p:grpSpPr>
        <p:sp>
          <p:nvSpPr>
            <p:cNvPr id="1046" name="Rectangle 3" descr="羊皮纸"/>
            <p:cNvSpPr>
              <a:spLocks noChangeArrowheads="1"/>
            </p:cNvSpPr>
            <p:nvPr/>
          </p:nvSpPr>
          <p:spPr bwMode="auto">
            <a:xfrm>
              <a:off x="0" y="384"/>
              <a:ext cx="4992" cy="288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" name="Group 4"/>
            <p:cNvGrpSpPr/>
            <p:nvPr/>
          </p:nvGrpSpPr>
          <p:grpSpPr bwMode="auto">
            <a:xfrm>
              <a:off x="4992" y="0"/>
              <a:ext cx="384" cy="3648"/>
              <a:chOff x="0" y="0"/>
              <a:chExt cx="384" cy="3648"/>
            </a:xfrm>
          </p:grpSpPr>
          <p:sp>
            <p:nvSpPr>
              <p:cNvPr id="1048" name="Rectangle 5"/>
              <p:cNvSpPr>
                <a:spLocks noChangeArrowheads="1"/>
              </p:cNvSpPr>
              <p:nvPr/>
            </p:nvSpPr>
            <p:spPr bwMode="auto">
              <a:xfrm>
                <a:off x="0" y="288"/>
                <a:ext cx="384" cy="3072"/>
              </a:xfrm>
              <a:prstGeom prst="rect">
                <a:avLst/>
              </a:prstGeom>
              <a:gradFill rotWithShape="0">
                <a:gsLst>
                  <a:gs pos="0">
                    <a:srgbClr val="76765E"/>
                  </a:gs>
                  <a:gs pos="50000">
                    <a:srgbClr val="FFFFCC"/>
                  </a:gs>
                  <a:gs pos="100000">
                    <a:srgbClr val="76765E"/>
                  </a:gs>
                </a:gsLst>
                <a:lin ang="0" scaled="1"/>
              </a:gra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9" name="Rectangle 6"/>
              <p:cNvSpPr>
                <a:spLocks noChangeArrowheads="1"/>
              </p:cNvSpPr>
              <p:nvPr/>
            </p:nvSpPr>
            <p:spPr bwMode="auto">
              <a:xfrm>
                <a:off x="96" y="0"/>
                <a:ext cx="192" cy="288"/>
              </a:xfrm>
              <a:prstGeom prst="rect">
                <a:avLst/>
              </a:prstGeom>
              <a:gradFill rotWithShape="0">
                <a:gsLst>
                  <a:gs pos="0">
                    <a:srgbClr val="281B0D"/>
                  </a:gs>
                  <a:gs pos="50000">
                    <a:srgbClr val="996633"/>
                  </a:gs>
                  <a:gs pos="100000">
                    <a:srgbClr val="281B0D"/>
                  </a:gs>
                </a:gsLst>
                <a:lin ang="0" scaled="1"/>
              </a:gra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0" name="Rectangle 7"/>
              <p:cNvSpPr>
                <a:spLocks noChangeArrowheads="1"/>
              </p:cNvSpPr>
              <p:nvPr/>
            </p:nvSpPr>
            <p:spPr bwMode="auto">
              <a:xfrm>
                <a:off x="96" y="3360"/>
                <a:ext cx="192" cy="288"/>
              </a:xfrm>
              <a:prstGeom prst="rect">
                <a:avLst/>
              </a:prstGeom>
              <a:gradFill rotWithShape="0">
                <a:gsLst>
                  <a:gs pos="0">
                    <a:srgbClr val="281B0D"/>
                  </a:gs>
                  <a:gs pos="50000">
                    <a:srgbClr val="996633"/>
                  </a:gs>
                  <a:gs pos="100000">
                    <a:srgbClr val="281B0D"/>
                  </a:gs>
                </a:gsLst>
                <a:lin ang="0" scaled="1"/>
              </a:gra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80" name="Text Box 8">
            <a:hlinkClick r:id="" action="ppaction://hlinkshowjump?jump=nextslide" highlightClick="1"/>
          </p:cNvPr>
          <p:cNvSpPr txBox="1">
            <a:spLocks noChangeArrowheads="1"/>
          </p:cNvSpPr>
          <p:nvPr/>
        </p:nvSpPr>
        <p:spPr bwMode="auto">
          <a:xfrm>
            <a:off x="3297238" y="1628775"/>
            <a:ext cx="973137" cy="3962400"/>
          </a:xfrm>
          <a:prstGeom prst="rect">
            <a:avLst/>
          </a:prstGeom>
          <a:noFill/>
          <a:ln w="57150" cmpd="thickThin">
            <a:solidFill>
              <a:srgbClr val="FF0000"/>
            </a:solidFill>
            <a:miter lim="800000"/>
          </a:ln>
          <a:effectLst/>
        </p:spPr>
        <p:txBody>
          <a:bodyPr vert="eaVert">
            <a:spAutoFit/>
          </a:bodyPr>
          <a:lstStyle/>
          <a:p>
            <a:pPr>
              <a:defRPr/>
            </a:pPr>
            <a:r>
              <a:rPr lang="zh-CN" altLang="en-US" sz="4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石  壕  吏</a:t>
            </a:r>
            <a:endParaRPr lang="zh-CN" altLang="en-US" sz="48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Text Box 9">
            <a:hlinkClick r:id="rId2" action="ppaction://hlinksldjump" highlightClick="1"/>
          </p:cNvPr>
          <p:cNvSpPr txBox="1">
            <a:spLocks noChangeArrowheads="1"/>
          </p:cNvSpPr>
          <p:nvPr/>
        </p:nvSpPr>
        <p:spPr bwMode="auto">
          <a:xfrm>
            <a:off x="3632200" y="4703763"/>
            <a:ext cx="496888" cy="57785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</a:ln>
          <a:effectLst/>
        </p:spPr>
        <p:txBody>
          <a:bodyPr vert="eaVert" wrap="none">
            <a:spAutoFit/>
          </a:bodyPr>
          <a:lstStyle/>
          <a:p>
            <a:pPr algn="ctr">
              <a:defRPr/>
            </a:pPr>
            <a:r>
              <a:rPr lang="zh-CN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汉鼎繁古印" pitchFamily="1" charset="-122"/>
              </a:rPr>
              <a:t>杜甫</a:t>
            </a:r>
            <a:endParaRPr lang="zh-CN" altLang="en-US" sz="1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汉鼎繁古印" pitchFamily="1" charset="-122"/>
            </a:endParaRPr>
          </a:p>
        </p:txBody>
      </p:sp>
      <p:grpSp>
        <p:nvGrpSpPr>
          <p:cNvPr id="4" name="Group 10"/>
          <p:cNvGrpSpPr/>
          <p:nvPr/>
        </p:nvGrpSpPr>
        <p:grpSpPr bwMode="auto">
          <a:xfrm>
            <a:off x="0" y="692150"/>
            <a:ext cx="609600" cy="5791200"/>
            <a:chOff x="0" y="0"/>
            <a:chExt cx="384" cy="3648"/>
          </a:xfrm>
        </p:grpSpPr>
        <p:sp>
          <p:nvSpPr>
            <p:cNvPr id="1043" name="Rectangle 11"/>
            <p:cNvSpPr>
              <a:spLocks noChangeArrowheads="1"/>
            </p:cNvSpPr>
            <p:nvPr/>
          </p:nvSpPr>
          <p:spPr bwMode="auto">
            <a:xfrm>
              <a:off x="0" y="288"/>
              <a:ext cx="384" cy="3072"/>
            </a:xfrm>
            <a:prstGeom prst="rect">
              <a:avLst/>
            </a:prstGeom>
            <a:gradFill rotWithShape="0">
              <a:gsLst>
                <a:gs pos="0">
                  <a:srgbClr val="76765E"/>
                </a:gs>
                <a:gs pos="50000">
                  <a:srgbClr val="FFFFCC"/>
                </a:gs>
                <a:gs pos="100000">
                  <a:srgbClr val="76765E"/>
                </a:gs>
              </a:gsLst>
              <a:lin ang="0" scaled="1"/>
            </a:gradFill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" name="Rectangle 12"/>
            <p:cNvSpPr>
              <a:spLocks noChangeArrowheads="1"/>
            </p:cNvSpPr>
            <p:nvPr/>
          </p:nvSpPr>
          <p:spPr bwMode="auto">
            <a:xfrm>
              <a:off x="96" y="0"/>
              <a:ext cx="192" cy="288"/>
            </a:xfrm>
            <a:prstGeom prst="rect">
              <a:avLst/>
            </a:prstGeom>
            <a:gradFill rotWithShape="0">
              <a:gsLst>
                <a:gs pos="0">
                  <a:srgbClr val="281B0D"/>
                </a:gs>
                <a:gs pos="50000">
                  <a:srgbClr val="996633"/>
                </a:gs>
                <a:gs pos="100000">
                  <a:srgbClr val="281B0D"/>
                </a:gs>
              </a:gsLst>
              <a:lin ang="0" scaled="1"/>
            </a:gradFill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5" name="Rectangle 13"/>
            <p:cNvSpPr>
              <a:spLocks noChangeArrowheads="1"/>
            </p:cNvSpPr>
            <p:nvPr/>
          </p:nvSpPr>
          <p:spPr bwMode="auto">
            <a:xfrm>
              <a:off x="96" y="3360"/>
              <a:ext cx="192" cy="288"/>
            </a:xfrm>
            <a:prstGeom prst="rect">
              <a:avLst/>
            </a:prstGeom>
            <a:gradFill rotWithShape="0">
              <a:gsLst>
                <a:gs pos="0">
                  <a:srgbClr val="281B0D"/>
                </a:gs>
                <a:gs pos="50000">
                  <a:srgbClr val="996633"/>
                </a:gs>
                <a:gs pos="100000">
                  <a:srgbClr val="281B0D"/>
                </a:gs>
              </a:gsLst>
              <a:lin ang="0" scaled="1"/>
            </a:gradFill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4"/>
          <p:cNvGrpSpPr/>
          <p:nvPr/>
        </p:nvGrpSpPr>
        <p:grpSpPr bwMode="auto">
          <a:xfrm>
            <a:off x="6011863" y="1700213"/>
            <a:ext cx="2133600" cy="3429000"/>
            <a:chOff x="0" y="0"/>
            <a:chExt cx="1344" cy="2160"/>
          </a:xfrm>
        </p:grpSpPr>
        <p:grpSp>
          <p:nvGrpSpPr>
            <p:cNvPr id="6" name="Group 15"/>
            <p:cNvGrpSpPr/>
            <p:nvPr/>
          </p:nvGrpSpPr>
          <p:grpSpPr bwMode="auto">
            <a:xfrm>
              <a:off x="0" y="0"/>
              <a:ext cx="1344" cy="2160"/>
              <a:chOff x="0" y="0"/>
              <a:chExt cx="1344" cy="2160"/>
            </a:xfrm>
          </p:grpSpPr>
          <p:sp>
            <p:nvSpPr>
              <p:cNvPr id="1035" name="Rectangle 16" descr="棕色大理石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44" cy="2160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38100">
                <a:solidFill>
                  <a:schemeClr val="bg1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6" name="Line 17"/>
              <p:cNvSpPr>
                <a:spLocks noChangeShapeType="1"/>
              </p:cNvSpPr>
              <p:nvPr/>
            </p:nvSpPr>
            <p:spPr bwMode="auto">
              <a:xfrm>
                <a:off x="938" y="0"/>
                <a:ext cx="0" cy="216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7" name="Line 18"/>
              <p:cNvSpPr>
                <a:spLocks noChangeShapeType="1"/>
              </p:cNvSpPr>
              <p:nvPr/>
            </p:nvSpPr>
            <p:spPr bwMode="auto">
              <a:xfrm>
                <a:off x="938" y="266"/>
                <a:ext cx="406" cy="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8" name="Line 19"/>
              <p:cNvSpPr>
                <a:spLocks noChangeShapeType="1"/>
              </p:cNvSpPr>
              <p:nvPr/>
            </p:nvSpPr>
            <p:spPr bwMode="auto">
              <a:xfrm>
                <a:off x="938" y="621"/>
                <a:ext cx="406" cy="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9" name="Line 20"/>
              <p:cNvSpPr>
                <a:spLocks noChangeShapeType="1"/>
              </p:cNvSpPr>
              <p:nvPr/>
            </p:nvSpPr>
            <p:spPr bwMode="auto">
              <a:xfrm>
                <a:off x="938" y="1036"/>
                <a:ext cx="406" cy="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0" name="Line 21"/>
              <p:cNvSpPr>
                <a:spLocks noChangeShapeType="1"/>
              </p:cNvSpPr>
              <p:nvPr/>
            </p:nvSpPr>
            <p:spPr bwMode="auto">
              <a:xfrm>
                <a:off x="938" y="1420"/>
                <a:ext cx="406" cy="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1" name="Line 22"/>
              <p:cNvSpPr>
                <a:spLocks noChangeShapeType="1"/>
              </p:cNvSpPr>
              <p:nvPr/>
            </p:nvSpPr>
            <p:spPr bwMode="auto">
              <a:xfrm>
                <a:off x="938" y="1805"/>
                <a:ext cx="406" cy="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042" name="Picture 23" descr="mx9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09" y="178"/>
                <a:ext cx="753" cy="1775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</p:pic>
        </p:grpSp>
        <p:sp>
          <p:nvSpPr>
            <p:cNvPr id="1034" name="Text Box 24" descr="绿色大理石"/>
            <p:cNvSpPr txBox="1">
              <a:spLocks noChangeArrowheads="1"/>
            </p:cNvSpPr>
            <p:nvPr/>
          </p:nvSpPr>
          <p:spPr bwMode="auto">
            <a:xfrm>
              <a:off x="144" y="177"/>
              <a:ext cx="538" cy="17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none">
              <a:spAutoFit/>
            </a:bodyPr>
            <a:lstStyle/>
            <a:p>
              <a:pPr algn="ctr"/>
              <a:r>
                <a:rPr lang="zh-CN" altLang="en-US" sz="4400" b="1" dirty="0">
                  <a:latin typeface="Times New Roman" panose="02020603050405020304" pitchFamily="18" charset="0"/>
                  <a:ea typeface="汉鼎繁淡古" pitchFamily="1" charset="-122"/>
                </a:rPr>
                <a:t>杜甫诗三首</a:t>
              </a:r>
              <a:endParaRPr lang="zh-CN" altLang="en-US" sz="4400" b="1" dirty="0">
                <a:latin typeface="Times New Roman" panose="02020603050405020304" pitchFamily="18" charset="0"/>
                <a:ea typeface="汉鼎繁淡古" pitchFamily="1" charset="-122"/>
              </a:endParaRPr>
            </a:p>
          </p:txBody>
        </p:sp>
      </p:grpSp>
      <p:graphicFrame>
        <p:nvGraphicFramePr>
          <p:cNvPr id="1026" name="Object 25"/>
          <p:cNvGraphicFramePr>
            <a:graphicFrameLocks noChangeAspect="1"/>
          </p:cNvGraphicFramePr>
          <p:nvPr/>
        </p:nvGraphicFramePr>
        <p:xfrm>
          <a:off x="611188" y="2781300"/>
          <a:ext cx="2481262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5" imgW="36795075" imgH="46310550" progId="">
                  <p:embed/>
                </p:oleObj>
              </mc:Choice>
              <mc:Fallback>
                <p:oleObj name="" r:id="rId5" imgW="36795075" imgH="46310550" progId="">
                  <p:embed/>
                  <p:pic>
                    <p:nvPicPr>
                      <p:cNvPr id="0" name="Object 2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1188" y="2781300"/>
                        <a:ext cx="2481262" cy="3124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标题 1"/>
          <p:cNvSpPr txBox="1"/>
          <p:nvPr/>
        </p:nvSpPr>
        <p:spPr>
          <a:xfrm>
            <a:off x="428596" y="357166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微课：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石壕吏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社会背景分析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43174" y="1071546"/>
            <a:ext cx="4930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八年级下册语文部编版第</a:t>
            </a:r>
            <a:r>
              <a:rPr lang="en-US" altLang="zh-CN" sz="2800" dirty="0" smtClean="0"/>
              <a:t>24</a:t>
            </a:r>
            <a:r>
              <a:rPr lang="zh-CN" altLang="en-US" sz="2800" dirty="0" smtClean="0"/>
              <a:t>课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4480" y="202565"/>
            <a:ext cx="79324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公元756年，太子李亨在宁夏威武登基。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图片 2" descr="14710786771251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1092200"/>
            <a:ext cx="4094480" cy="3982085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 rot="8060472">
            <a:off x="3910330" y="826770"/>
            <a:ext cx="536575" cy="191770"/>
          </a:xfrm>
          <a:prstGeom prst="right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1135" y="556450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唐肃宗李亨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780" y="1092200"/>
            <a:ext cx="3415030" cy="44913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922395" y="5867400"/>
            <a:ext cx="47739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原来的皇帝唐玄宗就成了太上皇。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右箭头 14"/>
          <p:cNvSpPr/>
          <p:nvPr/>
        </p:nvSpPr>
        <p:spPr>
          <a:xfrm rot="12800472">
            <a:off x="7466965" y="5601335"/>
            <a:ext cx="607695" cy="190500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848985" y="488823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兵部尚书郭子仪</a:t>
            </a:r>
            <a:endParaRPr lang="zh-CN" altLang="en-US" sz="2400"/>
          </a:p>
        </p:txBody>
      </p:sp>
      <p:pic>
        <p:nvPicPr>
          <p:cNvPr id="6" name="图片 5" descr="u=1465108732,2436169337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155" y="544830"/>
            <a:ext cx="3483610" cy="37350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92505" y="4829175"/>
            <a:ext cx="39814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唐朝当时的得力干将，时任河东节度使的李光弼。</a:t>
            </a:r>
            <a:endParaRPr lang="zh-CN" altLang="en-US" sz="2400"/>
          </a:p>
        </p:txBody>
      </p:sp>
      <p:sp>
        <p:nvSpPr>
          <p:cNvPr id="15" name="右箭头 14"/>
          <p:cNvSpPr/>
          <p:nvPr/>
        </p:nvSpPr>
        <p:spPr>
          <a:xfrm rot="14960472">
            <a:off x="2444115" y="4468495"/>
            <a:ext cx="521970" cy="172720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3700471">
            <a:off x="8048625" y="4880610"/>
            <a:ext cx="607695" cy="189865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485" y="638175"/>
            <a:ext cx="4028440" cy="41116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92505" y="1098550"/>
            <a:ext cx="551815" cy="1005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2400">
                <a:sym typeface="+mn-ea"/>
              </a:rPr>
              <a:t>李光弼</a:t>
            </a:r>
            <a:endParaRPr lang="zh-CN" altLang="en-US" sz="2400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73955" y="63817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solidFill>
                  <a:srgbClr val="FF0000"/>
                </a:solidFill>
                <a:sym typeface="+mn-ea"/>
              </a:rPr>
              <a:t>郭子仪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7690" y="224790"/>
            <a:ext cx="65620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sym typeface="+mn-ea"/>
              </a:rPr>
              <a:t>唐朝著名大臣河南节度</a:t>
            </a:r>
            <a:r>
              <a:rPr lang="zh-CN" altLang="en-US" sz="2400">
                <a:sym typeface="+mn-ea"/>
              </a:rPr>
              <a:t>张巡，他有着出色的军事才能与政治远见。</a:t>
            </a:r>
            <a:endParaRPr lang="zh-CN" altLang="en-US" sz="2400">
              <a:sym typeface="+mn-ea"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9175" y="1330325"/>
            <a:ext cx="5080000" cy="2882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9890" y="163195"/>
            <a:ext cx="72358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第二年，也就是公元757年。河南节度史张巡带领着军民坚守睢阳，昼夜苦战，长达十个月之久。</a:t>
            </a:r>
            <a:endParaRPr lang="zh-CN" altLang="en-US" sz="2400"/>
          </a:p>
        </p:txBody>
      </p:sp>
      <p:pic>
        <p:nvPicPr>
          <p:cNvPr id="3" name="图片 2" descr="d50735fae6cd7b894aba2ef25fbcdda1d8330e0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6615" y="1357630"/>
            <a:ext cx="3420110" cy="30092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1395" y="1365885"/>
            <a:ext cx="3671570" cy="30010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6725" y="177800"/>
            <a:ext cx="74764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sym typeface="+mn-ea"/>
              </a:rPr>
              <a:t>     </a:t>
            </a:r>
            <a:r>
              <a:rPr lang="zh-CN" altLang="en-US" sz="2800">
                <a:sym typeface="+mn-ea"/>
              </a:rPr>
              <a:t>终于到了，准备反攻的阶段。公元758年，郭子仪、李光弼等九位节度使围攻安禄山之子安庆绪所在邺城郡。</a:t>
            </a:r>
            <a:endParaRPr lang="zh-CN" altLang="en-US" sz="28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315" y="1871345"/>
            <a:ext cx="6343015" cy="35623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3907076424,3324673422&amp;fm=173&amp;app=25&amp;f=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0" y="531495"/>
            <a:ext cx="3517900" cy="3638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29200" y="4576445"/>
            <a:ext cx="34334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安禄山之子安庆绪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右箭头 7"/>
          <p:cNvSpPr/>
          <p:nvPr/>
        </p:nvSpPr>
        <p:spPr>
          <a:xfrm rot="14600471">
            <a:off x="6610985" y="4264025"/>
            <a:ext cx="536575" cy="191770"/>
          </a:xfrm>
          <a:prstGeom prst="right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195" y="180975"/>
            <a:ext cx="3571240" cy="47434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92100" y="4924425"/>
            <a:ext cx="47364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邺城，就是《石壕吏》中老妇所说的“三男邺城戍”指的就是在这个地方防守。</a:t>
            </a:r>
            <a:endParaRPr lang="zh-CN" altLang="en-US" sz="2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7085" y="153035"/>
            <a:ext cx="79679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好，眼看着就要击溃敌军，谁知道第二年春，史思明派来援军，加上唐军内部矛盾重重，形势发生逆转。</a:t>
            </a:r>
            <a:endParaRPr lang="zh-CN" altLang="en-US" sz="2400"/>
          </a:p>
        </p:txBody>
      </p:sp>
      <p:pic>
        <p:nvPicPr>
          <p:cNvPr id="10" name="图片 9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1151255"/>
            <a:ext cx="4028440" cy="41116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6990715" y="4521835"/>
            <a:ext cx="44786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郭子仪等人只好退守河阳，河阳一带告急，</a:t>
            </a:r>
            <a:endParaRPr lang="zh-CN" altLang="en-US"/>
          </a:p>
          <a:p>
            <a:pPr algn="l"/>
            <a:r>
              <a:rPr lang="zh-CN" altLang="en-US"/>
              <a:t>《石壕吏》中老妇所说的“急应河阳役”指的就是河阳这个地方服役。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58460" y="1151255"/>
            <a:ext cx="1659890" cy="4311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/>
            <a:r>
              <a:rPr lang="zh-CN" altLang="en-US" sz="2400">
                <a:sym typeface="+mn-ea"/>
              </a:rPr>
              <a:t>郭子仪等人只好退守河阳，河阳一带告急，《石壕吏》中老妇所说的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急应河阳役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指的就</a:t>
            </a:r>
            <a:endParaRPr lang="zh-CN" altLang="en-US" sz="2400">
              <a:sym typeface="+mn-ea"/>
            </a:endParaRPr>
          </a:p>
          <a:p>
            <a:pPr algn="l"/>
            <a:r>
              <a:rPr lang="zh-CN" altLang="en-US" sz="2400">
                <a:sym typeface="+mn-ea"/>
              </a:rPr>
              <a:t>河阳这个地方服役。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9545" y="260985"/>
            <a:ext cx="8014970" cy="4923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4"/>
                </a:solidFill>
              </a:rPr>
              <a:t> </a:t>
            </a:r>
            <a:endParaRPr lang="zh-CN" altLang="en-US">
              <a:solidFill>
                <a:schemeClr val="accent4"/>
              </a:solidFill>
            </a:endParaRPr>
          </a:p>
          <a:p>
            <a:pPr algn="ctr"/>
            <a:r>
              <a:rPr lang="zh-CN" altLang="en-US">
                <a:solidFill>
                  <a:schemeClr val="accent4"/>
                </a:solidFill>
                <a:sym typeface="+mn-ea"/>
              </a:rPr>
              <a:t>            </a:t>
            </a:r>
            <a:r>
              <a:rPr lang="zh-CN" altLang="en-US" sz="2800">
                <a:solidFill>
                  <a:schemeClr val="accent4"/>
                </a:solidFill>
                <a:effectLst/>
                <a:sym typeface="+mn-ea"/>
              </a:rPr>
              <a:t>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《石壕吏》</a:t>
            </a:r>
            <a:endParaRPr lang="zh-CN" altLang="en-US" sz="2800">
              <a:solidFill>
                <a:schemeClr val="accent4"/>
              </a:solidFill>
              <a:effectLst/>
              <a:sym typeface="+mn-ea"/>
            </a:endParaRPr>
          </a:p>
          <a:p>
            <a:pPr algn="ctr"/>
            <a:r>
              <a:rPr lang="zh-CN" altLang="en-US" sz="2800">
                <a:solidFill>
                  <a:schemeClr val="accent4"/>
                </a:solidFill>
                <a:effectLst/>
                <a:sym typeface="+mn-ea"/>
              </a:rPr>
              <a:t>       </a:t>
            </a:r>
            <a:r>
              <a:rPr lang="zh-CN" altLang="en-US" sz="2400">
                <a:solidFill>
                  <a:schemeClr val="accent4"/>
                </a:solidFill>
                <a:effectLst/>
                <a:sym typeface="+mn-ea"/>
              </a:rPr>
              <a:t>杜甫</a:t>
            </a:r>
            <a:endParaRPr lang="zh-CN" altLang="en-US" sz="2400">
              <a:solidFill>
                <a:schemeClr val="accent4"/>
              </a:solidFill>
              <a:effectLst/>
            </a:endParaRPr>
          </a:p>
          <a:p>
            <a:r>
              <a:rPr lang="zh-CN" altLang="en-US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暮投石壕村，有吏夜捉人。老翁逾墙走，老妇出门看。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吏呼一何怒！妇啼一何苦！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听妇前致词：三男邺城戍。一男附书至，二男新战死。存者且偷生，死者长已矣！室中更无人，惟有乳下孙。有孙母未去，出入无完裙。老妪力虽衰，请从吏夜归。急应河阳役，犹得备晨炊。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夜久语声绝，如闻泣幽咽。天明登前途，独与老翁别。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C:\Users\Administrator.NWB65B9N9INMB3I\Desktop\157881816854387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46530" y="186690"/>
            <a:ext cx="3195955" cy="357505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2425" y="571500"/>
            <a:ext cx="1094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</a:rPr>
              <a:t>杜甫：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73930" y="2112645"/>
            <a:ext cx="35490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新安、石壕、潼关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8000" y="3238500"/>
            <a:ext cx="411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80940" y="571500"/>
            <a:ext cx="14281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洛阳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43270" y="571500"/>
            <a:ext cx="14103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endParaRPr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6563995" y="571500"/>
            <a:ext cx="1005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>
                <a:solidFill>
                  <a:srgbClr val="FF0000"/>
                </a:solidFill>
              </a:rPr>
              <a:t>华州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0025" y="4606925"/>
            <a:ext cx="81229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这时，杜甫刚好从洛阳回华州，途经新安，石壕，潼关一带，亲眼看见了战乱给人民带来的灾难。相加，于是创造了三吏三别，这两组诗歌。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7090410" y="2369820"/>
            <a:ext cx="4787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endParaRPr lang="zh-CN" altLang="en-US" sz="3200"/>
          </a:p>
        </p:txBody>
      </p:sp>
      <p:sp>
        <p:nvSpPr>
          <p:cNvPr id="14" name="文本框 13"/>
          <p:cNvSpPr txBox="1"/>
          <p:nvPr/>
        </p:nvSpPr>
        <p:spPr>
          <a:xfrm>
            <a:off x="5866765" y="2369820"/>
            <a:ext cx="605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4917440" y="1377950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途经：</a:t>
            </a:r>
            <a:endParaRPr lang="zh-CN" altLang="en-US" sz="3600"/>
          </a:p>
        </p:txBody>
      </p:sp>
      <p:sp>
        <p:nvSpPr>
          <p:cNvPr id="16" name="文本框 15"/>
          <p:cNvSpPr txBox="1"/>
          <p:nvPr/>
        </p:nvSpPr>
        <p:spPr>
          <a:xfrm>
            <a:off x="4917440" y="57785"/>
            <a:ext cx="1301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从：</a:t>
            </a:r>
            <a:endParaRPr lang="zh-CN" altLang="en-US" sz="3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810-jpg_6-1080-0-0-10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210" y="399415"/>
            <a:ext cx="7105015" cy="49923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1428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pic>
        <p:nvPicPr>
          <p:cNvPr id="3" name="Picture 1028" descr="20041222_105732_412">
            <a:hlinkClick r:id="rId1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9775" y="272415"/>
            <a:ext cx="57111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杜甫以一个普通家庭的遭遇，反映了当时安史之乱的社会，这个家庭每个成员的遭遇又是怎样的呢？我们不妨从诗中找出来概括一下：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39775" y="1194435"/>
            <a:ext cx="60032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比如一家之主</a:t>
            </a:r>
            <a:r>
              <a:rPr lang="en-US" altLang="zh-CN"/>
              <a:t>“</a:t>
            </a:r>
            <a:r>
              <a:rPr lang="zh-CN" altLang="en-US"/>
              <a:t>翁</a:t>
            </a:r>
            <a:r>
              <a:rPr lang="en-US" altLang="zh-CN"/>
              <a:t>”</a:t>
            </a:r>
            <a:r>
              <a:rPr lang="zh-CN" altLang="en-US"/>
              <a:t>老翁，诗中说</a:t>
            </a:r>
            <a:r>
              <a:rPr lang="en-US" altLang="zh-CN"/>
              <a:t>“</a:t>
            </a:r>
            <a:r>
              <a:rPr lang="zh-CN" altLang="en-US"/>
              <a:t>老翁逾墙</a:t>
            </a:r>
            <a:r>
              <a:rPr lang="en-US" altLang="zh-CN"/>
              <a:t>”</a:t>
            </a:r>
            <a:r>
              <a:rPr lang="zh-CN" altLang="en-US"/>
              <a:t>走。我们可以</a:t>
            </a:r>
            <a:endParaRPr lang="zh-CN" altLang="en-US"/>
          </a:p>
          <a:p>
            <a:pPr algn="l"/>
            <a:r>
              <a:rPr lang="zh-CN" altLang="en-US"/>
              <a:t>把他概括成为：翁</a:t>
            </a:r>
            <a:r>
              <a:rPr lang="en-US" altLang="zh-CN"/>
              <a:t>—</a:t>
            </a:r>
            <a:r>
              <a:rPr lang="zh-CN" altLang="en-US"/>
              <a:t>逾墙</a:t>
            </a:r>
            <a:endParaRPr lang="zh-CN" altLang="en-US"/>
          </a:p>
          <a:p>
            <a:pPr algn="l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25525" y="3028950"/>
            <a:ext cx="459740" cy="209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88720" y="2488565"/>
            <a:ext cx="675005" cy="1503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石壕吏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529205" y="2207260"/>
            <a:ext cx="19272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>
                <a:sym typeface="+mn-ea"/>
              </a:rPr>
              <a:t>翁</a:t>
            </a:r>
            <a:r>
              <a:rPr lang="en-US" altLang="zh-CN" sz="2800">
                <a:sym typeface="+mn-ea"/>
              </a:rPr>
              <a:t>—</a:t>
            </a:r>
            <a:r>
              <a:rPr lang="zh-CN" altLang="en-US" sz="2800">
                <a:sym typeface="+mn-ea"/>
              </a:rPr>
              <a:t>逾墙</a:t>
            </a:r>
            <a:endParaRPr lang="zh-CN" altLang="en-US" sz="28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71420" y="281940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老妇</a:t>
            </a:r>
            <a:r>
              <a:rPr lang="en-US" altLang="zh-CN" sz="2800"/>
              <a:t>—</a:t>
            </a:r>
            <a:r>
              <a:rPr lang="zh-CN" altLang="en-US" sz="2800"/>
              <a:t>夜前往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2529205" y="3470275"/>
            <a:ext cx="3739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儿</a:t>
            </a:r>
            <a:r>
              <a:rPr lang="en-US" altLang="zh-CN" sz="2800"/>
              <a:t>—</a:t>
            </a:r>
            <a:r>
              <a:rPr lang="zh-CN" altLang="en-US" sz="2800"/>
              <a:t>三男戍，二男死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2616200" y="403542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媳</a:t>
            </a:r>
            <a:r>
              <a:rPr lang="en-US" altLang="zh-CN" sz="2800"/>
              <a:t>—</a:t>
            </a:r>
            <a:r>
              <a:rPr lang="zh-CN" altLang="en-US" sz="2800"/>
              <a:t>无裙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2616200" y="4462145"/>
            <a:ext cx="2872740" cy="798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  <a:p>
            <a:r>
              <a:rPr lang="zh-CN" altLang="en-US" sz="2800"/>
              <a:t>孙</a:t>
            </a:r>
            <a:r>
              <a:rPr lang="en-US" altLang="zh-CN" sz="2800"/>
              <a:t>—</a:t>
            </a:r>
            <a:r>
              <a:rPr lang="zh-CN" altLang="en-US" sz="2800"/>
              <a:t>方乳</a:t>
            </a:r>
            <a:endParaRPr lang="zh-CN" altLang="en-US" sz="28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6240" y="375920"/>
            <a:ext cx="68541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没办法，老翁作为家里唯一的男丁，只好越墙逃跑，其他几个，同学们可以来概括概括。好的，我们来看老妇的遭遇。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791210" y="2147570"/>
            <a:ext cx="60636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文中说，“老妪力虽衰，请从吏夜归”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958850" y="3401695"/>
            <a:ext cx="61677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说明老妇晚上就要赶着去河阳了。</a:t>
            </a:r>
            <a:endParaRPr lang="zh-CN" altLang="en-US" sz="32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8230" y="3277235"/>
            <a:ext cx="50634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说明自从老翁逃走后，屋子里只剩下一个儿媳和一个孙子。孙子还是喝奶的年纪。概括出来就是女媳</a:t>
            </a:r>
            <a:r>
              <a:rPr lang="en-US" altLang="zh-CN"/>
              <a:t>—</a:t>
            </a:r>
            <a:r>
              <a:rPr lang="zh-CN" altLang="en-US"/>
              <a:t>无裙，孙</a:t>
            </a:r>
            <a:r>
              <a:rPr lang="en-US" altLang="zh-CN"/>
              <a:t>—</a:t>
            </a:r>
            <a:r>
              <a:rPr lang="zh-CN" altLang="en-US"/>
              <a:t>方乳。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77620" y="2411095"/>
            <a:ext cx="43878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我们可以概括为“三男戍，二男死”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77620" y="758190"/>
            <a:ext cx="493077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关于他们儿子的遭遇，我们同样可以从文中找出来：</a:t>
            </a:r>
            <a:r>
              <a:rPr lang="en-US" altLang="zh-CN"/>
              <a:t>”</a:t>
            </a:r>
            <a:r>
              <a:rPr lang="zh-CN" altLang="en-US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三男邺城戍。一男附书至，二男新战死。存者且偷生，死者长已矣！</a:t>
            </a:r>
            <a:r>
              <a:rPr lang="en-US" altLang="zh-CN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</a:t>
            </a:r>
            <a:endParaRPr lang="en-US" altLang="zh-CN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15340" y="4692015"/>
            <a:ext cx="51028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安史之乱对家庭的破坏和杜甫诗中家庭成员的遭遇，大家了解了吗？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8960" y="4097020"/>
            <a:ext cx="50355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这节课我们学习了《石壕吏》的社会背景，即：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1175" y="2806065"/>
            <a:ext cx="52063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如果用诗中的一句话概括当时的社会现状，那就是</a:t>
            </a:r>
            <a:r>
              <a:rPr lang="en-US" altLang="zh-CN"/>
              <a:t>“</a:t>
            </a:r>
            <a:r>
              <a:rPr lang="zh-CN" altLang="en-US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存者且偷生，死者长已矣！</a:t>
            </a:r>
            <a:r>
              <a:rPr lang="en-US" altLang="zh-CN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”活着的人苟且活着，死了的人永远就那样完结了</a:t>
            </a:r>
            <a:endParaRPr lang="en-US" altLang="zh-CN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960" y="1894840"/>
            <a:ext cx="52343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这里我们可以看出来，战乱，使人民百姓处于水深火热之中。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0" y="115888"/>
            <a:ext cx="9144000" cy="545941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000" b="1" dirty="0">
                <a:solidFill>
                  <a:srgbClr val="FF0000"/>
                </a:solidFill>
              </a:rPr>
              <a:t>写作背景：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公元</a:t>
            </a:r>
            <a:r>
              <a:rPr lang="en-US" altLang="zh-CN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758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年，为平息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“安史之乱”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，唐将郭子仪、李光弼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36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bì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等九位节度使，率兵二十万围攻安禄山的儿子安庆绪所占的邺郡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en-US" altLang="zh-CN" sz="36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yè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jùn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今河南安阳县），胜利在望，但在第二年春天，由于史思明派来援军，加上唐军内部矛盾重重，形势发生逆转。在敌人两面夹击下，唐军全线崩溃。郭子仪等退守河阳（今河南省孟西县），并四处抽丁补充兵力。</a:t>
            </a:r>
            <a:endParaRPr lang="zh-CN" altLang="en-US" sz="360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杜甫这时刚好从洛阳回华州，途经新安、石壕、潼关等地，根据自己目睹的现实，写了一组诗：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新安吏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石壕吏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潼关吏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7937" y="1262060"/>
            <a:ext cx="86485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诗史：</a:t>
            </a:r>
            <a:r>
              <a:rPr lang="zh-CN" altLang="en-US" sz="4400" b="1" dirty="0" smtClean="0"/>
              <a:t>所谓诗史，就是能够反映某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一时期重大社会事件的诗歌。</a:t>
            </a:r>
            <a:endParaRPr lang="zh-CN" altLang="en-US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1445" y="3128971"/>
            <a:ext cx="80724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比如：</a:t>
            </a:r>
            <a:r>
              <a:rPr lang="zh-CN" altLang="en-US" sz="4400" b="1" dirty="0" smtClean="0"/>
              <a:t>我们今天将要 学习的</a:t>
            </a:r>
            <a:endParaRPr lang="en-US" altLang="zh-CN" sz="4400" b="1" dirty="0" smtClean="0"/>
          </a:p>
          <a:p>
            <a:r>
              <a:rPr lang="en-US" altLang="zh-CN" sz="4400" b="1" dirty="0" smtClean="0"/>
              <a:t>《</a:t>
            </a:r>
            <a:r>
              <a:rPr lang="zh-CN" altLang="en-US" sz="4400" b="1" dirty="0" smtClean="0"/>
              <a:t>石壕吏</a:t>
            </a:r>
            <a:r>
              <a:rPr lang="en-US" altLang="zh-CN" sz="4400" b="1" dirty="0" smtClean="0"/>
              <a:t>》</a:t>
            </a:r>
            <a:endParaRPr lang="zh-CN" alt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57620" y="928670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00042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“安史之乱”：</a:t>
            </a:r>
            <a:endParaRPr lang="zh-CN" altLang="en-US" sz="4400" dirty="0"/>
          </a:p>
        </p:txBody>
      </p:sp>
      <p:sp>
        <p:nvSpPr>
          <p:cNvPr id="3" name="TextBox 2"/>
          <p:cNvSpPr txBox="1"/>
          <p:nvPr/>
        </p:nvSpPr>
        <p:spPr>
          <a:xfrm rot="5400000">
            <a:off x="7921200" y="3779502"/>
            <a:ext cx="738664" cy="113877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zh-CN" altLang="en-US" sz="3600" b="1" dirty="0" smtClean="0"/>
              <a:t>  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4786322"/>
            <a:ext cx="7643866" cy="12926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 dirty="0" smtClean="0"/>
              <a:t>     </a:t>
            </a:r>
            <a:r>
              <a:rPr lang="zh-CN" altLang="en-US" sz="2800" b="1" dirty="0" smtClean="0"/>
              <a:t>那么，安史之乱到底是一段怎样的历史呢？首先我们先来看一下这场叛乱的始作俑者。</a:t>
            </a:r>
            <a:endParaRPr lang="en-US" altLang="zh-CN" sz="2800" b="1" dirty="0" smtClean="0"/>
          </a:p>
          <a:p>
            <a:endParaRPr lang="zh-CN" altLang="en-US" dirty="0"/>
          </a:p>
        </p:txBody>
      </p:sp>
      <p:pic>
        <p:nvPicPr>
          <p:cNvPr id="14338" name="Picture 2" descr="C:\Users\Administrator.NWB65B9N9INMB3I\Desktop\471c0000f51fd2d8199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1604" y="1357298"/>
            <a:ext cx="5715000" cy="3162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80121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“安”：</a:t>
            </a:r>
            <a:r>
              <a:rPr lang="zh-CN" altLang="en-US" sz="3200" b="1" dirty="0" smtClean="0"/>
              <a:t>指的是安禄山，当时他兼任平卢、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范阳、河东三镇 的节度使。</a:t>
            </a:r>
            <a:endParaRPr lang="zh-CN" altLang="en-US" sz="3200" b="1" dirty="0"/>
          </a:p>
        </p:txBody>
      </p:sp>
      <p:pic>
        <p:nvPicPr>
          <p:cNvPr id="6" name="Picture 2" descr="C:\Users\Administrator.NWB65B9N9INMB3I\Desktop\d4e443799db34c72b72460e3cfe2a026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81302" y="1966905"/>
            <a:ext cx="4500594" cy="4019550"/>
          </a:xfrm>
          <a:prstGeom prst="rect">
            <a:avLst/>
          </a:prstGeom>
          <a:noFill/>
        </p:spPr>
      </p:pic>
      <p:sp>
        <p:nvSpPr>
          <p:cNvPr id="7" name="右箭头 6"/>
          <p:cNvSpPr/>
          <p:nvPr/>
        </p:nvSpPr>
        <p:spPr>
          <a:xfrm rot="3371558">
            <a:off x="5217160" y="1530350"/>
            <a:ext cx="722630" cy="285750"/>
          </a:xfrm>
          <a:prstGeom prst="right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521" y="509571"/>
            <a:ext cx="78581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“吏”：</a:t>
            </a:r>
            <a:r>
              <a:rPr lang="zh-CN" altLang="en-US" sz="3200" b="1" dirty="0" smtClean="0"/>
              <a:t>指的是吏思明，他是安禄山的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得力部将。就是安史之乱的另一位始作俑者。</a:t>
            </a:r>
            <a:endParaRPr lang="zh-CN" altLang="en-US" sz="3200" b="1" dirty="0" smtClean="0"/>
          </a:p>
        </p:txBody>
      </p:sp>
      <p:pic>
        <p:nvPicPr>
          <p:cNvPr id="15362" name="Picture 2" descr="1_副本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71802" y="2786058"/>
            <a:ext cx="4286250" cy="2743201"/>
          </a:xfrm>
          <a:prstGeom prst="rect">
            <a:avLst/>
          </a:prstGeom>
          <a:noFill/>
        </p:spPr>
      </p:pic>
      <p:sp>
        <p:nvSpPr>
          <p:cNvPr id="4" name="右箭头 3"/>
          <p:cNvSpPr/>
          <p:nvPr/>
        </p:nvSpPr>
        <p:spPr>
          <a:xfrm rot="2120472">
            <a:off x="2420674" y="2071247"/>
            <a:ext cx="1086299" cy="285752"/>
          </a:xfrm>
          <a:prstGeom prst="right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725" y="118745"/>
            <a:ext cx="89312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唐天宝</a:t>
            </a:r>
            <a:r>
              <a:rPr lang="en-US" altLang="zh-CN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14</a:t>
            </a:r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年，</a:t>
            </a:r>
            <a:r>
              <a:rPr lang="en-US" altLang="zh-CN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</a:t>
            </a:r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即公元</a:t>
            </a:r>
            <a:r>
              <a:rPr lang="en-US" altLang="zh-CN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755</a:t>
            </a:r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年</a:t>
            </a:r>
            <a:r>
              <a:rPr lang="en-US" altLang="zh-CN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)</a:t>
            </a:r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，安禄山在范阳这个地方起兵，短时间内，安禄山就控制了河北大部分郡县，河南部分郡县也望风归降。</a:t>
            </a:r>
            <a:endParaRPr lang="zh-CN" altLang="en-US" sz="2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80110" y="970280"/>
            <a:ext cx="6748145" cy="54222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0515" y="0"/>
            <a:ext cx="84397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尽管唐朝中央也有不少名将，他们个个骁勇善战。满怀热情</a:t>
            </a:r>
            <a:r>
              <a:rPr lang="en-US" altLang="zh-CN" sz="24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但由于一些奸臣小人作祟，唐玄宗形势估计错误。洛阳，潼关相继失守，最后也把长安也搭了进去。</a:t>
            </a:r>
            <a:endParaRPr lang="zh-CN" altLang="en-US" sz="2400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515" y="1198880"/>
            <a:ext cx="8368665" cy="44526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45669257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1721</Words>
  <Application>WPS 演示</Application>
  <PresentationFormat>全屏显示(4:3)</PresentationFormat>
  <Paragraphs>141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微软雅黑</vt:lpstr>
      <vt:lpstr>汉鼎繁古印</vt:lpstr>
      <vt:lpstr>汉鼎繁淡古</vt:lpstr>
      <vt:lpstr>仿宋</vt:lpstr>
      <vt:lpstr>黑体</vt:lpstr>
      <vt:lpstr>Calibri</vt:lpstr>
      <vt:lpstr>Arial Unicode MS</vt:lpstr>
      <vt:lpstr>Office 主题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微课：《石壕吏》社会背景分析</dc:title>
  <dc:creator>Administrator</dc:creator>
  <cp:lastModifiedBy>lu</cp:lastModifiedBy>
  <cp:revision>43</cp:revision>
  <dcterms:created xsi:type="dcterms:W3CDTF">2020-05-28T07:44:00Z</dcterms:created>
  <dcterms:modified xsi:type="dcterms:W3CDTF">2020-05-30T13:48:52Z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