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</p:sldMasterIdLst>
  <p:notesMasterIdLst>
    <p:notesMasterId r:id="rId2"/>
  </p:notesMasterIdLst>
  <p:sldIdLst>
    <p:sldId id="257" r:id="rId3"/>
    <p:sldId id="256" r:id="rId4"/>
    <p:sldId id="259" r:id="rId5"/>
    <p:sldId id="261" r:id="rId6"/>
    <p:sldId id="262" r:id="rId7"/>
    <p:sldId id="264" r:id="rId8"/>
    <p:sldId id="263" r:id="rId9"/>
    <p:sldId id="265" r:id="rId10"/>
    <p:sldId id="290" r:id="rId11"/>
    <p:sldId id="286" r:id="rId12"/>
    <p:sldId id="284" r:id="rId13"/>
    <p:sldId id="287" r:id="rId14"/>
    <p:sldId id="291" r:id="rId15"/>
    <p:sldId id="288" r:id="rId16"/>
    <p:sldId id="293" r:id="rId17"/>
    <p:sldId id="289" r:id="rId18"/>
    <p:sldId id="285" r:id="rId19"/>
    <p:sldId id="292" r:id="rId20"/>
    <p:sldId id="269" r:id="rId21"/>
    <p:sldId id="266" r:id="rId22"/>
    <p:sldId id="294" r:id="rId23"/>
    <p:sldId id="267" r:id="rId24"/>
    <p:sldId id="277" r:id="rId25"/>
    <p:sldId id="258" r:id="rId26"/>
    <p:sldId id="260" r:id="rId27"/>
    <p:sldId id="268" r:id="rId28"/>
    <p:sldId id="295" r:id="rId29"/>
    <p:sldId id="296" r:id="rId30"/>
    <p:sldId id="297" r:id="rId31"/>
    <p:sldId id="270" r:id="rId32"/>
    <p:sldId id="298" r:id="rId33"/>
    <p:sldId id="299" r:id="rId34"/>
    <p:sldId id="271" r:id="rId35"/>
    <p:sldId id="300" r:id="rId36"/>
    <p:sldId id="301" r:id="rId37"/>
    <p:sldId id="282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>
        <p:scale>
          <a:sx n="60" d="100"/>
          <a:sy n="60" d="100"/>
        </p:scale>
        <p:origin x="-402" y="-1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1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tags" Target="tags/tag1.xml" /><Relationship Id="rId4" Type="http://schemas.openxmlformats.org/officeDocument/2006/relationships/slide" Target="slides/slide2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F601E-32A3-4774-B7B8-F909F045EB49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03927-46A2-4637-8EEE-EFB1B5B1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85394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7032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5412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50218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541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5412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54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91161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5412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50218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541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59756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629026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348910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91161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91161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35860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77301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275555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081788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081788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081788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808178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48176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468564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468564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468564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167353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167353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167353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81072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481696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3123812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95855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50218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541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B03927-46A2-4637-8EEE-EFB1B5B167E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354120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7" descr="底纹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44533" y="2293879"/>
            <a:ext cx="6790267" cy="1082615"/>
          </a:xfrm>
        </p:spPr>
        <p:txBody>
          <a:bodyPr/>
          <a:lstStyle>
            <a:lvl1pPr algn="ctr">
              <a:lnSpc>
                <a:spcPct val="110000"/>
              </a:lnSpc>
              <a:defRPr sz="3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944533" y="3568700"/>
            <a:ext cx="6790267" cy="431800"/>
          </a:xfrm>
        </p:spPr>
        <p:txBody>
          <a:bodyPr/>
          <a:lstStyle>
            <a:lvl1pPr marL="0" indent="0" algn="ctr">
              <a:buFontTx/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5" descr="车马mulu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02207" y="2622255"/>
            <a:ext cx="5697912" cy="3622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6439330"/>
      </p:ext>
    </p:extLst>
  </p:cSld>
  <p:clrMapOvr>
    <a:masterClrMapping/>
  </p:clrMapOvr>
  <p:transition/>
  <p:timing/>
  <p:extLst mod="1">
    <p:ext uri="{DCECCB84-F9BA-43D5-87BE-67443E8EF086}">
      <p15:sldGuideLst xmlns:p15="http://schemas.microsoft.com/office/powerpoint/2012/main" xmlns="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97334691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444567" y="476250"/>
            <a:ext cx="2937933" cy="56784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4418" y="476250"/>
            <a:ext cx="8616949" cy="56784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203791045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30953820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39878513"/>
      </p:ext>
    </p:extLst>
  </p:cSld>
  <p:clrMapOvr>
    <a:masterClrMapping/>
  </p:clrMapOvr>
  <p:transition/>
  <p:timing/>
  <p:extLst mod="1"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8" y="1412876"/>
            <a:ext cx="5681133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8752" y="1412876"/>
            <a:ext cx="5683249" cy="47418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28712870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10686776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1454247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98493748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948011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0646554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image" Target="../media/image3.pn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2" descr="底纹-0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4420" y="539750"/>
            <a:ext cx="10957981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4418" y="1260476"/>
            <a:ext cx="10957983" cy="4741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5C3B8A14-0A16-471D-BF7B-AD4F43CCCB82}" type="datetimeFigureOut">
              <a:rPr lang="zh-CN" altLang="en-US" smtClean="0"/>
              <a:t>2021/2/20</a:t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D0CD235-CF7D-4B13-AA5A-336B30329B6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片 4" descr="车马-0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5335308"/>
            <a:ext cx="1600200" cy="1140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134359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>
          <a:solidFill>
            <a:srgbClr val="FF3300"/>
          </a:solidFill>
          <a:latin typeface="Arial" panose="020b0604020202020204" pitchFamily="34" charset="0"/>
          <a:ea typeface="华文中宋" panose="02010600040101010101" pitchFamily="2" charset="-122"/>
          <a:cs typeface="宋体" panose="02010600030101010101" pitchFamily="2" charset="-122"/>
        </a:defRPr>
      </a:lvl9pPr>
    </p:titleStyle>
    <p:bodyStyle>
      <a:lvl1pPr marL="444500" indent="-358775" algn="l" rtl="0" eaLnBrk="1" fontAlgn="base" hangingPunct="1"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" panose="05000000000000000000" pitchFamily="2" charset="2"/>
        <a:buChar char=""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44500" indent="0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defRPr sz="2000" kern="1200">
          <a:solidFill>
            <a:srgbClr val="4D4D4D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 kern="1200">
          <a:solidFill>
            <a:srgbClr val="4D4D4D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200" kern="1200">
          <a:solidFill>
            <a:srgbClr val="4D4D4D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200" kern="1200">
          <a:solidFill>
            <a:srgbClr val="4D4D4D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hyperlink" Target="http://www.rapidesign.cn/" TargetMode="Externa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Relationship Id="rId3" Type="http://schemas.openxmlformats.org/officeDocument/2006/relationships/hyperlink" Target="http://www.rapidesign.cn/" TargetMode="Externa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8.xml" /><Relationship Id="rId3" Type="http://schemas.openxmlformats.org/officeDocument/2006/relationships/hyperlink" Target="http://www.rapidesign.cn/" TargetMode="Ex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9.xml" /><Relationship Id="rId3" Type="http://schemas.openxmlformats.org/officeDocument/2006/relationships/hyperlink" Target="http://www.rapidesign.cn/" TargetMode="Ex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6.xml" /><Relationship Id="rId3" Type="http://schemas.openxmlformats.org/officeDocument/2006/relationships/image" Target="../media/image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Rectangle 5"/>
          <p:cNvSpPr/>
          <p:nvPr/>
        </p:nvSpPr>
        <p:spPr bwMode="auto">
          <a:xfrm>
            <a:off x="650240" y="1138589"/>
            <a:ext cx="9702800" cy="999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Lato Light" charset="0"/>
                <a:sym typeface="Lato Light" charset="0"/>
              </a:rPr>
              <a:t>大家对“是金子总会发光的”这一句话，有什么体会想法？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Lato Light" charset="0"/>
                <a:sym typeface="Lato Light" charset="0"/>
              </a:rPr>
              <a:t>是不是真的，是金子，总会发光的？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Lato Light" charset="0"/>
                <a:sym typeface="Lato Light" charset="0"/>
              </a:rPr>
              <a:t>历史上有些人终其一生，怀才不遇，</a:t>
            </a:r>
            <a:endParaRPr lang="en-US" altLang="zh-CN" sz="280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Lato Light" charset="0"/>
                <a:sym typeface="Lato Light" charset="0"/>
              </a:rPr>
              <a:t>也有些人，在角落里守候多时，终于等到了自己能大展所长的一天。</a:t>
            </a:r>
            <a:endParaRPr lang="en-US" sz="28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Lato Light" charset="0"/>
              <a:sym typeface="Lato Light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7918" y="484094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005897"/>
                </a:solidFill>
              </a:rPr>
              <a:t>前言</a:t>
            </a:r>
            <a:endParaRPr lang="zh-CN" altLang="en-US" sz="3200" b="1">
              <a:solidFill>
                <a:srgbClr val="00589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966114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84802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提问二：第二段出场人物有三个，各自有什么特点？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44305" y="1138535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佚之狐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84905" y="115622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洞察人事</a:t>
            </a:r>
          </a:p>
        </p:txBody>
      </p:sp>
      <p:sp>
        <p:nvSpPr>
          <p:cNvPr id="35" name="矩形 34"/>
          <p:cNvSpPr/>
          <p:nvPr/>
        </p:nvSpPr>
        <p:spPr>
          <a:xfrm>
            <a:off x="643772" y="2546529"/>
            <a:ext cx="9188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郑伯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51163" y="254829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未能知人善用</a:t>
            </a:r>
          </a:p>
        </p:txBody>
      </p:sp>
      <p:sp>
        <p:nvSpPr>
          <p:cNvPr id="37" name="矩形 36"/>
          <p:cNvSpPr/>
          <p:nvPr/>
        </p:nvSpPr>
        <p:spPr>
          <a:xfrm>
            <a:off x="2132067" y="3256213"/>
            <a:ext cx="307007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8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但能勇于承认错误</a:t>
            </a:r>
            <a:endParaRPr lang="zh-CN" altLang="en-US" sz="28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6150" y="4036409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烛之武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71551" y="4038180"/>
            <a:ext cx="485261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怀才不遇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虽有怨言，但以国家大义为先</a:t>
            </a:r>
          </a:p>
        </p:txBody>
      </p:sp>
      <p:sp>
        <p:nvSpPr>
          <p:cNvPr id="12" name="矩形 11"/>
          <p:cNvSpPr/>
          <p:nvPr/>
        </p:nvSpPr>
        <p:spPr>
          <a:xfrm>
            <a:off x="2526465" y="5103674"/>
            <a:ext cx="5157225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郑国虽然有危，但举国上下，君臣一心，共同对外</a:t>
            </a:r>
            <a:endParaRPr lang="zh-CN" altLang="en-US" sz="32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61114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5" grpId="0"/>
      <p:bldP spid="36" grpId="0"/>
      <p:bldP spid="37" grpId="0"/>
      <p:bldP spid="10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rgbClr val="005897"/>
                </a:solidFill>
              </a:rPr>
              <a:t>学习文言知识</a:t>
            </a:r>
            <a:endParaRPr lang="zh-CN" altLang="en-US" b="1">
              <a:solidFill>
                <a:srgbClr val="005897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2912" y="995993"/>
            <a:ext cx="11568753" cy="5148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夜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缒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而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出，见秦伯，曰：“秦、晋围郑，郑既知亡矣。若亡郑而有益于君，敢以烦执事。越国以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鄙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远，君知其难也，焉用亡郑以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陪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邻？邻之厚，君之薄也。若舍郑以为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东道主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行李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之往来，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共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其乏困，君亦无所害。且君尝为晋君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赐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矣，许君焦、瑕，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朝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济而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夕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设版焉，君之所知也。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夫晋，何厌之有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？既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东封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郑，又欲肆其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西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封，若不阙秦，将焉取之？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阙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秦以利晋，唯君图之。”秦伯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说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，与郑人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盟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。使杞子、逢孙、杨孙戍之，乃还。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83544" y="824637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名作状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84161" y="1741311"/>
            <a:ext cx="16530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意动用法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13915" y="1754959"/>
            <a:ext cx="1653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状语后置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57364" y="2532881"/>
            <a:ext cx="16530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古今异义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27725" y="2576098"/>
            <a:ext cx="31213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通假字，通“供”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408171" y="1704917"/>
            <a:ext cx="31213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通假字，通“倍”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21190" y="3440457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名作状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975693" y="3415436"/>
            <a:ext cx="16530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宾语前置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602793" y="4241125"/>
            <a:ext cx="1653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使动用法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68707" y="895150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表修饰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99800" y="4270695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名作状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77133" y="4286618"/>
            <a:ext cx="16530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使动用法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69456" y="5146426"/>
            <a:ext cx="31213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通假字，通“悦”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27683" y="5953919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名作动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58961" y="3431358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动作名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263800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提问一：烛之武是怎样出城的，意味着什么？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2772" y="1138535"/>
            <a:ext cx="16530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夜缒而出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84905" y="115622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郑国被围，情况十分危急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191136" y="1646429"/>
            <a:ext cx="95622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提问二：烛之武是怎样劝服秦伯退兵的？请结合原文分析。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572" y="2208622"/>
            <a:ext cx="1100919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秦、晋围郑，郑既知亡矣。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若亡郑而有益于君，敢以烦执事。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越国以鄙远，君知其难也，焉用亡郑以陪邻？邻之厚，君之薄也。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若舍郑以为东道主，行李之往来，共其乏困，君亦无所害。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且君尝为晋君赐矣，许君焦、瑕，朝济而夕设版焉，君之所知也。夫晋，何厌之有？既东封郑，又欲肆其西封，若不阙秦，将焉取之？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阙秦以利晋，唯君图之。”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61114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提问一：烛之武是怎样出城的，意味着什么？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2772" y="1138535"/>
            <a:ext cx="16530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夜缒而出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84905" y="1156227"/>
            <a:ext cx="42402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郑国被围，情况十分危急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191136" y="1646429"/>
            <a:ext cx="120404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提问二：国君派出外交使者本来是正大光明的，为什么选择在夜里，不是从</a:t>
            </a:r>
            <a:endParaRPr lang="en-US" altLang="zh-CN" sz="2800" b="1" smtClean="0">
              <a:solidFill>
                <a:srgbClr val="005897"/>
              </a:solidFill>
            </a:endParaRPr>
          </a:p>
          <a:p>
            <a:r>
              <a:rPr lang="zh-CN" altLang="en-US" sz="2800" b="1" smtClean="0">
                <a:solidFill>
                  <a:srgbClr val="005897"/>
                </a:solidFill>
              </a:rPr>
              <a:t>城门走出来，而是从城头上用绳子吊下来？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4799" y="2633723"/>
            <a:ext cx="114049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一个“夜”，一个“缒”，这个春秋笔法用得太绝了。第一因为外交使者不敢白天公开出来，城门都不敢开。第二因为不想让晋国发现，所以要晚上。这是写情节的进展，又是回过头来用这一结果说明前文的原因：军事形势的“危”和“急”，也说明国君为何“求”，还毫不犹豫地承认自己有“过”。</a:t>
            </a:r>
          </a:p>
        </p:txBody>
      </p:sp>
      <p:sp>
        <p:nvSpPr>
          <p:cNvPr id="8" name="文本框 3"/>
          <p:cNvSpPr txBox="1"/>
          <p:nvPr/>
        </p:nvSpPr>
        <p:spPr>
          <a:xfrm>
            <a:off x="151524" y="4746746"/>
            <a:ext cx="63161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提问三：烛之武是如何劝退秦师的呢？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61114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10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/>
          <p:cNvSpPr/>
          <p:nvPr/>
        </p:nvSpPr>
        <p:spPr>
          <a:xfrm>
            <a:off x="222912" y="106861"/>
            <a:ext cx="1180076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秦、晋围郑，郑既知亡矣。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若亡郑而有益于君，敢以烦执事。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越国以鄙远，君知其难也，焉用亡郑以陪邻？邻之厚，君之薄也。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若舍郑以为东道主，行李之往来，共其乏困，君亦无所害。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且君尝为晋君赐矣，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……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夫晋，何厌之有？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既东封郑，又欲肆其西封，若不阙秦，将焉取之？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阙秦以利晋，唯君图之。”</a:t>
            </a:r>
            <a:endParaRPr lang="zh-CN" altLang="en-US" sz="2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1980" y="783693"/>
            <a:ext cx="752642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表明非为郑国而来游说，才有了谈判的基础。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5197" y="1700368"/>
            <a:ext cx="789350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引出战后的核心问题，亡郑究竟对秦有何好处？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710" y="2589747"/>
            <a:ext cx="75264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一语道破个中利害：亡郑壮大晋国薄弱秦国。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928" y="3397240"/>
            <a:ext cx="495680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道出留住郑国对秦国有何好处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49316" y="4259324"/>
            <a:ext cx="752641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提醒晋国有食言的前车之鉴和难以满足的事实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37943" y="5025874"/>
            <a:ext cx="42226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直接指出晋国的狼子野心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61842" y="5683241"/>
            <a:ext cx="31213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最后请君好好考虑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61114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005897"/>
                </a:solidFill>
              </a:rPr>
              <a:t>烛之武的劝说逻辑</a:t>
            </a:r>
            <a:endParaRPr lang="zh-CN" altLang="en-US" sz="3200" b="1">
              <a:solidFill>
                <a:srgbClr val="005897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9159" y="1220422"/>
            <a:ext cx="48173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“亡郑”等于“陪晋”</a:t>
            </a:r>
            <a:endParaRPr lang="zh-CN" altLang="en-US" sz="36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1948929"/>
            <a:ext cx="525438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“陪晋”等于“害秦”</a:t>
            </a:r>
            <a:endParaRPr lang="zh-CN" altLang="en-US" sz="36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40036" y="2612022"/>
            <a:ext cx="503537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6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“害秦”等于“亡秦”</a:t>
            </a:r>
            <a:endParaRPr lang="zh-CN" altLang="en-US" sz="36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58025" y="1971049"/>
            <a:ext cx="48814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“亡郑”等于“亡秦”</a:t>
            </a:r>
            <a:endParaRPr lang="zh-CN" altLang="en-US" sz="36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右箭头 30"/>
          <p:cNvSpPr/>
          <p:nvPr/>
        </p:nvSpPr>
        <p:spPr>
          <a:xfrm>
            <a:off x="5486400" y="1897039"/>
            <a:ext cx="1255594" cy="9416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04800" y="4018213"/>
            <a:ext cx="97536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zh-CN" altLang="en-US" sz="3600" b="1" cap="none" spc="0" smtClean="0">
                <a:solidFill>
                  <a:schemeClr val="accent3"/>
                </a:solidFill>
                <a:effectLst/>
              </a:rPr>
              <a:t>总结烛之武的游说策略：以退为进，消除戒备；理利相济，诱发共鸣；引史为证，转移矛盾。</a:t>
            </a:r>
            <a:endParaRPr lang="zh-CN" altLang="en-US" sz="3600" b="1" cap="none" spc="0"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7419182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70375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提问四：秦伯最后下了一个什么样的决定？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92772" y="1138535"/>
            <a:ext cx="16530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与郑人盟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84905" y="1156227"/>
            <a:ext cx="350288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驻兵于郑，为郑协防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10" name="文本框 3"/>
          <p:cNvSpPr txBox="1"/>
          <p:nvPr/>
        </p:nvSpPr>
        <p:spPr>
          <a:xfrm>
            <a:off x="191136" y="1646429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提问五：郑国的危机是不是到这里就解除了？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68572" y="2208622"/>
            <a:ext cx="110091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Adobe 黑体 Std R" pitchFamily="34" charset="-122"/>
                <a:ea typeface="Adobe 黑体 Std R" pitchFamily="34" charset="-122"/>
              </a:rPr>
              <a:t>并没有，还有晋国没有撤退。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61114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rgbClr val="005897"/>
                </a:solidFill>
              </a:rPr>
              <a:t>学习文言知识</a:t>
            </a:r>
            <a:endParaRPr lang="zh-CN" altLang="en-US" b="1">
              <a:solidFill>
                <a:srgbClr val="005897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2912" y="995993"/>
            <a:ext cx="1156875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</a:t>
            </a:r>
            <a:r>
              <a:rPr lang="zh-CN" altLang="en-US" sz="2800" smtClean="0"/>
              <a:t>　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子犯请击之。公曰：“不可。微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夫人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之力不及此。因人之力而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敝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之，不仁；失其所与，不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知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；以乱易整，不武。吾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其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还也。”亦去之。</a:t>
            </a:r>
          </a:p>
        </p:txBody>
      </p:sp>
      <p:sp>
        <p:nvSpPr>
          <p:cNvPr id="22" name="矩形 21"/>
          <p:cNvSpPr/>
          <p:nvPr/>
        </p:nvSpPr>
        <p:spPr>
          <a:xfrm>
            <a:off x="5854889" y="879228"/>
            <a:ext cx="16530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古今异义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67348" y="1741312"/>
            <a:ext cx="31213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通假字，通“智”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704216" y="1663974"/>
            <a:ext cx="9188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还是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57357" y="881502"/>
            <a:ext cx="23871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形作动，损害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263800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  <p:bldP spid="27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81195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提问一：晋文公撤退意味着什么？为何要这样写？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0334" y="1175435"/>
            <a:ext cx="109000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 最后的尾声，让晋国君臣说话，一笔两用。表面是有人建议晋文公追击秦军，晋文公的回答是不行，显示他认清形势，觉得打击秦国“不仁、不知、不武”；深层则是侧面显示烛之武举重若轻，解决了主要矛盾，次要矛盾迎刃而解。</a:t>
            </a:r>
          </a:p>
        </p:txBody>
      </p:sp>
    </p:spTree>
    <p:extLst>
      <p:ext uri="{BB962C8B-B14F-4D97-AF65-F5344CB8AC3E}">
        <p14:creationId xmlns="" xmlns:p14="http://schemas.microsoft.com/office/powerpoint/2010/main" val="190561114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/>
        </p:nvGrpSpPr>
        <p:grpSpPr>
          <a:xfrm>
            <a:off x="6522661" y="3432661"/>
            <a:ext cx="3296836" cy="501147"/>
            <a:chOff x="6009180" y="1074340"/>
            <a:chExt cx="3302857" cy="502062"/>
          </a:xfrm>
          <a:solidFill>
            <a:srgbClr val="005897"/>
          </a:solidFill>
        </p:grpSpPr>
        <p:sp>
          <p:nvSpPr>
            <p:cNvPr id="31" name="矩形 30"/>
            <p:cNvSpPr/>
            <p:nvPr/>
          </p:nvSpPr>
          <p:spPr>
            <a:xfrm>
              <a:off x="6009180" y="1074340"/>
              <a:ext cx="3302857" cy="502062"/>
            </a:xfrm>
            <a:prstGeom prst="rect">
              <a:avLst/>
            </a:prstGeom>
            <a:grpFill/>
            <a:ln>
              <a:noFill/>
            </a:ln>
            <a:effectLst>
              <a:outerShdw blurRad="76200" dist="76200" dir="5400000" algn="ctr" rotWithShape="0">
                <a:srgbClr val="000000">
                  <a:alpha val="9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6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323125" y="1098262"/>
              <a:ext cx="1418358" cy="46186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396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文本特色</a:t>
              </a:r>
              <a:endParaRPr lang="zh-CN" altLang="en-US" sz="2396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97188" y="2111189"/>
            <a:ext cx="29161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mtClean="0">
                <a:solidFill>
                  <a:srgbClr val="005897"/>
                </a:solidFill>
              </a:rPr>
              <a:t>Part 03</a:t>
            </a:r>
            <a:endParaRPr lang="zh-CN" altLang="en-US" sz="6600">
              <a:solidFill>
                <a:srgbClr val="005897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0929" y="6119473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29381631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5482572" y="2818086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smtClean="0">
                <a:solidFill>
                  <a:srgbClr val="005897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烛之武退秦师</a:t>
            </a:r>
            <a:endParaRPr lang="zh-CN" altLang="en-US" sz="4800">
              <a:solidFill>
                <a:srgbClr val="005897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49025" y="3525972"/>
            <a:ext cx="5581373" cy="0"/>
          </a:xfrm>
          <a:prstGeom prst="line">
            <a:avLst/>
          </a:prstGeom>
          <a:ln>
            <a:solidFill>
              <a:srgbClr val="0058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624431" y="356044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  <a:latin typeface="青鸟华光简隶变" pitchFamily="2" charset="-122"/>
                <a:ea typeface="青鸟华光简隶变" pitchFamily="2" charset="-122"/>
              </a:rPr>
              <a:t>左传</a:t>
            </a:r>
            <a:endParaRPr lang="zh-CN" altLang="en-US" sz="2800" b="1">
              <a:solidFill>
                <a:srgbClr val="005897"/>
              </a:solidFill>
              <a:latin typeface="青鸟华光简隶变" pitchFamily="2" charset="-122"/>
              <a:ea typeface="青鸟华光简隶变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4819638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413321"/>
            <a:ext cx="74783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请分析一下烛之武的人物形象。</a:t>
            </a:r>
            <a:endParaRPr lang="zh-CN" altLang="en-US" sz="40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7504" y="1372814"/>
            <a:ext cx="1162969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 烛之武听了郑文公的话，就去了，表现了其爱国心。从利害关系打动秦穆公，显出他的智慧学识和辩才。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本文塑造了一个不计前嫌、挽狂澜于既倒的英雄形象。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用语言描写突出了烛之武的不卑不亢、张弛有度；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用细节描写与侧面衬托，表现了他“视死忽如归”的英雄气概和超人智慧。</a:t>
            </a:r>
          </a:p>
          <a:p>
            <a:br>
              <a:rPr lang="zh-CN" altLang="en-US" smtClean="0"/>
            </a:br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6154205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语言特色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0" y="1055465"/>
            <a:ext cx="12192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《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左传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以有限的显性语言隐含丰富内涵，语言精练到极点。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 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烛之武起初推辞，后来一百八十度大转弯，只用了两个字的短句</a:t>
            </a:r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——“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许之”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，惜墨如金，举重若轻，这是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左传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一以贯之的笔法。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 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烛之武成功说服秦穆公退兵，也只用了两个字</a:t>
            </a:r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——“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乃还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最后晋文公退兵，用了三个字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——“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亦去之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”。全文几乎只用名词和动词，形容、渲染、抒情、描写，一概不取。</a:t>
            </a:r>
          </a:p>
        </p:txBody>
      </p:sp>
    </p:spTree>
    <p:extLst>
      <p:ext uri="{BB962C8B-B14F-4D97-AF65-F5344CB8AC3E}">
        <p14:creationId xmlns="" xmlns:p14="http://schemas.microsoft.com/office/powerpoint/2010/main" val="277419182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矩形 21"/>
          <p:cNvSpPr/>
          <p:nvPr/>
        </p:nvSpPr>
        <p:spPr>
          <a:xfrm>
            <a:off x="0" y="409078"/>
            <a:ext cx="12192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 但是在对话中，却用了不少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语气词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。如，佚之狐举荐烛之武：“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国危矣！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”郑伯对烛之武说：“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是寡人之过也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。”“然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郑亡，子亦有不利焉。”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烛之武推辞：“今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老矣，无能为也已。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”烛之武对秦穆公说：“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郑既知亡矣。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君知其难也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。”“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邻之厚，君之薄也。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且君尝为晋君赐矣。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朝济而夕设版焉。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君之所知也！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   晋文公最后也说：“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吾其还也。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”所有这些语气词，均系虚词，没有实词的具体意义，却有情绪上的意味。有了这四个“矣”、五个“也”、一个“焉”、一个“也已”，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不但人物的情绪，而且现场感都大大增强了。值得注意的是，每个虚词潜在的意味均不同，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如四个“矣”：佚之狐的“国危矣”，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是紧张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；烛之武的“今老矣”，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是推脱，说得很放松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；烛之武对晋文公说“郑既知亡矣”，是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退一万步的假定，有试探的意味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；至于“且君尝为晋君赐矣”，这是挑拨秦晋关系，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有了这个“矣”，语气就很肯定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。如果把语气词省略掉，在语义上没有什么改变，但是人物的心态损失就太大了。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不用形容词、副词，只用动词和名词，却反复运用语气词，乃</a:t>
            </a:r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左传</a:t>
            </a:r>
            <a:r>
              <a:rPr lang="en-US" altLang="zh-CN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修辞的一大特色。</a:t>
            </a:r>
          </a:p>
        </p:txBody>
      </p:sp>
    </p:spTree>
    <p:extLst>
      <p:ext uri="{BB962C8B-B14F-4D97-AF65-F5344CB8AC3E}">
        <p14:creationId xmlns="" xmlns:p14="http://schemas.microsoft.com/office/powerpoint/2010/main" val="277419182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/>
        </p:nvGrpSpPr>
        <p:grpSpPr>
          <a:xfrm>
            <a:off x="6522661" y="3432661"/>
            <a:ext cx="3296836" cy="501147"/>
            <a:chOff x="6009180" y="1074340"/>
            <a:chExt cx="3302857" cy="502062"/>
          </a:xfrm>
          <a:solidFill>
            <a:srgbClr val="005897"/>
          </a:solidFill>
        </p:grpSpPr>
        <p:sp>
          <p:nvSpPr>
            <p:cNvPr id="31" name="矩形 30"/>
            <p:cNvSpPr/>
            <p:nvPr/>
          </p:nvSpPr>
          <p:spPr>
            <a:xfrm>
              <a:off x="6009180" y="1074340"/>
              <a:ext cx="3302857" cy="502062"/>
            </a:xfrm>
            <a:prstGeom prst="rect">
              <a:avLst/>
            </a:prstGeom>
            <a:grpFill/>
            <a:ln>
              <a:noFill/>
            </a:ln>
            <a:effectLst>
              <a:outerShdw blurRad="76200" dist="76200" dir="5400000" algn="ctr" rotWithShape="0">
                <a:srgbClr val="000000">
                  <a:alpha val="9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6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323125" y="1098262"/>
              <a:ext cx="2035035" cy="46186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396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文言知识总结</a:t>
              </a:r>
              <a:endParaRPr lang="zh-CN" altLang="en-US" sz="2396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97188" y="2111189"/>
            <a:ext cx="29161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mtClean="0">
                <a:solidFill>
                  <a:srgbClr val="005897"/>
                </a:solidFill>
              </a:rPr>
              <a:t>Part 04</a:t>
            </a:r>
            <a:endParaRPr lang="zh-CN" altLang="en-US" sz="6600">
              <a:solidFill>
                <a:srgbClr val="00589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8131834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矩形 29"/>
          <p:cNvSpPr/>
          <p:nvPr/>
        </p:nvSpPr>
        <p:spPr>
          <a:xfrm>
            <a:off x="194440" y="717782"/>
            <a:ext cx="11613931" cy="2677656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1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．今老矣，无能为也已　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2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．共其乏困　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3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．夫晋，何厌之有　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4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．若不阙秦，将焉取之　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5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．秦伯说，与郑人盟　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6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．失其所与，不知　</a:t>
            </a:r>
            <a:endParaRPr lang="zh-CN" altLang="en-US" sz="2800" b="1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177861" y="717782"/>
            <a:ext cx="5943601" cy="2677656"/>
          </a:xfrm>
          <a:prstGeom prst="rect">
            <a:avLst/>
          </a:prstGeom>
          <a:solidFill>
            <a:schemeClr val="lt1">
              <a:alpha val="32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（已，通“矣”，语气词，了。）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（共，通“供”，供给。）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（厌，通“餍”，满足。）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（阙，通“缺”，侵损，削减。）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（说，通“悦”，高兴。）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（知，通“智”，明智。）</a:t>
            </a:r>
          </a:p>
        </p:txBody>
      </p:sp>
      <p:sp>
        <p:nvSpPr>
          <p:cNvPr id="32" name="矩形 31"/>
          <p:cNvSpPr/>
          <p:nvPr/>
        </p:nvSpPr>
        <p:spPr>
          <a:xfrm>
            <a:off x="9191418" y="5335051"/>
            <a:ext cx="2291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通假字</a:t>
            </a:r>
            <a:endParaRPr lang="zh-CN" altLang="en-US" sz="54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007623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古今异义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70993" y="995626"/>
            <a:ext cx="801939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1</a:t>
            </a:r>
            <a:r>
              <a:rPr lang="zh-CN" altLang="en-US" sz="2800" b="1" smtClean="0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．贰于楚也  </a:t>
            </a:r>
            <a:endParaRPr lang="en-US" altLang="zh-CN" sz="2800" b="1" smtClean="0">
              <a:solidFill>
                <a:srgbClr val="00206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古：从属二主，动词；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今：“二”的大写，数词。</a:t>
            </a:r>
          </a:p>
          <a:p>
            <a:r>
              <a:rPr lang="en-US" altLang="zh-CN" sz="2800" b="1" smtClean="0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2</a:t>
            </a:r>
            <a:r>
              <a:rPr lang="zh-CN" altLang="en-US" sz="2800" b="1" smtClean="0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．若舍郑以为东道主</a:t>
            </a:r>
            <a:endParaRPr lang="en-US" altLang="zh-CN" sz="2800" b="1" smtClean="0">
              <a:solidFill>
                <a:srgbClr val="00206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古：东方道路上的主人；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今：泛指设宴请客的主人。 </a:t>
            </a:r>
          </a:p>
          <a:p>
            <a:r>
              <a:rPr lang="en-US" altLang="zh-CN" sz="2800" b="1" smtClean="0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3</a:t>
            </a:r>
            <a:r>
              <a:rPr lang="zh-CN" altLang="en-US" sz="2800" b="1" smtClean="0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．行李之往来，共其乏困 </a:t>
            </a:r>
            <a:endParaRPr lang="en-US" altLang="zh-CN" sz="2800" b="1" smtClean="0">
              <a:solidFill>
                <a:srgbClr val="00206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古：使者，出使的人；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今：指外出之人随身携带的物品。</a:t>
            </a:r>
          </a:p>
          <a:p>
            <a:r>
              <a:rPr lang="en-US" altLang="zh-CN" sz="2800" b="1" smtClean="0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4</a:t>
            </a:r>
            <a:r>
              <a:rPr lang="zh-CN" altLang="en-US" sz="2800" b="1" smtClean="0">
                <a:solidFill>
                  <a:srgbClr val="002060"/>
                </a:solidFill>
                <a:latin typeface="汉仪全唐诗简" pitchFamily="18" charset="-122"/>
                <a:ea typeface="汉仪全唐诗简" pitchFamily="18" charset="-122"/>
              </a:rPr>
              <a:t>．微夫人之力不及此 </a:t>
            </a:r>
            <a:endParaRPr lang="en-US" altLang="zh-CN" sz="2800" b="1" smtClean="0">
              <a:solidFill>
                <a:srgbClr val="00206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古：那个人；</a:t>
            </a:r>
            <a:endParaRPr lang="en-US" altLang="zh-CN" sz="2800" b="1" smtClean="0">
              <a:solidFill>
                <a:srgbClr val="C00000"/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今：尊称一般人的妻子。</a:t>
            </a:r>
          </a:p>
        </p:txBody>
      </p:sp>
    </p:spTree>
    <p:extLst>
      <p:ext uri="{BB962C8B-B14F-4D97-AF65-F5344CB8AC3E}">
        <p14:creationId xmlns="" xmlns:p14="http://schemas.microsoft.com/office/powerpoint/2010/main" val="331158197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词类活用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3" name="矩形 2">
            <a:hlinkClick r:id="rId3"/>
          </p:cNvPr>
          <p:cNvSpPr/>
          <p:nvPr/>
        </p:nvSpPr>
        <p:spPr>
          <a:xfrm>
            <a:off x="0" y="1296744"/>
            <a:ext cx="12192000" cy="4142359"/>
          </a:xfrm>
          <a:prstGeom prst="rect">
            <a:avLst/>
          </a:prstGeom>
          <a:solidFill>
            <a:srgbClr val="005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10205" y="1444860"/>
            <a:ext cx="969053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1.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名词作状语 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①夜缒而出 　（夜：表时间，在晚上） 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②朝济而夕设版焉　（朝：表时间，在早上）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③既东封郑 　（东：表处所，在东边）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④既东封郑，又欲肆其西封</a:t>
            </a:r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(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西：在西方</a:t>
            </a:r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)</a:t>
            </a:r>
            <a:endParaRPr lang="zh-CN" altLang="en-US" sz="3200" b="1">
              <a:solidFill>
                <a:schemeClr val="bg1"/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298947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词类活用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3" name="矩形 2">
            <a:hlinkClick r:id="rId3"/>
          </p:cNvPr>
          <p:cNvSpPr/>
          <p:nvPr/>
        </p:nvSpPr>
        <p:spPr>
          <a:xfrm>
            <a:off x="0" y="1296744"/>
            <a:ext cx="12192000" cy="4142359"/>
          </a:xfrm>
          <a:prstGeom prst="rect">
            <a:avLst/>
          </a:prstGeom>
          <a:solidFill>
            <a:srgbClr val="005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10205" y="1444860"/>
            <a:ext cx="1198179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2.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名词作动词 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①晋军函陵 </a:t>
            </a:r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/ 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秦军汜南　（军：名词用作动词，驻扎）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②与郑人盟 　（名词作动词，结盟、订立同盟）</a:t>
            </a:r>
          </a:p>
          <a:p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3.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名词的使动与意动 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①既东封郑　（封：疆界。名作使动，使</a:t>
            </a:r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……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成为疆界）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②阙秦以利晋　（利：利益、好处。名词作使动，使</a:t>
            </a:r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……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得利）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③越国以鄙远　（鄙：边邑。名词作意动，把</a:t>
            </a:r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……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当作边邑）</a:t>
            </a:r>
          </a:p>
        </p:txBody>
      </p:sp>
    </p:spTree>
    <p:extLst>
      <p:ext uri="{BB962C8B-B14F-4D97-AF65-F5344CB8AC3E}">
        <p14:creationId xmlns="" xmlns:p14="http://schemas.microsoft.com/office/powerpoint/2010/main" val="187298947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词类活用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3" name="矩形 2">
            <a:hlinkClick r:id="rId3"/>
          </p:cNvPr>
          <p:cNvSpPr/>
          <p:nvPr/>
        </p:nvSpPr>
        <p:spPr>
          <a:xfrm>
            <a:off x="0" y="1296744"/>
            <a:ext cx="12192000" cy="4142359"/>
          </a:xfrm>
          <a:prstGeom prst="rect">
            <a:avLst/>
          </a:prstGeom>
          <a:solidFill>
            <a:srgbClr val="005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10205" y="1444860"/>
            <a:ext cx="1198179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1.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动词作名词 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且君尝为晋君赐矣（赐，动词作名词，恩惠）</a:t>
            </a:r>
          </a:p>
          <a:p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2.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动词的使动 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①若不阙秦（阙：使动用法，使</a:t>
            </a:r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……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削减）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②若亡郑而有益于君（亡：使动，使</a:t>
            </a:r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……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灭亡）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③烛之武退秦师（退：使动，使</a:t>
            </a:r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……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退却（撤兵））</a:t>
            </a:r>
          </a:p>
        </p:txBody>
      </p:sp>
    </p:spTree>
    <p:extLst>
      <p:ext uri="{BB962C8B-B14F-4D97-AF65-F5344CB8AC3E}">
        <p14:creationId xmlns="" xmlns:p14="http://schemas.microsoft.com/office/powerpoint/2010/main" val="187298947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词类活用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3" name="矩形 2">
            <a:hlinkClick r:id="rId3"/>
          </p:cNvPr>
          <p:cNvSpPr/>
          <p:nvPr/>
        </p:nvSpPr>
        <p:spPr>
          <a:xfrm>
            <a:off x="0" y="1312510"/>
            <a:ext cx="12192000" cy="4142359"/>
          </a:xfrm>
          <a:prstGeom prst="rect">
            <a:avLst/>
          </a:prstGeom>
          <a:solidFill>
            <a:srgbClr val="0058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10205" y="1444860"/>
            <a:ext cx="1198179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1.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形容词作名词 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①越国以鄙远（远：远地） 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②臣之壮也（壮：壮年人）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③今老矣（老：老年人）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④共其乏困（乏困：缺少的东西）</a:t>
            </a:r>
          </a:p>
          <a:p>
            <a:r>
              <a:rPr lang="en-US" altLang="zh-CN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2.</a:t>
            </a: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形容词作动词 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因人之力而敝之，不仁（敝：形容词作动词，损害） </a:t>
            </a:r>
            <a:b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3200" b="1" smtClean="0">
                <a:solidFill>
                  <a:schemeClr val="bg1"/>
                </a:solidFill>
                <a:latin typeface="汉仪全唐诗简" pitchFamily="18" charset="-122"/>
                <a:ea typeface="汉仪全唐诗简" pitchFamily="18" charset="-122"/>
              </a:rPr>
              <a:t>邻之厚，君之薄也（厚，变雄厚；薄，变薄弱）</a:t>
            </a:r>
          </a:p>
        </p:txBody>
      </p:sp>
    </p:spTree>
    <p:extLst>
      <p:ext uri="{BB962C8B-B14F-4D97-AF65-F5344CB8AC3E}">
        <p14:creationId xmlns="" xmlns:p14="http://schemas.microsoft.com/office/powerpoint/2010/main" val="187298947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/>
        </p:nvGrpSpPr>
        <p:grpSpPr>
          <a:xfrm>
            <a:off x="6522661" y="3330056"/>
            <a:ext cx="3296836" cy="603754"/>
            <a:chOff x="6009180" y="971547"/>
            <a:chExt cx="3302857" cy="604856"/>
          </a:xfrm>
          <a:solidFill>
            <a:srgbClr val="005897"/>
          </a:solidFill>
        </p:grpSpPr>
        <p:sp>
          <p:nvSpPr>
            <p:cNvPr id="31" name="矩形 30"/>
            <p:cNvSpPr/>
            <p:nvPr/>
          </p:nvSpPr>
          <p:spPr>
            <a:xfrm>
              <a:off x="6009180" y="971547"/>
              <a:ext cx="3302857" cy="604856"/>
            </a:xfrm>
            <a:prstGeom prst="rect">
              <a:avLst/>
            </a:prstGeom>
            <a:grpFill/>
            <a:ln>
              <a:noFill/>
            </a:ln>
            <a:effectLst>
              <a:outerShdw blurRad="76200" dist="76200" dir="5400000" algn="ctr" rotWithShape="0">
                <a:srgbClr val="000000">
                  <a:alpha val="9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6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350470" y="988880"/>
              <a:ext cx="1829476" cy="58584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知识相关</a:t>
              </a:r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97188" y="2111189"/>
            <a:ext cx="29161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mtClean="0">
                <a:solidFill>
                  <a:srgbClr val="005897"/>
                </a:solidFill>
              </a:rPr>
              <a:t>Part 01</a:t>
            </a:r>
            <a:endParaRPr lang="zh-CN" altLang="en-US" sz="6600">
              <a:solidFill>
                <a:srgbClr val="00589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63087722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005897"/>
                </a:solidFill>
              </a:rPr>
              <a:t>重要虚词</a:t>
            </a:r>
            <a:endParaRPr lang="zh-CN" altLang="en-US" sz="3200" b="1">
              <a:solidFill>
                <a:srgbClr val="005897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4441" y="976465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以 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①以其无礼于晋 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②敢以烦执事 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③越国以鄙远 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④焉用亡郑以陪邻？ 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⑤若舍郑以为东道主</a:t>
            </a:r>
            <a:endParaRPr lang="zh-CN" altLang="en-US" sz="2800" b="1" smtClean="0">
              <a:solidFill>
                <a:schemeClr val="tx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而 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①今急而求子 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②夜缒而出 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③若亡郑而有利于君 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④朝济而夕设版焉。 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839969" y="976465"/>
            <a:ext cx="6096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（因为，连词）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（拿，用，介词</a:t>
            </a:r>
            <a:r>
              <a:rPr lang="zh-CN" altLang="en-US" sz="2800" b="1" smtClean="0">
                <a:solidFill>
                  <a:srgbClr val="C00000"/>
                </a:solidFill>
                <a:latin typeface="+mj-ea"/>
              </a:rPr>
              <a:t>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（表顺承，连词）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（表顺承，连词）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（把，介词）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（才，连词，表顺承）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（表修饰，连词）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（表顺承，连词）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（表转折，连词）</a:t>
            </a:r>
            <a:endParaRPr lang="zh-CN" altLang="en-US" sz="2800" b="1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587831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005897"/>
                </a:solidFill>
              </a:rPr>
              <a:t>重要虚词</a:t>
            </a:r>
            <a:endParaRPr lang="zh-CN" altLang="en-US" sz="3200" b="1">
              <a:solidFill>
                <a:srgbClr val="005897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4441" y="976465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3.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焉 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①子亦有不利焉。 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②焉用亡郑以陪邻？ 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③若不阙秦，将焉取之 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4.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其 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①行李之往来，共其乏困 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②越国以鄙远，君知其难也 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③失其所与，不知 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④吾其还也 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533696" y="976465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（啊，句末语气词，表感叹）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（疑问代词，为什么）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（疑问代词，哪里）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b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（代词，指代“行李”）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（代词，指代“那件事”）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（代词，自己的）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（语气词，还是，表商量）</a:t>
            </a:r>
            <a:endParaRPr lang="zh-CN" altLang="en-US" sz="2800" b="1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587831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005897"/>
                </a:solidFill>
              </a:rPr>
              <a:t>重要虚词</a:t>
            </a:r>
            <a:endParaRPr lang="zh-CN" altLang="en-US" sz="3200" b="1">
              <a:solidFill>
                <a:srgbClr val="005897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4441" y="976465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．之 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①子犯请击之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②是寡人之过也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③臣之壮也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④夫晋，何厌之有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 </a:t>
            </a:r>
          </a:p>
        </p:txBody>
      </p:sp>
      <p:sp>
        <p:nvSpPr>
          <p:cNvPr id="6" name="矩形 5"/>
          <p:cNvSpPr/>
          <p:nvPr/>
        </p:nvSpPr>
        <p:spPr>
          <a:xfrm>
            <a:off x="3909816" y="976465"/>
            <a:ext cx="652695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（代词，他们，指秦军）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（结构助词，的） 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（主谓间助词，取消句子独立性，不译）</a:t>
            </a:r>
            <a:endParaRPr lang="en-US" altLang="zh-CN" sz="2800" b="1" smtClean="0">
              <a:solidFill>
                <a:srgbClr val="C00000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（宾语前置的标志，不译）</a:t>
            </a:r>
            <a:b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+mj-ea"/>
                <a:ea typeface="+mj-ea"/>
              </a:rPr>
              <a:t> </a:t>
            </a:r>
          </a:p>
        </p:txBody>
      </p:sp>
    </p:spTree>
    <p:extLst>
      <p:ext uri="{BB962C8B-B14F-4D97-AF65-F5344CB8AC3E}">
        <p14:creationId xmlns="" xmlns:p14="http://schemas.microsoft.com/office/powerpoint/2010/main" val="63587831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特殊句式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565" y="1137516"/>
            <a:ext cx="1145627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（一）判断句 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1.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是寡人之过也（用“也”表判断） 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2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．因人之力而敝之，不仁 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/ 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失其所与，不知 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/ 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以乱易整，不武（通过语意直接表判断）</a:t>
            </a:r>
          </a:p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（二）倒装句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1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．宾语前置句 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夫晋，何厌之有 （“之”作宾语前置的标志，正常语序：有何厌）</a:t>
            </a: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2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．状语后置（介词结构后置）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① 以其无礼于晋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② 若亡郑而有益于君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③ 佚之狐言于郑伯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330936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特殊句式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565" y="1137516"/>
            <a:ext cx="114562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（三）省略句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1.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省主语 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①（晋惠公）许君焦、瑕 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②（烛之武）辞曰：“臣之壮也，犹不如人；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……”</a:t>
            </a:r>
            <a:b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③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（烛之武）夜缒而出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④（烛之武）许之 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⑤（秦伯）使杞子、逢孙、扬孙戍之</a:t>
            </a: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2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．省宾语 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① 敢以（之）烦执事（省略介词宾语，指灭郑之事或退兵之事）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② 若舍郑以（之）为东道主（之：指郑国）</a:t>
            </a:r>
          </a:p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                  3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．省介词 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        晋军（于）函陵，秦军（于）汜南 （省略介词“于”）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2330936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特殊句式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0565" y="1137516"/>
            <a:ext cx="114562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六、固定句式 </a:t>
            </a:r>
            <a:b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</a:b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夫晋，何厌之有（何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……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之有：表反问的句式，译为：有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……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的呢） </a:t>
            </a:r>
          </a:p>
        </p:txBody>
      </p:sp>
    </p:spTree>
    <p:extLst>
      <p:ext uri="{BB962C8B-B14F-4D97-AF65-F5344CB8AC3E}">
        <p14:creationId xmlns="" xmlns:p14="http://schemas.microsoft.com/office/powerpoint/2010/main" val="332330936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5919390" y="281808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rgbClr val="0058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再见</a:t>
            </a:r>
            <a:endParaRPr lang="zh-CN" altLang="en-US" sz="4000">
              <a:solidFill>
                <a:srgbClr val="0058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349025" y="3525972"/>
            <a:ext cx="5581373" cy="0"/>
          </a:xfrm>
          <a:prstGeom prst="line">
            <a:avLst/>
          </a:prstGeom>
          <a:ln>
            <a:solidFill>
              <a:srgbClr val="0058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049000" y="12192000"/>
            <a:ext cx="304800" cy="228600"/>
          </a:xfrm>
          <a:prstGeom prst="cube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6538040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02760" y="484094"/>
            <a:ext cx="10086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005897"/>
                </a:solidFill>
              </a:rPr>
              <a:t>左传</a:t>
            </a:r>
            <a:endParaRPr lang="zh-CN" altLang="en-US" sz="3200" b="1">
              <a:solidFill>
                <a:srgbClr val="005897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66783" y="559264"/>
            <a:ext cx="8425217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《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左传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在“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春秋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三传”中极有影响。全书约十八万字，记载了从鲁隐公元年（前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722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）到鲁哀公二十七年（前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468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）共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254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年的历史，是我国现存极早的编年体史书。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左传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一改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《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春秋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大事纲要的记史方法，代之以系统灵活的史书编纂方式，既记春秋史实，又包含了大量古代典章史料，是了解我国先秦文化的重要典籍。</a:t>
            </a:r>
            <a:endParaRPr lang="en-US" altLang="zh-CN" sz="2800" smtClean="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  <a:p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 《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左传</a:t>
            </a:r>
            <a:r>
              <a:rPr lang="en-US" altLang="zh-CN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》</a:t>
            </a:r>
            <a:r>
              <a:rPr lang="zh-CN" altLang="en-US" sz="2800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代表了先秦史学的最高成就，是研究先秦历史和春秋时期历史的重要文献，对后世的史学产生了很大影响，特别是对确立编年体史书的地位起了很大作用。而且由于它具有强烈的儒家思想倾向，强调等级秩序与宗法伦理，重视长幼尊卑之别，同时也表现出“民本”思想，因此也是研究先秦儒家思想的重要历史资料。</a:t>
            </a:r>
            <a:endParaRPr lang="zh-CN" altLang="en-US" sz="2800">
              <a:solidFill>
                <a:schemeClr val="tx1">
                  <a:lumMod val="50000"/>
                </a:schemeClr>
              </a:solidFill>
              <a:latin typeface="汉仪全唐诗简" pitchFamily="18" charset="-122"/>
              <a:ea typeface="汉仪全唐诗简" pitchFamily="18" charset="-122"/>
            </a:endParaRPr>
          </a:p>
        </p:txBody>
      </p:sp>
      <p:pic>
        <p:nvPicPr>
          <p:cNvPr id="28" name="图片 27" descr="21a4462309f790526d5e492101f3d7ca7bcbd5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161" y="1128453"/>
            <a:ext cx="2715008" cy="40781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446538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smtClean="0">
                <a:solidFill>
                  <a:srgbClr val="005897"/>
                </a:solidFill>
              </a:rPr>
              <a:t>历史背景</a:t>
            </a:r>
            <a:endParaRPr lang="zh-CN" altLang="en-US" sz="3200" b="1">
              <a:solidFill>
                <a:srgbClr val="005897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09265" y="1075352"/>
            <a:ext cx="11759821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晋围郑发生在公元前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630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年。在这之前，郑国有两件事得罪了晋国。一是晋文公当年逃亡路过郑国时，郑国没有以礼相待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二是在公元前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632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年的晋、楚之战中，郑国曾出兵帮助楚国。结果，城濮之战以楚国失败而告终。郑国感到形势不妙，马上派人出使晋国，与晋结好。但是，晋文公为了争夺霸权的需要，还是在两年后发动了这次战争。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    晋国为什么要联合秦国围攻郑国呢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?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这是因为，国当时也要争夺霸权，也需要向外扩张。发生在公元前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632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楷体" pitchFamily="49" charset="-122"/>
                <a:ea typeface="楷体" pitchFamily="49" charset="-122"/>
              </a:rPr>
              <a:t>年的城之战，事实上是两大车事集团之间的战争。一方是晋文公率晋、末、齐、四国联军，另ー方则是以楚国为主的楚、陈、蔡、郑四国联军。两年后，当晋国发动对郑国的战争时，自然要寻找得力的伙伴。秦、晋历史上关系一直都很好更重要的是，这时的秦国也有向外扩张的愿望，所以秦、晋联合也就是必然的了。</a:t>
            </a:r>
            <a:endParaRPr lang="zh-CN" altLang="en-US" sz="2800" b="1">
              <a:solidFill>
                <a:schemeClr val="tx1">
                  <a:lumMod val="50000"/>
                </a:schemeClr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8686817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" name="组合 29"/>
          <p:cNvGrpSpPr/>
          <p:nvPr/>
        </p:nvGrpSpPr>
        <p:grpSpPr>
          <a:xfrm>
            <a:off x="6522661" y="3432661"/>
            <a:ext cx="3296836" cy="501147"/>
            <a:chOff x="6009180" y="1074340"/>
            <a:chExt cx="3302857" cy="502062"/>
          </a:xfrm>
          <a:solidFill>
            <a:srgbClr val="005897"/>
          </a:solidFill>
        </p:grpSpPr>
        <p:sp>
          <p:nvSpPr>
            <p:cNvPr id="31" name="矩形 30"/>
            <p:cNvSpPr/>
            <p:nvPr/>
          </p:nvSpPr>
          <p:spPr>
            <a:xfrm>
              <a:off x="6009180" y="1074340"/>
              <a:ext cx="3302857" cy="502062"/>
            </a:xfrm>
            <a:prstGeom prst="rect">
              <a:avLst/>
            </a:prstGeom>
            <a:grpFill/>
            <a:ln>
              <a:noFill/>
            </a:ln>
            <a:effectLst>
              <a:outerShdw blurRad="76200" dist="76200" dir="5400000" algn="ctr" rotWithShape="0">
                <a:srgbClr val="000000">
                  <a:alpha val="9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396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323125" y="1098262"/>
              <a:ext cx="2035035" cy="461866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2396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学习文言知识</a:t>
              </a:r>
              <a:endParaRPr lang="zh-CN" altLang="en-US" sz="2396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97188" y="2111189"/>
            <a:ext cx="291618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smtClean="0">
                <a:solidFill>
                  <a:srgbClr val="005897"/>
                </a:solidFill>
              </a:rPr>
              <a:t>Part 02</a:t>
            </a:r>
            <a:endParaRPr lang="zh-CN" altLang="en-US" sz="6600">
              <a:solidFill>
                <a:srgbClr val="005897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361195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mtClean="0">
                <a:solidFill>
                  <a:srgbClr val="005897"/>
                </a:solidFill>
              </a:rPr>
              <a:t>学习文言知识</a:t>
            </a:r>
            <a:endParaRPr lang="zh-CN" altLang="en-US" b="1">
              <a:solidFill>
                <a:srgbClr val="005897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2912" y="995993"/>
            <a:ext cx="11568753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       晋侯、秦伯围郑，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以其无礼于晋，且贰于楚也。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晋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军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函陵，秦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军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氾南。</a:t>
            </a:r>
          </a:p>
          <a:p>
            <a:pPr>
              <a:lnSpc>
                <a:spcPct val="200000"/>
              </a:lnSpc>
            </a:pP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　　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佚之狐言于郑伯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曰：“国危矣，若使烛之武见秦君，师必退。”公从之。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辞曰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：“臣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之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壮也，犹不如人；今老矣，无能为也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已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。”公曰：“吾不能早用子，今急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而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求子，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是寡人之过也</a:t>
            </a:r>
            <a:r>
              <a:rPr lang="zh-CN" altLang="en-US" sz="2800" b="1" smtClean="0">
                <a:solidFill>
                  <a:schemeClr val="tx1">
                    <a:lumMod val="50000"/>
                  </a:schemeClr>
                </a:solidFill>
                <a:latin typeface="汉仪全唐诗简" pitchFamily="18" charset="-122"/>
                <a:ea typeface="汉仪全唐诗简" pitchFamily="18" charset="-122"/>
              </a:rPr>
              <a:t>。然郑亡，子亦有不利焉！”</a:t>
            </a:r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许之。</a:t>
            </a:r>
          </a:p>
        </p:txBody>
      </p:sp>
      <p:sp>
        <p:nvSpPr>
          <p:cNvPr id="22" name="矩形 21"/>
          <p:cNvSpPr/>
          <p:nvPr/>
        </p:nvSpPr>
        <p:spPr>
          <a:xfrm>
            <a:off x="3972954" y="838284"/>
            <a:ext cx="1653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状语后置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62279" y="799615"/>
            <a:ext cx="238719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名作动，驻军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13915" y="1754959"/>
            <a:ext cx="16530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状语后置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5071" y="2546528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省略句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38621" y="2535155"/>
            <a:ext cx="91884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取独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080625" y="2551078"/>
            <a:ext cx="312136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通假字，通“矣”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00820" y="3440457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表顺承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68623" y="3442732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判断句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3698" y="4691501"/>
            <a:ext cx="12859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省略句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2638000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9201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提问一：第一段短短十数字，告诉我们什么关键的信息？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9229" y="1138535"/>
            <a:ext cx="202010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围郑之因：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284905" y="1156227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以其无礼于晋，且贰于楚也</a:t>
            </a:r>
            <a:endParaRPr lang="zh-CN" altLang="en-US" sz="2800"/>
          </a:p>
        </p:txBody>
      </p:sp>
      <p:sp>
        <p:nvSpPr>
          <p:cNvPr id="34" name="矩形 33"/>
          <p:cNvSpPr/>
          <p:nvPr/>
        </p:nvSpPr>
        <p:spPr>
          <a:xfrm>
            <a:off x="2360758" y="1643502"/>
            <a:ext cx="34307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8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郑国与楚国没有过节</a:t>
            </a:r>
            <a:endParaRPr lang="zh-CN" altLang="en-US" sz="28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6913" y="2532881"/>
            <a:ext cx="202010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28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围困之势：</a:t>
            </a:r>
            <a:endParaRPr lang="zh-CN" altLang="en-US" sz="28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351163" y="2548298"/>
            <a:ext cx="37769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C00000"/>
                </a:solidFill>
                <a:latin typeface="汉仪全唐诗简" pitchFamily="18" charset="-122"/>
                <a:ea typeface="汉仪全唐诗简" pitchFamily="18" charset="-122"/>
              </a:rPr>
              <a:t>晋军函陵，秦军氾南。</a:t>
            </a:r>
          </a:p>
        </p:txBody>
      </p:sp>
      <p:sp>
        <p:nvSpPr>
          <p:cNvPr id="37" name="矩形 36"/>
          <p:cNvSpPr/>
          <p:nvPr/>
        </p:nvSpPr>
        <p:spPr>
          <a:xfrm>
            <a:off x="2132067" y="3256213"/>
            <a:ext cx="66768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2800" b="1" cap="all" spc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两国军队分开，为游说提供了有利条件。</a:t>
            </a:r>
            <a:endParaRPr lang="zh-CN" altLang="en-US" sz="2800" b="1" cap="all" spc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443264" y="4154690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存在成功退秦的可能性</a:t>
            </a:r>
            <a:endParaRPr lang="zh-CN" altLang="en-US" sz="5400" b="1" cap="all" spc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61114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147918" y="484094"/>
            <a:ext cx="73981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>
                <a:solidFill>
                  <a:srgbClr val="005897"/>
                </a:solidFill>
              </a:rPr>
              <a:t>提问二：文章是如何揭示郑国此刻的形势的？</a:t>
            </a:r>
            <a:endParaRPr lang="zh-CN" altLang="en-US" sz="2800" b="1">
              <a:solidFill>
                <a:srgbClr val="005897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1543" y="1220422"/>
            <a:ext cx="6543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围</a:t>
            </a:r>
            <a:endParaRPr lang="zh-CN" altLang="en-US" sz="36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92176" y="1209048"/>
            <a:ext cx="65434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cap="none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急</a:t>
            </a:r>
            <a:endParaRPr lang="zh-CN" altLang="en-US" sz="3600" b="1" cap="none" spc="5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5742" y="2015531"/>
            <a:ext cx="1118661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schemeClr val="tx2">
                    <a:lumMod val="50000"/>
                  </a:schemeClr>
                </a:solidFill>
                <a:latin typeface="Adobe 楷体 Std R" pitchFamily="18" charset="-122"/>
                <a:ea typeface="Adobe 楷体 Std R" pitchFamily="18" charset="-122"/>
              </a:rPr>
              <a:t>       晋秦两军“围”郑，只一个“围”字，并未直接点明郑国的形势严峻。到了对话中，才让佚之狐说“国危矣”。这个“危”字，不但点明了客观形势，而且提示了主观心理的焦急。郑伯请烛之武出山，烛之武推辞，郑伯作为国君马上检讨自己“不能早用子”，这已经是很急的表现了；接着是“今急而求子”，这里的“急”，直接点明是心理上的，与佚之狐说的“国危矣”的“危”相呼应，构成了一种危而急的氛围。</a:t>
            </a:r>
            <a:endParaRPr lang="zh-CN" altLang="en-US" sz="2800" b="1">
              <a:solidFill>
                <a:schemeClr val="tx2">
                  <a:lumMod val="50000"/>
                </a:schemeClr>
              </a:solidFill>
              <a:latin typeface="Adobe 楷体 Std R" pitchFamily="18" charset="-122"/>
              <a:ea typeface="Adobe 楷体 Std R" pitchFamily="18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561114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500">
        <p:random/>
      </p:transition>
    </mc:Choice>
    <mc:Fallback>
      <p:transition spd="slow" advClick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自定义 174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005897"/>
      </a:accent1>
      <a:accent2>
        <a:srgbClr val="0010A8"/>
      </a:accent2>
      <a:accent3>
        <a:srgbClr val="4A00AC"/>
      </a:accent3>
      <a:accent4>
        <a:srgbClr val="990059"/>
      </a:accent4>
      <a:accent5>
        <a:srgbClr val="9A34BE"/>
      </a:accent5>
      <a:accent6>
        <a:srgbClr val="A49400"/>
      </a:accent6>
      <a:hlink>
        <a:srgbClr val="994000"/>
      </a:hlink>
      <a:folHlink>
        <a:srgbClr val="D65900"/>
      </a:folHlink>
    </a:clrScheme>
    <a:fontScheme name="自定义 17">
      <a:majorFont>
        <a:latin typeface="Arial"/>
        <a:ea typeface="黑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218</Paragraphs>
  <Slides>36</Slides>
  <Notes>36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baseType="lpstr" size="52">
      <vt:lpstr>Arial</vt:lpstr>
      <vt:lpstr>黑体</vt:lpstr>
      <vt:lpstr>宋体</vt:lpstr>
      <vt:lpstr>华文中宋</vt:lpstr>
      <vt:lpstr>Wingdings</vt:lpstr>
      <vt:lpstr>Calibri Light</vt:lpstr>
      <vt:lpstr>Calibri</vt:lpstr>
      <vt:lpstr>Lato Light</vt:lpstr>
      <vt:lpstr>TypeLand 康熙字典體試用版</vt:lpstr>
      <vt:lpstr>青鸟华光简隶变</vt:lpstr>
      <vt:lpstr>微软雅黑</vt:lpstr>
      <vt:lpstr>汉仪全唐诗简</vt:lpstr>
      <vt:lpstr>楷体</vt:lpstr>
      <vt:lpstr>Adobe 楷体 Std R</vt:lpstr>
      <vt:lpstr>Adobe 黑体 Std R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2021-02-20T21:45:50.489</cp:lastPrinted>
  <dcterms:created xsi:type="dcterms:W3CDTF">2021-02-20T21:45:50Z</dcterms:created>
  <dcterms:modified xsi:type="dcterms:W3CDTF">2021-02-20T13:45:52Z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