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896" r:id="rId4"/>
    <p:sldId id="342" r:id="rId5"/>
    <p:sldId id="343" r:id="rId6"/>
    <p:sldId id="344" r:id="rId7"/>
    <p:sldId id="345" r:id="rId8"/>
    <p:sldId id="346" r:id="rId9"/>
    <p:sldId id="584" r:id="rId10"/>
    <p:sldId id="581" r:id="rId11"/>
    <p:sldId id="583" r:id="rId12"/>
    <p:sldId id="858" r:id="rId13"/>
    <p:sldId id="859" r:id="rId14"/>
    <p:sldId id="860" r:id="rId15"/>
    <p:sldId id="861" r:id="rId16"/>
    <p:sldId id="862" r:id="rId17"/>
    <p:sldId id="582" r:id="rId18"/>
    <p:sldId id="572" r:id="rId19"/>
    <p:sldId id="715" r:id="rId20"/>
    <p:sldId id="716" r:id="rId21"/>
    <p:sldId id="714" r:id="rId22"/>
    <p:sldId id="717" r:id="rId23"/>
    <p:sldId id="573" r:id="rId24"/>
    <p:sldId id="727" r:id="rId25"/>
    <p:sldId id="351" r:id="rId26"/>
    <p:sldId id="807" r:id="rId27"/>
    <p:sldId id="806" r:id="rId28"/>
    <p:sldId id="810" r:id="rId29"/>
    <p:sldId id="802" r:id="rId30"/>
    <p:sldId id="811" r:id="rId31"/>
    <p:sldId id="812" r:id="rId32"/>
    <p:sldId id="769" r:id="rId33"/>
    <p:sldId id="773" r:id="rId34"/>
    <p:sldId id="771" r:id="rId35"/>
    <p:sldId id="796" r:id="rId36"/>
    <p:sldId id="567" r:id="rId37"/>
    <p:sldId id="797" r:id="rId38"/>
    <p:sldId id="790" r:id="rId39"/>
    <p:sldId id="791" r:id="rId40"/>
    <p:sldId id="792" r:id="rId41"/>
    <p:sldId id="795" r:id="rId42"/>
    <p:sldId id="782" r:id="rId43"/>
    <p:sldId id="783" r:id="rId44"/>
    <p:sldId id="785" r:id="rId45"/>
    <p:sldId id="788" r:id="rId46"/>
    <p:sldId id="789" r:id="rId47"/>
    <p:sldId id="816" r:id="rId48"/>
    <p:sldId id="813" r:id="rId49"/>
    <p:sldId id="814" r:id="rId50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2" autoAdjust="0"/>
    <p:restoredTop sz="94660"/>
  </p:normalViewPr>
  <p:slideViewPr>
    <p:cSldViewPr snapToGrid="0">
      <p:cViewPr varScale="1">
        <p:scale>
          <a:sx n="63" d="100"/>
          <a:sy n="63" d="100"/>
        </p:scale>
        <p:origin x="3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tags" Target="tags/tag6.xml" /><Relationship Id="rId52" Type="http://schemas.openxmlformats.org/officeDocument/2006/relationships/presProps" Target="presProps.xml" /><Relationship Id="rId53" Type="http://schemas.openxmlformats.org/officeDocument/2006/relationships/viewProps" Target="viewProps.xml" /><Relationship Id="rId54" Type="http://schemas.openxmlformats.org/officeDocument/2006/relationships/theme" Target="theme/theme1.xml" /><Relationship Id="rId55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Relationship Id="rId2" Type="http://schemas.openxmlformats.org/officeDocument/2006/relationships/image" Target="../media/image6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4174E2-D4B7-4001-B3F5-780E2CB11E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0E7E2-3BA6-4979-B764-99FFC24AB2E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650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3794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4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defRPr>
            </a:lvl1pPr>
            <a:lvl2pPr marL="742950" indent="-285750">
              <a:defRPr sz="4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defRPr>
            </a:lvl2pPr>
            <a:lvl3pPr marL="1143000" indent="-228600">
              <a:defRPr sz="4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defRPr>
            </a:lvl3pPr>
            <a:lvl4pPr marL="1600200" indent="-228600">
              <a:defRPr sz="4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defRPr>
            </a:lvl4pPr>
            <a:lvl5pPr marL="2057400" indent="-228600">
              <a:defRPr sz="4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defRPr>
            </a:lvl9pPr>
          </a:lstStyle>
          <a:p>
            <a:fld id="{B93658F9-FB9D-4410-9D93-C90D54E8861D}" type="slidenum">
              <a:rPr lang="en-US" altLang="zh-CN" sz="1200" b="0" smtClean="0">
                <a:latin typeface="Arial" pitchFamily="34" charset="0"/>
                <a:ea typeface="宋体" pitchFamily="2" charset="-122"/>
              </a:rPr>
              <a:t>32</a:t>
            </a:fld>
            <a:endParaRPr lang="en-US" altLang="zh-CN" sz="1200" b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724956"/>
            <a:ext cx="5029200" cy="4476274"/>
          </a:xfrm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0E7E2-3BA6-4979-B764-99FFC24AB2ED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206500" y="1805287"/>
            <a:ext cx="3683000" cy="3934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: 圆顶角 6">
            <a:hlinkClick action="ppaction://noaction"/>
          </p:cNvPr>
          <p:cNvSpPr/>
          <p:nvPr userDrawn="1"/>
        </p:nvSpPr>
        <p:spPr>
          <a:xfrm>
            <a:off x="3864607" y="71120"/>
            <a:ext cx="1939416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知识构建</a:t>
            </a:r>
            <a:endParaRPr lang="zh-CN" altLang="en-US" sz="1600" b="1">
              <a:solidFill>
                <a:schemeClr val="bg1"/>
              </a:solidFill>
              <a:latin typeface="宋体" panose="02010600030101010101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slow">
    <p:push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image" Target="../media/image2.jpeg" /><Relationship Id="rId5" Type="http://schemas.openxmlformats.org/officeDocument/2006/relationships/tags" Target="../tags/tag3.xml" /><Relationship Id="rId6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5.emf" /><Relationship Id="rId4" Type="http://schemas.openxmlformats.org/officeDocument/2006/relationships/oleObject" Target="../embeddings/oleObject2.bin" TargetMode="Internal" /><Relationship Id="rId5" Type="http://schemas.openxmlformats.org/officeDocument/2006/relationships/image" Target="../media/image6.emf" /><Relationship Id="rId6" Type="http://schemas.openxmlformats.org/officeDocument/2006/relationships/vmlDrawing" Target="../drawings/vmlDrawing1.v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tags" Target="../tags/tag5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圆角矩形 8"/>
          <p:cNvSpPr/>
          <p:nvPr>
            <p:custDataLst>
              <p:tags r:id="rId2"/>
            </p:custDataLst>
          </p:nvPr>
        </p:nvSpPr>
        <p:spPr>
          <a:xfrm>
            <a:off x="172720" y="635"/>
            <a:ext cx="12019915" cy="6759575"/>
          </a:xfrm>
          <a:prstGeom prst="roundRect">
            <a:avLst>
              <a:gd name="adj" fmla="val 6305"/>
            </a:avLst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2040204020203" charset="-122"/>
              <a:ea typeface="微软雅黑" panose="020b0502040204020203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172720" y="365760"/>
            <a:ext cx="7445375" cy="56597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en-US" sz="66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2021届一轮复习</a:t>
            </a:r>
            <a:endParaRPr lang="en-US" sz="6600" spc="200">
              <a:ln w="3175">
                <a:noFill/>
                <a:prstDash val="dash"/>
              </a:ln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66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古诗词鉴赏</a:t>
            </a: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9120" y="4800600"/>
            <a:ext cx="2316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spc="200">
                <a:ln w="3175">
                  <a:noFill/>
                  <a:prstDash val="dash"/>
                </a:ln>
                <a:solidFill>
                  <a:schemeClr val="tx2"/>
                </a:solidFill>
                <a:latin typeface="Aa语文老师的字" panose="02010600010101010101" charset="-122"/>
                <a:ea typeface="Aa语文老师的字" panose="02010600010101010101" charset="-122"/>
                <a:cs typeface="方正粗黑宋简体" panose="02000000000000000000" charset="-122"/>
                <a:sym typeface="+mn-ea"/>
              </a:rPr>
              <a:t>第七课时</a:t>
            </a:r>
            <a:endParaRPr lang="zh-CN" altLang="en-US" sz="4000" spc="200">
              <a:ln w="3175">
                <a:noFill/>
                <a:prstDash val="dash"/>
              </a:ln>
              <a:solidFill>
                <a:schemeClr val="tx2"/>
              </a:solidFill>
              <a:latin typeface="Aa语文老师的字" panose="02010600010101010101" charset="-122"/>
              <a:ea typeface="Aa语文老师的字" panose="02010600010101010101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6672" r="6672"/>
          <a:stretch>
            <a:fillRect/>
          </a:stretch>
        </p:blipFill>
        <p:spPr>
          <a:xfrm>
            <a:off x="7801610" y="365760"/>
            <a:ext cx="4075430" cy="485267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7991475" y="5919470"/>
            <a:ext cx="36957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pc="3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如何读懂诗歌第六课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3250" name="Group 2"/>
          <p:cNvGrpSpPr/>
          <p:nvPr/>
        </p:nvGrpSpPr>
        <p:grpSpPr>
          <a:xfrm>
            <a:off x="1703388" y="1985963"/>
            <a:ext cx="8526462" cy="3669665"/>
            <a:chOff x="-45" y="0"/>
            <a:chExt cx="13427" cy="5779"/>
          </a:xfrm>
        </p:grpSpPr>
        <p:grpSp>
          <p:nvGrpSpPr>
            <p:cNvPr id="53252" name="Group 3"/>
            <p:cNvGrpSpPr/>
            <p:nvPr/>
          </p:nvGrpSpPr>
          <p:grpSpPr>
            <a:xfrm>
              <a:off x="1830" y="230"/>
              <a:ext cx="10145" cy="3743"/>
              <a:chExt cx="10145" cy="3742"/>
            </a:xfrm>
          </p:grpSpPr>
          <p:sp>
            <p:nvSpPr>
              <p:cNvPr id="53267" name="Line 4"/>
              <p:cNvSpPr/>
              <p:nvPr/>
            </p:nvSpPr>
            <p:spPr>
              <a:xfrm>
                <a:off x="2334" y="1021"/>
                <a:ext cx="5104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3268" name="Line 5"/>
              <p:cNvSpPr/>
              <p:nvPr/>
            </p:nvSpPr>
            <p:spPr>
              <a:xfrm>
                <a:off x="2335" y="0"/>
                <a:ext cx="1" cy="37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3269" name="Line 6"/>
              <p:cNvSpPr/>
              <p:nvPr/>
            </p:nvSpPr>
            <p:spPr>
              <a:xfrm>
                <a:off x="7444" y="0"/>
                <a:ext cx="1" cy="37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3270" name="Line 7"/>
              <p:cNvSpPr/>
              <p:nvPr/>
            </p:nvSpPr>
            <p:spPr>
              <a:xfrm>
                <a:off x="1103" y="453"/>
                <a:ext cx="1247" cy="56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3271" name="Line 8"/>
              <p:cNvSpPr/>
              <p:nvPr/>
            </p:nvSpPr>
            <p:spPr>
              <a:xfrm flipH="1">
                <a:off x="975" y="2723"/>
                <a:ext cx="1359" cy="56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3272" name="Line 9"/>
              <p:cNvSpPr/>
              <p:nvPr/>
            </p:nvSpPr>
            <p:spPr>
              <a:xfrm flipH="1">
                <a:off x="861" y="1814"/>
                <a:ext cx="1474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3273" name="Line 10"/>
              <p:cNvSpPr/>
              <p:nvPr/>
            </p:nvSpPr>
            <p:spPr>
              <a:xfrm flipH="1">
                <a:off x="7434" y="454"/>
                <a:ext cx="1359" cy="56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3274" name="Line 11"/>
              <p:cNvSpPr/>
              <p:nvPr/>
            </p:nvSpPr>
            <p:spPr>
              <a:xfrm>
                <a:off x="7434" y="2722"/>
                <a:ext cx="1247" cy="56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3275" name="Line 12"/>
              <p:cNvSpPr/>
              <p:nvPr/>
            </p:nvSpPr>
            <p:spPr>
              <a:xfrm>
                <a:off x="7434" y="1474"/>
                <a:ext cx="1588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3276" name="Line 13"/>
              <p:cNvSpPr/>
              <p:nvPr/>
            </p:nvSpPr>
            <p:spPr>
              <a:xfrm>
                <a:off x="7408" y="2239"/>
                <a:ext cx="1588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3277" name="Text Box 14"/>
              <p:cNvSpPr txBox="1"/>
              <p:nvPr/>
            </p:nvSpPr>
            <p:spPr>
              <a:xfrm>
                <a:off x="98" y="112"/>
                <a:ext cx="1236" cy="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800">
                    <a:solidFill>
                      <a:srgbClr val="FF0000"/>
                    </a:solidFill>
                    <a:latin typeface="Times New Roman" pitchFamily="18" charset="0"/>
                  </a:rPr>
                  <a:t>明月</a:t>
                </a:r>
              </a:p>
            </p:txBody>
          </p:sp>
          <p:sp>
            <p:nvSpPr>
              <p:cNvPr id="53278" name="Text Box 15"/>
              <p:cNvSpPr txBox="1"/>
              <p:nvPr/>
            </p:nvSpPr>
            <p:spPr>
              <a:xfrm>
                <a:off x="0" y="1473"/>
                <a:ext cx="1236" cy="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800">
                    <a:solidFill>
                      <a:srgbClr val="FF0000"/>
                    </a:solidFill>
                    <a:latin typeface="Times New Roman" pitchFamily="18" charset="0"/>
                  </a:rPr>
                  <a:t>桑梓</a:t>
                </a:r>
              </a:p>
            </p:txBody>
          </p:sp>
          <p:sp>
            <p:nvSpPr>
              <p:cNvPr id="53279" name="Text Box 16"/>
              <p:cNvSpPr txBox="1"/>
              <p:nvPr/>
            </p:nvSpPr>
            <p:spPr>
              <a:xfrm>
                <a:off x="87" y="2916"/>
                <a:ext cx="1236" cy="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800">
                    <a:solidFill>
                      <a:srgbClr val="FF0000"/>
                    </a:solidFill>
                    <a:latin typeface="Times New Roman" pitchFamily="18" charset="0"/>
                  </a:rPr>
                  <a:t>亲人</a:t>
                </a:r>
              </a:p>
            </p:txBody>
          </p:sp>
          <p:sp>
            <p:nvSpPr>
              <p:cNvPr id="53280" name="Text Box 17"/>
              <p:cNvSpPr txBox="1"/>
              <p:nvPr/>
            </p:nvSpPr>
            <p:spPr>
              <a:xfrm>
                <a:off x="8795" y="2948"/>
                <a:ext cx="1236" cy="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800">
                    <a:solidFill>
                      <a:srgbClr val="FF0000"/>
                    </a:solidFill>
                    <a:latin typeface="Times New Roman" pitchFamily="18" charset="0"/>
                  </a:rPr>
                  <a:t>情场</a:t>
                </a:r>
              </a:p>
            </p:txBody>
          </p:sp>
          <p:sp>
            <p:nvSpPr>
              <p:cNvPr id="53281" name="Text Box 18"/>
              <p:cNvSpPr txBox="1"/>
              <p:nvPr/>
            </p:nvSpPr>
            <p:spPr>
              <a:xfrm>
                <a:off x="8909" y="1928"/>
                <a:ext cx="1236" cy="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800">
                    <a:solidFill>
                      <a:srgbClr val="FF0000"/>
                    </a:solidFill>
                    <a:latin typeface="Times New Roman" pitchFamily="18" charset="0"/>
                  </a:rPr>
                  <a:t>战场</a:t>
                </a:r>
              </a:p>
            </p:txBody>
          </p:sp>
          <p:sp>
            <p:nvSpPr>
              <p:cNvPr id="53282" name="Text Box 19"/>
              <p:cNvSpPr txBox="1"/>
              <p:nvPr/>
            </p:nvSpPr>
            <p:spPr>
              <a:xfrm>
                <a:off x="8909" y="1134"/>
                <a:ext cx="1236" cy="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800">
                    <a:solidFill>
                      <a:srgbClr val="FF0000"/>
                    </a:solidFill>
                    <a:latin typeface="Times New Roman" pitchFamily="18" charset="0"/>
                  </a:rPr>
                  <a:t>官场</a:t>
                </a:r>
              </a:p>
            </p:txBody>
          </p:sp>
          <p:sp>
            <p:nvSpPr>
              <p:cNvPr id="53283" name="Text Box 20"/>
              <p:cNvSpPr txBox="1"/>
              <p:nvPr/>
            </p:nvSpPr>
            <p:spPr>
              <a:xfrm>
                <a:off x="8796" y="113"/>
                <a:ext cx="1236" cy="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800">
                    <a:solidFill>
                      <a:srgbClr val="FF0000"/>
                    </a:solidFill>
                    <a:latin typeface="Times New Roman" pitchFamily="18" charset="0"/>
                  </a:rPr>
                  <a:t>科场</a:t>
                </a:r>
              </a:p>
            </p:txBody>
          </p:sp>
          <p:sp>
            <p:nvSpPr>
              <p:cNvPr id="53284" name="Line 21"/>
              <p:cNvSpPr/>
              <p:nvPr/>
            </p:nvSpPr>
            <p:spPr>
              <a:xfrm>
                <a:off x="2308" y="2690"/>
                <a:ext cx="5104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53253" name="Text Box 22"/>
            <p:cNvSpPr txBox="1"/>
            <p:nvPr/>
          </p:nvSpPr>
          <p:spPr>
            <a:xfrm>
              <a:off x="4945" y="1445"/>
              <a:ext cx="3742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CC3300"/>
                  </a:solidFill>
                  <a:latin typeface="Times New Roman" pitchFamily="18" charset="0"/>
                </a:rPr>
                <a:t>修身、齐家、治国、平天下</a:t>
              </a:r>
            </a:p>
          </p:txBody>
        </p:sp>
        <p:sp>
          <p:nvSpPr>
            <p:cNvPr id="53254" name="Text Box 23"/>
            <p:cNvSpPr txBox="1"/>
            <p:nvPr/>
          </p:nvSpPr>
          <p:spPr>
            <a:xfrm>
              <a:off x="4495" y="2105"/>
              <a:ext cx="4532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CC3300"/>
                  </a:solidFill>
                  <a:latin typeface="Times New Roman" pitchFamily="18" charset="0"/>
                </a:rPr>
                <a:t>天若有情天亦老，人间正道是沧桑</a:t>
              </a:r>
            </a:p>
          </p:txBody>
        </p:sp>
        <p:sp>
          <p:nvSpPr>
            <p:cNvPr id="53255" name="Text Box 24"/>
            <p:cNvSpPr txBox="1"/>
            <p:nvPr/>
          </p:nvSpPr>
          <p:spPr>
            <a:xfrm>
              <a:off x="5007" y="560"/>
              <a:ext cx="3565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羁旅行役  寄情山水</a:t>
              </a:r>
            </a:p>
          </p:txBody>
        </p:sp>
        <p:sp>
          <p:nvSpPr>
            <p:cNvPr id="53256" name="Text Box 25"/>
            <p:cNvSpPr txBox="1"/>
            <p:nvPr/>
          </p:nvSpPr>
          <p:spPr>
            <a:xfrm>
              <a:off x="4982" y="3020"/>
              <a:ext cx="3565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惜春悲秋  咏史怀古</a:t>
              </a:r>
            </a:p>
          </p:txBody>
        </p:sp>
        <p:sp>
          <p:nvSpPr>
            <p:cNvPr id="53257" name="Text Box 26"/>
            <p:cNvSpPr txBox="1"/>
            <p:nvPr/>
          </p:nvSpPr>
          <p:spPr>
            <a:xfrm>
              <a:off x="25" y="1483"/>
              <a:ext cx="174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闲适隐逸谈禅说理</a:t>
              </a:r>
            </a:p>
          </p:txBody>
        </p:sp>
        <p:sp>
          <p:nvSpPr>
            <p:cNvPr id="53258" name="Text Box 27"/>
            <p:cNvSpPr txBox="1"/>
            <p:nvPr/>
          </p:nvSpPr>
          <p:spPr>
            <a:xfrm>
              <a:off x="-45" y="3040"/>
              <a:ext cx="174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思妇闺情</a:t>
              </a:r>
            </a:p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悼亡游仙</a:t>
              </a:r>
            </a:p>
          </p:txBody>
        </p:sp>
        <p:sp>
          <p:nvSpPr>
            <p:cNvPr id="53259" name="Text Box 28"/>
            <p:cNvSpPr txBox="1"/>
            <p:nvPr/>
          </p:nvSpPr>
          <p:spPr>
            <a:xfrm>
              <a:off x="11635" y="0"/>
              <a:ext cx="174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怀才不遇</a:t>
              </a:r>
            </a:p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壮志难酬</a:t>
              </a:r>
            </a:p>
          </p:txBody>
        </p:sp>
        <p:sp>
          <p:nvSpPr>
            <p:cNvPr id="53260" name="Text Box 29"/>
            <p:cNvSpPr txBox="1"/>
            <p:nvPr/>
          </p:nvSpPr>
          <p:spPr>
            <a:xfrm>
              <a:off x="11637" y="1928"/>
              <a:ext cx="174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边塞征战</a:t>
              </a:r>
            </a:p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建功立业</a:t>
              </a:r>
            </a:p>
          </p:txBody>
        </p:sp>
        <p:sp>
          <p:nvSpPr>
            <p:cNvPr id="53261" name="Text Box 30"/>
            <p:cNvSpPr txBox="1"/>
            <p:nvPr/>
          </p:nvSpPr>
          <p:spPr>
            <a:xfrm>
              <a:off x="11637" y="1020"/>
              <a:ext cx="1745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昏庸黑暗忧国伤时</a:t>
              </a:r>
            </a:p>
            <a:p>
              <a:endParaRPr lang="zh-CN" altLang="en-US" sz="180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53262" name="Text Box 31"/>
            <p:cNvSpPr txBox="1"/>
            <p:nvPr/>
          </p:nvSpPr>
          <p:spPr>
            <a:xfrm>
              <a:off x="11637" y="2948"/>
              <a:ext cx="174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赠友送别</a:t>
              </a:r>
            </a:p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别恨离愁</a:t>
              </a:r>
            </a:p>
          </p:txBody>
        </p:sp>
        <p:sp>
          <p:nvSpPr>
            <p:cNvPr id="53263" name="双箭头 109"/>
            <p:cNvSpPr/>
            <p:nvPr/>
          </p:nvSpPr>
          <p:spPr>
            <a:xfrm>
              <a:off x="4265" y="5215"/>
              <a:ext cx="5102" cy="3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triangl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53264" name="Text Box 33"/>
            <p:cNvSpPr txBox="1"/>
            <p:nvPr/>
          </p:nvSpPr>
          <p:spPr>
            <a:xfrm>
              <a:off x="1997" y="4763"/>
              <a:ext cx="108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FF0000"/>
                  </a:solidFill>
                  <a:latin typeface="Times New Roman" pitchFamily="18" charset="0"/>
                </a:rPr>
                <a:t>家</a:t>
              </a:r>
            </a:p>
          </p:txBody>
        </p:sp>
        <p:sp>
          <p:nvSpPr>
            <p:cNvPr id="53265" name="Text Box 34"/>
            <p:cNvSpPr txBox="1"/>
            <p:nvPr/>
          </p:nvSpPr>
          <p:spPr>
            <a:xfrm>
              <a:off x="10557" y="4735"/>
              <a:ext cx="108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FF0000"/>
                  </a:solidFill>
                  <a:latin typeface="Times New Roman" pitchFamily="18" charset="0"/>
                </a:rPr>
                <a:t>国</a:t>
              </a:r>
            </a:p>
          </p:txBody>
        </p:sp>
        <p:sp>
          <p:nvSpPr>
            <p:cNvPr id="53266" name="Text Box 35"/>
            <p:cNvSpPr txBox="1"/>
            <p:nvPr/>
          </p:nvSpPr>
          <p:spPr>
            <a:xfrm>
              <a:off x="0" y="100"/>
              <a:ext cx="174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0033CC"/>
                  </a:solidFill>
                  <a:latin typeface="Times New Roman" pitchFamily="18" charset="0"/>
                </a:rPr>
                <a:t>思乡怀人时空永恒</a:t>
              </a:r>
            </a:p>
          </p:txBody>
        </p:sp>
      </p:grpSp>
      <p:sp>
        <p:nvSpPr>
          <p:cNvPr id="53251" name="Text Box 36"/>
          <p:cNvSpPr txBox="1"/>
          <p:nvPr/>
        </p:nvSpPr>
        <p:spPr>
          <a:xfrm>
            <a:off x="3503613" y="404813"/>
            <a:ext cx="5689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itchFamily="18" charset="0"/>
              </a:rPr>
              <a:t>文化背景：家国情怀</a:t>
            </a:r>
          </a:p>
        </p:txBody>
      </p:sp>
    </p:spTree>
  </p:cSld>
  <p:clrMapOvr>
    <a:masterClrMapping/>
  </p:clrMapOvr>
  <p:transition spd="med"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>
          <a:xfrm>
            <a:off x="371475" y="132080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>
                <a:solidFill>
                  <a:srgbClr val="FF0000"/>
                </a:solidFill>
              </a:rPr>
              <a:t>中国人的家国情怀</a:t>
            </a:r>
          </a:p>
        </p:txBody>
      </p:sp>
      <p:sp>
        <p:nvSpPr>
          <p:cNvPr id="54275" name="Rectangle 3"/>
          <p:cNvSpPr>
            <a:spLocks noGrp="1"/>
          </p:cNvSpPr>
          <p:nvPr>
            <p:ph idx="1"/>
          </p:nvPr>
        </p:nvSpPr>
        <p:spPr>
          <a:xfrm>
            <a:off x="73660" y="1557655"/>
            <a:ext cx="11708130" cy="482409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457200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  <a:cs typeface="楷体" panose="02010609060101010101" pitchFamily="1" charset="-122"/>
              </a:rPr>
              <a:t>家国是中国人的信仰。史书万卷，字里行间都是“家国”二字。中国人精神气脉中最本真的就是“家国情怀”。   </a:t>
            </a:r>
          </a:p>
          <a:p>
            <a:pPr marL="0" indent="457200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  <a:cs typeface="楷体" panose="02010609060101010101" pitchFamily="1" charset="-122"/>
              </a:rPr>
              <a:t>从上古时的炎黄逐鹿，到而今国门洞开；从抱石沉江的屈原，到“苟利国家生死以，岂因祸福避趋之”的林则徐；不管是乡野小农，还是高官巨贾，“家国”两字，在中国人心中重逾千钧。文天祥的</a:t>
            </a:r>
            <a:r>
              <a:rPr lang="zh-CN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  <a:cs typeface="楷体" panose="02010609060101010101" pitchFamily="1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  <a:cs typeface="楷体" panose="02010609060101010101" pitchFamily="1" charset="-122"/>
              </a:rPr>
              <a:t>正气歌</a:t>
            </a:r>
            <a:r>
              <a:rPr lang="zh-CN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  <a:cs typeface="楷体" panose="02010609060101010101" pitchFamily="1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  <a:cs typeface="楷体" panose="02010609060101010101" pitchFamily="1" charset="-122"/>
              </a:rPr>
              <a:t>，就是家国之歌。“家国”存在于每个中国人心中，散而外发为“沛乎塞苍冥”的浩然正气。    </a:t>
            </a:r>
          </a:p>
          <a:p>
            <a:pPr marL="0" indent="457200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1" charset="-122"/>
                <a:ea typeface="楷体" panose="02010609060101010101" pitchFamily="1" charset="-122"/>
                <a:cs typeface="楷体" panose="02010609060101010101" pitchFamily="1" charset="-122"/>
              </a:rPr>
              <a:t>家国何以能成为信仰？因为千年积淀，灿若星辰的华夏传承已融入每个中国人的血脉之中，成为他们生命的一部分。未有我之先，家国已在焉；没有我之后，家国仍永存。如此，每个中国人短暂而有限的生命，融入了一种深沉的无限之中。精神有了归属，生命乃有意义。</a:t>
            </a:r>
          </a:p>
          <a:p>
            <a:pPr marL="0" indent="457200" fontAlgn="auto">
              <a:lnSpc>
                <a:spcPct val="100000"/>
              </a:lnSpc>
              <a:spcBef>
                <a:spcPct val="0"/>
              </a:spcBef>
            </a:pP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1" charset="-122"/>
              <a:ea typeface="楷体" panose="02010609060101010101" pitchFamily="1" charset="-122"/>
              <a:cs typeface="楷体" panose="02010609060101010101" pitchFamily="1" charset="-122"/>
            </a:endParaRPr>
          </a:p>
        </p:txBody>
      </p:sp>
    </p:spTree>
  </p:cSld>
  <p:clrMapOvr>
    <a:masterClrMapping/>
  </p:clrMapOvr>
  <p:transition spd="med"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Rectangle 2"/>
          <p:cNvSpPr>
            <a:spLocks noGrp="1"/>
          </p:cNvSpPr>
          <p:nvPr>
            <p:ph type="title"/>
          </p:nvPr>
        </p:nvSpPr>
        <p:spPr>
          <a:xfrm>
            <a:off x="422275" y="81280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>
                <a:solidFill>
                  <a:srgbClr val="FF0000"/>
                </a:solidFill>
                <a:sym typeface="Arial" pitchFamily="34" charset="0"/>
              </a:rPr>
              <a:t>孤寂</a:t>
            </a:r>
          </a:p>
        </p:txBody>
      </p:sp>
      <p:sp>
        <p:nvSpPr>
          <p:cNvPr id="55299" name="Rectangle 3"/>
          <p:cNvSpPr>
            <a:spLocks noGrp="1"/>
          </p:cNvSpPr>
          <p:nvPr>
            <p:ph idx="1"/>
          </p:nvPr>
        </p:nvSpPr>
        <p:spPr>
          <a:xfrm>
            <a:off x="777240" y="1511300"/>
            <a:ext cx="10515600" cy="4351338"/>
          </a:xfrm>
        </p:spPr>
        <p:txBody>
          <a:bodyPr vert="horz" wrap="square" lIns="91440" tIns="45720" rIns="91440" bIns="45720" anchor="t"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3200">
                <a:solidFill>
                  <a:srgbClr val="0033CC"/>
                </a:solidFill>
              </a:rPr>
              <a:t>古来圣贤皆寂寞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3200">
                <a:solidFill>
                  <a:srgbClr val="0033CC"/>
                </a:solidFill>
              </a:rPr>
              <a:t>中国古代文人大多不得志而又未泯灭仕进之心，不放弃追求而又不忍归隐，进无路，退不忍，这才陷入孤独的境地。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3200">
                <a:solidFill>
                  <a:srgbClr val="0033CC"/>
                </a:solidFill>
              </a:rPr>
              <a:t>古代文人坚守着节操，在艰难困苦和孤独寂寞中，他们痛苦、哀怨、言行怪异，但就是不与世俗同流合污，就是不降低人格以求容，从这点上来讲，孤独是伟大而神圣的。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3200">
                <a:solidFill>
                  <a:srgbClr val="0033CC"/>
                </a:solidFill>
              </a:rPr>
              <a:t>一部古代文人的孤独心态史，既是古代文人跋涉人生求索理想的历史，也是古代文人心中神圣之灯长明的历史。</a:t>
            </a:r>
          </a:p>
          <a:p>
            <a:pPr eaLnBrk="1" hangingPunct="1">
              <a:lnSpc>
                <a:spcPct val="80000"/>
              </a:lnSpc>
            </a:pPr>
            <a:endParaRPr lang="zh-CN" altLang="en-US" sz="320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 spd="med"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>
                <a:solidFill>
                  <a:srgbClr val="FF0000"/>
                </a:solidFill>
              </a:rPr>
              <a:t>愁</a:t>
            </a:r>
          </a:p>
        </p:txBody>
      </p:sp>
      <p:sp>
        <p:nvSpPr>
          <p:cNvPr id="56323" name="Rectangle 3"/>
          <p:cNvSpPr>
            <a:spLocks noGrp="1"/>
          </p:cNvSpPr>
          <p:nvPr>
            <p:ph idx="1"/>
          </p:nvPr>
        </p:nvSpPr>
        <p:spPr>
          <a:xfrm>
            <a:off x="4105275" y="1573213"/>
            <a:ext cx="2098675" cy="4525962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>
                <a:solidFill>
                  <a:schemeClr val="accent2"/>
                </a:solidFill>
              </a:rPr>
              <a:t>国愁</a:t>
            </a:r>
          </a:p>
          <a:p>
            <a:pPr eaLnBrk="1" hangingPunct="1"/>
            <a:r>
              <a:rPr lang="zh-CN" altLang="en-US">
                <a:solidFill>
                  <a:srgbClr val="FF0000"/>
                </a:solidFill>
              </a:rPr>
              <a:t>乡愁</a:t>
            </a:r>
          </a:p>
          <a:p>
            <a:pPr eaLnBrk="1" hangingPunct="1"/>
            <a:r>
              <a:rPr lang="zh-CN" altLang="en-US">
                <a:solidFill>
                  <a:schemeClr val="accent2"/>
                </a:solidFill>
              </a:rPr>
              <a:t>家愁</a:t>
            </a:r>
          </a:p>
          <a:p>
            <a:pPr eaLnBrk="1" hangingPunct="1"/>
            <a:r>
              <a:rPr lang="zh-CN" altLang="en-US">
                <a:solidFill>
                  <a:schemeClr val="accent2"/>
                </a:solidFill>
              </a:rPr>
              <a:t>离愁</a:t>
            </a:r>
          </a:p>
          <a:p>
            <a:pPr eaLnBrk="1" hangingPunct="1"/>
            <a:r>
              <a:rPr lang="zh-CN" altLang="en-US">
                <a:solidFill>
                  <a:schemeClr val="accent2"/>
                </a:solidFill>
              </a:rPr>
              <a:t>旅愁</a:t>
            </a:r>
          </a:p>
          <a:p>
            <a:pPr eaLnBrk="1" hangingPunct="1"/>
            <a:r>
              <a:rPr lang="zh-CN" altLang="en-US">
                <a:solidFill>
                  <a:schemeClr val="accent2"/>
                </a:solidFill>
              </a:rPr>
              <a:t>暮愁</a:t>
            </a:r>
          </a:p>
          <a:p>
            <a:pPr eaLnBrk="1" hangingPunct="1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56324" name="Rectangle 4"/>
          <p:cNvSpPr>
            <a:spLocks noGrp="1"/>
          </p:cNvSpPr>
          <p:nvPr/>
        </p:nvSpPr>
        <p:spPr>
          <a:xfrm>
            <a:off x="6670675" y="1557338"/>
            <a:ext cx="2052638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3200">
                <a:solidFill>
                  <a:schemeClr val="accent2"/>
                </a:solidFill>
                <a:latin typeface="Times New Roman" pitchFamily="18" charset="0"/>
              </a:rPr>
              <a:t>春愁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3200">
                <a:solidFill>
                  <a:schemeClr val="accent2"/>
                </a:solidFill>
                <a:latin typeface="Times New Roman" pitchFamily="18" charset="0"/>
              </a:rPr>
              <a:t>秋愁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3200">
                <a:solidFill>
                  <a:schemeClr val="accent2"/>
                </a:solidFill>
                <a:latin typeface="Times New Roman" pitchFamily="18" charset="0"/>
              </a:rPr>
              <a:t>穷愁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3200">
                <a:solidFill>
                  <a:schemeClr val="accent2"/>
                </a:solidFill>
                <a:latin typeface="Times New Roman" pitchFamily="18" charset="0"/>
              </a:rPr>
              <a:t>老愁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3200">
                <a:solidFill>
                  <a:schemeClr val="accent2"/>
                </a:solidFill>
                <a:latin typeface="Times New Roman" pitchFamily="18" charset="0"/>
              </a:rPr>
              <a:t>闲愁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altLang="en-US" sz="3200">
              <a:latin typeface="Times New Roman" pitchFamily="18" charset="0"/>
            </a:endParaRPr>
          </a:p>
        </p:txBody>
      </p:sp>
    </p:spTree>
  </p:cSld>
  <p:clrMapOvr>
    <a:masterClrMapping/>
  </p:clrMapOvr>
  <p:transition spd="med"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>
                <a:solidFill>
                  <a:srgbClr val="FF0000"/>
                </a:solidFill>
              </a:rPr>
              <a:t>悲</a:t>
            </a:r>
          </a:p>
        </p:txBody>
      </p:sp>
      <p:sp>
        <p:nvSpPr>
          <p:cNvPr id="57347" name="Rectangle 3"/>
          <p:cNvSpPr>
            <a:spLocks noGrp="1"/>
          </p:cNvSpPr>
          <p:nvPr>
            <p:ph idx="1"/>
          </p:nvPr>
        </p:nvSpPr>
        <p:spPr>
          <a:xfrm>
            <a:off x="1838325" y="1600200"/>
            <a:ext cx="8507413" cy="4525963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>
                <a:solidFill>
                  <a:schemeClr val="accent2"/>
                </a:solidFill>
              </a:rPr>
              <a:t>怀才不遇——陈子昂《登幽州台歌》</a:t>
            </a:r>
          </a:p>
          <a:p>
            <a:pPr eaLnBrk="1" hangingPunct="1">
              <a:buNone/>
            </a:pPr>
            <a:endParaRPr lang="zh-CN" altLang="en-US">
              <a:solidFill>
                <a:schemeClr val="accent2"/>
              </a:solidFill>
            </a:endParaRPr>
          </a:p>
          <a:p>
            <a:pPr eaLnBrk="1" hangingPunct="1"/>
            <a:r>
              <a:rPr lang="zh-CN" altLang="en-US">
                <a:solidFill>
                  <a:schemeClr val="accent2"/>
                </a:solidFill>
              </a:rPr>
              <a:t>壮志难酬——辛弃疾《水龙吟 登建康赏心亭》</a:t>
            </a:r>
          </a:p>
          <a:p>
            <a:pPr eaLnBrk="1" hangingPunct="1">
              <a:buNone/>
            </a:pPr>
            <a:endParaRPr lang="zh-CN" altLang="en-US">
              <a:solidFill>
                <a:schemeClr val="accent2"/>
              </a:solidFill>
            </a:endParaRPr>
          </a:p>
          <a:p>
            <a:pPr eaLnBrk="1" hangingPunct="1"/>
            <a:r>
              <a:rPr lang="zh-CN" altLang="en-US">
                <a:solidFill>
                  <a:schemeClr val="accent2"/>
                </a:solidFill>
              </a:rPr>
              <a:t>国破家亡——杜甫《春望》</a:t>
            </a:r>
          </a:p>
        </p:txBody>
      </p:sp>
    </p:spTree>
  </p:cSld>
  <p:clrMapOvr>
    <a:masterClrMapping/>
  </p:clrMapOvr>
  <p:transition spd="med"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454" y="29585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知识储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备之诗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人风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格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（一般性） 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：</a:t>
            </a:r>
            <a:endParaRPr lang="zh-CN" altLang="en-US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67345"/>
            <a:ext cx="10515600" cy="42096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CN" smtClean="0"/>
              <a:t> </a:t>
            </a:r>
            <a:r>
              <a:rPr lang="zh-CN" altLang="en-US"/>
              <a:t>陶渊明的朴素自然  杜甫的沉郁顿挫</a:t>
            </a:r>
          </a:p>
          <a:p>
            <a:pPr marL="0" indent="0" algn="ctr">
              <a:buNone/>
            </a:pPr>
            <a:r>
              <a:rPr lang="en-US" altLang="zh-CN" smtClean="0"/>
              <a:t> </a:t>
            </a:r>
            <a:r>
              <a:rPr lang="zh-CN" altLang="en-US"/>
              <a:t>白居易的通俗易懂  李白的豪迈飘逸</a:t>
            </a:r>
          </a:p>
          <a:p>
            <a:pPr marL="0" indent="0" algn="ctr">
              <a:buNone/>
            </a:pPr>
            <a:r>
              <a:rPr lang="zh-CN" altLang="en-US" smtClean="0"/>
              <a:t>王</a:t>
            </a:r>
            <a:r>
              <a:rPr lang="zh-CN" altLang="en-US"/>
              <a:t>昌龄的雄健高昂  杜牧的清健俊爽</a:t>
            </a:r>
          </a:p>
          <a:p>
            <a:pPr marL="0" indent="0" algn="ctr">
              <a:buNone/>
            </a:pPr>
            <a:r>
              <a:rPr lang="zh-CN" altLang="en-US" smtClean="0"/>
              <a:t>李</a:t>
            </a:r>
            <a:r>
              <a:rPr lang="zh-CN" altLang="en-US"/>
              <a:t>商隐的朦胧隐晦  王维的诗画一体</a:t>
            </a:r>
          </a:p>
          <a:p>
            <a:pPr marL="0" indent="0" algn="ctr">
              <a:buNone/>
            </a:pPr>
            <a:r>
              <a:rPr lang="zh-CN" altLang="en-US" smtClean="0"/>
              <a:t>温</a:t>
            </a:r>
            <a:r>
              <a:rPr lang="zh-CN" altLang="en-US"/>
              <a:t>庭筠的绮丽香艳  高适的悲壮苍凉</a:t>
            </a:r>
          </a:p>
          <a:p>
            <a:pPr marL="0" indent="0" algn="ctr">
              <a:buNone/>
            </a:pPr>
            <a:r>
              <a:rPr lang="zh-CN" altLang="en-US" smtClean="0"/>
              <a:t>李</a:t>
            </a:r>
            <a:r>
              <a:rPr lang="zh-CN" altLang="en-US"/>
              <a:t>清照的缠绵悱恻  陆游的悲壮爱国</a:t>
            </a:r>
          </a:p>
          <a:p>
            <a:pPr marL="0" indent="0" algn="ctr">
              <a:buNone/>
            </a:pPr>
            <a:r>
              <a:rPr lang="zh-CN" altLang="en-US" smtClean="0"/>
              <a:t>郊</a:t>
            </a:r>
            <a:r>
              <a:rPr lang="zh-CN" altLang="en-US"/>
              <a:t>寒岛瘦  “韩孟诗派”的奇崛险</a:t>
            </a:r>
            <a:r>
              <a:rPr lang="zh-CN" altLang="en-US" smtClean="0"/>
              <a:t>怪</a:t>
            </a:r>
            <a:endParaRPr lang="en-US" altLang="zh-CN" smtClean="0"/>
          </a:p>
          <a:p>
            <a:pPr marL="0" indent="0" algn="ctr">
              <a:buNone/>
            </a:pPr>
            <a:r>
              <a:rPr lang="en-US" altLang="zh-CN">
                <a:latin typeface="楷体" panose="02010609060101010101" pitchFamily="1" charset="-122"/>
                <a:ea typeface="楷体" panose="02010609060101010101" pitchFamily="1" charset="-122"/>
              </a:rPr>
              <a:t>……</a:t>
            </a:r>
            <a:endParaRPr lang="zh-CN" altLang="en-US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 algn="ctr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09778" y="0"/>
            <a:ext cx="81868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积累作者</a:t>
            </a:r>
            <a:r>
              <a:rPr lang="zh-CN" altLang="en-US" sz="480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常</a:t>
            </a:r>
            <a:r>
              <a:rPr lang="zh-CN" altLang="en-US" sz="480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写题材及整体风格</a:t>
            </a:r>
          </a:p>
        </p:txBody>
      </p:sp>
      <p:sp>
        <p:nvSpPr>
          <p:cNvPr id="9" name="矩形 8"/>
          <p:cNvSpPr/>
          <p:nvPr/>
        </p:nvSpPr>
        <p:spPr>
          <a:xfrm>
            <a:off x="480888" y="1449621"/>
            <a:ext cx="10169235" cy="45935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+mn-ea"/>
              </a:rPr>
              <a:t>1</a:t>
            </a:r>
            <a:r>
              <a:rPr lang="zh-CN" altLang="en-US" sz="2000">
                <a:latin typeface="+mn-ea"/>
              </a:rPr>
              <a:t>、苏轼</a:t>
            </a:r>
            <a:r>
              <a:rPr lang="en-US" altLang="zh-CN" sz="2000">
                <a:latin typeface="+mn-ea"/>
              </a:rPr>
              <a:t>→</a:t>
            </a:r>
            <a:r>
              <a:rPr lang="zh-CN" altLang="en-US" sz="2000">
                <a:latin typeface="华文楷体" panose="02010600040101010101" pitchFamily="2" charset="-122"/>
                <a:ea typeface="华文楷体" pitchFamily="2" charset="-122"/>
              </a:rPr>
              <a:t>豪放旷达（希望隐居、避开乱世、期待和平）；婉约深沉、赋于思辨</a:t>
            </a:r>
            <a:endParaRPr lang="en-US" altLang="zh-CN" sz="2000">
              <a:latin typeface="华文楷体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+mn-ea"/>
              </a:rPr>
              <a:t>2</a:t>
            </a:r>
            <a:r>
              <a:rPr lang="zh-CN" altLang="en-US" sz="2000">
                <a:latin typeface="+mn-ea"/>
              </a:rPr>
              <a:t>、刘禹锡</a:t>
            </a:r>
            <a:r>
              <a:rPr lang="en-US" altLang="zh-CN" sz="2000">
                <a:latin typeface="+mn-ea"/>
              </a:rPr>
              <a:t>→</a:t>
            </a:r>
            <a:r>
              <a:rPr lang="zh-CN" altLang="en-US" sz="2000">
                <a:latin typeface="华文楷体" panose="02010600040101010101" pitchFamily="2" charset="-122"/>
                <a:ea typeface="华文楷体" pitchFamily="2" charset="-122"/>
              </a:rPr>
              <a:t>讽刺评击政敌；傲视忧患；接迎苦难、超越苦难、对自由的无限向往</a:t>
            </a:r>
            <a:endParaRPr lang="en-US" altLang="zh-CN" sz="2000">
              <a:latin typeface="华文楷体" panose="02010600040101010101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+mn-ea"/>
              </a:rPr>
              <a:t>3</a:t>
            </a:r>
            <a:r>
              <a:rPr lang="zh-CN" altLang="en-US" sz="2000">
                <a:latin typeface="+mn-ea"/>
              </a:rPr>
              <a:t>、秦观</a:t>
            </a:r>
            <a:r>
              <a:rPr lang="en-US" altLang="zh-CN" sz="2000">
                <a:latin typeface="+mn-ea"/>
              </a:rPr>
              <a:t>→</a:t>
            </a:r>
            <a:r>
              <a:rPr lang="zh-CN" altLang="en-US" sz="2000">
                <a:latin typeface="华文楷体" panose="02010600040101010101" pitchFamily="2" charset="-122"/>
                <a:ea typeface="华文楷体" pitchFamily="2" charset="-122"/>
              </a:rPr>
              <a:t>婉约感伤词；愤懑与无奈，萧瑟凄厉</a:t>
            </a:r>
            <a:endParaRPr lang="en-US" altLang="zh-CN" sz="2000">
              <a:latin typeface="华文楷体" panose="02010600040101010101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+mn-ea"/>
              </a:rPr>
              <a:t>4</a:t>
            </a:r>
            <a:r>
              <a:rPr lang="zh-CN" altLang="en-US" sz="2000">
                <a:latin typeface="+mn-ea"/>
              </a:rPr>
              <a:t>、张耒</a:t>
            </a:r>
            <a:r>
              <a:rPr lang="en-US" altLang="zh-CN" sz="2000">
                <a:latin typeface="+mn-ea"/>
              </a:rPr>
              <a:t>→</a:t>
            </a:r>
            <a:r>
              <a:rPr lang="zh-CN" altLang="en-US" sz="2000">
                <a:latin typeface="华文楷体" panose="02010600040101010101" pitchFamily="2" charset="-122"/>
                <a:ea typeface="华文楷体" pitchFamily="2" charset="-122"/>
              </a:rPr>
              <a:t>对劳苦百姓的关心；爱国思乡</a:t>
            </a:r>
            <a:endParaRPr lang="en-US" altLang="zh-CN" sz="2000">
              <a:latin typeface="华文楷体" panose="02010600040101010101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+mn-ea"/>
              </a:rPr>
              <a:t>5</a:t>
            </a:r>
            <a:r>
              <a:rPr lang="zh-CN" altLang="en-US" sz="2000">
                <a:latin typeface="+mn-ea"/>
              </a:rPr>
              <a:t>、贾岛</a:t>
            </a:r>
            <a:r>
              <a:rPr lang="en-US" altLang="zh-CN" sz="2000">
                <a:latin typeface="+mn-ea"/>
              </a:rPr>
              <a:t>→</a:t>
            </a:r>
            <a:r>
              <a:rPr lang="zh-CN" altLang="en-US" sz="2000">
                <a:latin typeface="华文楷体" panose="02010600040101010101" pitchFamily="2" charset="-122"/>
                <a:ea typeface="华文楷体" pitchFamily="2" charset="-122"/>
              </a:rPr>
              <a:t>多写景，送别、怀旧；荒凉凄苦清冷</a:t>
            </a:r>
            <a:endParaRPr lang="en-US" altLang="zh-CN" sz="2000">
              <a:latin typeface="华文楷体" panose="02010600040101010101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+mn-ea"/>
              </a:rPr>
              <a:t>6</a:t>
            </a:r>
            <a:r>
              <a:rPr lang="zh-CN" altLang="en-US" sz="2000">
                <a:latin typeface="+mn-ea"/>
              </a:rPr>
              <a:t>、韦庄</a:t>
            </a:r>
            <a:r>
              <a:rPr lang="en-US" altLang="zh-CN" sz="2000">
                <a:latin typeface="+mn-ea"/>
              </a:rPr>
              <a:t>→</a:t>
            </a:r>
            <a:r>
              <a:rPr lang="zh-CN" altLang="en-US" sz="2000">
                <a:latin typeface="华文楷体" panose="02010600040101010101" pitchFamily="2" charset="-122"/>
                <a:ea typeface="华文楷体" pitchFamily="2" charset="-122"/>
              </a:rPr>
              <a:t>伤时、感旧、离情、怀古</a:t>
            </a:r>
            <a:endParaRPr lang="en-US" altLang="zh-CN" sz="2000">
              <a:latin typeface="华文楷体" panose="02010600040101010101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+mn-ea"/>
              </a:rPr>
              <a:t>7</a:t>
            </a:r>
            <a:r>
              <a:rPr lang="zh-CN" altLang="en-US" sz="2000">
                <a:latin typeface="+mn-ea"/>
              </a:rPr>
              <a:t>、刘长卿</a:t>
            </a:r>
            <a:r>
              <a:rPr lang="en-US" altLang="zh-CN" sz="2000">
                <a:latin typeface="+mn-ea"/>
              </a:rPr>
              <a:t>→</a:t>
            </a:r>
            <a:r>
              <a:rPr lang="zh-CN" altLang="en-US" sz="2000">
                <a:latin typeface="华文楷体" panose="02010600040101010101" pitchFamily="2" charset="-122"/>
                <a:ea typeface="华文楷体" pitchFamily="2" charset="-122"/>
              </a:rPr>
              <a:t>山水隐逸生活；怀古伤今；贬谪苦闷</a:t>
            </a:r>
            <a:endParaRPr lang="en-US" altLang="zh-CN" sz="2000">
              <a:latin typeface="华文楷体" panose="02010600040101010101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+mn-ea"/>
              </a:rPr>
              <a:t>8</a:t>
            </a:r>
            <a:r>
              <a:rPr lang="zh-CN" altLang="en-US" sz="2000">
                <a:latin typeface="+mn-ea"/>
              </a:rPr>
              <a:t>、陈与义</a:t>
            </a:r>
            <a:r>
              <a:rPr lang="en-US" altLang="zh-CN" sz="2000">
                <a:latin typeface="+mn-ea"/>
              </a:rPr>
              <a:t>→</a:t>
            </a:r>
            <a:r>
              <a:rPr lang="zh-CN" altLang="en-US" sz="2000">
                <a:latin typeface="华文楷体" panose="02010600040101010101" pitchFamily="2" charset="-122"/>
                <a:ea typeface="华文楷体" pitchFamily="2" charset="-122"/>
              </a:rPr>
              <a:t>怀国忧民；写景咏物</a:t>
            </a:r>
          </a:p>
          <a:p>
            <a:pPr>
              <a:lnSpc>
                <a:spcPct val="150000"/>
              </a:lnSpc>
            </a:pPr>
            <a:endParaRPr lang="zh-CN" altLang="en-US"/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2040204020203" charset="-122"/>
              <a:ea typeface="微软雅黑" panose="020b0502040204020203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69055" y="2202956"/>
            <a:ext cx="5157787" cy="368458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2018·</a:t>
            </a:r>
            <a:r>
              <a:rPr lang="zh-CN" altLang="zh-CN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全国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mtClean="0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卷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野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歌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b="1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李</a:t>
            </a:r>
            <a:r>
              <a:rPr lang="zh-CN" altLang="zh-CN" b="1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b="1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贺</a:t>
            </a:r>
            <a:endParaRPr lang="zh-CN" altLang="zh-CN" b="1">
              <a:solidFill>
                <a:srgbClr val="FF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鸦翎羽箭山桑弓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仰天射落衔芦鸿。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麻衣黑肥冲北风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带酒日晚歌田中。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男儿屈穷心不穷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枯荣不等嗔天公。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寒风又变为春柳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条条看即烟濛濛。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67504" y="2084969"/>
            <a:ext cx="5183188" cy="368458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全国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mtClean="0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卷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题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醉中所作草书卷后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100" b="1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陆　游</a:t>
            </a: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胸中磊落藏五兵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欲试无路空峥嵘。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酒为旗鼓笔刀槊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势从天落银河倾。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端溪石池浓作墨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烛光相射飞纵横。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须臾收卷复把酒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如见万里烟尘清。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3577"/>
            <a:ext cx="11726287" cy="911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看作者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，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联</a:t>
            </a:r>
            <a:r>
              <a:rPr lang="zh-CN" altLang="zh-CN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背</a:t>
            </a:r>
            <a:r>
              <a:rPr lang="zh-CN" altLang="zh-CN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景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，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知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人论世明诗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风</a:t>
            </a:r>
            <a:endParaRPr lang="zh-CN" altLang="zh-CN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306" y="77132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0" smtClean="0">
                <a:solidFill>
                  <a:srgbClr val="FF0000"/>
                </a:solidFill>
                <a:ea typeface="楷体" panose="02010609060101010101" pitchFamily="1" charset="-122"/>
                <a:cs typeface="宋体" panose="02010600030101010101" pitchFamily="2" charset="-122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13315" y="1296962"/>
            <a:ext cx="5748049" cy="3923967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960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2017</a:t>
            </a:r>
            <a:r>
              <a:rPr lang="en-US" altLang="zh-CN" sz="9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9600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全国</a:t>
            </a:r>
            <a:r>
              <a:rPr lang="zh-CN" altLang="zh-CN" sz="96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9600" smtClean="0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卷</a:t>
            </a:r>
            <a:endParaRPr lang="en-US" altLang="zh-CN" sz="96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70000"/>
              </a:lnSpc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72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 </a:t>
            </a:r>
            <a:r>
              <a:rPr lang="zh-CN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礼部贡院阅进士就试</a:t>
            </a:r>
          </a:p>
          <a:p>
            <a:pPr marL="0" indent="0" algn="ctr">
              <a:lnSpc>
                <a:spcPct val="170000"/>
              </a:lnSpc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9600" b="1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欧阳修</a:t>
            </a:r>
          </a:p>
          <a:p>
            <a:pPr marL="0" indent="0" algn="ctr">
              <a:lnSpc>
                <a:spcPct val="170000"/>
              </a:lnSpc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96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96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紫</a:t>
            </a:r>
            <a:r>
              <a:rPr lang="zh-CN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案焚香暖吹轻</a:t>
            </a:r>
            <a:r>
              <a:rPr lang="en-US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,</a:t>
            </a:r>
            <a:r>
              <a:rPr lang="zh-CN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广庭清晓席群英。</a:t>
            </a:r>
          </a:p>
          <a:p>
            <a:pPr marL="0" indent="0" algn="ctr">
              <a:lnSpc>
                <a:spcPct val="170000"/>
              </a:lnSpc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	</a:t>
            </a:r>
            <a:r>
              <a:rPr lang="zh-CN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无哗战士衔枚勇</a:t>
            </a:r>
            <a:r>
              <a:rPr lang="en-US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,</a:t>
            </a:r>
            <a:r>
              <a:rPr lang="zh-CN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下笔春蚕食叶声。</a:t>
            </a:r>
          </a:p>
          <a:p>
            <a:pPr marL="0" indent="0" algn="ctr">
              <a:lnSpc>
                <a:spcPct val="170000"/>
              </a:lnSpc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	</a:t>
            </a:r>
            <a:r>
              <a:rPr lang="zh-CN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乡里献贤先德行</a:t>
            </a:r>
            <a:r>
              <a:rPr lang="en-US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,</a:t>
            </a:r>
            <a:r>
              <a:rPr lang="zh-CN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朝廷列爵待公卿。</a:t>
            </a:r>
          </a:p>
          <a:p>
            <a:pPr marL="0" indent="0" algn="ctr">
              <a:lnSpc>
                <a:spcPct val="170000"/>
              </a:lnSpc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	</a:t>
            </a:r>
            <a:r>
              <a:rPr lang="zh-CN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自惭衰病心神耗</a:t>
            </a:r>
            <a:r>
              <a:rPr lang="en-US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,</a:t>
            </a:r>
            <a:r>
              <a:rPr lang="zh-CN" altLang="zh-CN" sz="96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赖有群公鉴裁精。</a:t>
            </a:r>
          </a:p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11972" y="2072817"/>
            <a:ext cx="5183188" cy="3684588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送子由使契丹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0000"/>
              </a:lnSpc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100" b="1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苏　轼</a:t>
            </a: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云海相望寄此身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那因远适更沾巾。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不辞驿骑凌风雪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要使天骄识凤麟。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沙漠回看清禁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月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湖山应梦武林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春。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单于若问君家世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莫道中朝第一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人。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3" name="Text Box 15"/>
          <p:cNvSpPr>
            <a:spLocks noChangeArrowheads="1"/>
          </p:cNvSpPr>
          <p:nvPr/>
        </p:nvSpPr>
        <p:spPr bwMode="auto">
          <a:xfrm>
            <a:off x="5087938" y="4654550"/>
            <a:ext cx="42481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</a:pPr>
            <a:endParaRPr lang="zh-CN" altLang="en-US" sz="2000">
              <a:solidFill>
                <a:srgbClr val="3333CC"/>
              </a:solidFill>
              <a:sym typeface="Arial" pitchFamily="34" charset="0"/>
            </a:endParaRPr>
          </a:p>
        </p:txBody>
      </p:sp>
      <p:sp>
        <p:nvSpPr>
          <p:cNvPr id="20483" name="Text Box 16"/>
          <p:cNvSpPr>
            <a:spLocks noChangeArrowheads="1"/>
          </p:cNvSpPr>
          <p:nvPr/>
        </p:nvSpPr>
        <p:spPr bwMode="auto">
          <a:xfrm>
            <a:off x="5303838" y="5589588"/>
            <a:ext cx="3097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</a:pPr>
            <a:endParaRPr lang="zh-CN" altLang="en-US" sz="1800" b="0">
              <a:solidFill>
                <a:srgbClr val="B2B9AF"/>
              </a:solidFill>
              <a:sym typeface="Arial" pitchFamily="34" charset="0"/>
            </a:endParaRPr>
          </a:p>
        </p:txBody>
      </p:sp>
      <p:pic>
        <p:nvPicPr>
          <p:cNvPr id="20485" name="图片 4" descr="658.web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4" b="6465"/>
          <a:stretch>
            <a:fillRect/>
          </a:stretch>
        </p:blipFill>
        <p:spPr bwMode="auto">
          <a:xfrm>
            <a:off x="1565564" y="124691"/>
            <a:ext cx="10487891" cy="667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45031" y="235528"/>
            <a:ext cx="923330" cy="5986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大时代</a:t>
            </a:r>
            <a:r>
              <a:rPr lang="zh-CN" altLang="en-US" sz="4800" smtClean="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，</a:t>
            </a:r>
            <a:r>
              <a:rPr lang="en-US" altLang="zh-CN" sz="4800" smtClean="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 </a:t>
            </a:r>
            <a:r>
              <a:rPr lang="zh-CN" altLang="en-US" sz="480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“小”</a:t>
            </a:r>
            <a:r>
              <a:rPr lang="zh-CN" altLang="en-US" sz="4800" smtClean="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经</a:t>
            </a:r>
            <a:r>
              <a:rPr lang="zh-CN" altLang="en-US" sz="480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0" y="1607127"/>
            <a:ext cx="12192000" cy="5874327"/>
          </a:xfrm>
        </p:spPr>
        <p:txBody>
          <a:bodyPr anchor="t"/>
          <a:lstStyle/>
          <a:p>
            <a:pPr marL="0" indent="0" algn="ctr"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送</a:t>
            </a:r>
            <a:r>
              <a:rPr lang="en-US" altLang="zh-CN" sz="3200" b="1" smtClean="0">
                <a:solidFill>
                  <a:srgbClr val="000000"/>
                </a:solidFill>
              </a:rPr>
              <a:t>/</a:t>
            </a:r>
            <a:r>
              <a:rPr lang="zh-CN" altLang="en-US" sz="3200" b="1" smtClean="0">
                <a:solidFill>
                  <a:srgbClr val="000000"/>
                </a:solidFill>
              </a:rPr>
              <a:t>韩</a:t>
            </a:r>
            <a:r>
              <a:rPr lang="zh-CN" altLang="en-US" sz="3200" b="1">
                <a:solidFill>
                  <a:srgbClr val="000000"/>
                </a:solidFill>
              </a:rPr>
              <a:t>十</a:t>
            </a:r>
            <a:r>
              <a:rPr lang="zh-CN" altLang="en-US" sz="3200" b="1" smtClean="0">
                <a:solidFill>
                  <a:srgbClr val="000000"/>
                </a:solidFill>
              </a:rPr>
              <a:t>四</a:t>
            </a:r>
            <a:r>
              <a:rPr lang="en-US" altLang="zh-CN" sz="3200" b="1" smtClean="0">
                <a:solidFill>
                  <a:srgbClr val="000000"/>
                </a:solidFill>
              </a:rPr>
              <a:t>/</a:t>
            </a:r>
            <a:r>
              <a:rPr lang="zh-CN" altLang="en-US" sz="3200" b="1" smtClean="0">
                <a:solidFill>
                  <a:srgbClr val="000000"/>
                </a:solidFill>
              </a:rPr>
              <a:t>江</a:t>
            </a:r>
            <a:r>
              <a:rPr lang="zh-CN" altLang="en-US" sz="3200" b="1">
                <a:solidFill>
                  <a:srgbClr val="000000"/>
                </a:solidFill>
              </a:rPr>
              <a:t>东觐省</a:t>
            </a:r>
            <a:r>
              <a:rPr lang="zh-CN" altLang="en-US" sz="3200" b="1">
                <a:solidFill>
                  <a:srgbClr val="000000"/>
                </a:solidFill>
                <a:latin typeface="Calibri" panose="020f0502020204030204" pitchFamily="2" charset="0"/>
              </a:rPr>
              <a:t>① 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杜甫</a:t>
            </a:r>
          </a:p>
          <a:p>
            <a:pPr marL="0" indent="0" algn="ctr"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兵</a:t>
            </a:r>
            <a:r>
              <a:rPr lang="zh-CN" altLang="en-US" sz="3200" b="1" smtClean="0">
                <a:solidFill>
                  <a:srgbClr val="000000"/>
                </a:solidFill>
              </a:rPr>
              <a:t>戈</a:t>
            </a:r>
            <a:r>
              <a:rPr lang="en-US" altLang="zh-CN" sz="3200" b="1" smtClean="0">
                <a:solidFill>
                  <a:srgbClr val="000000"/>
                </a:solidFill>
              </a:rPr>
              <a:t>/</a:t>
            </a:r>
            <a:r>
              <a:rPr lang="zh-CN" altLang="en-US" sz="3200" b="1" smtClean="0">
                <a:solidFill>
                  <a:srgbClr val="000000"/>
                </a:solidFill>
              </a:rPr>
              <a:t>不见老</a:t>
            </a:r>
            <a:r>
              <a:rPr lang="zh-CN" altLang="en-US" sz="3200" b="1">
                <a:solidFill>
                  <a:srgbClr val="000000"/>
                </a:solidFill>
              </a:rPr>
              <a:t>莱衣</a:t>
            </a:r>
            <a:r>
              <a:rPr lang="zh-CN" altLang="en-US" sz="3200" b="1">
                <a:solidFill>
                  <a:srgbClr val="000000"/>
                </a:solidFill>
                <a:latin typeface="Calibri" panose="020f0502020204030204" pitchFamily="2" charset="0"/>
              </a:rPr>
              <a:t>②</a:t>
            </a:r>
            <a:r>
              <a:rPr lang="zh-CN" altLang="en-US" sz="3200" b="1">
                <a:solidFill>
                  <a:srgbClr val="000000"/>
                </a:solidFill>
              </a:rPr>
              <a:t>，叹</a:t>
            </a:r>
            <a:r>
              <a:rPr lang="zh-CN" altLang="en-US" sz="3200" b="1" smtClean="0">
                <a:solidFill>
                  <a:srgbClr val="000000"/>
                </a:solidFill>
              </a:rPr>
              <a:t>息</a:t>
            </a:r>
            <a:r>
              <a:rPr lang="en-US" altLang="zh-CN" sz="3200" b="1" smtClean="0">
                <a:solidFill>
                  <a:srgbClr val="000000"/>
                </a:solidFill>
              </a:rPr>
              <a:t>/</a:t>
            </a:r>
            <a:r>
              <a:rPr lang="zh-CN" altLang="en-US" sz="3200" b="1" smtClean="0">
                <a:solidFill>
                  <a:srgbClr val="000000"/>
                </a:solidFill>
              </a:rPr>
              <a:t>人</a:t>
            </a:r>
            <a:r>
              <a:rPr lang="zh-CN" altLang="en-US" sz="3200" b="1">
                <a:solidFill>
                  <a:srgbClr val="000000"/>
                </a:solidFill>
              </a:rPr>
              <a:t>间万事</a:t>
            </a:r>
            <a:r>
              <a:rPr lang="zh-CN" altLang="en-US" sz="3200" b="1">
                <a:solidFill>
                  <a:srgbClr val="FF0000"/>
                </a:solidFill>
              </a:rPr>
              <a:t>非</a:t>
            </a:r>
            <a:r>
              <a:rPr lang="zh-CN" altLang="en-US" sz="3200" b="1">
                <a:solidFill>
                  <a:srgbClr val="000000"/>
                </a:solidFill>
              </a:rPr>
              <a:t>。</a:t>
            </a:r>
          </a:p>
          <a:p>
            <a:pPr marL="0" indent="0" algn="ctr"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我已无</a:t>
            </a:r>
            <a:r>
              <a:rPr lang="zh-CN" altLang="en-US" sz="3200" b="1" smtClean="0">
                <a:solidFill>
                  <a:srgbClr val="000000"/>
                </a:solidFill>
              </a:rPr>
              <a:t>家</a:t>
            </a:r>
            <a:r>
              <a:rPr lang="en-US" altLang="zh-CN" sz="3200" b="1" smtClean="0">
                <a:solidFill>
                  <a:srgbClr val="000000"/>
                </a:solidFill>
              </a:rPr>
              <a:t>/</a:t>
            </a:r>
            <a:r>
              <a:rPr lang="zh-CN" altLang="en-US" sz="3200" b="1" smtClean="0">
                <a:solidFill>
                  <a:srgbClr val="000000"/>
                </a:solidFill>
              </a:rPr>
              <a:t>寻</a:t>
            </a:r>
            <a:r>
              <a:rPr lang="zh-CN" altLang="en-US" sz="3200" b="1">
                <a:solidFill>
                  <a:srgbClr val="000000"/>
                </a:solidFill>
              </a:rPr>
              <a:t>弟妹，君</a:t>
            </a:r>
            <a:r>
              <a:rPr lang="zh-CN" altLang="en-US" sz="3200" b="1" smtClean="0">
                <a:solidFill>
                  <a:srgbClr val="000000"/>
                </a:solidFill>
              </a:rPr>
              <a:t>今</a:t>
            </a:r>
            <a:r>
              <a:rPr lang="en-US" altLang="zh-CN" sz="3200" b="1" smtClean="0">
                <a:solidFill>
                  <a:srgbClr val="000000"/>
                </a:solidFill>
              </a:rPr>
              <a:t>/</a:t>
            </a:r>
            <a:r>
              <a:rPr lang="zh-CN" altLang="en-US" sz="3200" b="1" smtClean="0">
                <a:solidFill>
                  <a:srgbClr val="000000"/>
                </a:solidFill>
              </a:rPr>
              <a:t>何</a:t>
            </a:r>
            <a:r>
              <a:rPr lang="zh-CN" altLang="en-US" sz="3200" b="1">
                <a:solidFill>
                  <a:srgbClr val="000000"/>
                </a:solidFill>
              </a:rPr>
              <a:t>处访庭</a:t>
            </a:r>
            <a:r>
              <a:rPr lang="zh-CN" altLang="en-US" sz="3200" b="1">
                <a:solidFill>
                  <a:srgbClr val="FF0000"/>
                </a:solidFill>
              </a:rPr>
              <a:t>闱</a:t>
            </a:r>
            <a:r>
              <a:rPr lang="zh-CN" altLang="en-US" sz="3200" b="1">
                <a:solidFill>
                  <a:srgbClr val="000000"/>
                </a:solidFill>
                <a:latin typeface="Calibri" panose="020f0502020204030204" pitchFamily="2" charset="0"/>
              </a:rPr>
              <a:t>③</a:t>
            </a:r>
            <a:r>
              <a:rPr lang="zh-CN" altLang="en-US" sz="3200" b="1" smtClean="0">
                <a:solidFill>
                  <a:srgbClr val="000000"/>
                </a:solidFill>
              </a:rPr>
              <a:t>？</a:t>
            </a:r>
            <a:endParaRPr lang="en-US" altLang="zh-CN" sz="3200" b="1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黄</a:t>
            </a:r>
            <a:r>
              <a:rPr lang="zh-CN" altLang="en-US" sz="3200" b="1">
                <a:solidFill>
                  <a:srgbClr val="000000"/>
                </a:solidFill>
              </a:rPr>
              <a:t>牛峡</a:t>
            </a:r>
            <a:r>
              <a:rPr lang="zh-CN" altLang="en-US" sz="3200" b="1" smtClean="0">
                <a:solidFill>
                  <a:srgbClr val="000000"/>
                </a:solidFill>
              </a:rPr>
              <a:t>静</a:t>
            </a:r>
            <a:r>
              <a:rPr lang="en-US" altLang="zh-CN" sz="3200" b="1">
                <a:solidFill>
                  <a:srgbClr val="000000"/>
                </a:solidFill>
              </a:rPr>
              <a:t>/</a:t>
            </a:r>
            <a:r>
              <a:rPr lang="zh-CN" altLang="en-US" sz="3200" b="1" smtClean="0">
                <a:solidFill>
                  <a:srgbClr val="000000"/>
                </a:solidFill>
              </a:rPr>
              <a:t>滩</a:t>
            </a:r>
            <a:r>
              <a:rPr lang="zh-CN" altLang="en-US" sz="3200" b="1">
                <a:solidFill>
                  <a:srgbClr val="000000"/>
                </a:solidFill>
              </a:rPr>
              <a:t>声转，白马江</a:t>
            </a:r>
            <a:r>
              <a:rPr lang="zh-CN" altLang="en-US" sz="3200" b="1" smtClean="0">
                <a:solidFill>
                  <a:srgbClr val="000000"/>
                </a:solidFill>
              </a:rPr>
              <a:t>寒</a:t>
            </a:r>
            <a:r>
              <a:rPr lang="en-US" altLang="zh-CN" sz="3200" b="1" smtClean="0">
                <a:solidFill>
                  <a:srgbClr val="000000"/>
                </a:solidFill>
              </a:rPr>
              <a:t>/</a:t>
            </a:r>
            <a:r>
              <a:rPr lang="zh-CN" altLang="en-US" sz="3200" b="1" smtClean="0">
                <a:solidFill>
                  <a:srgbClr val="000000"/>
                </a:solidFill>
              </a:rPr>
              <a:t>树</a:t>
            </a:r>
            <a:r>
              <a:rPr lang="zh-CN" altLang="en-US" sz="3200" b="1">
                <a:solidFill>
                  <a:srgbClr val="000000"/>
                </a:solidFill>
              </a:rPr>
              <a:t>影稀。</a:t>
            </a:r>
          </a:p>
          <a:p>
            <a:pPr marL="0" indent="0" algn="ctr"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此</a:t>
            </a:r>
            <a:r>
              <a:rPr lang="zh-CN" altLang="en-US" sz="3200" b="1" smtClean="0">
                <a:solidFill>
                  <a:srgbClr val="000000"/>
                </a:solidFill>
              </a:rPr>
              <a:t>别</a:t>
            </a:r>
            <a:r>
              <a:rPr lang="en-US" altLang="zh-CN" sz="3200" b="1" smtClean="0">
                <a:solidFill>
                  <a:srgbClr val="000000"/>
                </a:solidFill>
              </a:rPr>
              <a:t>/</a:t>
            </a:r>
            <a:r>
              <a:rPr lang="zh-CN" altLang="en-US" sz="3200" b="1" smtClean="0">
                <a:solidFill>
                  <a:srgbClr val="000000"/>
                </a:solidFill>
              </a:rPr>
              <a:t>应须</a:t>
            </a:r>
            <a:r>
              <a:rPr lang="en-US" altLang="zh-CN" sz="3200" b="1" smtClean="0">
                <a:solidFill>
                  <a:srgbClr val="000000"/>
                </a:solidFill>
              </a:rPr>
              <a:t>/</a:t>
            </a:r>
            <a:r>
              <a:rPr lang="zh-CN" altLang="en-US" sz="3200" b="1" smtClean="0">
                <a:solidFill>
                  <a:srgbClr val="000000"/>
                </a:solidFill>
              </a:rPr>
              <a:t>各</a:t>
            </a:r>
            <a:r>
              <a:rPr lang="zh-CN" altLang="en-US" sz="3200" b="1">
                <a:solidFill>
                  <a:srgbClr val="000000"/>
                </a:solidFill>
              </a:rPr>
              <a:t>努力，故</a:t>
            </a:r>
            <a:r>
              <a:rPr lang="zh-CN" altLang="en-US" sz="3200" b="1" smtClean="0">
                <a:solidFill>
                  <a:srgbClr val="000000"/>
                </a:solidFill>
              </a:rPr>
              <a:t>乡</a:t>
            </a:r>
            <a:r>
              <a:rPr lang="en-US" altLang="zh-CN" sz="3200" b="1" smtClean="0">
                <a:solidFill>
                  <a:srgbClr val="000000"/>
                </a:solidFill>
              </a:rPr>
              <a:t>/</a:t>
            </a:r>
            <a:r>
              <a:rPr lang="zh-CN" altLang="en-US" sz="3200" b="1" smtClean="0">
                <a:solidFill>
                  <a:srgbClr val="000000"/>
                </a:solidFill>
              </a:rPr>
              <a:t>犹恐</a:t>
            </a:r>
            <a:r>
              <a:rPr lang="en-US" altLang="zh-CN" sz="3200" b="1" smtClean="0">
                <a:solidFill>
                  <a:srgbClr val="000000"/>
                </a:solidFill>
              </a:rPr>
              <a:t>/</a:t>
            </a:r>
            <a:r>
              <a:rPr lang="zh-CN" altLang="en-US" sz="3200" b="1" smtClean="0">
                <a:solidFill>
                  <a:srgbClr val="000000"/>
                </a:solidFill>
              </a:rPr>
              <a:t>未</a:t>
            </a:r>
            <a:r>
              <a:rPr lang="zh-CN" altLang="en-US" sz="3200" b="1">
                <a:solidFill>
                  <a:srgbClr val="000000"/>
                </a:solidFill>
              </a:rPr>
              <a:t>同</a:t>
            </a:r>
            <a:r>
              <a:rPr lang="zh-CN" altLang="en-US" sz="3200" b="1">
                <a:solidFill>
                  <a:srgbClr val="FF0000"/>
                </a:solidFill>
              </a:rPr>
              <a:t>归</a:t>
            </a:r>
            <a:r>
              <a:rPr lang="zh-CN" altLang="en-US" sz="3200" b="1">
                <a:solidFill>
                  <a:srgbClr val="000000"/>
                </a:solidFill>
              </a:rPr>
              <a:t>。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000000"/>
                </a:solidFill>
              </a:rPr>
              <a:t>注释</a:t>
            </a:r>
            <a:r>
              <a:rPr lang="en-US" altLang="zh-CN" b="1">
                <a:solidFill>
                  <a:srgbClr val="000000"/>
                </a:solidFill>
              </a:rPr>
              <a:t>: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①韩十四：作者友人，名不详。觐省：探望双亲。②老莱衣：老莱子相传为春秋时隐士，七十岁还常常穿上彩衣，模仿儿童，使双亲欢娱。③庭闱（wéi）：内舍。多指父母居住处。因用以称父母。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0376" y="221673"/>
            <a:ext cx="26468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作业讲评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8036" y="1717964"/>
            <a:ext cx="5429539" cy="4471699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2017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全国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mtClean="0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卷</a:t>
            </a:r>
            <a:endParaRPr lang="en-US" altLang="zh-CN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编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集拙诗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成一十五卷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因题卷末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戏赠元九、李二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十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白居易</a:t>
            </a:r>
            <a:endParaRPr lang="zh-CN" altLang="zh-CN">
              <a:solidFill>
                <a:srgbClr val="FF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一篇长恨有风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情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十首秦吟近正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声。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每被老元偷格律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苦教短李伏歌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行。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世间富贵应无分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身后文章合有名。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莫怪气粗言语大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新排十五卷诗成。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27618" y="1717964"/>
            <a:ext cx="5354782" cy="4471699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2016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全国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mtClean="0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卷</a:t>
            </a:r>
            <a:endParaRPr lang="en-US" altLang="zh-CN" smtClean="0">
              <a:solidFill>
                <a:srgbClr val="000000"/>
              </a:solidFill>
              <a:latin typeface="Arial" pitchFamily="34" charset="0"/>
              <a:ea typeface="黑体" panose="02010609060101010101" pitchFamily="1" charset="-122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        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丹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青引赠曹将军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霸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杜</a:t>
            </a:r>
            <a:r>
              <a:rPr lang="zh-CN" altLang="zh-CN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甫</a:t>
            </a:r>
            <a:endParaRPr lang="zh-CN" altLang="zh-CN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先帝天马玉花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骢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画工如山貌不同。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是日牵来赤墀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下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迥立阊阖生长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风。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诏谓将军拂绢素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意匠惨淡经营中。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斯须九重真龙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出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一洗万古凡马空。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193964" y="2531186"/>
            <a:ext cx="11998036" cy="268086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5200"/>
              </a:lnSpc>
              <a:spcBef>
                <a:spcPts val="105"/>
              </a:spcBef>
            </a:pPr>
            <a:r>
              <a:rPr sz="4000" spc="-5"/>
              <a:t>（1）</a:t>
            </a:r>
            <a:r>
              <a:rPr sz="4000" spc="-5" smtClean="0"/>
              <a:t>通过作者</a:t>
            </a:r>
            <a:r>
              <a:rPr lang="zh-CN" altLang="en-US" sz="4000" spc="-5" smtClean="0"/>
              <a:t>或注释</a:t>
            </a:r>
            <a:r>
              <a:rPr sz="4000" spc="-5" smtClean="0"/>
              <a:t>来确定朝代</a:t>
            </a:r>
            <a:r>
              <a:rPr sz="4000" spc="-5"/>
              <a:t>，</a:t>
            </a:r>
            <a:r>
              <a:rPr sz="4000" spc="-5" smtClean="0"/>
              <a:t>了解朝代</a:t>
            </a:r>
            <a:r>
              <a:rPr lang="zh-CN" altLang="en-US" sz="4000" spc="-5" smtClean="0"/>
              <a:t>大风貌</a:t>
            </a:r>
            <a:br>
              <a:rPr lang="en-US" sz="4000" spc="0" smtClean="0"/>
            </a:br>
            <a:r>
              <a:rPr lang="zh-CN" altLang="en-US" sz="4000" smtClean="0"/>
              <a:t>（</a:t>
            </a:r>
            <a:r>
              <a:rPr lang="en-US" altLang="zh-CN" sz="4000" smtClean="0"/>
              <a:t>2</a:t>
            </a:r>
            <a:r>
              <a:rPr lang="zh-CN" altLang="en-US" sz="4000" smtClean="0"/>
              <a:t>）通过标题、注释、重要字词了解具体创作背景。</a:t>
            </a:r>
            <a:br>
              <a:rPr lang="en-US" altLang="zh-CN" sz="4000" smtClean="0"/>
            </a:br>
            <a:r>
              <a:rPr lang="zh-CN" altLang="en-US" sz="4000" smtClean="0"/>
              <a:t>（</a:t>
            </a:r>
            <a:r>
              <a:rPr lang="en-US" altLang="zh-CN" sz="4000" smtClean="0"/>
              <a:t>3</a:t>
            </a:r>
            <a:r>
              <a:rPr lang="zh-CN" altLang="en-US" sz="4000" smtClean="0"/>
              <a:t>）联系已学知识，掌握诗人风格，猜测大体情感。</a:t>
            </a:r>
            <a:br>
              <a:rPr lang="en-US" altLang="zh-CN" sz="4000" smtClean="0"/>
            </a:br>
            <a:r>
              <a:rPr lang="zh-CN" altLang="en-US" sz="4000" smtClean="0"/>
              <a:t>（</a:t>
            </a:r>
            <a:r>
              <a:rPr lang="en-US" altLang="zh-CN" sz="4000" smtClean="0"/>
              <a:t>4</a:t>
            </a:r>
            <a:r>
              <a:rPr lang="zh-CN" altLang="en-US" sz="4000" smtClean="0"/>
              <a:t>）不要惯性思维，共性中挖掘个性。</a:t>
            </a:r>
            <a:endParaRPr sz="4000"/>
          </a:p>
        </p:txBody>
      </p:sp>
      <p:sp>
        <p:nvSpPr>
          <p:cNvPr id="7" name="object 7"/>
          <p:cNvSpPr txBox="1"/>
          <p:nvPr/>
        </p:nvSpPr>
        <p:spPr>
          <a:xfrm>
            <a:off x="9737090" y="6379845"/>
            <a:ext cx="224154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5">
                <a:solidFill>
                  <a:srgbClr val="2A5D74"/>
                </a:solidFill>
                <a:latin typeface="Arial"/>
                <a:cs typeface="Arial"/>
              </a:rPr>
              <a:t>1</a:t>
            </a:r>
            <a:r>
              <a:rPr sz="1400">
                <a:solidFill>
                  <a:srgbClr val="2A5D74"/>
                </a:solidFill>
                <a:latin typeface="Arial"/>
                <a:cs typeface="Arial"/>
              </a:rPr>
              <a:t>2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3577"/>
            <a:ext cx="11726287" cy="911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看作者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，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联</a:t>
            </a:r>
            <a:r>
              <a:rPr lang="zh-CN" altLang="zh-CN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背</a:t>
            </a:r>
            <a:r>
              <a:rPr lang="zh-CN" altLang="zh-CN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景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，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知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人论世明诗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风</a:t>
            </a:r>
            <a:endParaRPr lang="zh-CN" altLang="zh-CN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  <a:sym typeface="Arial" pitchFamily="34" charset="0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4073" y="990600"/>
            <a:ext cx="11416145" cy="31242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b="1">
                <a:solidFill>
                  <a:srgbClr val="003300"/>
                </a:solidFill>
              </a:rPr>
              <a:t>             </a:t>
            </a:r>
            <a:r>
              <a:rPr lang="zh-CN" altLang="en-US" b="1" smtClean="0">
                <a:solidFill>
                  <a:srgbClr val="0000CC"/>
                </a:solidFill>
              </a:rPr>
              <a:t>台    </a:t>
            </a:r>
            <a:r>
              <a:rPr lang="zh-CN" altLang="en-US" b="1">
                <a:solidFill>
                  <a:srgbClr val="0000CC"/>
                </a:solidFill>
              </a:rPr>
              <a:t> 城</a:t>
            </a:r>
            <a:r>
              <a:rPr lang="zh-CN" altLang="en-US" b="1" baseline="30000">
                <a:solidFill>
                  <a:srgbClr val="0000CC"/>
                </a:solidFill>
                <a:sym typeface="宋体" pitchFamily="2" charset="-122"/>
              </a:rPr>
              <a:t>①</a:t>
            </a:r>
            <a:r>
              <a:rPr lang="zh-CN" altLang="en-US" b="1">
                <a:solidFill>
                  <a:srgbClr val="0000CC"/>
                </a:solidFill>
              </a:rPr>
              <a:t>           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b="1" smtClean="0">
                <a:solidFill>
                  <a:srgbClr val="0000CC"/>
                </a:solidFill>
              </a:rPr>
              <a:t>韦  </a:t>
            </a:r>
            <a:r>
              <a:rPr lang="zh-CN" altLang="en-US" b="1">
                <a:solidFill>
                  <a:srgbClr val="0000CC"/>
                </a:solidFill>
              </a:rPr>
              <a:t>庄</a:t>
            </a:r>
            <a:r>
              <a:rPr lang="zh-CN" altLang="en-US" b="1" baseline="30000">
                <a:solidFill>
                  <a:srgbClr val="0000CC"/>
                </a:solidFill>
                <a:sym typeface="宋体" pitchFamily="2" charset="-122"/>
              </a:rPr>
              <a:t>②</a:t>
            </a:r>
            <a:r>
              <a:rPr lang="zh-CN" altLang="en-US" b="1">
                <a:solidFill>
                  <a:srgbClr val="0000CC"/>
                </a:solidFill>
              </a:rPr>
              <a:t> </a:t>
            </a:r>
            <a:br>
              <a:rPr lang="zh-CN" altLang="en-US" b="1">
                <a:solidFill>
                  <a:srgbClr val="0000CC"/>
                </a:solidFill>
              </a:rPr>
            </a:br>
            <a:r>
              <a:rPr lang="zh-CN" altLang="en-US" b="1">
                <a:solidFill>
                  <a:srgbClr val="0000CC"/>
                </a:solidFill>
              </a:rPr>
              <a:t>          江雨霏霏江草齐，六朝</a:t>
            </a:r>
            <a:r>
              <a:rPr lang="zh-CN" altLang="en-US" b="1" baseline="30000">
                <a:solidFill>
                  <a:srgbClr val="0000CC"/>
                </a:solidFill>
                <a:sym typeface="宋体" pitchFamily="2" charset="-122"/>
              </a:rPr>
              <a:t>③</a:t>
            </a:r>
            <a:r>
              <a:rPr lang="zh-CN" altLang="en-US" b="1">
                <a:solidFill>
                  <a:srgbClr val="0000CC"/>
                </a:solidFill>
              </a:rPr>
              <a:t>如梦鸟空啼。</a:t>
            </a:r>
            <a:br>
              <a:rPr lang="zh-CN" altLang="en-US" b="1">
                <a:solidFill>
                  <a:srgbClr val="0000CC"/>
                </a:solidFill>
              </a:rPr>
            </a:br>
            <a:r>
              <a:rPr lang="zh-CN" altLang="en-US" b="1">
                <a:solidFill>
                  <a:srgbClr val="0000CC"/>
                </a:solidFill>
              </a:rPr>
              <a:t>        </a:t>
            </a:r>
            <a:r>
              <a:rPr lang="zh-CN" altLang="en-US" b="1" smtClean="0">
                <a:solidFill>
                  <a:srgbClr val="0000CC"/>
                </a:solidFill>
              </a:rPr>
              <a:t>无</a:t>
            </a:r>
            <a:r>
              <a:rPr lang="zh-CN" altLang="en-US" b="1">
                <a:solidFill>
                  <a:srgbClr val="0000CC"/>
                </a:solidFill>
              </a:rPr>
              <a:t>情最是台城柳，依旧烟笼十里堤。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700" b="1">
                <a:solidFill>
                  <a:srgbClr val="003300"/>
                </a:solidFill>
              </a:rPr>
              <a:t>【</a:t>
            </a:r>
            <a:r>
              <a:rPr lang="zh-CN" altLang="en-US" sz="1700" b="1">
                <a:solidFill>
                  <a:srgbClr val="003300"/>
                </a:solidFill>
              </a:rPr>
              <a:t>注</a:t>
            </a:r>
            <a:r>
              <a:rPr lang="en-US" altLang="zh-CN" sz="1700" b="1">
                <a:solidFill>
                  <a:srgbClr val="003300"/>
                </a:solidFill>
              </a:rPr>
              <a:t>】</a:t>
            </a:r>
            <a:r>
              <a:rPr lang="zh-CN" altLang="en-US" sz="1700" b="1">
                <a:solidFill>
                  <a:srgbClr val="003300"/>
                </a:solidFill>
                <a:sym typeface="宋体" pitchFamily="2" charset="-122"/>
              </a:rPr>
              <a:t>①</a:t>
            </a:r>
            <a:r>
              <a:rPr lang="zh-CN" altLang="en-US" sz="1700" b="1">
                <a:solidFill>
                  <a:srgbClr val="003300"/>
                </a:solidFill>
              </a:rPr>
              <a:t>台城：旧址在南京市玄武湖旁，六朝时是帝王荒淫享乐的场所</a:t>
            </a:r>
            <a:r>
              <a:rPr lang="zh-CN" altLang="en-US" sz="1700" b="1" smtClean="0">
                <a:solidFill>
                  <a:srgbClr val="003300"/>
                </a:solidFill>
              </a:rPr>
              <a:t>。</a:t>
            </a:r>
            <a:r>
              <a:rPr lang="zh-CN" altLang="en-US" sz="1700" b="1" smtClean="0">
                <a:solidFill>
                  <a:srgbClr val="003300"/>
                </a:solidFill>
                <a:sym typeface="宋体" pitchFamily="2" charset="-122"/>
              </a:rPr>
              <a:t>②</a:t>
            </a:r>
            <a:r>
              <a:rPr lang="zh-CN" altLang="en-US" sz="1700" b="1">
                <a:solidFill>
                  <a:srgbClr val="003300"/>
                </a:solidFill>
              </a:rPr>
              <a:t>韦庄（</a:t>
            </a:r>
            <a:r>
              <a:rPr lang="en-US" altLang="zh-CN" sz="1700" b="1">
                <a:solidFill>
                  <a:srgbClr val="003300"/>
                </a:solidFill>
              </a:rPr>
              <a:t>836——910</a:t>
            </a:r>
            <a:r>
              <a:rPr lang="zh-CN" altLang="en-US" sz="1700" b="1">
                <a:solidFill>
                  <a:srgbClr val="003300"/>
                </a:solidFill>
              </a:rPr>
              <a:t>），晚唐京兆杜陵（今陕西西安）人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700" b="1">
                <a:solidFill>
                  <a:srgbClr val="003300"/>
                </a:solidFill>
                <a:sym typeface="宋体" pitchFamily="2" charset="-122"/>
              </a:rPr>
              <a:t>③</a:t>
            </a:r>
            <a:r>
              <a:rPr lang="zh-CN" altLang="en-US" sz="1700" b="1">
                <a:solidFill>
                  <a:srgbClr val="003300"/>
                </a:solidFill>
              </a:rPr>
              <a:t>六朝指东吴、东晋、宋、齐、梁、陈六个朝代。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b="1">
                <a:solidFill>
                  <a:srgbClr val="0000CC"/>
                </a:solidFill>
              </a:rPr>
              <a:t>思考： 有人说诗人在凭吊古迹时流露出浓重的对时事的感伤情绪，你是否同意这种说法？为什么？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895600" y="457201"/>
            <a:ext cx="822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3300"/>
                </a:solidFill>
              </a:rPr>
              <a:t>       </a:t>
            </a:r>
            <a:endParaRPr lang="zh-CN" altLang="en-US" sz="2400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8110" y="4177779"/>
            <a:ext cx="12128069" cy="2680221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微软雅黑" panose="020b0503020204020204" charset="-122"/>
              </a:rPr>
              <a:t>     同意。因为诗人身处晚唐，此时的唐王朝全面走向衰落，昔日的繁华已荡然无存，如梦一场，取而代之的是兵荒马乱民不聊生。诗人凭吊台城古迹，用对比的手法回顾六朝旧事，今之视昔如来者视今，六朝的先盛后衰的命运使诗人联想到唐王朝，怀古伤今。</a:t>
            </a:r>
            <a:r>
              <a:rPr lang="zh-CN" altLang="en-US" sz="2800"/>
              <a:t> </a:t>
            </a:r>
            <a:endParaRPr lang="zh-CN" altLang="en-US" sz="2800">
              <a:solidFill>
                <a:srgbClr val="003300"/>
              </a:solidFill>
            </a:endParaRPr>
          </a:p>
          <a:p>
            <a:endParaRPr lang="zh-CN" altLang="en-US" sz="2800"/>
          </a:p>
          <a:p>
            <a:endParaRPr lang="zh-CN" altLang="en-US" sz="2800"/>
          </a:p>
        </p:txBody>
      </p:sp>
      <p:sp>
        <p:nvSpPr>
          <p:cNvPr id="7" name="矩形 6"/>
          <p:cNvSpPr/>
          <p:nvPr/>
        </p:nvSpPr>
        <p:spPr>
          <a:xfrm>
            <a:off x="63931" y="64526"/>
            <a:ext cx="11726287" cy="911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看作者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，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联</a:t>
            </a:r>
            <a:r>
              <a:rPr lang="zh-CN" altLang="zh-CN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背</a:t>
            </a:r>
            <a:r>
              <a:rPr lang="zh-CN" altLang="zh-CN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景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，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知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人论世明诗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风</a:t>
            </a:r>
            <a:endParaRPr lang="zh-CN" altLang="zh-CN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  <a:sym typeface="Arial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0" y="1274199"/>
            <a:ext cx="12192000" cy="69909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字词：</a:t>
            </a:r>
            <a:endParaRPr lang="en-US" altLang="zh-CN" b="1" smtClean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0" indent="0">
              <a:buNone/>
            </a:pPr>
            <a:r>
              <a:rPr lang="en-US" altLang="zh-CN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、情感词</a:t>
            </a:r>
            <a:r>
              <a:rPr lang="en-US" altLang="zh-CN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:</a:t>
            </a:r>
            <a:r>
              <a:rPr lang="zh-CN" altLang="en-US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情感词直接表露情感</a:t>
            </a:r>
            <a:r>
              <a:rPr lang="en-US" altLang="zh-CN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如“悲”</a:t>
            </a:r>
            <a:r>
              <a:rPr lang="zh-CN" altLang="en-US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、“愁</a:t>
            </a:r>
            <a:r>
              <a:rPr lang="zh-CN" altLang="en-US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”、“孤”、“喜</a:t>
            </a:r>
            <a:r>
              <a:rPr lang="en-US" altLang="zh-CN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”</a:t>
            </a:r>
            <a:r>
              <a:rPr lang="zh-CN" altLang="en-US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之类</a:t>
            </a:r>
            <a:r>
              <a:rPr lang="zh-CN" altLang="en-US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。</a:t>
            </a:r>
            <a:r>
              <a:rPr lang="zh-CN" altLang="en-US" sz="2400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例</a:t>
            </a:r>
            <a:r>
              <a:rPr lang="zh-CN" altLang="zh-CN" sz="2400" b="1" smtClean="0"/>
              <a:t> </a:t>
            </a:r>
            <a:r>
              <a:rPr lang="en-US" altLang="zh-CN" sz="2400" b="1" smtClean="0"/>
              <a:t>“</a:t>
            </a:r>
            <a:r>
              <a:rPr lang="zh-CN" altLang="zh-CN" sz="2400" b="1"/>
              <a:t>万里</a:t>
            </a:r>
            <a:r>
              <a:rPr lang="zh-CN" altLang="zh-CN" sz="2400" b="1">
                <a:solidFill>
                  <a:srgbClr val="FF0000"/>
                </a:solidFill>
              </a:rPr>
              <a:t>悲秋</a:t>
            </a:r>
            <a:r>
              <a:rPr lang="zh-CN" altLang="zh-CN" sz="2400" b="1"/>
              <a:t>常作客，百年多病独登台</a:t>
            </a:r>
            <a:r>
              <a:rPr lang="en-US" altLang="zh-CN" sz="2400" b="1" smtClean="0"/>
              <a:t>”</a:t>
            </a:r>
            <a:endParaRPr lang="zh-CN" altLang="en-US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0" indent="0">
              <a:buNone/>
            </a:pPr>
            <a:r>
              <a:rPr lang="en-US" altLang="zh-CN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畸零单音节词</a:t>
            </a:r>
            <a:r>
              <a:rPr lang="zh-CN" altLang="en-US" b="1" smtClean="0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（诗人所炼之字）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  <a:sym typeface="宋体" pitchFamily="2" charset="-122"/>
              </a:rPr>
              <a:t>《溪亭》：“独行穿落叶，闲坐数流萤”</a:t>
            </a:r>
            <a:endParaRPr lang="en-US" altLang="zh-CN" b="1">
              <a:latin typeface="黑体" panose="02010609060101010101" pitchFamily="1" charset="-122"/>
              <a:ea typeface="黑体" panose="02010609060101010101" pitchFamily="1" charset="-122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zh-CN" b="1">
                <a:latin typeface="黑体" panose="02010609060101010101" pitchFamily="1" charset="-122"/>
                <a:ea typeface="黑体" panose="02010609060101010101" pitchFamily="1" charset="-122"/>
              </a:rPr>
              <a:t> 《书愤》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“</a:t>
            </a:r>
            <a:r>
              <a:rPr lang="zh-CN" altLang="zh-CN" b="1">
                <a:latin typeface="黑体" panose="02010609060101010101" pitchFamily="1" charset="-122"/>
                <a:ea typeface="黑体" panose="02010609060101010101" pitchFamily="1" charset="-122"/>
              </a:rPr>
              <a:t>塞上长城空自许，镜中衰鬓已先斑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”,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冷暖色调形容词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“</a:t>
            </a:r>
            <a:r>
              <a:rPr lang="zh-CN" altLang="zh-CN" b="1">
                <a:latin typeface="黑体" panose="02010609060101010101" pitchFamily="1" charset="-122"/>
                <a:ea typeface="黑体" panose="02010609060101010101" pitchFamily="1" charset="-122"/>
              </a:rPr>
              <a:t>众鸟高飞尽，孤云独去闲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”</a:t>
            </a:r>
          </a:p>
          <a:p>
            <a:pPr marL="0" indent="0">
              <a:buNone/>
            </a:pP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句：首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句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(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联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)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: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从首句了解基调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许多诗词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往</a:t>
            </a:r>
            <a:r>
              <a:rPr lang="zh-CN" altLang="en-US" b="1" smtClean="0">
                <a:latin typeface="黑体" panose="02010609060101010101" pitchFamily="1" charset="-122"/>
                <a:ea typeface="黑体" panose="02010609060101010101" pitchFamily="1" charset="-122"/>
              </a:rPr>
              <a:t>往在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开头部分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奠定基调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统领全诗。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尾句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(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联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):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从尾句了解主旨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在最后一两句</a:t>
            </a:r>
            <a:r>
              <a:rPr lang="zh-CN" altLang="en-US" b="1" smtClean="0">
                <a:latin typeface="黑体" panose="02010609060101010101" pitchFamily="1" charset="-122"/>
                <a:ea typeface="黑体" panose="02010609060101010101" pitchFamily="1" charset="-122"/>
              </a:rPr>
              <a:t>升华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卒章显志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或较为鲜明直接地表达出情感</a:t>
            </a:r>
            <a:r>
              <a:rPr lang="zh-CN" altLang="en-US" b="1" smtClean="0">
                <a:latin typeface="黑体" panose="02010609060101010101" pitchFamily="1" charset="-122"/>
                <a:ea typeface="黑体" panose="02010609060101010101" pitchFamily="1" charset="-122"/>
              </a:rPr>
              <a:t>、主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旨和态度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或婉转含蓄表现郁积在心中的情感。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重要句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: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隐含诗歌重要信息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有助于我们了解诗歌内容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理解诗人情感。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典故句</a:t>
            </a:r>
            <a:r>
              <a:rPr lang="en-US" altLang="zh-CN" b="1">
                <a:latin typeface="黑体" panose="02010609060101010101" pitchFamily="1" charset="-122"/>
                <a:ea typeface="黑体" panose="02010609060101010101" pitchFamily="1" charset="-122"/>
              </a:rPr>
              <a:t>:</a:t>
            </a:r>
            <a:r>
              <a:rPr lang="zh-CN" altLang="en-US" b="1">
                <a:latin typeface="黑体" panose="02010609060101010101" pitchFamily="1" charset="-122"/>
                <a:ea typeface="黑体" panose="02010609060101010101" pitchFamily="1" charset="-122"/>
              </a:rPr>
              <a:t>辨析所用典故有助于把握诗人情感。</a:t>
            </a:r>
          </a:p>
          <a:p>
            <a:pPr marL="0" indent="0">
              <a:buNone/>
            </a:pPr>
            <a:endParaRPr lang="zh-CN" altLang="en-US" sz="36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0" indent="0">
              <a:buNone/>
            </a:pPr>
            <a:endParaRPr lang="zh-CN" altLang="en-US" sz="36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494" y="175363"/>
            <a:ext cx="941796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看字词句，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把握情感大方向</a:t>
            </a:r>
            <a:endParaRPr lang="zh-CN" altLang="zh-CN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  <a:sym typeface="Arial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object 4"/>
          <p:cNvSpPr txBox="1"/>
          <p:nvPr/>
        </p:nvSpPr>
        <p:spPr>
          <a:xfrm>
            <a:off x="438784" y="1437766"/>
            <a:ext cx="11614671" cy="348319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03275" marR="2915920" indent="0" fontAlgn="auto">
              <a:lnSpc>
                <a:spcPts val="3560"/>
              </a:lnSpc>
              <a:spcBef>
                <a:spcPts val="1810"/>
              </a:spcBef>
            </a:pPr>
            <a:r>
              <a:rPr sz="2800" b="1" spc="-5" smtClean="0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起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（首句/联）：</a:t>
            </a:r>
            <a:r>
              <a:rPr sz="2800" b="1" spc="-5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开头。交代时、地、缘起等。</a:t>
            </a:r>
          </a:p>
          <a:p>
            <a:pPr marL="803275" marR="2915920" indent="0" fontAlgn="auto">
              <a:lnSpc>
                <a:spcPts val="3560"/>
              </a:lnSpc>
              <a:spcBef>
                <a:spcPts val="1810"/>
              </a:spcBef>
            </a:pPr>
            <a:r>
              <a:rPr sz="2800" b="1" spc="-5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承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（第二句/颔联）：</a:t>
            </a:r>
            <a:r>
              <a:rPr sz="2800" b="1" spc="-5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承接上文。铺垫蓄势。</a:t>
            </a:r>
            <a:endParaRPr sz="2800">
              <a:latin typeface="微软雅黑" panose="020b0502040204020203" charset="-122"/>
              <a:cs typeface="微软雅黑" panose="020b0502040204020203" charset="-122"/>
            </a:endParaRPr>
          </a:p>
          <a:p>
            <a:pPr marL="803275" indent="0" fontAlgn="auto">
              <a:lnSpc>
                <a:spcPts val="3560"/>
              </a:lnSpc>
              <a:spcBef>
                <a:spcPts val="1340"/>
              </a:spcBef>
            </a:pPr>
            <a:r>
              <a:rPr sz="2800" b="1" spc="-5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转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（第三句/颈联）：</a:t>
            </a:r>
            <a:r>
              <a:rPr sz="2800" b="1" spc="-5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转折（结构思路的转戾点）。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4090035" indent="0" fontAlgn="auto">
              <a:lnSpc>
                <a:spcPts val="3560"/>
              </a:lnSpc>
              <a:spcBef>
                <a:spcPts val="1340"/>
              </a:spcBef>
            </a:pPr>
            <a:r>
              <a:rPr sz="2800" b="1" spc="-5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事</a:t>
            </a:r>
            <a:r>
              <a:rPr sz="2800" b="1" spc="-10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—</a:t>
            </a:r>
            <a:r>
              <a:rPr sz="2800" b="1" spc="-5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理，景</a:t>
            </a:r>
            <a:r>
              <a:rPr sz="2800" b="1" spc="-10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—</a:t>
            </a:r>
            <a:r>
              <a:rPr sz="2800" b="1" spc="-5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情，物</a:t>
            </a:r>
            <a:r>
              <a:rPr sz="2800" b="1" spc="-10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—</a:t>
            </a:r>
            <a:r>
              <a:rPr sz="2800" b="1" spc="-5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</a:p>
          <a:p>
            <a:pPr marL="12700" lvl="0" indent="0" fontAlgn="auto">
              <a:lnSpc>
                <a:spcPts val="3560"/>
              </a:lnSpc>
              <a:spcBef>
                <a:spcPts val="1340"/>
              </a:spcBef>
              <a:buNone/>
            </a:pPr>
            <a:r>
              <a:rPr sz="3200" b="1" spc="-5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 b="1" spc="-5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合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（尾句/联）：</a:t>
            </a:r>
            <a:r>
              <a:rPr sz="2800" b="1" spc="-5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收束全文。表达见解，抒发情感，揭示主旨，  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卒章显志或</a:t>
            </a:r>
            <a:r>
              <a:rPr sz="2800" b="1" spc="-5">
                <a:solidFill>
                  <a:srgbClr val="02058E"/>
                </a:solidFill>
                <a:latin typeface="微软雅黑" panose="020b0503020204020204" charset="-122"/>
                <a:cs typeface="微软雅黑" panose="020b0503020204020204" charset="-122"/>
              </a:rPr>
              <a:t>以景结情</a:t>
            </a:r>
            <a:r>
              <a:rPr sz="2800" b="1" spc="-5">
                <a:solidFill>
                  <a:srgbClr val="474748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0185" y="203073"/>
            <a:ext cx="941796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看字词句，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把握情感大方向</a:t>
            </a:r>
            <a:endParaRPr lang="zh-CN" altLang="zh-CN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  <a:sym typeface="Arial" pitchFamily="34" charset="0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374775" y="572997"/>
            <a:ext cx="8836025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2"/>
                </a:solidFill>
                <a:ea typeface="黑体" panose="02010609060101010101" pitchFamily="1" charset="-122"/>
              </a:rPr>
              <a:t>                                </a:t>
            </a:r>
            <a:r>
              <a:rPr lang="zh-CN" altLang="en-US"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夜   雪       </a:t>
            </a:r>
            <a:endParaRPr lang="en-US" altLang="zh-CN" sz="2800" smtClean="0">
              <a:solidFill>
                <a:schemeClr val="tx2"/>
              </a:solidFill>
              <a:latin typeface="微软雅黑" panose="020b0502040204020203" charset="-122"/>
              <a:ea typeface="微软雅黑" panose="020b0502040204020203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白居易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已讶衾枕冷，复见窗户明。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夜深知雪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重</a:t>
            </a:r>
            <a:r>
              <a:rPr lang="zh-CN" altLang="en-US"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，时闻折竹声。</a:t>
            </a:r>
          </a:p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0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【注】此诗作于诗人谪居江州时。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997527" y="3886200"/>
            <a:ext cx="1033549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这首诗哪一个是关键词？作者借这一关键词表达了内心什么样的感受？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37309" y="4648200"/>
            <a:ext cx="10695709" cy="195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solidFill>
                <a:srgbClr val="FF66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6600"/>
                </a:solidFill>
              </a:rPr>
              <a:t>         </a:t>
            </a:r>
            <a:r>
              <a:rPr lang="zh-CN" altLang="en-US" sz="3200">
                <a:solidFill>
                  <a:srgbClr val="FF0000"/>
                </a:solidFill>
              </a:rPr>
              <a:t> 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1" charset="-122"/>
              </a:rPr>
              <a:t>关键词是“重”字。“重”显出雪下得猛，下得久，所以才有下句的“折竹声”。这一“重”字表现了诗人谪居江州时内心的孤寂（寂寥）、沉重。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0" y="0"/>
            <a:ext cx="891381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示例：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898700" y="1638200"/>
            <a:ext cx="3985895" cy="566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>
                <a:solidFill>
                  <a:srgbClr val="02058E"/>
                </a:solidFill>
              </a:rPr>
              <a:t>闻乐天授江州司马</a:t>
            </a:r>
            <a:endParaRPr sz="3600"/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xfrm>
            <a:off x="1122218" y="2084826"/>
            <a:ext cx="5264728" cy="4238981"/>
          </a:xfrm>
          <a:prstGeom prst="rect">
            <a:avLst/>
          </a:prstGeom>
        </p:spPr>
        <p:txBody>
          <a:bodyPr vert="horz" wrap="square" lIns="0" tIns="215265" rIns="0" bIns="0" rtlCol="0">
            <a:spAutoFit/>
          </a:bodyPr>
          <a:lstStyle/>
          <a:p>
            <a:pPr marL="1144270" indent="0">
              <a:lnSpc>
                <a:spcPct val="100000"/>
              </a:lnSpc>
              <a:spcBef>
                <a:spcPts val="1695"/>
              </a:spcBef>
              <a:buNone/>
            </a:pPr>
            <a:r>
              <a:rPr spc="-5"/>
              <a:t>元</a:t>
            </a:r>
            <a:r>
              <a:rPr spc="-60"/>
              <a:t> </a:t>
            </a:r>
            <a:r>
              <a:rPr spc="-5"/>
              <a:t>稹</a:t>
            </a:r>
          </a:p>
          <a:p>
            <a:pPr marL="0" marR="5080" indent="0" algn="just">
              <a:lnSpc>
                <a:spcPts val="6480"/>
              </a:lnSpc>
              <a:spcBef>
                <a:spcPts val="475"/>
              </a:spcBef>
              <a:buNone/>
            </a:pPr>
            <a:r>
              <a:rPr sz="3600">
                <a:solidFill>
                  <a:srgbClr val="000000"/>
                </a:solidFill>
              </a:rPr>
              <a:t>残灯无焰影幢幢， </a:t>
            </a:r>
            <a:endParaRPr lang="en-US" sz="3600" smtClean="0">
              <a:solidFill>
                <a:srgbClr val="000000"/>
              </a:solidFill>
            </a:endParaRPr>
          </a:p>
          <a:p>
            <a:pPr marL="0" marR="5080" indent="0" algn="just">
              <a:lnSpc>
                <a:spcPts val="6480"/>
              </a:lnSpc>
              <a:spcBef>
                <a:spcPts val="475"/>
              </a:spcBef>
              <a:buNone/>
            </a:pPr>
            <a:r>
              <a:rPr sz="3600" smtClean="0">
                <a:solidFill>
                  <a:srgbClr val="000000"/>
                </a:solidFill>
              </a:rPr>
              <a:t>此夕闻君谪九江</a:t>
            </a:r>
            <a:r>
              <a:rPr sz="3600">
                <a:solidFill>
                  <a:srgbClr val="000000"/>
                </a:solidFill>
              </a:rPr>
              <a:t>。 </a:t>
            </a:r>
            <a:endParaRPr lang="en-US" sz="3600" smtClean="0">
              <a:solidFill>
                <a:srgbClr val="000000"/>
              </a:solidFill>
            </a:endParaRPr>
          </a:p>
          <a:p>
            <a:pPr marL="0" marR="5080" indent="0" algn="just">
              <a:lnSpc>
                <a:spcPts val="6480"/>
              </a:lnSpc>
              <a:spcBef>
                <a:spcPts val="475"/>
              </a:spcBef>
              <a:buNone/>
            </a:pPr>
            <a:r>
              <a:rPr sz="3600" smtClean="0"/>
              <a:t>垂死病中惊坐起，</a:t>
            </a:r>
            <a:endParaRPr lang="en-US" sz="3600" smtClean="0"/>
          </a:p>
          <a:p>
            <a:pPr marL="0" marR="5080" indent="0" algn="just">
              <a:lnSpc>
                <a:spcPts val="6480"/>
              </a:lnSpc>
              <a:spcBef>
                <a:spcPts val="475"/>
              </a:spcBef>
              <a:buNone/>
            </a:pPr>
            <a:r>
              <a:rPr sz="3600" smtClean="0"/>
              <a:t> </a:t>
            </a:r>
            <a:r>
              <a:rPr sz="3600"/>
              <a:t>暗风吹雨入寒窗。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610464" y="1525747"/>
            <a:ext cx="4140200" cy="4798060"/>
          </a:xfrm>
          <a:prstGeom prst="rect">
            <a:avLst/>
          </a:prstGeom>
        </p:spPr>
        <p:txBody>
          <a:bodyPr vert="horz" wrap="square" lIns="0" tIns="3048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3600" b="1">
                <a:solidFill>
                  <a:srgbClr val="02058E"/>
                </a:solidFill>
                <a:latin typeface="微软雅黑" panose="020b0503020204020204" charset="-122"/>
                <a:cs typeface="微软雅黑" panose="020b0503020204020204" charset="-122"/>
              </a:rPr>
              <a:t>从军行七首（其二）</a:t>
            </a:r>
            <a:endParaRPr sz="3600">
              <a:latin typeface="微软雅黑" panose="020b0502040204020203" charset="-122"/>
              <a:cs typeface="微软雅黑" panose="020b0502040204020203" charset="-122"/>
            </a:endParaRPr>
          </a:p>
          <a:p>
            <a:pPr algn="ctr">
              <a:lnSpc>
                <a:spcPct val="100000"/>
              </a:lnSpc>
              <a:spcBef>
                <a:spcPts val="1780"/>
              </a:spcBef>
            </a:pP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王昌龄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241300" marR="233680" algn="just">
              <a:lnSpc>
                <a:spcPts val="6480"/>
              </a:lnSpc>
              <a:spcBef>
                <a:spcPts val="475"/>
              </a:spcBef>
            </a:pPr>
            <a:r>
              <a:rPr sz="3600" b="1">
                <a:latin typeface="微软雅黑" panose="020b0503020204020204" charset="-122"/>
                <a:cs typeface="微软雅黑" panose="020b0503020204020204" charset="-122"/>
              </a:rPr>
              <a:t>琵琶起舞换新声， 总是关山旧别情。 </a:t>
            </a:r>
            <a:r>
              <a:rPr sz="3600" b="1">
                <a:solidFill>
                  <a:srgbClr val="02058E"/>
                </a:solidFill>
                <a:latin typeface="微软雅黑" panose="020b0503020204020204" charset="-122"/>
                <a:cs typeface="微软雅黑" panose="020b0503020204020204" charset="-122"/>
              </a:rPr>
              <a:t>撩乱边愁听不尽， 高高秋月照长城。</a:t>
            </a:r>
            <a:endParaRPr sz="3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752600" y="838201"/>
            <a:ext cx="8991600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ea typeface="黑体" panose="02010609060101010101" pitchFamily="1" charset="-122"/>
              </a:rPr>
              <a:t>  </a:t>
            </a:r>
            <a:r>
              <a:rPr lang="zh-CN" altLang="en-US" sz="3200">
                <a:solidFill>
                  <a:schemeClr val="bg1"/>
                </a:solidFill>
                <a:ea typeface="黑体" panose="02010609060101010101" pitchFamily="1" charset="-122"/>
              </a:rPr>
              <a:t>  </a:t>
            </a:r>
            <a:r>
              <a:rPr lang="zh-CN" altLang="en-US" sz="5400">
                <a:solidFill>
                  <a:schemeClr val="bg1"/>
                </a:solidFill>
                <a:ea typeface="黑体" panose="02010609060101010101" pitchFamily="1" charset="-122"/>
              </a:rPr>
              <a:t>  </a:t>
            </a:r>
            <a:r>
              <a:rPr lang="zh-CN" altLang="en-US" sz="2800">
                <a:solidFill>
                  <a:schemeClr val="bg1"/>
                </a:solidFill>
                <a:ea typeface="黑体" panose="02010609060101010101" pitchFamily="1" charset="-122"/>
              </a:rPr>
              <a:t>            </a:t>
            </a:r>
            <a:r>
              <a:rPr lang="zh-CN" altLang="en-US" sz="3600">
                <a:solidFill>
                  <a:schemeClr val="bg1"/>
                </a:solidFill>
                <a:ea typeface="黑体" panose="02010609060101010101" pitchFamily="1" charset="-122"/>
              </a:rPr>
              <a:t> </a:t>
            </a:r>
            <a:r>
              <a:rPr lang="zh-CN" altLang="en-US" sz="2800">
                <a:solidFill>
                  <a:srgbClr val="3333CC"/>
                </a:solidFill>
                <a:ea typeface="黑体" panose="02010609060101010101" pitchFamily="1" charset="-122"/>
              </a:rPr>
              <a:t> 江南逢李龟年           杜甫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ea typeface="黑体" panose="02010609060101010101" pitchFamily="1" charset="-122"/>
              </a:rPr>
              <a:t>              </a:t>
            </a:r>
            <a:r>
              <a:rPr lang="zh-CN" altLang="en-US" sz="2800" u="sng">
                <a:solidFill>
                  <a:srgbClr val="3333CC"/>
                </a:solidFill>
                <a:ea typeface="黑体" panose="02010609060101010101" pitchFamily="1" charset="-122"/>
              </a:rPr>
              <a:t>岐王宅里寻常见</a:t>
            </a:r>
            <a:r>
              <a:rPr lang="zh-CN" altLang="en-US" sz="2800">
                <a:solidFill>
                  <a:srgbClr val="3333CC"/>
                </a:solidFill>
                <a:ea typeface="黑体" panose="02010609060101010101" pitchFamily="1" charset="-122"/>
              </a:rPr>
              <a:t>，崔九堂前几度闻。  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ea typeface="黑体" panose="02010609060101010101" pitchFamily="1" charset="-122"/>
              </a:rPr>
              <a:t>              正是江南好风景，</a:t>
            </a:r>
            <a:r>
              <a:rPr lang="zh-CN" altLang="en-US" sz="2800" u="sng">
                <a:solidFill>
                  <a:srgbClr val="3333CC"/>
                </a:solidFill>
                <a:ea typeface="黑体" panose="02010609060101010101" pitchFamily="1" charset="-122"/>
              </a:rPr>
              <a:t>落花时节又逢君</a:t>
            </a:r>
            <a:r>
              <a:rPr lang="zh-CN" altLang="en-US" sz="2800">
                <a:solidFill>
                  <a:srgbClr val="3333CC"/>
                </a:solidFill>
                <a:ea typeface="黑体" panose="02010609060101010101" pitchFamily="1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ea typeface="黑体" panose="02010609060101010101" pitchFamily="1" charset="-122"/>
              </a:rPr>
              <a:t>  【注】李龟年是开元、天宝年间著名的音乐家。</a:t>
            </a:r>
            <a:r>
              <a:rPr lang="zh-CN" altLang="en-US" sz="2800">
                <a:solidFill>
                  <a:schemeClr val="bg1"/>
                </a:solidFill>
                <a:ea typeface="黑体" panose="02010609060101010101" pitchFamily="1" charset="-122"/>
              </a:rPr>
              <a:t>  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752600" y="3657600"/>
            <a:ext cx="8305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读尾句，你能读懂杜甫这首诗的内容吗？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07818" y="3933065"/>
            <a:ext cx="11845636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solidFill>
                <a:srgbClr val="FF0000"/>
              </a:solidFill>
              <a:ea typeface="黑体" panose="0201060906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ea typeface="黑体" panose="02010609060101010101" pitchFamily="1" charset="-122"/>
              </a:rPr>
              <a:t>       “落花时节” ——反衬离乱的时势和两人的飘零身世。朋友的相逢本来是应该高兴的事情，但偏偏是落花遍地的暮春三月，用花落春去的自然背景表明诗人心情的黯然和个人处境的悲凉，也映射盛世的衰微，形成昔盛今衰的对比。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99434"/>
            <a:ext cx="10972800" cy="911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读首、尾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  <a:sym typeface="Arial" pitchFamily="34" charset="0"/>
              </a:rPr>
              <a:t>联，把握情感大方向</a:t>
            </a:r>
            <a:endParaRPr lang="zh-CN" altLang="zh-CN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  <a:sym typeface="Arial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object 4"/>
          <p:cNvSpPr txBox="1"/>
          <p:nvPr/>
        </p:nvSpPr>
        <p:spPr>
          <a:xfrm>
            <a:off x="580388" y="906479"/>
            <a:ext cx="10996295" cy="5707075"/>
          </a:xfrm>
          <a:prstGeom prst="rect">
            <a:avLst/>
          </a:prstGeom>
        </p:spPr>
        <p:txBody>
          <a:bodyPr vert="horz" wrap="square" lIns="0" tIns="182245" rIns="0" bIns="0" rtlCol="0">
            <a:spAutoFit/>
          </a:bodyPr>
          <a:lstStyle/>
          <a:p>
            <a:pPr marL="34925" algn="ctr">
              <a:lnSpc>
                <a:spcPct val="100000"/>
              </a:lnSpc>
              <a:spcBef>
                <a:spcPts val="1335"/>
              </a:spcBef>
            </a:pPr>
            <a:r>
              <a:rPr sz="2800" b="1" spc="-5" smtClean="0">
                <a:latin typeface="微软雅黑" panose="020b0503020204020204" charset="-122"/>
                <a:cs typeface="微软雅黑" panose="020b0503020204020204" charset="-122"/>
              </a:rPr>
              <a:t>残春旅舍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109855" algn="ctr">
              <a:lnSpc>
                <a:spcPct val="100000"/>
              </a:lnSpc>
              <a:spcBef>
                <a:spcPts val="1275"/>
              </a:spcBef>
            </a:pPr>
            <a:r>
              <a:rPr sz="2000" b="1">
                <a:latin typeface="微软雅黑" panose="020b0503020204020204" charset="-122"/>
                <a:cs typeface="微软雅黑" panose="020b0503020204020204" charset="-122"/>
              </a:rPr>
              <a:t>韩偓</a:t>
            </a:r>
            <a:r>
              <a:rPr sz="1950" b="1" spc="-7" baseline="21000">
                <a:latin typeface="微软雅黑" panose="020b0503020204020204" charset="-122"/>
                <a:cs typeface="微软雅黑" panose="020b0503020204020204" charset="-122"/>
              </a:rPr>
              <a:t>①</a:t>
            </a:r>
            <a:endParaRPr sz="1950" baseline="21000">
              <a:latin typeface="微软雅黑" panose="020b0502040204020203" charset="-122"/>
              <a:cs typeface="微软雅黑" panose="020b0502040204020203" charset="-122"/>
            </a:endParaRPr>
          </a:p>
          <a:p>
            <a:pPr marL="2671445" marR="2406650" indent="-9525">
              <a:lnSpc>
                <a:spcPts val="4700"/>
              </a:lnSpc>
              <a:spcBef>
                <a:spcPts val="340"/>
              </a:spcBef>
            </a:pPr>
            <a:r>
              <a:rPr sz="2800" b="1">
                <a:latin typeface="微软雅黑" panose="020b0503020204020204" charset="-122"/>
                <a:cs typeface="微软雅黑" panose="020b0503020204020204" charset="-122"/>
              </a:rPr>
              <a:t>旅舍残春宿雨晴，恍然心地忆咸京</a:t>
            </a:r>
            <a:r>
              <a:rPr sz="2700" b="1" spc="30" baseline="22000">
                <a:latin typeface="微软雅黑" panose="020b0503020204020204" charset="-122"/>
                <a:cs typeface="微软雅黑" panose="020b0503020204020204" charset="-122"/>
              </a:rPr>
              <a:t>②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。 </a:t>
            </a:r>
          </a:p>
          <a:p>
            <a:pPr marL="2671445" marR="2406650" indent="-9525">
              <a:lnSpc>
                <a:spcPts val="4700"/>
              </a:lnSpc>
              <a:spcBef>
                <a:spcPts val="340"/>
              </a:spcBef>
            </a:pP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树头蜂抱花须落，</a:t>
            </a:r>
            <a:r>
              <a:rPr sz="2800" b="1" spc="-10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池面鱼吹柳絮行。 </a:t>
            </a:r>
          </a:p>
          <a:p>
            <a:pPr marL="2671445" marR="2406650" indent="-9525">
              <a:lnSpc>
                <a:spcPts val="4700"/>
              </a:lnSpc>
              <a:spcBef>
                <a:spcPts val="340"/>
              </a:spcBef>
            </a:pP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禅伏诗魔归净域，酒冲愁阵出奇兵。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2652395">
              <a:lnSpc>
                <a:spcPct val="100000"/>
              </a:lnSpc>
              <a:spcBef>
                <a:spcPts val="945"/>
              </a:spcBef>
            </a:pP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两梁</a:t>
            </a:r>
            <a:r>
              <a:rPr sz="2700" b="1" spc="22" baseline="22000">
                <a:latin typeface="微软雅黑" panose="020b0503020204020204" charset="-122"/>
                <a:cs typeface="微软雅黑" panose="020b0503020204020204" charset="-122"/>
              </a:rPr>
              <a:t>③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免被尘埃污，拂拭朝簪</a:t>
            </a:r>
            <a:r>
              <a:rPr sz="2700" b="1" spc="22" baseline="22000">
                <a:latin typeface="微软雅黑" panose="020b0503020204020204" charset="-122"/>
                <a:cs typeface="微软雅黑" panose="020b0503020204020204" charset="-122"/>
              </a:rPr>
              <a:t>④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待眼明。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10000"/>
              </a:lnSpc>
              <a:spcBef>
                <a:spcPts val="1000"/>
              </a:spcBef>
            </a:pP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【注】①韩偓(约842—923)：字致尧，京兆万年（今陕西西安）</a:t>
            </a:r>
            <a:r>
              <a:rPr sz="2800" b="1" spc="35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人。 这首诗是作者流徙闽地时所作。②咸京：这里指都城长安。③梁：官 帽上的横脊，古代以梁的多少区分官阶。④朝簪：</a:t>
            </a:r>
            <a:r>
              <a:rPr sz="2800" b="1" spc="10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朝廷官员的冠饰。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335"/>
              </a:spcBef>
            </a:pPr>
            <a:r>
              <a:rPr sz="2800" b="1" spc="-5">
                <a:solidFill>
                  <a:srgbClr val="FF0066"/>
                </a:solidFill>
                <a:latin typeface="微软雅黑" panose="020b0503020204020204" charset="-122"/>
                <a:cs typeface="微软雅黑" panose="020b0503020204020204" charset="-122"/>
              </a:rPr>
              <a:t>9.这首诗的后两联表达了作者什么样的感情？请简要分析。（6分）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 idx="4294967295"/>
          </p:nvPr>
        </p:nvSpPr>
        <p:spPr>
          <a:xfrm>
            <a:off x="291984" y="189021"/>
            <a:ext cx="11573105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高考对接</a:t>
            </a:r>
            <a:r>
              <a:rPr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 </a:t>
            </a:r>
            <a:r>
              <a:rPr sz="4000" spc="-5">
                <a:solidFill>
                  <a:srgbClr val="02058E"/>
                </a:solidFill>
              </a:rPr>
              <a:t>请说出尾联的含义和情感</a:t>
            </a:r>
            <a:endParaRPr sz="4000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object 4"/>
          <p:cNvSpPr txBox="1"/>
          <p:nvPr/>
        </p:nvSpPr>
        <p:spPr>
          <a:xfrm>
            <a:off x="438734" y="1093469"/>
            <a:ext cx="11559540" cy="14230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96820">
              <a:lnSpc>
                <a:spcPct val="100000"/>
              </a:lnSpc>
              <a:spcBef>
                <a:spcPts val="105"/>
              </a:spcBef>
            </a:pPr>
            <a:r>
              <a:rPr sz="3200" b="1">
                <a:latin typeface="微软雅黑" panose="020b0503020204020204" charset="-122"/>
                <a:cs typeface="微软雅黑" panose="020b0503020204020204" charset="-122"/>
              </a:rPr>
              <a:t>两梁免被尘埃污，拂拭朝簪待眼明</a:t>
            </a:r>
            <a:r>
              <a:rPr sz="3200" b="1" spc="0"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3200">
              <a:latin typeface="微软雅黑" panose="020b0502040204020203" charset="-122"/>
              <a:cs typeface="微软雅黑" panose="020b0502040204020203" charset="-122"/>
            </a:endParaRPr>
          </a:p>
          <a:p>
            <a:pPr marL="12700">
              <a:lnSpc>
                <a:spcPct val="100000"/>
              </a:lnSpc>
              <a:spcBef>
                <a:spcPts val="3315"/>
              </a:spcBef>
            </a:pPr>
            <a:r>
              <a:rPr sz="3200" b="1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关键信息：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“免污”“拂拭”“待眼明</a:t>
            </a:r>
            <a:r>
              <a:rPr sz="3200" b="1" spc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 idx="4294967295"/>
          </p:nvPr>
        </p:nvSpPr>
        <p:spPr>
          <a:xfrm>
            <a:off x="440639" y="2832099"/>
            <a:ext cx="11557635" cy="560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500"/>
              <a:t>表面意：</a:t>
            </a:r>
            <a:r>
              <a:rPr sz="3200">
                <a:solidFill>
                  <a:srgbClr val="0000FF"/>
                </a:solidFill>
              </a:rPr>
              <a:t>保存好官帽不要遭污损，擦拭干净朝簪等待大唐复兴</a:t>
            </a:r>
            <a:r>
              <a:rPr sz="3200" spc="0">
                <a:solidFill>
                  <a:srgbClr val="0000FF"/>
                </a:solidFill>
              </a:rPr>
              <a:t>。</a:t>
            </a:r>
            <a:endParaRPr sz="3200"/>
          </a:p>
        </p:txBody>
      </p:sp>
      <p:sp>
        <p:nvSpPr>
          <p:cNvPr id="6" name="object 6"/>
          <p:cNvSpPr txBox="1"/>
          <p:nvPr/>
        </p:nvSpPr>
        <p:spPr>
          <a:xfrm>
            <a:off x="254000" y="3896995"/>
            <a:ext cx="11543665" cy="18542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9390" marR="223520">
              <a:lnSpc>
                <a:spcPct val="100000"/>
              </a:lnSpc>
              <a:spcBef>
                <a:spcPts val="105"/>
              </a:spcBef>
            </a:pPr>
            <a:r>
              <a:rPr sz="35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深层意：</a:t>
            </a:r>
            <a:r>
              <a:rPr sz="3500" b="1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决不做异姓之臣，不改变自己的气节，而是耐心 等待大唐的复兴</a:t>
            </a:r>
            <a:r>
              <a:rPr sz="3500" b="1" spc="0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3500">
              <a:latin typeface="微软雅黑" panose="020b0502040204020203" charset="-122"/>
              <a:cs typeface="微软雅黑" panose="020b0502040204020203" charset="-122"/>
            </a:endParaRPr>
          </a:p>
          <a:p>
            <a:pPr marL="12700">
              <a:lnSpc>
                <a:spcPct val="100000"/>
              </a:lnSpc>
              <a:spcBef>
                <a:spcPts val="835"/>
              </a:spcBef>
            </a:pPr>
            <a:r>
              <a:rPr sz="4300" b="1">
                <a:solidFill>
                  <a:srgbClr val="FF0000"/>
                </a:solidFill>
                <a:latin typeface="宋体" pitchFamily="2" charset="-122"/>
                <a:cs typeface="宋体" panose="02010600030101010101" pitchFamily="2" charset="-122"/>
              </a:rPr>
              <a:t>——表明诗人不愿依附奸佞，对大唐一片忠心</a:t>
            </a:r>
            <a:r>
              <a:rPr sz="4300" b="1" spc="-25">
                <a:solidFill>
                  <a:srgbClr val="FF0000"/>
                </a:solidFill>
                <a:latin typeface="宋体" pitchFamily="2" charset="-122"/>
                <a:cs typeface="宋体" panose="02010600030101010101" pitchFamily="2" charset="-122"/>
              </a:rPr>
              <a:t>。</a:t>
            </a:r>
            <a:endParaRPr sz="43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0" y="401639"/>
            <a:ext cx="12192000" cy="6053137"/>
          </a:xfrm>
        </p:spPr>
        <p:txBody>
          <a:bodyPr anchor="t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rgbClr val="000000"/>
                </a:solidFill>
              </a:rPr>
              <a:t>（</a:t>
            </a:r>
            <a:r>
              <a:rPr lang="zh-CN" altLang="en-US" b="1">
                <a:solidFill>
                  <a:srgbClr val="FF0000"/>
                </a:solidFill>
              </a:rPr>
              <a:t>我</a:t>
            </a:r>
            <a:r>
              <a:rPr lang="zh-CN" altLang="en-US" b="1">
                <a:solidFill>
                  <a:srgbClr val="000000"/>
                </a:solidFill>
              </a:rPr>
              <a:t>）送韩十四（</a:t>
            </a:r>
            <a:r>
              <a:rPr lang="zh-CN" altLang="en-US" b="1">
                <a:solidFill>
                  <a:srgbClr val="FF0000"/>
                </a:solidFill>
              </a:rPr>
              <a:t>去</a:t>
            </a:r>
            <a:r>
              <a:rPr lang="zh-CN" altLang="en-US" b="1">
                <a:solidFill>
                  <a:srgbClr val="000000"/>
                </a:solidFill>
              </a:rPr>
              <a:t>）江东觐省    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</a:t>
            </a:r>
            <a:r>
              <a:rPr lang="en-US" altLang="zh-CN" b="1" smtClean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(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送别诗）</a:t>
            </a:r>
            <a:endParaRPr lang="zh-CN" altLang="en-US" b="1">
              <a:solidFill>
                <a:srgbClr val="00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rgbClr val="000000"/>
                </a:solidFill>
              </a:rPr>
              <a:t>（</a:t>
            </a:r>
            <a:r>
              <a:rPr lang="zh-CN" altLang="en-US" b="1">
                <a:solidFill>
                  <a:srgbClr val="FF0000"/>
                </a:solidFill>
              </a:rPr>
              <a:t>因为</a:t>
            </a:r>
            <a:r>
              <a:rPr lang="zh-CN" altLang="en-US" b="1">
                <a:solidFill>
                  <a:srgbClr val="000000"/>
                </a:solidFill>
              </a:rPr>
              <a:t>）兵戈（</a:t>
            </a:r>
            <a:r>
              <a:rPr lang="zh-CN" altLang="en-US" b="1">
                <a:solidFill>
                  <a:srgbClr val="FF0000"/>
                </a:solidFill>
              </a:rPr>
              <a:t>我</a:t>
            </a:r>
            <a:r>
              <a:rPr lang="zh-CN" altLang="en-US" b="1">
                <a:solidFill>
                  <a:srgbClr val="000000"/>
                </a:solidFill>
              </a:rPr>
              <a:t>）不见老莱衣，（</a:t>
            </a:r>
            <a:r>
              <a:rPr lang="zh-CN" altLang="en-US" b="1">
                <a:solidFill>
                  <a:srgbClr val="FF0000"/>
                </a:solidFill>
              </a:rPr>
              <a:t>我</a:t>
            </a:r>
            <a:r>
              <a:rPr lang="zh-CN" altLang="en-US" b="1">
                <a:solidFill>
                  <a:srgbClr val="000000"/>
                </a:solidFill>
              </a:rPr>
              <a:t>）叹息人间万事非。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rgbClr val="000000"/>
                </a:solidFill>
              </a:rPr>
              <a:t>我已无家寻弟妹，君今何处访庭闱？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u="sng">
                <a:solidFill>
                  <a:srgbClr val="000000"/>
                </a:solidFill>
              </a:rPr>
              <a:t>（</a:t>
            </a:r>
            <a:r>
              <a:rPr lang="zh-CN" altLang="en-US" b="1" u="sng">
                <a:solidFill>
                  <a:srgbClr val="FF0000"/>
                </a:solidFill>
              </a:rPr>
              <a:t>我仿佛听到</a:t>
            </a:r>
            <a:r>
              <a:rPr lang="zh-CN" altLang="en-US" b="1" u="sng">
                <a:solidFill>
                  <a:srgbClr val="000000"/>
                </a:solidFill>
              </a:rPr>
              <a:t>）（你途经幽）</a:t>
            </a:r>
            <a:r>
              <a:rPr lang="zh-CN" altLang="en-US" b="1" u="sng" smtClean="0">
                <a:solidFill>
                  <a:srgbClr val="000000"/>
                </a:solidFill>
              </a:rPr>
              <a:t>静</a:t>
            </a:r>
            <a:r>
              <a:rPr lang="zh-CN" altLang="en-US" b="1" u="sng">
                <a:solidFill>
                  <a:srgbClr val="000000"/>
                </a:solidFill>
              </a:rPr>
              <a:t>的</a:t>
            </a:r>
            <a:r>
              <a:rPr lang="zh-CN" altLang="en-US" b="1" u="sng" smtClean="0">
                <a:solidFill>
                  <a:srgbClr val="000000"/>
                </a:solidFill>
              </a:rPr>
              <a:t>黄</a:t>
            </a:r>
            <a:r>
              <a:rPr lang="zh-CN" altLang="en-US" b="1" u="sng">
                <a:solidFill>
                  <a:srgbClr val="000000"/>
                </a:solidFill>
              </a:rPr>
              <a:t>牛峡（时）滩（</a:t>
            </a:r>
            <a:r>
              <a:rPr lang="zh-CN" altLang="en-US" b="1" u="sng">
                <a:solidFill>
                  <a:srgbClr val="FF0000"/>
                </a:solidFill>
              </a:rPr>
              <a:t>汹涌的流水</a:t>
            </a:r>
            <a:r>
              <a:rPr lang="zh-CN" altLang="en-US" b="1" u="sng">
                <a:solidFill>
                  <a:srgbClr val="000000"/>
                </a:solidFill>
              </a:rPr>
              <a:t>）声转（</a:t>
            </a:r>
            <a:r>
              <a:rPr lang="zh-CN" altLang="en-US" b="1" u="sng">
                <a:solidFill>
                  <a:srgbClr val="FF0000"/>
                </a:solidFill>
              </a:rPr>
              <a:t>来</a:t>
            </a:r>
            <a:r>
              <a:rPr lang="zh-CN" altLang="en-US" b="1">
                <a:solidFill>
                  <a:srgbClr val="000000"/>
                </a:solidFill>
              </a:rPr>
              <a:t>），（</a:t>
            </a:r>
            <a:r>
              <a:rPr lang="zh-CN" altLang="en-US" b="1" u="sng">
                <a:solidFill>
                  <a:srgbClr val="FF0000"/>
                </a:solidFill>
              </a:rPr>
              <a:t>我伫立在</a:t>
            </a:r>
            <a:r>
              <a:rPr lang="zh-CN" altLang="en-US" b="1" u="sng">
                <a:solidFill>
                  <a:srgbClr val="000000"/>
                </a:solidFill>
              </a:rPr>
              <a:t>）寒（风凛冽的）白马</a:t>
            </a:r>
            <a:r>
              <a:rPr lang="zh-CN" altLang="en-US" b="1" u="sng" smtClean="0">
                <a:solidFill>
                  <a:srgbClr val="000000"/>
                </a:solidFill>
              </a:rPr>
              <a:t>江，（</a:t>
            </a:r>
            <a:r>
              <a:rPr lang="zh-CN" altLang="en-US" b="1" u="sng">
                <a:solidFill>
                  <a:srgbClr val="FF0000"/>
                </a:solidFill>
              </a:rPr>
              <a:t>只见</a:t>
            </a:r>
            <a:r>
              <a:rPr lang="zh-CN" altLang="en-US" b="1" u="sng">
                <a:solidFill>
                  <a:srgbClr val="000000"/>
                </a:solidFill>
              </a:rPr>
              <a:t>）稀（疏）树影</a:t>
            </a:r>
            <a:r>
              <a:rPr lang="zh-CN" altLang="en-US" b="1">
                <a:solidFill>
                  <a:srgbClr val="000000"/>
                </a:solidFill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rgbClr val="000000"/>
                </a:solidFill>
              </a:rPr>
              <a:t>此别（</a:t>
            </a:r>
            <a:r>
              <a:rPr lang="zh-CN" altLang="en-US" b="1">
                <a:solidFill>
                  <a:srgbClr val="FF0000"/>
                </a:solidFill>
              </a:rPr>
              <a:t>我们</a:t>
            </a:r>
            <a:r>
              <a:rPr lang="zh-CN" altLang="en-US" b="1">
                <a:solidFill>
                  <a:srgbClr val="000000"/>
                </a:solidFill>
              </a:rPr>
              <a:t>）应须各（</a:t>
            </a:r>
            <a:r>
              <a:rPr lang="zh-CN" altLang="en-US" b="1">
                <a:solidFill>
                  <a:srgbClr val="FF0000"/>
                </a:solidFill>
              </a:rPr>
              <a:t>自</a:t>
            </a:r>
            <a:r>
              <a:rPr lang="zh-CN" altLang="en-US" b="1">
                <a:solidFill>
                  <a:srgbClr val="000000"/>
                </a:solidFill>
              </a:rPr>
              <a:t>）努力，</a:t>
            </a:r>
            <a:r>
              <a:rPr lang="zh-CN" altLang="en-US" b="1" u="sng">
                <a:solidFill>
                  <a:srgbClr val="000000"/>
                </a:solidFill>
              </a:rPr>
              <a:t>（</a:t>
            </a:r>
            <a:r>
              <a:rPr lang="zh-CN" altLang="en-US" b="1" u="sng">
                <a:solidFill>
                  <a:srgbClr val="FF0000"/>
                </a:solidFill>
              </a:rPr>
              <a:t>我</a:t>
            </a:r>
            <a:r>
              <a:rPr lang="zh-CN" altLang="en-US" b="1" u="sng">
                <a:solidFill>
                  <a:srgbClr val="000000"/>
                </a:solidFill>
              </a:rPr>
              <a:t>）犹恐未（</a:t>
            </a:r>
            <a:r>
              <a:rPr lang="zh-CN" altLang="en-US" b="1" u="sng">
                <a:solidFill>
                  <a:srgbClr val="FF0000"/>
                </a:solidFill>
              </a:rPr>
              <a:t>能与你</a:t>
            </a:r>
            <a:r>
              <a:rPr lang="zh-CN" altLang="en-US" b="1" u="sng">
                <a:solidFill>
                  <a:srgbClr val="000000"/>
                </a:solidFill>
              </a:rPr>
              <a:t>）同归故乡。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小结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en-US" b="1" smtClean="0">
                <a:solidFill>
                  <a:srgbClr val="FF0000"/>
                </a:solidFill>
              </a:rPr>
              <a:t>：</a:t>
            </a:r>
            <a:r>
              <a:rPr lang="zh-CN" altLang="en-US" b="1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补全</a:t>
            </a:r>
            <a:r>
              <a:rPr lang="zh-CN" altLang="en-US" b="1" smtClean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省</a:t>
            </a:r>
            <a:r>
              <a:rPr lang="zh-CN" altLang="en-US" b="1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略，调整语序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疏通诗意</a:t>
            </a:r>
            <a:endParaRPr lang="zh-CN" altLang="en-US" b="1"/>
          </a:p>
          <a:p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000376" y="2924176"/>
            <a:ext cx="65516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zh-CN" sz="1800">
              <a:latin typeface="Arial" pitchFamily="34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0" y="223839"/>
            <a:ext cx="5788644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80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黄鹤楼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</a:t>
            </a:r>
            <a:r>
              <a:rPr lang="zh-CN" altLang="en-US" sz="2400">
                <a:solidFill>
                  <a:srgbClr val="0070C0"/>
                </a:solidFill>
                <a:latin typeface="Times New Roman" pitchFamily="18" charset="0"/>
                <a:ea typeface="黑体" panose="02010609060101010101" pitchFamily="1" charset="-122"/>
              </a:rPr>
              <a:t>崔颢）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昔人已乘黄鹤去， 此地空余黄鹤楼。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黄鹤一去不复返， 白云千载空悠悠。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晴川历历汉阳树， 芳草萋萋鹦鹉洲。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日暮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乡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关何处是？ 烟波江上使人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愁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。</a:t>
            </a:r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235528" y="3290889"/>
            <a:ext cx="11762509" cy="282763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zh-CN" sz="1800" b="1" smtClean="0">
                <a:latin typeface="黑体" panose="02010609060101010101" pitchFamily="1" charset="-122"/>
                <a:ea typeface="黑体" panose="02010609060101010101" pitchFamily="1" charset="-122"/>
              </a:rPr>
              <a:t>（1）上阙中</a:t>
            </a:r>
            <a:r>
              <a:rPr lang="zh-CN" altLang="zh-CN" sz="1800" b="1" smtClean="0">
                <a:ea typeface="黑体" panose="02010609060101010101" pitchFamily="1" charset="-122"/>
              </a:rPr>
              <a:t>“</a:t>
            </a:r>
            <a:r>
              <a:rPr lang="zh-CN" altLang="zh-CN" sz="1800" b="1" smtClean="0">
                <a:latin typeface="黑体" panose="02010609060101010101" pitchFamily="1" charset="-122"/>
                <a:ea typeface="黑体" panose="02010609060101010101" pitchFamily="1" charset="-122"/>
              </a:rPr>
              <a:t>数枝幽艳湿啼红</a:t>
            </a:r>
            <a:r>
              <a:rPr lang="zh-CN" altLang="zh-CN" sz="1800" b="1" smtClean="0">
                <a:ea typeface="黑体" panose="02010609060101010101" pitchFamily="1" charset="-122"/>
              </a:rPr>
              <a:t>”</a:t>
            </a:r>
            <a:r>
              <a:rPr lang="zh-CN" altLang="zh-CN" sz="1800" b="1" smtClean="0">
                <a:latin typeface="黑体" panose="02010609060101010101" pitchFamily="1" charset="-122"/>
                <a:ea typeface="黑体" panose="02010609060101010101" pitchFamily="1" charset="-122"/>
              </a:rPr>
              <a:t>一句展现的是一幅什么样的画面，作者写这句是为惜春伤怀吗？为什么？</a:t>
            </a:r>
            <a:endParaRPr lang="en-US" altLang="zh-CN" sz="1800" b="1" smtClean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1800" b="1" smtClean="0">
                <a:latin typeface="黑体" panose="02010609060101010101" pitchFamily="1" charset="-122"/>
                <a:ea typeface="黑体" panose="02010609060101010101" pitchFamily="1" charset="-122"/>
              </a:rPr>
              <a:t>（2）试分析下阙的内容，以及作者在词中所抒发的思相感情。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1800" b="1" smtClean="0">
                <a:latin typeface="黑体" panose="02010609060101010101" pitchFamily="1" charset="-122"/>
                <a:ea typeface="黑体" panose="02010609060101010101" pitchFamily="1" charset="-122"/>
              </a:rPr>
              <a:t>【答案】：（1）一幅几枝鲜花的花瓣上沾着水珠楚楚堪怜的画面。不是为惜春伤怀。从两方面可以看出：一 作者紧接着</a:t>
            </a:r>
            <a:r>
              <a:rPr lang="zh-CN" altLang="zh-CN" sz="1800" b="1" smtClean="0">
                <a:ea typeface="黑体" panose="02010609060101010101" pitchFamily="1" charset="-122"/>
              </a:rPr>
              <a:t>“</a:t>
            </a:r>
            <a:r>
              <a:rPr lang="zh-CN" altLang="zh-CN" sz="1800" b="1" smtClean="0">
                <a:latin typeface="黑体" panose="02010609060101010101" pitchFamily="1" charset="-122"/>
                <a:ea typeface="黑体" panose="02010609060101010101" pitchFamily="1" charset="-122"/>
              </a:rPr>
              <a:t>数枝</a:t>
            </a:r>
            <a:r>
              <a:rPr lang="zh-CN" altLang="zh-CN" sz="1800" b="1" smtClean="0">
                <a:ea typeface="黑体" panose="02010609060101010101" pitchFamily="1" charset="-122"/>
              </a:rPr>
              <a:t>”</a:t>
            </a:r>
            <a:r>
              <a:rPr lang="zh-CN" altLang="zh-CN" sz="1800" b="1" smtClean="0">
                <a:latin typeface="黑体" panose="02010609060101010101" pitchFamily="1" charset="-122"/>
                <a:ea typeface="黑体" panose="02010609060101010101" pitchFamily="1" charset="-122"/>
              </a:rPr>
              <a:t>句说：</a:t>
            </a:r>
            <a:r>
              <a:rPr lang="zh-CN" altLang="zh-CN" sz="1800" b="1" smtClean="0">
                <a:ea typeface="黑体" panose="02010609060101010101" pitchFamily="1" charset="-122"/>
              </a:rPr>
              <a:t>“</a:t>
            </a:r>
            <a:r>
              <a:rPr lang="zh-CN" altLang="zh-CN" sz="1800" b="1" smtClean="0">
                <a:latin typeface="黑体" panose="02010609060101010101" pitchFamily="1" charset="-122"/>
                <a:ea typeface="黑体" panose="02010609060101010101" pitchFamily="1" charset="-122"/>
              </a:rPr>
              <a:t>莫为惜花惆怅对东风</a:t>
            </a:r>
            <a:r>
              <a:rPr lang="zh-CN" altLang="zh-CN" sz="1800" b="1" smtClean="0">
                <a:ea typeface="黑体" panose="02010609060101010101" pitchFamily="1" charset="-122"/>
              </a:rPr>
              <a:t>”</a:t>
            </a:r>
            <a:r>
              <a:rPr lang="zh-CN" altLang="zh-CN" sz="1800" b="1" smtClean="0">
                <a:latin typeface="黑体" panose="02010609060101010101" pitchFamily="1" charset="-122"/>
                <a:ea typeface="黑体" panose="02010609060101010101" pitchFamily="1" charset="-122"/>
              </a:rPr>
              <a:t>；二在乌云密布、寒雨将至时，作者更关心的是</a:t>
            </a:r>
            <a:r>
              <a:rPr lang="zh-CN" altLang="zh-CN" sz="1800" b="1" smtClean="0">
                <a:ea typeface="黑体" panose="02010609060101010101" pitchFamily="1" charset="-122"/>
              </a:rPr>
              <a:t>“</a:t>
            </a:r>
            <a:r>
              <a:rPr lang="zh-CN" altLang="zh-CN" sz="1800" b="1" smtClean="0">
                <a:latin typeface="黑体" panose="02010609060101010101" pitchFamily="1" charset="-122"/>
                <a:ea typeface="黑体" panose="02010609060101010101" pitchFamily="1" charset="-122"/>
              </a:rPr>
              <a:t>要得一犁水足望年丰</a:t>
            </a:r>
            <a:r>
              <a:rPr lang="zh-CN" altLang="zh-CN" sz="1800" b="1" smtClean="0">
                <a:ea typeface="黑体" panose="02010609060101010101" pitchFamily="1" charset="-122"/>
              </a:rPr>
              <a:t>”</a:t>
            </a:r>
            <a:r>
              <a:rPr lang="zh-CN" altLang="zh-CN" sz="1800" b="1" smtClean="0">
                <a:latin typeface="黑体" panose="02010609060101010101" pitchFamily="1" charset="-122"/>
                <a:ea typeface="黑体" panose="02010609060101010101" pitchFamily="1" charset="-122"/>
              </a:rPr>
              <a:t>。</a:t>
            </a:r>
            <a:endParaRPr lang="en-US" altLang="zh-CN" sz="1800" b="1" smtClean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1800" b="1" smtClean="0">
                <a:latin typeface="黑体" panose="02010609060101010101" pitchFamily="1" charset="-122"/>
                <a:ea typeface="黑体" panose="02010609060101010101" pitchFamily="1" charset="-122"/>
              </a:rPr>
              <a:t>（2）</a:t>
            </a:r>
            <a:r>
              <a:rPr lang="zh-CN" altLang="zh-CN" sz="1800" b="1" smtClean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描写了农民不避风雨、辛勤劳作的生活，发出了</a:t>
            </a:r>
            <a:r>
              <a:rPr lang="zh-CN" altLang="zh-CN" sz="1800" b="1" smtClean="0">
                <a:solidFill>
                  <a:srgbClr val="FF3300"/>
                </a:solidFill>
                <a:ea typeface="黑体" panose="02010609060101010101" pitchFamily="1" charset="-122"/>
              </a:rPr>
              <a:t>“</a:t>
            </a:r>
            <a:r>
              <a:rPr lang="zh-CN" altLang="zh-CN" sz="1800" b="1" smtClean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人间辛苦是三农</a:t>
            </a:r>
            <a:r>
              <a:rPr lang="zh-CN" altLang="zh-CN" sz="1800" b="1" smtClean="0">
                <a:solidFill>
                  <a:srgbClr val="FF3300"/>
                </a:solidFill>
                <a:ea typeface="黑体" panose="02010609060101010101" pitchFamily="1" charset="-122"/>
              </a:rPr>
              <a:t>”</a:t>
            </a:r>
            <a:r>
              <a:rPr lang="zh-CN" altLang="zh-CN" sz="1800" b="1" smtClean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的感叹，表达了农民盼望风调雨顺、五谷丰登的心情</a:t>
            </a:r>
            <a:r>
              <a:rPr lang="zh-CN" altLang="zh-CN" sz="1600" b="1" smtClean="0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。</a:t>
            </a:r>
            <a:endParaRPr lang="zh-CN" altLang="zh-CN" sz="1600" b="1">
              <a:solidFill>
                <a:srgbClr val="FF33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97782" y="394253"/>
            <a:ext cx="4613563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/>
              <a:t>（06全国卷2）</a:t>
            </a:r>
          </a:p>
          <a:p>
            <a:pPr algn="ctr">
              <a:lnSpc>
                <a:spcPct val="120000"/>
              </a:lnSpc>
              <a:buFont typeface="Wingdings 2" panose="05020102010507070707" pitchFamily="2" charset="2"/>
              <a:buNone/>
            </a:pPr>
            <a:r>
              <a:rPr lang="zh-CN" altLang="zh-CN" sz="2000" b="1" smtClean="0">
                <a:latin typeface="黑体" panose="02010609060101010101" pitchFamily="1" charset="-122"/>
                <a:ea typeface="黑体" panose="02010609060101010101" pitchFamily="1" charset="-122"/>
              </a:rPr>
              <a:t>南</a:t>
            </a:r>
            <a:r>
              <a:rPr lang="zh-CN" altLang="zh-CN" sz="2000" b="1">
                <a:latin typeface="黑体" panose="02010609060101010101" pitchFamily="1" charset="-122"/>
                <a:ea typeface="黑体" panose="02010609060101010101" pitchFamily="1" charset="-122"/>
              </a:rPr>
              <a:t>柯子　王炎</a:t>
            </a:r>
          </a:p>
          <a:p>
            <a:pPr algn="ctr">
              <a:lnSpc>
                <a:spcPct val="120000"/>
              </a:lnSpc>
              <a:buFont typeface="Wingdings 2" panose="05020102010507070707" pitchFamily="2" charset="2"/>
              <a:buNone/>
            </a:pPr>
            <a:r>
              <a:rPr lang="zh-CN" altLang="zh-CN" b="1">
                <a:latin typeface="黑体" panose="02010609060101010101" pitchFamily="1" charset="-122"/>
                <a:ea typeface="黑体" panose="02010609060101010101" pitchFamily="1" charset="-122"/>
              </a:rPr>
              <a:t>山冥去阴重，天寒雨意浓</a:t>
            </a:r>
            <a:r>
              <a:rPr lang="zh-CN" altLang="zh-CN" b="1" smtClean="0">
                <a:latin typeface="黑体" panose="02010609060101010101" pitchFamily="1" charset="-122"/>
                <a:ea typeface="黑体" panose="02010609060101010101" pitchFamily="1" charset="-122"/>
              </a:rPr>
              <a:t>。</a:t>
            </a:r>
            <a:endParaRPr lang="en-US" altLang="zh-CN" b="1" smtClean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>
              <a:lnSpc>
                <a:spcPct val="120000"/>
              </a:lnSpc>
              <a:buFont typeface="Wingdings 2" panose="05020102010507070707" pitchFamily="2" charset="2"/>
              <a:buNone/>
            </a:pPr>
            <a:r>
              <a:rPr lang="zh-CN" altLang="zh-CN" b="1" smtClean="0">
                <a:latin typeface="黑体" panose="02010609060101010101" pitchFamily="1" charset="-122"/>
                <a:ea typeface="黑体" panose="02010609060101010101" pitchFamily="1" charset="-122"/>
              </a:rPr>
              <a:t>数</a:t>
            </a:r>
            <a:r>
              <a:rPr lang="zh-CN" altLang="zh-CN" b="1">
                <a:latin typeface="黑体" panose="02010609060101010101" pitchFamily="1" charset="-122"/>
                <a:ea typeface="黑体" panose="02010609060101010101" pitchFamily="1" charset="-122"/>
              </a:rPr>
              <a:t>枝幽艳湿啼红。莫为惜花惆怅对东风。</a:t>
            </a:r>
          </a:p>
          <a:p>
            <a:pPr algn="ctr">
              <a:lnSpc>
                <a:spcPct val="120000"/>
              </a:lnSpc>
              <a:buFont typeface="Wingdings 2" panose="05020102010507070707" pitchFamily="2" charset="2"/>
              <a:buNone/>
            </a:pPr>
            <a:r>
              <a:rPr lang="zh-CN" altLang="zh-CN" b="1">
                <a:latin typeface="黑体" panose="02010609060101010101" pitchFamily="1" charset="-122"/>
                <a:ea typeface="黑体" panose="02010609060101010101" pitchFamily="1" charset="-122"/>
              </a:rPr>
              <a:t>  蓑笠朝朝出，沟塍处处通</a:t>
            </a:r>
            <a:r>
              <a:rPr lang="zh-CN" altLang="zh-CN" b="1" smtClean="0">
                <a:latin typeface="黑体" panose="02010609060101010101" pitchFamily="1" charset="-122"/>
                <a:ea typeface="黑体" panose="02010609060101010101" pitchFamily="1" charset="-122"/>
              </a:rPr>
              <a:t>。</a:t>
            </a:r>
            <a:endParaRPr lang="en-US" altLang="zh-CN" b="1" smtClean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>
              <a:lnSpc>
                <a:spcPct val="120000"/>
              </a:lnSpc>
              <a:buFont typeface="Wingdings 2" panose="05020102010507070707" pitchFamily="2" charset="2"/>
              <a:buNone/>
            </a:pPr>
            <a:r>
              <a:rPr lang="zh-CN" altLang="zh-CN" b="1" smtClean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人</a:t>
            </a:r>
            <a:r>
              <a:rPr lang="zh-CN" altLang="zh-CN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间辛苦是三农①。要得一犁水足望年丰。</a:t>
            </a:r>
          </a:p>
          <a:p>
            <a:pPr>
              <a:lnSpc>
                <a:spcPct val="120000"/>
              </a:lnSpc>
            </a:pPr>
            <a:r>
              <a:rPr lang="zh-CN" altLang="zh-CN" sz="2000" b="1">
                <a:solidFill>
                  <a:srgbClr val="FF33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［注］①三农：指春耕、夏耘、秋收。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2508" y="568037"/>
            <a:ext cx="5029201" cy="5830599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2019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天津</a:t>
            </a:r>
            <a:r>
              <a:rPr lang="zh-CN" altLang="zh-CN" smtClean="0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卷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通泉驿南去通泉县十五里山水作</a:t>
            </a:r>
            <a:r>
              <a:rPr lang="zh-CN" altLang="zh-CN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[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唐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]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杜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甫</a:t>
            </a:r>
            <a:r>
              <a:rPr lang="zh-CN" altLang="zh-CN" sz="210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此</a:t>
            </a:r>
            <a:r>
              <a:rPr lang="zh-CN" altLang="zh-CN" sz="21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诗作于公元</a:t>
            </a:r>
            <a:r>
              <a:rPr lang="en-US" altLang="zh-CN" sz="21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762</a:t>
            </a:r>
            <a:r>
              <a:rPr lang="zh-CN" altLang="zh-CN" sz="21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年</a:t>
            </a:r>
            <a:endParaRPr lang="zh-CN" altLang="zh-CN" sz="2100">
              <a:solidFill>
                <a:srgbClr val="00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10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 </a:t>
            </a:r>
            <a:r>
              <a:rPr lang="zh-CN" altLang="en-US" sz="21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  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溪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行衣自湿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亭午气始散。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冬温蚊蚋集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人远凫鸭乱。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登顿生曾阴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欹倾出高岸。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驿楼衰柳侧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县郭轻烟畔。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一川何绮丽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尽日穷壮观。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山色远寂寞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江光夕滋漫。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伤时愧孔父</a:t>
            </a:r>
            <a:r>
              <a:rPr lang="zh-CN" altLang="zh-CN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去国同王粲</a:t>
            </a:r>
            <a:r>
              <a:rPr lang="zh-CN" altLang="zh-CN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我生苦飘零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所历有嗟叹。</a:t>
            </a:r>
            <a:endParaRPr lang="zh-CN" altLang="zh-CN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5798128" y="1013546"/>
            <a:ext cx="5770418" cy="556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itchFamily="34" charset="0"/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2019·</a:t>
            </a:r>
            <a:r>
              <a:rPr lang="zh-CN" altLang="zh-CN" smtClean="0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浙江卷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buFont typeface="Arial" pitchFamily="34" charset="0"/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早秋过龙武李将军书斋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Font typeface="Arial" pitchFamily="34" charset="0"/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唐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王建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Font typeface="Arial" pitchFamily="34" charset="0"/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高树蝉声秋巷里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朱门冷静似闲居。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Font typeface="Arial" pitchFamily="34" charset="0"/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重装墨画数茎竹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长著香薰一架书。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Font typeface="Arial" pitchFamily="34" charset="0"/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语笑侍儿知礼数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吟哦野客任狂疏。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Font typeface="Arial" pitchFamily="34" charset="0"/>
              <a:buNone/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就中爱读英雄传</a:t>
            </a:r>
            <a:r>
              <a:rPr lang="en-US" altLang="zh-CN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欲立功勋恐不如。</a:t>
            </a:r>
            <a:endParaRPr lang="zh-CN" altLang="zh-CN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827314" y="478518"/>
            <a:ext cx="10435772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  <a:ea typeface="黑体" panose="02010609060101010101" pitchFamily="1" charset="-122"/>
              </a:rPr>
              <a:t>08</a:t>
            </a:r>
            <a:r>
              <a:rPr kumimoji="1" lang="zh-CN" altLang="en-US">
                <a:solidFill>
                  <a:srgbClr val="000000"/>
                </a:solidFill>
                <a:latin typeface="Times New Roman" pitchFamily="18" charset="0"/>
                <a:ea typeface="黑体" panose="02010609060101010101" pitchFamily="1" charset="-122"/>
              </a:rPr>
              <a:t>全国</a:t>
            </a: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  <a:ea typeface="黑体" panose="02010609060101010101" pitchFamily="1" charset="-122"/>
              </a:rPr>
              <a:t>I</a:t>
            </a:r>
            <a:r>
              <a:rPr kumimoji="1" lang="zh-CN" altLang="en-US">
                <a:solidFill>
                  <a:srgbClr val="000000"/>
                </a:solidFill>
                <a:latin typeface="Times New Roman" pitchFamily="18" charset="0"/>
                <a:ea typeface="黑体" panose="02010609060101010101" pitchFamily="1" charset="-122"/>
              </a:rPr>
              <a:t>卷      </a:t>
            </a:r>
            <a:r>
              <a:rPr kumimoji="1" lang="zh-CN" altLang="en-US" smtClean="0">
                <a:solidFill>
                  <a:srgbClr val="000000"/>
                </a:solidFill>
                <a:latin typeface="Times New Roman" pitchFamily="18" charset="0"/>
                <a:ea typeface="黑体" panose="02010609060101010101" pitchFamily="1" charset="-122"/>
              </a:rPr>
              <a:t>          </a:t>
            </a:r>
            <a:r>
              <a:rPr kumimoji="1" lang="zh-CN" altLang="en-US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黑体" panose="02010609060101010101" pitchFamily="1" charset="-122"/>
              </a:rPr>
              <a:t>江</a:t>
            </a:r>
            <a:r>
              <a:rPr kumimoji="1" lang="zh-CN" altLang="en-US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黑体" panose="02010609060101010101" pitchFamily="1" charset="-122"/>
              </a:rPr>
              <a:t>间作四首（其三）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zh-CN" altLang="en-US" sz="2800">
                <a:solidFill>
                  <a:schemeClr val="accent1">
                    <a:lumMod val="75000"/>
                  </a:schemeClr>
                </a:solidFill>
                <a:latin typeface="华文楷体" panose="02010600040101010101" pitchFamily="2" charset="-122"/>
                <a:ea typeface="华文楷体" pitchFamily="2" charset="-122"/>
              </a:rPr>
              <a:t>潘大临</a:t>
            </a:r>
            <a:r>
              <a:rPr kumimoji="1" lang="zh-CN" altLang="en-US" sz="2800" baseline="30000">
                <a:solidFill>
                  <a:schemeClr val="accent1">
                    <a:lumMod val="75000"/>
                  </a:schemeClr>
                </a:solidFill>
                <a:latin typeface="华文楷体" panose="02010600040101010101" pitchFamily="2" charset="-122"/>
                <a:ea typeface="华文楷体" pitchFamily="2" charset="-122"/>
              </a:rPr>
              <a:t>①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zh-CN" altLang="en-US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黑体" panose="02010609060101010101" pitchFamily="1" charset="-122"/>
              </a:rPr>
              <a:t>西山通虎穴</a:t>
            </a:r>
            <a:r>
              <a:rPr kumimoji="1" lang="zh-CN" altLang="en-US" baseline="3000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黑体" panose="02010609060101010101" pitchFamily="1" charset="-122"/>
              </a:rPr>
              <a:t>②</a:t>
            </a:r>
            <a:r>
              <a:rPr kumimoji="1" lang="zh-CN" altLang="en-US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黑体" panose="02010609060101010101" pitchFamily="1" charset="-122"/>
              </a:rPr>
              <a:t>，赤壁隐龙宫。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zh-CN" altLang="en-US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黑体" panose="02010609060101010101" pitchFamily="1" charset="-122"/>
              </a:rPr>
              <a:t>形胜三分国，波流万世功。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zh-CN" altLang="en-US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黑体" panose="02010609060101010101" pitchFamily="1" charset="-122"/>
              </a:rPr>
              <a:t>沙明拳宿鹭</a:t>
            </a:r>
            <a:r>
              <a:rPr kumimoji="1" lang="zh-CN" altLang="en-US" baseline="3000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黑体" panose="02010609060101010101" pitchFamily="1" charset="-122"/>
              </a:rPr>
              <a:t>③</a:t>
            </a:r>
            <a:r>
              <a:rPr kumimoji="1" lang="zh-CN" altLang="en-US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黑体" panose="02010609060101010101" pitchFamily="1" charset="-122"/>
              </a:rPr>
              <a:t>，天阔退飞鸿。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zh-CN" altLang="en-US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黑体" panose="02010609060101010101" pitchFamily="1" charset="-122"/>
              </a:rPr>
              <a:t>最羡渔竿客，归船雨打篷。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>
                <a:solidFill>
                  <a:srgbClr val="000000"/>
                </a:solidFill>
                <a:latin typeface="Times New Roman" pitchFamily="18" charset="0"/>
                <a:ea typeface="华文楷体" pitchFamily="2" charset="-122"/>
              </a:rPr>
              <a:t>        这首诗表达了作者什么样的生活追求？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695451" y="-100013"/>
            <a:ext cx="8937625" cy="981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zh-CN" altLang="zh-CN" sz="360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 flipV="1">
            <a:off x="3555236" y="3848925"/>
            <a:ext cx="48958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711200" y="4005263"/>
            <a:ext cx="10755086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80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向往一种隐逸的生活。</a:t>
            </a:r>
            <a:r>
              <a:rPr kumimoji="1" lang="zh-CN" altLang="en-US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①</a:t>
            </a:r>
            <a:r>
              <a:rPr kumimoji="1" lang="en-US" altLang="zh-CN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kumimoji="1" lang="zh-CN" altLang="en-US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</a:t>
            </a:r>
            <a:r>
              <a:rPr kumimoji="1" lang="en-US" altLang="zh-CN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kumimoji="1" lang="zh-CN" altLang="en-US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句，作者从眼前之景，转入怀古，遥想当年赤壁之战时的人事，而今安在？从而发出了</a:t>
            </a:r>
            <a:r>
              <a:rPr kumimoji="1" lang="zh-CN" altLang="en-US" sz="2800">
                <a:solidFill>
                  <a:srgbClr val="0000CC"/>
                </a:solidFill>
                <a:latin typeface="Times New Roman" pitchFamily="18" charset="0"/>
                <a:ea typeface="黑体" panose="02010609060101010101" pitchFamily="1" charset="-122"/>
              </a:rPr>
              <a:t>“</a:t>
            </a:r>
            <a:r>
              <a:rPr kumimoji="1" lang="zh-CN" altLang="en-US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波流万世功</a:t>
            </a:r>
            <a:r>
              <a:rPr kumimoji="1" lang="zh-CN" altLang="en-US" sz="2800">
                <a:solidFill>
                  <a:srgbClr val="0000CC"/>
                </a:solidFill>
                <a:latin typeface="Times New Roman" pitchFamily="18" charset="0"/>
                <a:ea typeface="黑体" panose="02010609060101010101" pitchFamily="1" charset="-122"/>
              </a:rPr>
              <a:t>”</a:t>
            </a:r>
            <a:r>
              <a:rPr kumimoji="1" lang="zh-CN" altLang="en-US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的感叹。②</a:t>
            </a:r>
            <a:r>
              <a:rPr kumimoji="1" lang="en-US" altLang="zh-CN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kumimoji="1" lang="zh-CN" altLang="en-US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</a:t>
            </a:r>
            <a:r>
              <a:rPr kumimoji="1" lang="en-US" altLang="zh-CN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4</a:t>
            </a:r>
            <a:r>
              <a:rPr kumimoji="1" lang="zh-CN" altLang="en-US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句，作者赞叹宿鹭、飞鸿的闲适，接着又仿佛看到了渔翁的扁舟，联系到</a:t>
            </a:r>
            <a:r>
              <a:rPr kumimoji="1" lang="zh-CN" altLang="en-US" sz="2800">
                <a:solidFill>
                  <a:srgbClr val="0000CC"/>
                </a:solidFill>
                <a:latin typeface="Times New Roman" pitchFamily="18" charset="0"/>
                <a:ea typeface="黑体" panose="02010609060101010101" pitchFamily="1" charset="-122"/>
              </a:rPr>
              <a:t>“</a:t>
            </a:r>
            <a:r>
              <a:rPr kumimoji="1" lang="zh-CN" altLang="en-US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波流万世功</a:t>
            </a:r>
            <a:r>
              <a:rPr kumimoji="1" lang="zh-CN" altLang="en-US" sz="2800">
                <a:solidFill>
                  <a:srgbClr val="0000CC"/>
                </a:solidFill>
                <a:latin typeface="Times New Roman" pitchFamily="18" charset="0"/>
                <a:ea typeface="黑体" panose="02010609060101010101" pitchFamily="1" charset="-122"/>
              </a:rPr>
              <a:t>”</a:t>
            </a:r>
            <a:r>
              <a:rPr kumimoji="1" lang="zh-CN" altLang="en-US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的感叹，于是提出</a:t>
            </a:r>
            <a:r>
              <a:rPr kumimoji="1" lang="zh-CN" altLang="en-US" sz="2800">
                <a:solidFill>
                  <a:srgbClr val="0000CC"/>
                </a:solidFill>
                <a:latin typeface="Times New Roman" pitchFamily="18" charset="0"/>
                <a:ea typeface="黑体" panose="02010609060101010101" pitchFamily="1" charset="-122"/>
              </a:rPr>
              <a:t>“</a:t>
            </a:r>
            <a:r>
              <a:rPr kumimoji="1" lang="zh-CN" altLang="en-US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最羡渔竿客</a:t>
            </a:r>
            <a:r>
              <a:rPr kumimoji="1" lang="zh-CN" altLang="en-US" sz="2800">
                <a:solidFill>
                  <a:srgbClr val="0000CC"/>
                </a:solidFill>
                <a:latin typeface="Times New Roman" pitchFamily="18" charset="0"/>
                <a:ea typeface="黑体" panose="02010609060101010101" pitchFamily="1" charset="-122"/>
              </a:rPr>
              <a:t>”</a:t>
            </a:r>
            <a:r>
              <a:rPr kumimoji="1" lang="zh-CN" altLang="en-US" sz="2800">
                <a:solidFill>
                  <a:srgbClr val="0000CC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，想驾一叶小舟在烟雨朦胧中归去！ </a:t>
            </a:r>
            <a:endParaRPr kumimoji="1" lang="zh-CN" altLang="zh-CN" sz="2800">
              <a:solidFill>
                <a:srgbClr val="0000CC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740228" y="3979616"/>
            <a:ext cx="10609943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西山崇山峻岭，连绵不绝，似与虎穴相连，赤壁下临深渊，那直插云霄的巨石，似乎是龙宫的天然屏障。这三国必争的要冲，当年英雄所建的功业也随着东逝的流水而去。俯视沙滩，一片明亮，原来是一群白鹭栖息于此；仰望天空，天空如此辽阔，一支高飞的鸿雁似乎步步后退。，</a:t>
            </a:r>
            <a:r>
              <a:rPr lang="zh-CN" altLang="en-US" sz="2800" u="sng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最羡慕江边的渔者，悠闲的听着雨打船篷的声音。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1" grpId="1"/>
      <p:bldP spid="29703" grpId="2"/>
      <p:bldP spid="29703" grpId="3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14673" y="1147885"/>
            <a:ext cx="11388436" cy="1737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15000"/>
              </a:lnSpc>
              <a:spcAft>
                <a:spcPct val="0"/>
              </a:spcAft>
              <a:tabLst>
                <a:tab pos="2628900"/>
              </a:tabLst>
            </a:pPr>
            <a:r>
              <a:rPr lang="zh-CN" altLang="zh-CN" sz="2400" kern="100" smtClean="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选</a:t>
            </a:r>
            <a:r>
              <a:rPr lang="zh-CN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择</a:t>
            </a:r>
            <a:r>
              <a:rPr lang="zh-CN" altLang="zh-CN" sz="2400" kern="100" smtClean="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题选项</a:t>
            </a:r>
            <a:r>
              <a:rPr lang="zh-CN" altLang="en-US" sz="2400" kern="100" smtClean="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设置规律</a:t>
            </a:r>
            <a:r>
              <a:rPr lang="zh-CN" altLang="zh-CN" sz="2400" kern="100" smtClean="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一般是按照诗歌顺序对诗歌的逐一解读或由局部到整体的解读；仅有个别聚焦于诗歌的某一点进行多角度解读，如</a:t>
            </a:r>
            <a:r>
              <a:rPr lang="en-US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Courier New" panose="02070309020205020404" pitchFamily="49" charset="0"/>
              </a:rPr>
              <a:t>2017</a:t>
            </a:r>
            <a:r>
              <a:rPr lang="zh-CN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年全国卷</a:t>
            </a:r>
            <a:r>
              <a:rPr lang="en-US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Ⅱ</a:t>
            </a:r>
            <a:r>
              <a:rPr lang="zh-CN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只对</a:t>
            </a:r>
            <a:r>
              <a:rPr lang="en-US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尾联用典</a:t>
            </a:r>
            <a:r>
              <a:rPr lang="en-US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进行了多角度解读；</a:t>
            </a:r>
            <a:r>
              <a:rPr lang="en-US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信息含量大，往往囊括了情感、主旨、语言、手法等的赏析；</a:t>
            </a:r>
            <a:r>
              <a:rPr lang="en-US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只有</a:t>
            </a:r>
            <a:r>
              <a:rPr lang="en-US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Courier New" panose="02070309020205020404" pitchFamily="49" charset="0"/>
              </a:rPr>
              <a:t>2</a:t>
            </a:r>
            <a:r>
              <a:rPr lang="zh-CN" altLang="zh-CN" sz="2400" kern="100" smtClean="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个</a:t>
            </a:r>
            <a:r>
              <a:rPr lang="zh-CN" altLang="en-US" sz="2400" kern="100" smtClean="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或</a:t>
            </a:r>
            <a:r>
              <a:rPr lang="en-US" altLang="zh-CN" sz="2400" kern="100" smtClean="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 smtClean="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个</a:t>
            </a:r>
            <a:r>
              <a:rPr lang="zh-CN" altLang="zh-CN" sz="2400" kern="100" smtClean="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错</a:t>
            </a:r>
            <a:r>
              <a:rPr lang="zh-CN" altLang="zh-CN" sz="2400" kern="10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误选项，并且错误也只是细节上的设误</a:t>
            </a:r>
            <a:r>
              <a:rPr lang="zh-CN" altLang="zh-CN" sz="2400" kern="100" smtClean="0"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。</a:t>
            </a:r>
            <a:endParaRPr lang="zh-CN" altLang="zh-CN" sz="1050" kern="100">
              <a:effectLst/>
              <a:latin typeface="楷体" panose="02010609060101010101" pitchFamily="1" charset="-122"/>
              <a:ea typeface="楷体" panose="02010609060101010101" pitchFamily="1" charset="-122"/>
              <a:cs typeface="Courier New" pitchFamily="49" charset="0"/>
            </a:endParaRPr>
          </a:p>
        </p:txBody>
      </p:sp>
      <p:pic>
        <p:nvPicPr>
          <p:cNvPr id="3" name="Picture 82" descr="19CXYY2-2-2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0547" y="3858547"/>
            <a:ext cx="10266218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2"/>
          <p:cNvSpPr txBox="1"/>
          <p:nvPr/>
        </p:nvSpPr>
        <p:spPr>
          <a:xfrm>
            <a:off x="214673" y="35195"/>
            <a:ext cx="1140229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借力选项，秒降读诗难度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72129" name="Object 65"/>
          <p:cNvGraphicFramePr>
            <a:graphicFrameLocks noChangeAspect="1"/>
          </p:cNvGraphicFramePr>
          <p:nvPr/>
        </p:nvGraphicFramePr>
        <p:xfrm>
          <a:off x="168275" y="1203325"/>
          <a:ext cx="5149850" cy="55146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Document" r:id="rId2" progId="Word.Document.8">
                  <p:embed/>
                </p:oleObj>
              </mc:Choice>
              <mc:Fallback>
                <p:oleObj name="Document" r:id="rId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8275" y="1203325"/>
                        <a:ext cx="5149850" cy="5514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468777" y="291537"/>
            <a:ext cx="3262432" cy="911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zh-CN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典例示范</a:t>
            </a:r>
            <a:endParaRPr lang="zh-CN" altLang="en-US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119"/>
          <p:cNvGraphicFramePr>
            <a:graphicFrameLocks noChangeAspect="1"/>
          </p:cNvGraphicFramePr>
          <p:nvPr/>
        </p:nvGraphicFramePr>
        <p:xfrm>
          <a:off x="5715000" y="563563"/>
          <a:ext cx="6354763" cy="483076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Document" r:id="rId4" progId="Word.Document.8">
                  <p:embed/>
                </p:oleObj>
              </mc:Choice>
              <mc:Fallback>
                <p:oleObj name="Document" r:id="rId4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15000" y="563563"/>
                        <a:ext cx="6354763" cy="4830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80109" y="405791"/>
            <a:ext cx="6096000" cy="9117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en-US" altLang="zh-CN"/>
              <a:t> 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高考示例：</a:t>
            </a:r>
            <a:endParaRPr lang="zh-CN" altLang="zh-CN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360539"/>
            <a:ext cx="5638800" cy="434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2018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全国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mtClean="0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卷</a:t>
            </a:r>
            <a:endParaRPr lang="en-US" altLang="zh-CN" smtClean="0">
              <a:solidFill>
                <a:srgbClr val="000000"/>
              </a:solidFill>
              <a:latin typeface="Arial" pitchFamily="34" charset="0"/>
              <a:ea typeface="黑体" panose="02010609060101010101" pitchFamily="1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200" b="1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</a:t>
            </a:r>
            <a:r>
              <a:rPr lang="zh-CN" altLang="zh-CN" sz="3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卫</a:t>
            </a:r>
            <a:r>
              <a:rPr lang="zh-CN" altLang="zh-CN" sz="32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词</a:t>
            </a:r>
            <a:endParaRPr lang="zh-CN" altLang="zh-CN" sz="3200" b="1">
              <a:solidFill>
                <a:srgbClr val="00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王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建</a:t>
            </a:r>
            <a:endParaRPr lang="zh-CN" altLang="zh-CN" sz="2800">
              <a:solidFill>
                <a:srgbClr val="FF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精卫谁教尔填海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海边石子青磊磊。</a:t>
            </a:r>
            <a:endParaRPr lang="zh-CN" altLang="zh-CN" sz="28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但得海水作枯池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海中鱼龙何所为。</a:t>
            </a:r>
            <a:endParaRPr lang="zh-CN" altLang="zh-CN" sz="28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口穿岂为空衔石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山中草木无全枝。</a:t>
            </a:r>
            <a:endParaRPr lang="zh-CN" altLang="zh-CN" sz="28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朝在树头暮海里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飞多羽折时堕水。</a:t>
            </a:r>
            <a:endParaRPr lang="zh-CN" altLang="zh-CN" sz="28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高山未尽海未平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愿我身死子还生。</a:t>
            </a:r>
            <a:endParaRPr lang="zh-CN" altLang="zh-CN" sz="280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38800" y="1446460"/>
            <a:ext cx="6096000" cy="44135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下列对这首诗的赏析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>
                <a:solidFill>
                  <a:srgbClr val="FF00FF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  <a:p>
            <a:pPr>
              <a:lnSpc>
                <a:spcPct val="13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作者对精卫辛劳填海的动机感到</a:t>
            </a:r>
            <a:r>
              <a:rPr lang="zh-CN" altLang="zh-CN" sz="24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困惑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因此</a:t>
            </a:r>
            <a:r>
              <a:rPr lang="zh-CN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用提问的方式来开启全篇。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诗的第三、四句</a:t>
            </a:r>
            <a:r>
              <a:rPr lang="zh-CN" altLang="zh-CN" sz="2400" u="sng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设想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若有一天海水枯干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海中的鱼龙也会陷入困境。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第五至第八句</a:t>
            </a:r>
            <a:r>
              <a:rPr lang="zh-CN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着力描写精卫填海的艰辛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不仅奔波劳碌而且遍体鳞伤。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这首诗的语言</a:t>
            </a:r>
            <a:r>
              <a:rPr lang="zh-CN" altLang="zh-CN" sz="24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质朴无华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平白如话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与白居易的《观刈麦》一诗相近。</a:t>
            </a:r>
            <a:endParaRPr lang="zh-CN" altLang="zh-CN" sz="2400" u="sng">
              <a:solidFill>
                <a:srgbClr val="00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374072" y="2166620"/>
            <a:ext cx="11817928" cy="63328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题干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的显性信息和暗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示信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息（</a:t>
            </a:r>
            <a:r>
              <a:rPr lang="zh-CN" altLang="en-US" sz="3600" b="1"/>
              <a:t>考题本身就是</a:t>
            </a:r>
            <a:r>
              <a:rPr lang="zh-CN" altLang="en-US" sz="3600" b="1">
                <a:solidFill>
                  <a:srgbClr val="FF00FF"/>
                </a:solidFill>
              </a:rPr>
              <a:t>理解诗歌的重要信息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指向要素  说明需要回答什么问题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解说要素  解释题目要求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限制要素  哪一联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哪一句等</a:t>
            </a:r>
          </a:p>
          <a:p>
            <a:pPr marL="0" indent="0">
              <a:buNone/>
            </a:pPr>
            <a:endParaRPr lang="zh-CN" altLang="en-US" sz="3600" b="1">
              <a:solidFill>
                <a:schemeClr val="tx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4673" y="332509"/>
            <a:ext cx="11402291" cy="911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读懂题干，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借题解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文</a:t>
            </a:r>
            <a:endParaRPr lang="zh-CN" altLang="en-US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4601" y="1450976"/>
            <a:ext cx="9538854" cy="41783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400"/>
              <a:t>                            </a:t>
            </a:r>
            <a:r>
              <a:rPr lang="zh-CN" altLang="en-US" b="1">
                <a:solidFill>
                  <a:srgbClr val="0000FF"/>
                </a:solidFill>
              </a:rPr>
              <a:t>送何遁山人归蜀 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>
                <a:solidFill>
                  <a:srgbClr val="0000FF"/>
                </a:solidFill>
              </a:rPr>
              <a:t>                                   【宋】梅尧臣 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>
                <a:solidFill>
                  <a:srgbClr val="0000FF"/>
                </a:solidFill>
              </a:rPr>
              <a:t>             春风入树绿，童稚望柴扉。 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>
                <a:solidFill>
                  <a:srgbClr val="0000FF"/>
                </a:solidFill>
              </a:rPr>
              <a:t>             远壑杜鹃①响，前山蜀客归。 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>
                <a:solidFill>
                  <a:srgbClr val="0000FF"/>
                </a:solidFill>
              </a:rPr>
              <a:t>             到家逢社燕，下马浣征衣。 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>
                <a:solidFill>
                  <a:srgbClr val="0000FF"/>
                </a:solidFill>
              </a:rPr>
              <a:t>             终日自临水，应知已息机②。</a:t>
            </a:r>
            <a:r>
              <a:rPr lang="zh-CN" altLang="en-US" b="1"/>
              <a:t> 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/>
              <a:t>    【注】①杜鹃，又名子规。②息机：摆脱琐事杂务，停止世俗活动。 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/>
              <a:t>（1）请简要分析首句中“绿”字的妙处。             </a:t>
            </a:r>
            <a:r>
              <a:rPr lang="zh-CN" altLang="en-US" sz="2400"/>
              <a:t>   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2058987" y="5330825"/>
            <a:ext cx="964810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3300"/>
                </a:solidFill>
              </a:rPr>
              <a:t>看题干我们可知道：</a:t>
            </a:r>
            <a:r>
              <a:rPr lang="zh-CN" altLang="en-US" sz="2800">
                <a:solidFill>
                  <a:srgbClr val="FF3300"/>
                </a:solidFill>
                <a:sym typeface="宋体" pitchFamily="2" charset="-122"/>
              </a:rPr>
              <a:t>①本题</a:t>
            </a:r>
            <a:r>
              <a:rPr lang="zh-CN" altLang="en-US" sz="2800">
                <a:solidFill>
                  <a:srgbClr val="FF3300"/>
                </a:solidFill>
              </a:rPr>
              <a:t>考查的角度是诗歌语言——炼字。</a:t>
            </a:r>
            <a:r>
              <a:rPr lang="zh-CN" altLang="en-US" sz="2800">
                <a:solidFill>
                  <a:srgbClr val="FF3300"/>
                </a:solidFill>
                <a:sym typeface="宋体" pitchFamily="2" charset="-122"/>
              </a:rPr>
              <a:t>②考查的重点是“绿”的表达效果。③答题时要结合全诗内容，尤其是关键词语分析。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524000" y="76201"/>
            <a:ext cx="9144000" cy="1374775"/>
          </a:xfrm>
          <a:prstGeom prst="rect">
            <a:avLst/>
          </a:prstGeom>
          <a:solidFill>
            <a:srgbClr val="00FF00">
              <a:alpha val="64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/>
          <a:p>
            <a:r>
              <a:rPr lang="zh-CN" altLang="zh-CN" sz="2800">
                <a:solidFill>
                  <a:srgbClr val="FF0066"/>
                </a:solidFill>
                <a:ea typeface="黑体" panose="02010609060101010101" pitchFamily="1" charset="-122"/>
              </a:rPr>
              <a:t>“绿”字写出了春风吹绿林木的动态，表现了春风的活力，显示了春天的生机，增强了诗的韵味。（意思对即可。其他看法，言之成理亦可）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7692" y="0"/>
            <a:ext cx="990672" cy="7155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读懂题干，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借题解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文</a:t>
            </a:r>
            <a:endParaRPr lang="zh-CN" altLang="en-US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53294" y="1417705"/>
            <a:ext cx="511232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zh-CN" altLang="en-US" sz="2400" b="1">
                <a:solidFill>
                  <a:srgbClr val="0070C0"/>
                </a:solidFill>
              </a:rPr>
              <a:t>梅</a:t>
            </a:r>
            <a:r>
              <a:rPr lang="zh-CN" altLang="en-US" sz="2400" b="1" smtClean="0">
                <a:solidFill>
                  <a:srgbClr val="0070C0"/>
                </a:solidFill>
              </a:rPr>
              <a:t>花</a:t>
            </a:r>
            <a:endParaRPr lang="en-US" altLang="zh-CN" sz="2400" b="1" smtClean="0">
              <a:solidFill>
                <a:srgbClr val="0070C0"/>
              </a:solidFill>
            </a:endParaRPr>
          </a:p>
          <a:p>
            <a:pPr algn="ctr">
              <a:buFontTx/>
              <a:buNone/>
            </a:pPr>
            <a:r>
              <a:rPr lang="zh-CN" altLang="en-US" sz="2400" b="1" smtClean="0">
                <a:solidFill>
                  <a:srgbClr val="0070C0"/>
                </a:solidFill>
              </a:rPr>
              <a:t>王</a:t>
            </a:r>
            <a:r>
              <a:rPr lang="zh-CN" altLang="en-US" sz="2400" b="1">
                <a:solidFill>
                  <a:srgbClr val="0070C0"/>
                </a:solidFill>
              </a:rPr>
              <a:t>安</a:t>
            </a:r>
            <a:r>
              <a:rPr lang="zh-CN" altLang="en-US" sz="2400" b="1" smtClean="0">
                <a:solidFill>
                  <a:srgbClr val="0070C0"/>
                </a:solidFill>
              </a:rPr>
              <a:t>石</a:t>
            </a:r>
            <a:endParaRPr lang="en-US" altLang="zh-CN" sz="2400" b="1" smtClean="0">
              <a:solidFill>
                <a:srgbClr val="0070C0"/>
              </a:solidFill>
            </a:endParaRPr>
          </a:p>
          <a:p>
            <a:pPr algn="ctr">
              <a:buFontTx/>
              <a:buNone/>
            </a:pPr>
            <a:r>
              <a:rPr lang="en-US" altLang="zh-CN" sz="2400" b="1" smtClean="0">
                <a:solidFill>
                  <a:srgbClr val="0070C0"/>
                </a:solidFill>
              </a:rPr>
              <a:t> </a:t>
            </a:r>
            <a:r>
              <a:rPr lang="zh-CN" altLang="en-US" sz="2400" b="1" smtClean="0">
                <a:solidFill>
                  <a:srgbClr val="0070C0"/>
                </a:solidFill>
              </a:rPr>
              <a:t>墙</a:t>
            </a:r>
            <a:r>
              <a:rPr lang="zh-CN" altLang="en-US" sz="2400" b="1">
                <a:solidFill>
                  <a:srgbClr val="0070C0"/>
                </a:solidFill>
              </a:rPr>
              <a:t>角数枝梅，凌寒独自开</a:t>
            </a:r>
            <a:r>
              <a:rPr lang="zh-CN" altLang="en-US" sz="2400" b="1" smtClean="0">
                <a:solidFill>
                  <a:srgbClr val="0070C0"/>
                </a:solidFill>
              </a:rPr>
              <a:t>。</a:t>
            </a:r>
            <a:endParaRPr lang="en-US" altLang="zh-CN" sz="2400" b="1" smtClean="0">
              <a:solidFill>
                <a:srgbClr val="0070C0"/>
              </a:solidFill>
            </a:endParaRPr>
          </a:p>
          <a:p>
            <a:pPr algn="ctr">
              <a:buFontTx/>
              <a:buNone/>
            </a:pPr>
            <a:r>
              <a:rPr lang="zh-CN" altLang="en-US" sz="2400" b="1" smtClean="0">
                <a:solidFill>
                  <a:srgbClr val="0070C0"/>
                </a:solidFill>
              </a:rPr>
              <a:t>遥</a:t>
            </a:r>
            <a:r>
              <a:rPr lang="zh-CN" altLang="en-US" sz="2400" b="1">
                <a:solidFill>
                  <a:srgbClr val="0070C0"/>
                </a:solidFill>
              </a:rPr>
              <a:t>知不是雪</a:t>
            </a:r>
            <a:r>
              <a:rPr lang="zh-CN" altLang="en-US" sz="2400" b="1" smtClean="0">
                <a:solidFill>
                  <a:srgbClr val="0070C0"/>
                </a:solidFill>
              </a:rPr>
              <a:t>，为</a:t>
            </a:r>
            <a:r>
              <a:rPr lang="zh-CN" altLang="en-US" sz="2400" b="1">
                <a:solidFill>
                  <a:srgbClr val="0070C0"/>
                </a:solidFill>
              </a:rPr>
              <a:t>有暗香来</a:t>
            </a:r>
            <a:r>
              <a:rPr lang="zh-CN" altLang="en-US" sz="2400" b="1" smtClean="0">
                <a:solidFill>
                  <a:srgbClr val="0070C0"/>
                </a:solidFill>
              </a:rPr>
              <a:t>。</a:t>
            </a:r>
            <a:endParaRPr lang="en-US" altLang="zh-CN" sz="2400" b="1" smtClean="0">
              <a:solidFill>
                <a:srgbClr val="0070C0"/>
              </a:solidFill>
            </a:endParaRPr>
          </a:p>
          <a:p>
            <a:pPr>
              <a:buFontTx/>
              <a:buNone/>
            </a:pPr>
            <a:endParaRPr lang="en-US" altLang="zh-CN" sz="2400" b="1" smtClean="0"/>
          </a:p>
          <a:p>
            <a:pPr algn="ctr">
              <a:buFontTx/>
              <a:buNone/>
            </a:pP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</a:rPr>
              <a:t>梅</a:t>
            </a:r>
            <a:r>
              <a:rPr lang="zh-CN" altLang="en-US" sz="2400" b="1" smtClean="0">
                <a:solidFill>
                  <a:schemeClr val="accent2">
                    <a:lumMod val="75000"/>
                  </a:schemeClr>
                </a:solidFill>
              </a:rPr>
              <a:t>花</a:t>
            </a:r>
            <a:endParaRPr lang="en-US" altLang="zh-CN" sz="2400" b="1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FontTx/>
              <a:buNone/>
            </a:pPr>
            <a:r>
              <a:rPr lang="zh-CN" altLang="en-US" sz="2400" b="1" smtClean="0">
                <a:solidFill>
                  <a:schemeClr val="accent2">
                    <a:lumMod val="75000"/>
                  </a:schemeClr>
                </a:solidFill>
              </a:rPr>
              <a:t>陈焕 </a:t>
            </a:r>
            <a:endParaRPr lang="en-US" altLang="zh-CN" sz="2400" b="1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FontTx/>
              <a:buNone/>
            </a:pPr>
            <a:r>
              <a:rPr lang="zh-CN" altLang="en-US" sz="2400" b="1" smtClean="0">
                <a:solidFill>
                  <a:schemeClr val="accent2">
                    <a:lumMod val="75000"/>
                  </a:schemeClr>
                </a:solidFill>
              </a:rPr>
              <a:t>云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</a:rPr>
              <a:t>里溪桥独树春，客来惊起晓妆匀。试从意外看风味，方信留侯似妇人</a:t>
            </a:r>
            <a:r>
              <a:rPr lang="zh-CN" altLang="en-US" sz="2400" b="1" smtClean="0">
                <a:solidFill>
                  <a:schemeClr val="accent2">
                    <a:lumMod val="75000"/>
                  </a:schemeClr>
                </a:solidFill>
              </a:rPr>
              <a:t>。</a:t>
            </a:r>
            <a:endParaRPr lang="en-US" altLang="zh-CN" sz="2400" b="1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Tx/>
              <a:buNone/>
            </a:pPr>
            <a:endParaRPr lang="zh-CN" altLang="en-US" sz="2400" b="1"/>
          </a:p>
          <a:p>
            <a:r>
              <a:rPr lang="zh-CN" altLang="en-US" sz="2400" b="1"/>
              <a:t>王安石和陈焕两首咏梅诗，都抓住了梅花的同一特征进行歌咏，这一特征是什么？两位诗人是怎样借此抒发他们的情感的？</a:t>
            </a:r>
          </a:p>
        </p:txBody>
      </p:sp>
      <p:sp>
        <p:nvSpPr>
          <p:cNvPr id="4" name="矩形 3"/>
          <p:cNvSpPr/>
          <p:nvPr/>
        </p:nvSpPr>
        <p:spPr>
          <a:xfrm>
            <a:off x="5591427" y="2393262"/>
            <a:ext cx="6151419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/>
              <a:t>仔细分析可获取三个重要信息：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①两首诗中“梅”的特征一样。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②“这一特征是什么”间接告诉我们理解的关键。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③“怎样借此抒发他们的情感的”间接告诉我们用了托物言志的手法。</a:t>
            </a:r>
          </a:p>
          <a:p>
            <a:pPr>
              <a:buFontTx/>
              <a:buNone/>
            </a:pPr>
            <a:r>
              <a:rPr lang="zh-CN" altLang="en-US" sz="2800"/>
              <a:t>   这些信息大大减小了理解及答题的难度。</a:t>
            </a:r>
          </a:p>
          <a:p>
            <a:pPr>
              <a:buFontTx/>
              <a:buNone/>
            </a:pPr>
            <a:r>
              <a:rPr lang="zh-CN" altLang="en-US"/>
              <a:t>         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4673" y="332509"/>
            <a:ext cx="11402291" cy="911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读懂题干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示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例</a:t>
            </a:r>
            <a:endParaRPr lang="zh-CN" altLang="en-US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1748146"/>
            <a:ext cx="12192000" cy="2871787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zh-CN" altLang="en-US" sz="2000"/>
              <a:t>       </a:t>
            </a:r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</a:rPr>
              <a:t>晓</a:t>
            </a: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</a:rPr>
              <a:t>上空泠峡① </a:t>
            </a:r>
            <a:endParaRPr lang="en-US" altLang="zh-CN" sz="2000" b="1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lnSpc>
                <a:spcPct val="100000"/>
              </a:lnSpc>
              <a:buFontTx/>
              <a:buNone/>
            </a:pPr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</a:rPr>
              <a:t>王闿运②</a:t>
            </a:r>
          </a:p>
          <a:p>
            <a:pPr algn="ctr">
              <a:lnSpc>
                <a:spcPct val="100000"/>
              </a:lnSpc>
              <a:buFontTx/>
              <a:buNone/>
            </a:pP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</a:rPr>
              <a:t>      猎猎南风拂驿亭，五更牵缆上空泠。</a:t>
            </a:r>
          </a:p>
          <a:p>
            <a:pPr algn="ctr">
              <a:lnSpc>
                <a:spcPct val="100000"/>
              </a:lnSpc>
              <a:buFontTx/>
              <a:buNone/>
            </a:pP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</a:rPr>
              <a:t>      惯行不解愁风水，瀑布滩雷只卧听。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zh-CN" altLang="en-US" sz="1600" b="1"/>
              <a:t>〔注〕①空泠峡：在湖北宜昌市东南长江上。②王闿运（1832 1916），近代著名诗人。他早年怀有远大的政治抱负，然而屡遭挫折，于是绝意仕进，归而指撰著授徒。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zh-CN" altLang="en-US" sz="2000" b="1" smtClean="0">
                <a:solidFill>
                  <a:srgbClr val="0000FF"/>
                </a:solidFill>
              </a:rPr>
              <a:t>题干：</a:t>
            </a:r>
            <a:r>
              <a:rPr lang="zh-CN" altLang="en-US" sz="2000" b="1">
                <a:solidFill>
                  <a:srgbClr val="0000FF"/>
                </a:solidFill>
              </a:rPr>
              <a:t>狄葆贤《平等阁诗话》认为此诗“</a:t>
            </a:r>
            <a:r>
              <a:rPr lang="zh-CN" altLang="en-US" sz="2000" b="1">
                <a:solidFill>
                  <a:srgbClr val="FF0000"/>
                </a:solidFill>
              </a:rPr>
              <a:t>只二十八字，而</a:t>
            </a:r>
            <a:r>
              <a:rPr lang="zh-CN" altLang="en-US" sz="2000" b="1" u="sng">
                <a:solidFill>
                  <a:srgbClr val="FF0000"/>
                </a:solidFill>
                <a:sym typeface="Arial" pitchFamily="34" charset="0"/>
              </a:rPr>
              <a:t>傲岸之气</a:t>
            </a:r>
            <a:r>
              <a:rPr lang="zh-CN" altLang="en-US" sz="2000" b="1">
                <a:solidFill>
                  <a:srgbClr val="FF0000"/>
                </a:solidFill>
              </a:rPr>
              <a:t>溢于言表</a:t>
            </a:r>
            <a:r>
              <a:rPr lang="zh-CN" altLang="en-US" sz="2000" b="1">
                <a:solidFill>
                  <a:srgbClr val="0000FF"/>
                </a:solidFill>
              </a:rPr>
              <a:t>”。请结合这首诗所表达的情感内容，谈谈你的理解。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1" y="4619933"/>
            <a:ext cx="12191999" cy="2514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" indent="0">
              <a:lnSpc>
                <a:spcPct val="110000"/>
              </a:lnSpc>
              <a:buFont typeface="Arial" pitchFamily="34" charset="0"/>
              <a:buNone/>
              <a:defRPr/>
            </a:pPr>
            <a:r>
              <a:rPr lang="zh-CN" altLang="en-US" sz="2000" b="1" noProof="1" smtClean="0"/>
              <a:t>题干中</a:t>
            </a:r>
            <a:r>
              <a:rPr lang="en-US" altLang="zh-CN" sz="2000" b="1" noProof="1" smtClean="0">
                <a:solidFill>
                  <a:srgbClr val="0000FF"/>
                </a:solidFill>
              </a:rPr>
              <a:t>“</a:t>
            </a:r>
            <a:r>
              <a:rPr lang="zh-CN" altLang="en-US" sz="2000" b="1" noProof="1" smtClean="0">
                <a:solidFill>
                  <a:srgbClr val="0000FF"/>
                </a:solidFill>
              </a:rPr>
              <a:t>傲岸之气</a:t>
            </a:r>
            <a:r>
              <a:rPr lang="en-US" altLang="zh-CN" sz="2000" b="1" noProof="1" smtClean="0">
                <a:solidFill>
                  <a:srgbClr val="0000FF"/>
                </a:solidFill>
              </a:rPr>
              <a:t>”</a:t>
            </a:r>
            <a:r>
              <a:rPr lang="zh-CN" altLang="en-US" sz="2000" b="1" noProof="1" smtClean="0"/>
              <a:t>四个字给我们理解诗歌指明了方向，沿着这个方向，</a:t>
            </a:r>
            <a:r>
              <a:rPr lang="zh-CN" altLang="en-US" sz="2000" b="1" noProof="1" smtClean="0">
                <a:solidFill>
                  <a:srgbClr val="0000FF"/>
                </a:solidFill>
              </a:rPr>
              <a:t>再结合注释②</a:t>
            </a:r>
            <a:r>
              <a:rPr lang="zh-CN" altLang="en-US" sz="2000" b="1" noProof="1" smtClean="0"/>
              <a:t>的暗示信息，</a:t>
            </a:r>
            <a:r>
              <a:rPr lang="zh-CN" altLang="en-US" sz="2000" b="1" noProof="1" smtClean="0">
                <a:solidFill>
                  <a:srgbClr val="FF0000"/>
                </a:solidFill>
              </a:rPr>
              <a:t>就不难读懂诗中表现了作者久历沧桑坎坷之后的从容与自信，以及由此而生的对一切艰难都无所畏惧的气度</a:t>
            </a:r>
            <a:r>
              <a:rPr lang="zh-CN" altLang="en-US" sz="2000" b="1" noProof="1" smtClean="0"/>
              <a:t>。</a:t>
            </a:r>
            <a:endParaRPr lang="zh-CN" altLang="en-US" sz="2000" b="1" noProof="1" smtClean="0">
              <a:solidFill>
                <a:srgbClr val="0000FF"/>
              </a:solidFill>
            </a:endParaRPr>
          </a:p>
          <a:p>
            <a:pPr marL="1270" indent="0">
              <a:lnSpc>
                <a:spcPct val="110000"/>
              </a:lnSpc>
              <a:buFont typeface="Wingdings"/>
              <a:buNone/>
              <a:defRPr/>
            </a:pPr>
            <a:r>
              <a:rPr lang="zh-CN" altLang="en-US" sz="2000" b="1" noProof="1" smtClean="0"/>
              <a:t>【参考答案】</a:t>
            </a:r>
            <a:r>
              <a:rPr lang="zh-CN" altLang="en-US" sz="2000" b="1" noProof="1" smtClean="0">
                <a:latin typeface="楷体_GB2312" pitchFamily="49" charset="-122"/>
                <a:ea typeface="楷体_GB2312" pitchFamily="49" charset="-122"/>
              </a:rPr>
              <a:t>本诗前两句描写拂晓时猎猎的风声和客中行船溯流而上的艰难，为抒写情怀作了铺垫。第三句表面上说诗人惯于常年旅途奔波，已经不知道为风浪发愁为何事，其实这里的“不解”是“不在意”的意思，表现出</a:t>
            </a:r>
            <a:r>
              <a:rPr lang="zh-CN" altLang="en-US" sz="2000" b="1" noProof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久历沧桑后从容自信的心态。</a:t>
            </a:r>
            <a:r>
              <a:rPr lang="zh-CN" altLang="en-US" sz="2000" b="1" noProof="1" smtClean="0">
                <a:latin typeface="楷体_GB2312" pitchFamily="49" charset="-122"/>
                <a:ea typeface="楷体_GB2312" pitchFamily="49" charset="-122"/>
              </a:rPr>
              <a:t>第四句中“卧听”“瀑布滩雷”这个典型场景更将诗人</a:t>
            </a:r>
            <a:r>
              <a:rPr lang="zh-CN" altLang="en-US" sz="2000" b="1" noProof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面对一切艰险都无所畏惧</a:t>
            </a:r>
            <a:r>
              <a:rPr lang="zh-CN" altLang="en-US" sz="2000" b="1" noProof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的傲岸气度充分展现了出来。</a:t>
            </a:r>
            <a:endParaRPr lang="zh-CN" altLang="en-US" sz="2000" b="1" noProof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673" y="332509"/>
            <a:ext cx="11402291" cy="911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读懂题干</a:t>
            </a: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示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例</a:t>
            </a:r>
            <a:endParaRPr lang="zh-CN" altLang="en-US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0" y="214314"/>
            <a:ext cx="12095018" cy="6510337"/>
          </a:xfrm>
        </p:spPr>
        <p:txBody>
          <a:bodyPr anchor="t"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rgbClr val="000000"/>
                </a:solidFill>
              </a:rPr>
              <a:t>送韩十四（去）江东觐省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chemeClr val="accent5">
                    <a:lumMod val="75000"/>
                  </a:schemeClr>
                </a:solidFill>
              </a:rPr>
              <a:t>起</a:t>
            </a:r>
            <a:r>
              <a:rPr lang="zh-CN" altLang="en-US" b="1">
                <a:solidFill>
                  <a:srgbClr val="000000"/>
                </a:solidFill>
              </a:rPr>
              <a:t>：兵戈不见老莱衣</a:t>
            </a:r>
            <a:r>
              <a:rPr lang="zh-CN" altLang="en-US" b="1"/>
              <a:t>（</a:t>
            </a:r>
            <a:r>
              <a:rPr lang="zh-CN" altLang="en-US" b="1">
                <a:solidFill>
                  <a:srgbClr val="FF0000"/>
                </a:solidFill>
              </a:rPr>
              <a:t>小家意识</a:t>
            </a:r>
            <a:r>
              <a:rPr lang="zh-CN" altLang="en-US" b="1"/>
              <a:t>）</a:t>
            </a:r>
            <a:r>
              <a:rPr lang="zh-CN" altLang="en-US" b="1">
                <a:solidFill>
                  <a:srgbClr val="000000"/>
                </a:solidFill>
              </a:rPr>
              <a:t>，叹息人间万事非</a:t>
            </a:r>
            <a:r>
              <a:rPr lang="zh-CN" altLang="en-US" b="1"/>
              <a:t>（</a:t>
            </a:r>
            <a:r>
              <a:rPr lang="zh-CN" altLang="en-US" b="1">
                <a:solidFill>
                  <a:srgbClr val="FF0000"/>
                </a:solidFill>
              </a:rPr>
              <a:t>国家意识</a:t>
            </a:r>
            <a:r>
              <a:rPr lang="zh-CN" altLang="en-US" b="1"/>
              <a:t>）。（</a:t>
            </a:r>
            <a:r>
              <a:rPr lang="zh-CN" altLang="en-US" b="1">
                <a:solidFill>
                  <a:srgbClr val="FF0000"/>
                </a:solidFill>
              </a:rPr>
              <a:t>忧国忧民</a:t>
            </a:r>
            <a:r>
              <a:rPr lang="zh-CN" altLang="en-US" b="1"/>
              <a:t>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chemeClr val="accent5">
                    <a:lumMod val="75000"/>
                  </a:schemeClr>
                </a:solidFill>
              </a:rPr>
              <a:t>承</a:t>
            </a:r>
            <a:r>
              <a:rPr lang="zh-CN" altLang="en-US" b="1">
                <a:solidFill>
                  <a:srgbClr val="000000"/>
                </a:solidFill>
              </a:rPr>
              <a:t>：我已无家寻弟妹</a:t>
            </a:r>
            <a:r>
              <a:rPr lang="zh-CN" altLang="en-US" b="1"/>
              <a:t>（</a:t>
            </a:r>
            <a:r>
              <a:rPr lang="zh-CN" altLang="en-US" b="1">
                <a:solidFill>
                  <a:srgbClr val="FF0000"/>
                </a:solidFill>
              </a:rPr>
              <a:t>自我意识</a:t>
            </a:r>
            <a:r>
              <a:rPr lang="zh-CN" altLang="en-US" b="1"/>
              <a:t>）</a:t>
            </a:r>
            <a:r>
              <a:rPr lang="zh-CN" altLang="en-US" b="1">
                <a:solidFill>
                  <a:srgbClr val="000000"/>
                </a:solidFill>
              </a:rPr>
              <a:t>，君今何处访庭闱</a:t>
            </a:r>
            <a:r>
              <a:rPr lang="zh-CN" altLang="en-US" b="1"/>
              <a:t>（</a:t>
            </a:r>
            <a:r>
              <a:rPr lang="zh-CN" altLang="en-US" b="1">
                <a:solidFill>
                  <a:srgbClr val="FF0000"/>
                </a:solidFill>
              </a:rPr>
              <a:t>他人意识</a:t>
            </a:r>
            <a:r>
              <a:rPr lang="zh-CN" altLang="en-US" b="1"/>
              <a:t>）？（</a:t>
            </a:r>
            <a:r>
              <a:rPr lang="zh-CN" altLang="en-US" b="1">
                <a:solidFill>
                  <a:srgbClr val="FF0000"/>
                </a:solidFill>
              </a:rPr>
              <a:t>思念亲人、关切友人</a:t>
            </a:r>
            <a:r>
              <a:rPr lang="zh-CN" altLang="en-US" b="1"/>
              <a:t>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chemeClr val="accent5">
                    <a:lumMod val="75000"/>
                  </a:schemeClr>
                </a:solidFill>
              </a:rPr>
              <a:t>转</a:t>
            </a:r>
            <a:r>
              <a:rPr lang="zh-CN" altLang="en-US" b="1">
                <a:solidFill>
                  <a:srgbClr val="000000"/>
                </a:solidFill>
              </a:rPr>
              <a:t>：黄牛峡静滩声转</a:t>
            </a:r>
            <a:r>
              <a:rPr lang="zh-CN" altLang="en-US" b="1"/>
              <a:t>（</a:t>
            </a:r>
            <a:r>
              <a:rPr lang="zh-CN" altLang="en-US" b="1">
                <a:solidFill>
                  <a:srgbClr val="FF0000"/>
                </a:solidFill>
              </a:rPr>
              <a:t>想象远方意识</a:t>
            </a:r>
            <a:r>
              <a:rPr lang="zh-CN" altLang="en-US" b="1"/>
              <a:t>）</a:t>
            </a:r>
            <a:r>
              <a:rPr lang="zh-CN" altLang="en-US" b="1">
                <a:solidFill>
                  <a:srgbClr val="000000"/>
                </a:solidFill>
              </a:rPr>
              <a:t>，白马江寒树影稀</a:t>
            </a:r>
            <a:r>
              <a:rPr lang="zh-CN" altLang="en-US" b="1"/>
              <a:t>（</a:t>
            </a:r>
            <a:r>
              <a:rPr lang="zh-CN" altLang="en-US" b="1">
                <a:solidFill>
                  <a:srgbClr val="FF0000"/>
                </a:solidFill>
              </a:rPr>
              <a:t>现实眼前意识</a:t>
            </a:r>
            <a:r>
              <a:rPr lang="zh-CN" altLang="en-US" b="1"/>
              <a:t>）。（</a:t>
            </a:r>
            <a:r>
              <a:rPr lang="zh-CN" altLang="en-US" b="1">
                <a:solidFill>
                  <a:srgbClr val="FF0000"/>
                </a:solidFill>
              </a:rPr>
              <a:t>惜别之情</a:t>
            </a:r>
            <a:r>
              <a:rPr lang="zh-CN" altLang="en-US" b="1"/>
              <a:t>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chemeClr val="accent5">
                    <a:lumMod val="75000"/>
                  </a:schemeClr>
                </a:solidFill>
              </a:rPr>
              <a:t>合</a:t>
            </a:r>
            <a:r>
              <a:rPr lang="zh-CN" altLang="en-US" b="1">
                <a:solidFill>
                  <a:srgbClr val="000000"/>
                </a:solidFill>
              </a:rPr>
              <a:t>：此别应须各努力</a:t>
            </a:r>
            <a:r>
              <a:rPr lang="zh-CN" altLang="en-US" b="1"/>
              <a:t>（</a:t>
            </a:r>
            <a:r>
              <a:rPr lang="zh-CN" altLang="en-US" b="1">
                <a:solidFill>
                  <a:srgbClr val="FF0000"/>
                </a:solidFill>
              </a:rPr>
              <a:t>希望意识</a:t>
            </a:r>
            <a:r>
              <a:rPr lang="zh-CN" altLang="en-US" b="1"/>
              <a:t>）</a:t>
            </a:r>
            <a:r>
              <a:rPr lang="zh-CN" altLang="en-US" b="1">
                <a:solidFill>
                  <a:srgbClr val="000000"/>
                </a:solidFill>
              </a:rPr>
              <a:t>，故乡犹恐未同归</a:t>
            </a:r>
            <a:r>
              <a:rPr lang="zh-CN" altLang="en-US" b="1"/>
              <a:t>（</a:t>
            </a:r>
            <a:r>
              <a:rPr lang="zh-CN" altLang="en-US" b="1">
                <a:solidFill>
                  <a:srgbClr val="FF0000"/>
                </a:solidFill>
              </a:rPr>
              <a:t>担忧意识</a:t>
            </a:r>
            <a:r>
              <a:rPr lang="zh-CN" altLang="en-US" b="1"/>
              <a:t>）。（</a:t>
            </a:r>
            <a:r>
              <a:rPr lang="zh-CN" altLang="en-US" b="1">
                <a:solidFill>
                  <a:srgbClr val="FF0000"/>
                </a:solidFill>
              </a:rPr>
              <a:t>互相勉励、担忧未来</a:t>
            </a:r>
            <a:r>
              <a:rPr lang="zh-CN" altLang="en-US" b="1"/>
              <a:t>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小结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en-US" b="1">
                <a:solidFill>
                  <a:srgbClr val="FF0000"/>
                </a:solidFill>
              </a:rPr>
              <a:t>：</a:t>
            </a:r>
            <a:r>
              <a:rPr lang="zh-CN" altLang="en-US" b="1">
                <a:solidFill>
                  <a:srgbClr val="000000"/>
                </a:solidFill>
              </a:rPr>
              <a:t>读懂诗的章法，把握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主旨</a:t>
            </a:r>
            <a:r>
              <a:rPr lang="zh-CN" altLang="en-US" b="1">
                <a:solidFill>
                  <a:srgbClr val="000000"/>
                </a:solidFill>
              </a:rPr>
              <a:t>领会多变的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情感</a:t>
            </a:r>
          </a:p>
          <a:p>
            <a:pPr>
              <a:lnSpc>
                <a:spcPct val="150000"/>
              </a:lnSpc>
            </a:pPr>
            <a:endParaRPr lang="zh-CN" altLang="en-US" sz="40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174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22">
                                            <p:txEl>
                                              <p:charRg st="174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2">
                                            <p:txEl>
                                              <p:charRg st="174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7145" y="337416"/>
            <a:ext cx="10515600" cy="1325563"/>
          </a:xfrm>
        </p:spPr>
        <p:txBody>
          <a:bodyPr>
            <a:norm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关联课内，熟悉课内所学内容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7145" y="2909455"/>
            <a:ext cx="11083636" cy="1995055"/>
          </a:xfrm>
        </p:spPr>
        <p:txBody>
          <a:bodyPr>
            <a:normAutofit/>
          </a:bodyPr>
          <a:lstStyle/>
          <a:p>
            <a:pPr marL="0" indent="0" eaLnBrk="0" hangingPunct="0">
              <a:lnSpc>
                <a:spcPct val="85000"/>
              </a:lnSpc>
              <a:spcBef>
                <a:spcPct val="30000"/>
              </a:spcBef>
              <a:buNone/>
            </a:pPr>
            <a:r>
              <a:rPr lang="zh-CN" altLang="en-US" sz="600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高考不是高三的高考，也不是高中的高考，而是</a:t>
            </a:r>
            <a:r>
              <a:rPr lang="en-US" altLang="zh-CN" sz="600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12</a:t>
            </a:r>
            <a:r>
              <a:rPr lang="zh-CN" altLang="en-US" sz="600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年的高考。</a:t>
            </a: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383" y="3076931"/>
            <a:ext cx="5098906" cy="349134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000"/>
              <a:t>【2015</a:t>
            </a:r>
            <a:r>
              <a:rPr lang="zh-CN" altLang="en-US" sz="2000"/>
              <a:t>全国</a:t>
            </a:r>
            <a:r>
              <a:rPr lang="en-US" altLang="zh-CN" sz="2000"/>
              <a:t>1</a:t>
            </a:r>
            <a:r>
              <a:rPr lang="zh-CN" altLang="en-US" sz="2000"/>
              <a:t>卷</a:t>
            </a:r>
            <a:r>
              <a:rPr lang="en-US" altLang="zh-CN" sz="2000"/>
              <a:t>】</a:t>
            </a:r>
          </a:p>
          <a:p>
            <a:pPr marL="0" indent="0">
              <a:buNone/>
            </a:pPr>
            <a:r>
              <a:rPr lang="zh-CN" altLang="en-US" sz="2000"/>
              <a:t>发临洮将赴北亭留别①岑参      </a:t>
            </a:r>
          </a:p>
          <a:p>
            <a:pPr marL="0" indent="0">
              <a:buNone/>
            </a:pPr>
            <a:r>
              <a:rPr lang="zh-CN" altLang="en-US" sz="2000"/>
              <a:t>闻说轮台路②，连年见雪飞。</a:t>
            </a:r>
          </a:p>
          <a:p>
            <a:pPr marL="0" indent="0">
              <a:buNone/>
            </a:pPr>
            <a:r>
              <a:rPr lang="zh-CN" altLang="en-US" sz="2000" smtClean="0"/>
              <a:t>春</a:t>
            </a:r>
            <a:r>
              <a:rPr lang="zh-CN" altLang="en-US" sz="2000"/>
              <a:t>风不曾到，汉使亦应稀。</a:t>
            </a:r>
          </a:p>
          <a:p>
            <a:pPr marL="0" indent="0">
              <a:buNone/>
            </a:pPr>
            <a:r>
              <a:rPr lang="zh-CN" altLang="en-US" sz="2000"/>
              <a:t> </a:t>
            </a:r>
            <a:r>
              <a:rPr lang="zh-CN" altLang="en-US" sz="2000" smtClean="0"/>
              <a:t>白</a:t>
            </a:r>
            <a:r>
              <a:rPr lang="zh-CN" altLang="en-US" sz="2000"/>
              <a:t>草通疏勒，青山过武威</a:t>
            </a:r>
          </a:p>
          <a:p>
            <a:pPr marL="0" indent="0">
              <a:buNone/>
            </a:pPr>
            <a:r>
              <a:rPr lang="zh-CN" altLang="en-US" sz="2000"/>
              <a:t>  </a:t>
            </a:r>
            <a:r>
              <a:rPr lang="zh-CN" altLang="en-US" sz="2000" smtClean="0"/>
              <a:t>勤</a:t>
            </a:r>
            <a:r>
              <a:rPr lang="zh-CN" altLang="en-US" sz="2000"/>
              <a:t>王敢道远，私向梦中归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（</a:t>
            </a:r>
            <a:r>
              <a:rPr lang="en-US" altLang="zh-CN" sz="2000" b="1">
                <a:solidFill>
                  <a:srgbClr val="FF0000"/>
                </a:solidFill>
              </a:rPr>
              <a:t>1</a:t>
            </a:r>
            <a:r>
              <a:rPr lang="zh-CN" altLang="en-US" sz="2000" b="1">
                <a:solidFill>
                  <a:srgbClr val="FF0000"/>
                </a:solidFill>
              </a:rPr>
              <a:t>）与</a:t>
            </a:r>
            <a:r>
              <a:rPr lang="en-US" altLang="zh-CN" sz="2000" b="1">
                <a:solidFill>
                  <a:srgbClr val="FF0000"/>
                </a:solidFill>
              </a:rPr>
              <a:t>《</a:t>
            </a:r>
            <a:r>
              <a:rPr lang="zh-CN" altLang="en-US" sz="2000" b="1">
                <a:solidFill>
                  <a:srgbClr val="FF0000"/>
                </a:solidFill>
              </a:rPr>
              <a:t>白雪歌送武判官归京</a:t>
            </a:r>
            <a:r>
              <a:rPr lang="en-US" altLang="zh-CN" sz="2000" b="1">
                <a:solidFill>
                  <a:srgbClr val="FF0000"/>
                </a:solidFill>
              </a:rPr>
              <a:t>》</a:t>
            </a:r>
            <a:r>
              <a:rPr lang="zh-CN" altLang="en-US" sz="2000" b="1">
                <a:solidFill>
                  <a:srgbClr val="FF0000"/>
                </a:solidFill>
              </a:rPr>
              <a:t>相比，本诗描写塞外景物的</a:t>
            </a:r>
            <a:r>
              <a:rPr lang="zh-CN" altLang="en-US" sz="2000" b="1" smtClean="0">
                <a:solidFill>
                  <a:srgbClr val="FF0000"/>
                </a:solidFill>
              </a:rPr>
              <a:t>角度</a:t>
            </a:r>
            <a:r>
              <a:rPr lang="zh-CN" altLang="en-US" sz="2000" b="1">
                <a:solidFill>
                  <a:srgbClr val="FF0000"/>
                </a:solidFill>
              </a:rPr>
              <a:t>有何不同？请简要分析。（</a:t>
            </a:r>
            <a:r>
              <a:rPr lang="en-US" altLang="zh-CN" sz="2000" b="1">
                <a:solidFill>
                  <a:srgbClr val="FF0000"/>
                </a:solidFill>
              </a:rPr>
              <a:t>5</a:t>
            </a:r>
            <a:r>
              <a:rPr lang="zh-CN" altLang="en-US" sz="2000" b="1">
                <a:solidFill>
                  <a:srgbClr val="FF0000"/>
                </a:solidFill>
              </a:rPr>
              <a:t>分</a:t>
            </a:r>
            <a:r>
              <a:rPr lang="zh-CN" altLang="en-US" sz="2000" b="1" smtClean="0">
                <a:solidFill>
                  <a:srgbClr val="FF0000"/>
                </a:solidFill>
              </a:rPr>
              <a:t>）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5348289" y="2635351"/>
            <a:ext cx="6843711" cy="3748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smtClean="0"/>
              <a:t>【2019</a:t>
            </a:r>
            <a:r>
              <a:rPr lang="zh-CN" altLang="en-US" sz="1600" smtClean="0"/>
              <a:t>全国</a:t>
            </a:r>
            <a:r>
              <a:rPr lang="en-US" altLang="zh-CN" sz="1600" smtClean="0"/>
              <a:t>3</a:t>
            </a:r>
            <a:r>
              <a:rPr lang="zh-CN" altLang="en-US" sz="1600" smtClean="0"/>
              <a:t>卷</a:t>
            </a:r>
            <a:r>
              <a:rPr lang="en-US" altLang="zh-CN" sz="1600" smtClean="0"/>
              <a:t>】</a:t>
            </a:r>
          </a:p>
          <a:p>
            <a:pPr marL="0" indent="0" algn="ctr">
              <a:buNone/>
            </a:pPr>
            <a:r>
              <a:rPr lang="zh-CN" altLang="en-US" sz="2400" smtClean="0"/>
              <a:t>插田歌</a:t>
            </a:r>
            <a:r>
              <a:rPr lang="en-US" altLang="zh-CN" sz="2400" smtClean="0"/>
              <a:t>( </a:t>
            </a:r>
            <a:r>
              <a:rPr lang="zh-CN" altLang="en-US" sz="2400" smtClean="0"/>
              <a:t>节选</a:t>
            </a:r>
            <a:r>
              <a:rPr lang="en-US" altLang="zh-CN" sz="2400" smtClean="0"/>
              <a:t>)</a:t>
            </a:r>
          </a:p>
          <a:p>
            <a:pPr marL="0" indent="0" algn="ctr">
              <a:buNone/>
            </a:pPr>
            <a:r>
              <a:rPr lang="zh-CN" altLang="en-US" sz="2400" smtClean="0"/>
              <a:t>刘禹锡</a:t>
            </a:r>
          </a:p>
          <a:p>
            <a:pPr marL="0" indent="0" algn="ctr">
              <a:buNone/>
            </a:pPr>
            <a:r>
              <a:rPr lang="zh-CN" altLang="en-US" sz="2400" smtClean="0"/>
              <a:t>冈头花草齐，燕子东西飞，</a:t>
            </a:r>
          </a:p>
          <a:p>
            <a:pPr marL="0" indent="0" algn="ctr">
              <a:buNone/>
            </a:pPr>
            <a:r>
              <a:rPr lang="zh-CN" altLang="en-US" sz="2400" smtClean="0"/>
              <a:t>田塍望如线，白水光参差。</a:t>
            </a:r>
          </a:p>
          <a:p>
            <a:pPr marL="0" indent="0" algn="ctr">
              <a:buNone/>
            </a:pPr>
            <a:r>
              <a:rPr lang="zh-CN" altLang="en-US" sz="2400" smtClean="0"/>
              <a:t>农妇白纻裙，农父绿蓑衣。</a:t>
            </a:r>
          </a:p>
          <a:p>
            <a:pPr marL="0" indent="0" algn="ctr">
              <a:buNone/>
            </a:pPr>
            <a:r>
              <a:rPr lang="zh-CN" altLang="en-US" sz="2400" smtClean="0"/>
              <a:t>齐唱郢中歌，嘤咛如</a:t>
            </a:r>
            <a:r>
              <a:rPr lang="en-US" altLang="zh-CN" sz="2400" smtClean="0"/>
              <a:t>《</a:t>
            </a:r>
            <a:r>
              <a:rPr lang="zh-CN" altLang="en-US" sz="2400" smtClean="0"/>
              <a:t>竹枝</a:t>
            </a:r>
            <a:r>
              <a:rPr lang="en-US" altLang="zh-CN" sz="2400" smtClean="0"/>
              <a:t>》</a:t>
            </a:r>
            <a:r>
              <a:rPr lang="zh-CN" altLang="en-US" sz="2400" smtClean="0"/>
              <a:t>。</a:t>
            </a:r>
          </a:p>
          <a:p>
            <a:pPr marL="0" indent="0">
              <a:buNone/>
            </a:pPr>
            <a:r>
              <a:rPr lang="en-US" altLang="zh-CN" sz="2400" b="1" smtClean="0">
                <a:solidFill>
                  <a:srgbClr val="FF0000"/>
                </a:solidFill>
              </a:rPr>
              <a:t>15.</a:t>
            </a:r>
            <a:r>
              <a:rPr lang="zh-CN" altLang="en-US" sz="2400" b="1" smtClean="0">
                <a:solidFill>
                  <a:srgbClr val="FF0000"/>
                </a:solidFill>
              </a:rPr>
              <a:t>与</a:t>
            </a:r>
            <a:r>
              <a:rPr lang="en-US" altLang="zh-CN" sz="2400" b="1" smtClean="0">
                <a:solidFill>
                  <a:srgbClr val="FF0000"/>
                </a:solidFill>
              </a:rPr>
              <a:t>《</a:t>
            </a:r>
            <a:r>
              <a:rPr lang="zh-CN" altLang="en-US" sz="2400" b="1" smtClean="0">
                <a:solidFill>
                  <a:srgbClr val="FF0000"/>
                </a:solidFill>
              </a:rPr>
              <a:t>酬乐天扬州初逢席上见赠</a:t>
            </a:r>
            <a:r>
              <a:rPr lang="en-US" altLang="zh-CN" sz="2400" b="1" smtClean="0">
                <a:solidFill>
                  <a:srgbClr val="FF0000"/>
                </a:solidFill>
              </a:rPr>
              <a:t>》</a:t>
            </a:r>
            <a:r>
              <a:rPr lang="zh-CN" altLang="en-US" sz="2400" b="1" smtClean="0">
                <a:solidFill>
                  <a:srgbClr val="FF0000"/>
                </a:solidFill>
              </a:rPr>
              <a:t>相比，这几句诗的语言风格有什么不同</a:t>
            </a:r>
            <a:r>
              <a:rPr lang="en-US" altLang="zh-CN" sz="2400" b="1" smtClean="0">
                <a:solidFill>
                  <a:srgbClr val="FF0000"/>
                </a:solidFill>
              </a:rPr>
              <a:t>?(6</a:t>
            </a:r>
            <a:r>
              <a:rPr lang="zh-CN" altLang="en-US" sz="2400" b="1" smtClean="0">
                <a:solidFill>
                  <a:srgbClr val="FF0000"/>
                </a:solidFill>
              </a:rPr>
              <a:t>分</a:t>
            </a:r>
            <a:r>
              <a:rPr lang="en-US" altLang="zh-CN" sz="2400" b="1" smtClean="0">
                <a:solidFill>
                  <a:srgbClr val="FF0000"/>
                </a:solidFill>
              </a:rPr>
              <a:t>)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19661" y="194902"/>
            <a:ext cx="10515600" cy="1325563"/>
          </a:xfrm>
        </p:spPr>
        <p:txBody>
          <a:bodyPr>
            <a:norm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关联课内，熟悉课内所学内容</a:t>
            </a:r>
          </a:p>
        </p:txBody>
      </p:sp>
      <p:sp>
        <p:nvSpPr>
          <p:cNvPr id="6" name="标题 1"/>
          <p:cNvSpPr txBox="1"/>
          <p:nvPr/>
        </p:nvSpPr>
        <p:spPr>
          <a:xfrm>
            <a:off x="219661" y="120972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真题再现</a:t>
            </a:r>
            <a:endParaRPr lang="zh-CN" altLang="en-US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964" y="1310772"/>
            <a:ext cx="11870218" cy="3103418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4400" smtClean="0">
                <a:solidFill>
                  <a:srgbClr val="FF0000"/>
                </a:solidFill>
              </a:rPr>
              <a:t>2015</a:t>
            </a:r>
            <a:r>
              <a:rPr lang="zh-CN" altLang="en-US" sz="4400">
                <a:solidFill>
                  <a:srgbClr val="FF0000"/>
                </a:solidFill>
              </a:rPr>
              <a:t>北京</a:t>
            </a:r>
            <a:r>
              <a:rPr lang="zh-CN" altLang="en-US" sz="4400" smtClean="0">
                <a:solidFill>
                  <a:srgbClr val="FF0000"/>
                </a:solidFill>
              </a:rPr>
              <a:t>卷</a:t>
            </a:r>
            <a:endParaRPr lang="en-US" altLang="zh-CN" sz="4400">
              <a:solidFill>
                <a:srgbClr val="FF0000"/>
              </a:solidFill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4400"/>
              <a:t>醉翁操</a:t>
            </a:r>
            <a:r>
              <a:rPr lang="en-US" altLang="zh-CN" sz="4400"/>
              <a:t>【1】</a:t>
            </a:r>
            <a:r>
              <a:rPr lang="zh-CN" altLang="en-US" sz="4400"/>
              <a:t>苏</a:t>
            </a:r>
            <a:r>
              <a:rPr lang="zh-CN" altLang="en-US" sz="4400" smtClean="0"/>
              <a:t>轼</a:t>
            </a:r>
            <a:endParaRPr lang="en-US" altLang="zh-CN" sz="440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400" smtClean="0"/>
              <a:t>琅</a:t>
            </a:r>
            <a:r>
              <a:rPr lang="zh-CN" altLang="en-US" sz="4400"/>
              <a:t>然，清圆，谁弹？响空山。无言，惟翁醉中知其天。月明</a:t>
            </a:r>
            <a:r>
              <a:rPr lang="zh-CN" altLang="en-US" sz="4400" smtClean="0"/>
              <a:t>风露</a:t>
            </a:r>
            <a:r>
              <a:rPr lang="zh-CN" altLang="en-US" sz="4400"/>
              <a:t>娟娟，人未眠。荷蒉过山前，曰有心也哉此贤</a:t>
            </a:r>
            <a:r>
              <a:rPr lang="en-US" altLang="zh-CN" sz="4400"/>
              <a:t>【2】</a:t>
            </a:r>
            <a:r>
              <a:rPr lang="zh-CN" altLang="en-US" sz="4400"/>
              <a:t>。 醉翁</a:t>
            </a:r>
            <a:r>
              <a:rPr lang="zh-CN" altLang="en-US" sz="4400" smtClean="0"/>
              <a:t>啸咏</a:t>
            </a:r>
            <a:r>
              <a:rPr lang="zh-CN" altLang="en-US" sz="4400"/>
              <a:t>，声和流泉。醉翁去后，空有朝吟夜怨。山有时而童巅</a:t>
            </a:r>
            <a:r>
              <a:rPr lang="en-US" altLang="zh-CN" sz="4400"/>
              <a:t>【3】</a:t>
            </a:r>
            <a:r>
              <a:rPr lang="zh-CN" altLang="en-US" sz="4400"/>
              <a:t>，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400"/>
              <a:t>水有时而回川，思翁无岁年，翁今为飞仙，此意在人间，试听</a:t>
            </a:r>
            <a:r>
              <a:rPr lang="zh-CN" altLang="en-US" sz="4400" smtClean="0"/>
              <a:t>徽外</a:t>
            </a:r>
            <a:r>
              <a:rPr lang="zh-CN" altLang="en-US" sz="4400"/>
              <a:t>三两弦</a:t>
            </a:r>
            <a:r>
              <a:rPr lang="en-US" altLang="zh-CN" sz="4400"/>
              <a:t>【4】</a:t>
            </a:r>
            <a:r>
              <a:rPr lang="zh-CN" altLang="en-US" sz="4400"/>
              <a:t>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smtClean="0"/>
              <a:t>注</a:t>
            </a:r>
            <a:r>
              <a:rPr lang="zh-CN" altLang="en-US" sz="3400"/>
              <a:t>释：</a:t>
            </a:r>
            <a:r>
              <a:rPr lang="en-US" altLang="zh-CN" sz="3400"/>
              <a:t>【1】</a:t>
            </a:r>
            <a:r>
              <a:rPr lang="zh-CN" altLang="en-US" sz="3400"/>
              <a:t>据本词序，欧阳修喜爱琅琊幽谷的山川奇丽、泉鸣空涧，常把酒临听，欣</a:t>
            </a:r>
            <a:r>
              <a:rPr lang="zh-CN" altLang="en-US" sz="3400" smtClean="0"/>
              <a:t>然忘</a:t>
            </a:r>
            <a:r>
              <a:rPr lang="zh-CN" altLang="en-US" sz="3400"/>
              <a:t>归。后沈遵作琴曲</a:t>
            </a:r>
            <a:r>
              <a:rPr lang="en-US" altLang="zh-CN" sz="3400"/>
              <a:t>《</a:t>
            </a:r>
            <a:r>
              <a:rPr lang="zh-CN" altLang="en-US" sz="3400"/>
              <a:t>醉翁操</a:t>
            </a:r>
            <a:r>
              <a:rPr lang="en-US" altLang="zh-CN" sz="3400"/>
              <a:t>》</a:t>
            </a:r>
            <a:r>
              <a:rPr lang="zh-CN" altLang="en-US" sz="3400"/>
              <a:t>，崔闲记谱，请苏轼填词。</a:t>
            </a:r>
            <a:r>
              <a:rPr lang="en-US" altLang="zh-CN" sz="3400"/>
              <a:t>【2】</a:t>
            </a:r>
            <a:r>
              <a:rPr lang="zh-CN" altLang="en-US" sz="3400"/>
              <a:t>蒉：草筐。</a:t>
            </a:r>
            <a:r>
              <a:rPr lang="en-US" altLang="zh-CN" sz="3400"/>
              <a:t>《</a:t>
            </a:r>
            <a:r>
              <a:rPr lang="zh-CN" altLang="en-US" sz="3400"/>
              <a:t>论语</a:t>
            </a:r>
            <a:r>
              <a:rPr lang="en-US" altLang="zh-CN" sz="3400"/>
              <a:t>·</a:t>
            </a:r>
            <a:r>
              <a:rPr lang="zh-CN" altLang="en-US" sz="3400" smtClean="0"/>
              <a:t>宪问</a:t>
            </a:r>
            <a:r>
              <a:rPr lang="en-US" altLang="zh-CN" sz="3400"/>
              <a:t>》</a:t>
            </a:r>
            <a:r>
              <a:rPr lang="zh-CN" altLang="en-US" sz="3400"/>
              <a:t>：“子击磬于卫，有荷蒉而过孔氏之门者，曰：‘有心哉，击磬乎！’”</a:t>
            </a:r>
            <a:r>
              <a:rPr lang="en-US" altLang="zh-CN" sz="3400"/>
              <a:t>【3】</a:t>
            </a:r>
            <a:r>
              <a:rPr lang="zh-CN" altLang="en-US" sz="3400"/>
              <a:t>童巅</a:t>
            </a:r>
            <a:r>
              <a:rPr lang="zh-CN" altLang="en-US" sz="3400" smtClean="0"/>
              <a:t>：山</a:t>
            </a:r>
            <a:r>
              <a:rPr lang="zh-CN" altLang="en-US" sz="3400"/>
              <a:t>顶光秃，山无草木曰童。</a:t>
            </a:r>
            <a:r>
              <a:rPr lang="en-US" altLang="zh-CN" sz="3400"/>
              <a:t>【4】</a:t>
            </a:r>
            <a:r>
              <a:rPr lang="zh-CN" altLang="en-US" sz="3400"/>
              <a:t>徽：琴徽，系弦之绳。此处代指琴。</a:t>
            </a:r>
            <a:endParaRPr lang="zh-CN" altLang="en-US" sz="440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400"/>
              <a:t>      </a:t>
            </a:r>
          </a:p>
        </p:txBody>
      </p:sp>
      <p:sp>
        <p:nvSpPr>
          <p:cNvPr id="5" name="内容占位符 2"/>
          <p:cNvSpPr txBox="1"/>
          <p:nvPr/>
        </p:nvSpPr>
        <p:spPr>
          <a:xfrm>
            <a:off x="193963" y="4414190"/>
            <a:ext cx="1155469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smtClean="0"/>
              <a:t>16. </a:t>
            </a:r>
            <a:r>
              <a:rPr lang="zh-CN" altLang="en-US" sz="2400" smtClean="0"/>
              <a:t>下列对本词的理解，不正确的一项是（</a:t>
            </a:r>
            <a:r>
              <a:rPr lang="en-US" altLang="zh-CN" sz="2400" smtClean="0"/>
              <a:t>3 </a:t>
            </a:r>
            <a:r>
              <a:rPr lang="zh-CN" altLang="en-US" sz="2400" smtClean="0"/>
              <a:t>分）</a:t>
            </a:r>
          </a:p>
          <a:p>
            <a:pPr marL="0" indent="0">
              <a:buNone/>
            </a:pPr>
            <a:r>
              <a:rPr lang="zh-CN" altLang="en-US" sz="2400" smtClean="0"/>
              <a:t>  </a:t>
            </a:r>
            <a:r>
              <a:rPr lang="en-US" altLang="zh-CN" sz="2400" smtClean="0"/>
              <a:t>A. </a:t>
            </a:r>
            <a:r>
              <a:rPr lang="en-US" altLang="zh-CN" sz="2400" smtClean="0">
                <a:solidFill>
                  <a:srgbClr val="FF0000"/>
                </a:solidFill>
              </a:rPr>
              <a:t>“</a:t>
            </a:r>
            <a:r>
              <a:rPr lang="zh-CN" altLang="en-US" sz="2400" smtClean="0">
                <a:solidFill>
                  <a:srgbClr val="FF0000"/>
                </a:solidFill>
              </a:rPr>
              <a:t>响空山”与王维</a:t>
            </a:r>
            <a:r>
              <a:rPr lang="en-US" altLang="zh-CN" sz="2400" smtClean="0">
                <a:solidFill>
                  <a:srgbClr val="FF0000"/>
                </a:solidFill>
              </a:rPr>
              <a:t>《</a:t>
            </a:r>
            <a:r>
              <a:rPr lang="zh-CN" altLang="en-US" sz="2400" smtClean="0">
                <a:solidFill>
                  <a:srgbClr val="FF0000"/>
                </a:solidFill>
              </a:rPr>
              <a:t>山居秋暝</a:t>
            </a:r>
            <a:r>
              <a:rPr lang="en-US" altLang="zh-CN" sz="2400" smtClean="0">
                <a:solidFill>
                  <a:srgbClr val="FF0000"/>
                </a:solidFill>
              </a:rPr>
              <a:t>》“</a:t>
            </a:r>
            <a:r>
              <a:rPr lang="zh-CN" altLang="en-US" sz="2400" smtClean="0">
                <a:solidFill>
                  <a:srgbClr val="FF0000"/>
                </a:solidFill>
              </a:rPr>
              <a:t>空山新雨后”的“空山”，都写出了山的空寂。</a:t>
            </a:r>
          </a:p>
          <a:p>
            <a:pPr marL="0" indent="0">
              <a:buNone/>
            </a:pPr>
            <a:r>
              <a:rPr lang="zh-CN" altLang="en-US" sz="2400" smtClean="0"/>
              <a:t>  </a:t>
            </a:r>
            <a:r>
              <a:rPr lang="en-US" altLang="zh-CN" sz="2400" smtClean="0"/>
              <a:t>B. “</a:t>
            </a:r>
            <a:r>
              <a:rPr lang="zh-CN" altLang="en-US" sz="2400" smtClean="0"/>
              <a:t>荷蒉”两句以</a:t>
            </a:r>
            <a:r>
              <a:rPr lang="en-US" altLang="zh-CN" sz="2400" smtClean="0"/>
              <a:t>《</a:t>
            </a:r>
            <a:r>
              <a:rPr lang="zh-CN" altLang="en-US" sz="2400" smtClean="0"/>
              <a:t>论语</a:t>
            </a:r>
            <a:r>
              <a:rPr lang="en-US" altLang="zh-CN" sz="2400" smtClean="0"/>
              <a:t>》</a:t>
            </a:r>
            <a:r>
              <a:rPr lang="zh-CN" altLang="en-US" sz="2400" smtClean="0"/>
              <a:t>中荷蒉者对孔子击磬的评价，赞赏醉翁懂得鸣泉之妙。</a:t>
            </a:r>
          </a:p>
          <a:p>
            <a:pPr marL="0" indent="0">
              <a:buNone/>
            </a:pPr>
            <a:r>
              <a:rPr lang="zh-CN" altLang="en-US" sz="2400" smtClean="0"/>
              <a:t>  </a:t>
            </a:r>
            <a:r>
              <a:rPr lang="en-US" altLang="zh-CN" sz="2400" smtClean="0"/>
              <a:t>C.“</a:t>
            </a:r>
            <a:r>
              <a:rPr lang="zh-CN" altLang="en-US" sz="2400" smtClean="0"/>
              <a:t>醉翁去后”两句描写醉翁离开琅琊后，作者空对流泉，以吟诵表达思念之情。</a:t>
            </a:r>
          </a:p>
          <a:p>
            <a:pPr marL="0" indent="0">
              <a:buNone/>
            </a:pPr>
            <a:r>
              <a:rPr lang="zh-CN" altLang="en-US" sz="2400" smtClean="0"/>
              <a:t>  </a:t>
            </a:r>
            <a:r>
              <a:rPr lang="en-US" altLang="zh-CN" sz="2400" smtClean="0"/>
              <a:t>D. </a:t>
            </a:r>
            <a:r>
              <a:rPr lang="zh-CN" altLang="en-US" sz="2400" smtClean="0"/>
              <a:t>词作最后三句是说醉翁虽已离世，声和流泉的美妙意境却仍然得以留存人间。</a:t>
            </a:r>
            <a:endParaRPr lang="zh-CN" altLang="en-US" sz="2400"/>
          </a:p>
        </p:txBody>
      </p:sp>
      <p:sp>
        <p:nvSpPr>
          <p:cNvPr id="4" name="标题 1"/>
          <p:cNvSpPr txBox="1"/>
          <p:nvPr/>
        </p:nvSpPr>
        <p:spPr>
          <a:xfrm>
            <a:off x="514629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真题再现</a:t>
            </a:r>
            <a:endParaRPr lang="zh-CN" altLang="en-US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4018" y="2357908"/>
            <a:ext cx="5534891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2018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全国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mtClean="0">
                <a:solidFill>
                  <a:srgbClr val="000000"/>
                </a:solidFill>
                <a:latin typeface="Arial" pitchFamily="34" charset="0"/>
                <a:ea typeface="黑体" panose="02010609060101010101" pitchFamily="1" charset="-122"/>
                <a:cs typeface="Times New Roman" panose="02020603050405020304" pitchFamily="18" charset="0"/>
              </a:rPr>
              <a:t>卷</a:t>
            </a:r>
            <a:r>
              <a:rPr lang="en-US" altLang="zh-CN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野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歌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李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鸦翎羽箭山桑弓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仰天射落衔芦鸿。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麻衣黑肥冲北风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带酒日晚歌田中。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男儿屈穷心不穷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枯荣不等嗔天公。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寒风又变为春柳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条条看即烟濛濛。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0" y="1961675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000" b="1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下列对这首诗的赏析</a:t>
            </a: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000">
                <a:solidFill>
                  <a:srgbClr val="FF00FF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000">
                <a:solidFill>
                  <a:srgbClr val="FF00FF"/>
                </a:solidFill>
                <a:latin typeface="Times New Roman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000">
                <a:solidFill>
                  <a:srgbClr val="FF00FF"/>
                </a:solidFill>
                <a:latin typeface="Times New Roman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)</a:t>
            </a:r>
            <a:endParaRPr lang="zh-CN" altLang="zh-CN" sz="2000">
              <a:solidFill>
                <a:srgbClr val="00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弯弓射鸿、麻衣冲风、饮酒高歌都是诗人排解心头苦闷与抑郁的方式。</a:t>
            </a:r>
            <a:endParaRPr lang="zh-CN" altLang="zh-CN" sz="20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诗人虽不得不接受生活贫穷的命运</a:t>
            </a: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但意志并未消沉</a:t>
            </a: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气概仍然豪迈。</a:t>
            </a:r>
            <a:endParaRPr lang="zh-CN" altLang="zh-CN" sz="20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0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诗中形容春柳的方式与韩愈《早春呈水部张十八员外》相同</a:t>
            </a:r>
            <a:r>
              <a:rPr lang="en-US" altLang="zh-CN" sz="20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较为常见。</a:t>
            </a:r>
            <a:endParaRPr lang="zh-CN" altLang="zh-CN" sz="2000">
              <a:solidFill>
                <a:srgbClr val="FF0000"/>
              </a:solidFill>
              <a:latin typeface="NEU-BZ-S92"/>
              <a:ea typeface="方正书宋_GBK" pitchFamily="65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本诗前半描写场景</a:t>
            </a: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后半感事抒怀</a:t>
            </a: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描写与抒情紧密关联</a:t>
            </a: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脉络清晰。</a:t>
            </a:r>
            <a:endParaRPr lang="zh-CN" altLang="zh-CN" sz="20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485132" y="296003"/>
            <a:ext cx="36001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真题再现</a:t>
            </a:r>
            <a:endParaRPr lang="zh-CN" altLang="en-US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40658"/>
            <a:ext cx="11960942" cy="625331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【2017</a:t>
            </a:r>
            <a:r>
              <a:rPr lang="zh-CN" altLang="en-US">
                <a:solidFill>
                  <a:srgbClr val="FF0000"/>
                </a:solidFill>
              </a:rPr>
              <a:t>北京卷</a:t>
            </a:r>
            <a:r>
              <a:rPr lang="en-US" altLang="zh-CN" smtClean="0">
                <a:solidFill>
                  <a:srgbClr val="FF0000"/>
                </a:solidFill>
              </a:rPr>
              <a:t>】                                                                                                           </a:t>
            </a:r>
            <a:r>
              <a:rPr lang="zh-CN" altLang="en-US" sz="4900" smtClean="0">
                <a:solidFill>
                  <a:srgbClr val="FF0000"/>
                </a:solidFill>
              </a:rPr>
              <a:t>晓</a:t>
            </a:r>
            <a:r>
              <a:rPr lang="zh-CN" altLang="en-US" sz="4900">
                <a:solidFill>
                  <a:srgbClr val="FF0000"/>
                </a:solidFill>
              </a:rPr>
              <a:t>行巴峡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4900">
                <a:solidFill>
                  <a:srgbClr val="FF0000"/>
                </a:solidFill>
              </a:rPr>
              <a:t>王维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4900">
                <a:solidFill>
                  <a:srgbClr val="FF0000"/>
                </a:solidFill>
              </a:rPr>
              <a:t>际晓投巴峡，馀春忆帝京。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4900">
                <a:solidFill>
                  <a:srgbClr val="FF0000"/>
                </a:solidFill>
              </a:rPr>
              <a:t>晴江一女浣，朝日众鸡鸣。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4900">
                <a:solidFill>
                  <a:srgbClr val="FF0000"/>
                </a:solidFill>
              </a:rPr>
              <a:t>水国舟中市，山桥树杪行。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4900">
                <a:solidFill>
                  <a:srgbClr val="FF0000"/>
                </a:solidFill>
              </a:rPr>
              <a:t>登高万井出，眺迥二流明。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4900">
                <a:solidFill>
                  <a:srgbClr val="FF0000"/>
                </a:solidFill>
              </a:rPr>
              <a:t>人作殊方语，莺为故国声。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4900">
                <a:solidFill>
                  <a:srgbClr val="FF0000"/>
                </a:solidFill>
              </a:rPr>
              <a:t>赖多山水趣，稍解别离情。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en-US" altLang="zh-CN" smtClean="0"/>
              <a:t>•</a:t>
            </a:r>
            <a:r>
              <a:rPr lang="zh-CN" altLang="en-US" smtClean="0"/>
              <a:t>此</a:t>
            </a:r>
            <a:r>
              <a:rPr lang="zh-CN" altLang="en-US"/>
              <a:t>诗为是唐代诗人王维赴川任职途中所作的一首排律（五言十二句）。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400" smtClean="0"/>
              <a:t> </a:t>
            </a:r>
            <a:r>
              <a:rPr lang="en-US" altLang="zh-CN" sz="5100"/>
              <a:t>17. </a:t>
            </a:r>
            <a:r>
              <a:rPr lang="zh-CN" altLang="en-US" sz="5100" b="1"/>
              <a:t>同样是描绘山峡，</a:t>
            </a:r>
            <a:r>
              <a:rPr lang="en-US" altLang="zh-CN" sz="5100" b="1"/>
              <a:t>《</a:t>
            </a:r>
            <a:r>
              <a:rPr lang="zh-CN" altLang="en-US" sz="5100" b="1"/>
              <a:t>晓行巴峡</a:t>
            </a:r>
            <a:r>
              <a:rPr lang="en-US" altLang="zh-CN" sz="5100" b="1"/>
              <a:t>》</a:t>
            </a:r>
            <a:r>
              <a:rPr lang="zh-CN" altLang="en-US" sz="5100" b="1"/>
              <a:t>与下列诗句相比，在运用意象、抒</a:t>
            </a:r>
            <a:r>
              <a:rPr lang="zh-CN" altLang="en-US" sz="5100" b="1" smtClean="0"/>
              <a:t>发情</a:t>
            </a:r>
            <a:r>
              <a:rPr lang="zh-CN" altLang="en-US" sz="5100" b="1"/>
              <a:t>感方面有何不同？请结合诗句，具体分析。（</a:t>
            </a:r>
            <a:r>
              <a:rPr lang="en-US" altLang="zh-CN" sz="5100" b="1"/>
              <a:t>6 </a:t>
            </a:r>
            <a:r>
              <a:rPr lang="zh-CN" altLang="en-US" sz="5100" b="1"/>
              <a:t>分）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5100" b="1" smtClean="0"/>
              <a:t>巴</a:t>
            </a:r>
            <a:r>
              <a:rPr lang="zh-CN" altLang="en-US" sz="5100" b="1"/>
              <a:t>东三峡巫峡长</a:t>
            </a:r>
            <a:r>
              <a:rPr lang="en-US" altLang="zh-CN" sz="5100" b="1"/>
              <a:t>,</a:t>
            </a:r>
            <a:r>
              <a:rPr lang="zh-CN" altLang="en-US" sz="5100" b="1"/>
              <a:t>猿鸣三声泪沾裳。（郦道元 </a:t>
            </a:r>
            <a:r>
              <a:rPr lang="en-US" altLang="zh-CN" sz="5100" b="1"/>
              <a:t>《</a:t>
            </a:r>
            <a:r>
              <a:rPr lang="zh-CN" altLang="en-US" sz="5100" b="1"/>
              <a:t>水经注</a:t>
            </a:r>
            <a:r>
              <a:rPr lang="en-US" altLang="zh-CN" sz="5100" b="1"/>
              <a:t>》</a:t>
            </a:r>
            <a:r>
              <a:rPr lang="zh-CN" altLang="en-US" sz="5100" b="1"/>
              <a:t>）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5100" b="1" smtClean="0"/>
              <a:t>玉</a:t>
            </a:r>
            <a:r>
              <a:rPr lang="zh-CN" altLang="en-US" sz="5100" b="1"/>
              <a:t>露凋伤枫树林，巫山巫峡气萧森。（杜甫</a:t>
            </a:r>
            <a:r>
              <a:rPr lang="en-US" altLang="zh-CN" sz="5100" b="1"/>
              <a:t>《</a:t>
            </a:r>
            <a:r>
              <a:rPr lang="zh-CN" altLang="en-US" sz="5100" b="1"/>
              <a:t>秋兴八首</a:t>
            </a:r>
            <a:r>
              <a:rPr lang="en-US" altLang="zh-CN" sz="5100" b="1"/>
              <a:t>》</a:t>
            </a:r>
            <a:r>
              <a:rPr lang="zh-CN" altLang="en-US" sz="5100" b="1"/>
              <a:t>）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529378" y="132735"/>
            <a:ext cx="10515600" cy="707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真题再现</a:t>
            </a:r>
            <a:endParaRPr lang="zh-CN" altLang="en-US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2" name="矩形 1"/>
          <p:cNvSpPr/>
          <p:nvPr/>
        </p:nvSpPr>
        <p:spPr>
          <a:xfrm>
            <a:off x="0" y="110498"/>
            <a:ext cx="123491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tabLst>
                <a:tab pos="2628900"/>
              </a:tabLst>
            </a:pPr>
            <a:r>
              <a:rPr lang="zh-CN" altLang="en-US" sz="720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稚艺_GBK" pitchFamily="65" charset="-122"/>
                <a:ea typeface="方正稚艺_GBK" pitchFamily="65" charset="-122"/>
                <a:cs typeface="Times New Roman" panose="02020603050405020304" pitchFamily="18" charset="0"/>
              </a:rPr>
              <a:t>第</a:t>
            </a:r>
            <a:r>
              <a:rPr lang="zh-CN" altLang="en-US" sz="720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稚艺_GBK" pitchFamily="65" charset="-122"/>
                <a:ea typeface="方正稚艺_GBK" pitchFamily="65" charset="-122"/>
                <a:cs typeface="Times New Roman" panose="02020603050405020304" pitchFamily="18" charset="0"/>
              </a:rPr>
              <a:t>一部分：如何读</a:t>
            </a:r>
            <a:r>
              <a:rPr lang="zh-CN" altLang="en-US" sz="7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稚艺_GBK" pitchFamily="65" charset="-122"/>
                <a:ea typeface="方正稚艺_GBK" pitchFamily="65" charset="-122"/>
                <a:cs typeface="Times New Roman" panose="02020603050405020304" pitchFamily="18" charset="0"/>
              </a:rPr>
              <a:t>懂</a:t>
            </a:r>
            <a:r>
              <a:rPr lang="zh-CN" altLang="en-US" sz="720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稚艺_GBK" pitchFamily="65" charset="-122"/>
                <a:ea typeface="方正稚艺_GBK" pitchFamily="65" charset="-122"/>
                <a:cs typeface="Times New Roman" panose="02020603050405020304" pitchFamily="18" charset="0"/>
              </a:rPr>
              <a:t>诗歌总结</a:t>
            </a:r>
            <a:endParaRPr lang="zh-CN" altLang="en-US" sz="7200">
              <a:effectLst>
                <a:outerShdw blurRad="38100" dist="38100" dir="2700000" algn="tl">
                  <a:srgbClr val="C0C0C0"/>
                </a:outerShdw>
              </a:effectLst>
              <a:latin typeface="方正稚艺_GBK" pitchFamily="65" charset="-122"/>
              <a:ea typeface="方正稚艺_GBK" pitchFamily="65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13324" y="1385023"/>
            <a:ext cx="4595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能识别</a:t>
            </a:r>
            <a:r>
              <a:rPr lang="zh-CN" altLang="zh-CN" sz="32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语</a:t>
            </a:r>
            <a:r>
              <a:rPr lang="zh-CN" altLang="zh-CN" sz="32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言变</a:t>
            </a:r>
            <a:r>
              <a:rPr lang="zh-CN" altLang="zh-CN" sz="32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形</a:t>
            </a:r>
            <a:endParaRPr lang="zh-CN" altLang="en-US" sz="320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62343" y="2069138"/>
            <a:ext cx="9525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会划分诗句节奏</a:t>
            </a:r>
          </a:p>
        </p:txBody>
      </p:sp>
      <p:sp>
        <p:nvSpPr>
          <p:cNvPr id="5" name="矩形 4"/>
          <p:cNvSpPr/>
          <p:nvPr/>
        </p:nvSpPr>
        <p:spPr>
          <a:xfrm>
            <a:off x="3562343" y="3540790"/>
            <a:ext cx="9525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析表达方式转换</a:t>
            </a:r>
          </a:p>
        </p:txBody>
      </p:sp>
      <p:sp>
        <p:nvSpPr>
          <p:cNvPr id="6" name="矩形 5"/>
          <p:cNvSpPr/>
          <p:nvPr/>
        </p:nvSpPr>
        <p:spPr>
          <a:xfrm>
            <a:off x="3562343" y="2788868"/>
            <a:ext cx="9525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略懂近体诗音韵</a:t>
            </a:r>
          </a:p>
        </p:txBody>
      </p:sp>
      <p:sp>
        <p:nvSpPr>
          <p:cNvPr id="7" name="矩形 6"/>
          <p:cNvSpPr/>
          <p:nvPr/>
        </p:nvSpPr>
        <p:spPr>
          <a:xfrm>
            <a:off x="3562345" y="4200873"/>
            <a:ext cx="9525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识诗歌题材内容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3437654" y="5774645"/>
            <a:ext cx="9525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记</a:t>
            </a:r>
            <a:r>
              <a:rPr lang="zh-CN" altLang="en-US" sz="32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诗歌意象典故</a:t>
            </a:r>
            <a:endParaRPr lang="zh-CN" altLang="en-US" sz="32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2344" y="4936263"/>
            <a:ext cx="9525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借助题干与注释</a:t>
            </a:r>
            <a:endParaRPr lang="zh-CN" altLang="en-US" sz="32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37653" y="6357753"/>
            <a:ext cx="9525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0" spc="40" smtClean="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知大时代小经历</a:t>
            </a:r>
            <a:endParaRPr lang="zh-CN" altLang="en-US" sz="3200" kern="0" spc="40">
              <a:solidFill>
                <a:srgbClr val="FF0000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IMG_55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" y="15240"/>
            <a:ext cx="12220575" cy="69049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7873" y="212725"/>
            <a:ext cx="10515600" cy="1325563"/>
          </a:xfrm>
        </p:spPr>
        <p:txBody>
          <a:bodyPr>
            <a:norm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作业：读懂下诗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7363" y="2185843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mtClean="0">
                <a:solidFill>
                  <a:srgbClr val="FF0000"/>
                </a:solidFill>
                <a:latin typeface="宋体" pitchFamily="2" charset="-122"/>
              </a:rPr>
              <a:t>淇</a:t>
            </a:r>
            <a:r>
              <a:rPr lang="zh-CN" altLang="en-US">
                <a:solidFill>
                  <a:srgbClr val="FF0000"/>
                </a:solidFill>
                <a:latin typeface="宋体" pitchFamily="2" charset="-122"/>
              </a:rPr>
              <a:t>上送赵仙舟</a:t>
            </a:r>
          </a:p>
          <a:p>
            <a:pPr marL="0" indent="0" algn="ctr">
              <a:buNone/>
            </a:pPr>
            <a:r>
              <a:rPr lang="zh-CN" altLang="en-US">
                <a:solidFill>
                  <a:srgbClr val="FF0000"/>
                </a:solidFill>
                <a:latin typeface="宋体" pitchFamily="2" charset="-122"/>
              </a:rPr>
              <a:t>王　维</a:t>
            </a:r>
          </a:p>
          <a:p>
            <a:pPr marL="0" indent="0" algn="ctr">
              <a:buNone/>
            </a:pPr>
            <a:r>
              <a:rPr lang="zh-CN" altLang="en-US">
                <a:solidFill>
                  <a:srgbClr val="FF0000"/>
                </a:solidFill>
                <a:latin typeface="宋体" pitchFamily="2" charset="-122"/>
              </a:rPr>
              <a:t>相逢方一笑，相送还成泣。</a:t>
            </a:r>
          </a:p>
          <a:p>
            <a:pPr marL="0" indent="0" algn="ctr">
              <a:buNone/>
            </a:pPr>
            <a:r>
              <a:rPr lang="zh-CN" altLang="en-US">
                <a:solidFill>
                  <a:srgbClr val="FF0000"/>
                </a:solidFill>
                <a:latin typeface="宋体" pitchFamily="2" charset="-122"/>
              </a:rPr>
              <a:t>祖帐已伤离，荒城复愁入。</a:t>
            </a:r>
          </a:p>
          <a:p>
            <a:pPr marL="0" indent="0" algn="ctr">
              <a:buNone/>
            </a:pPr>
            <a:r>
              <a:rPr lang="zh-CN" altLang="en-US">
                <a:solidFill>
                  <a:srgbClr val="FF0000"/>
                </a:solidFill>
                <a:latin typeface="宋体" pitchFamily="2" charset="-122"/>
              </a:rPr>
              <a:t>天寒远山净，日暮长河急。</a:t>
            </a:r>
          </a:p>
          <a:p>
            <a:pPr marL="0" indent="0" algn="ctr">
              <a:buNone/>
            </a:pPr>
            <a:r>
              <a:rPr lang="zh-CN" altLang="en-US">
                <a:solidFill>
                  <a:srgbClr val="FF0000"/>
                </a:solidFill>
                <a:latin typeface="宋体" pitchFamily="2" charset="-122"/>
              </a:rPr>
              <a:t>解缆君已遥，望君空伫立。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2560300" y="12179300"/>
            <a:ext cx="482600" cy="4445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文本占位符 2"/>
          <p:cNvSpPr>
            <a:spLocks noGrp="1"/>
          </p:cNvSpPr>
          <p:nvPr>
            <p:ph type="body" idx="1"/>
          </p:nvPr>
        </p:nvSpPr>
        <p:spPr>
          <a:xfrm>
            <a:off x="12988" y="1244168"/>
            <a:ext cx="3867150" cy="679450"/>
          </a:xfrm>
        </p:spPr>
        <p:txBody>
          <a:bodyPr anchor="b"/>
          <a:lstStyle/>
          <a:p>
            <a:pPr algn="ctr" defTabSz="685800">
              <a:buSzPct val="50000"/>
            </a:pPr>
            <a:r>
              <a:rPr lang="zh-CN" altLang="en-US">
                <a:solidFill>
                  <a:srgbClr val="000000"/>
                </a:solidFill>
              </a:rPr>
              <a:t>送韩十四江东觐省    杜甫</a:t>
            </a:r>
          </a:p>
          <a:p>
            <a:pPr defTabSz="685800">
              <a:buSzPct val="50000"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819" name="内容占位符 3"/>
          <p:cNvSpPr>
            <a:spLocks noGrp="1"/>
          </p:cNvSpPr>
          <p:nvPr>
            <p:ph sz="half" idx="2"/>
          </p:nvPr>
        </p:nvSpPr>
        <p:spPr>
          <a:xfrm>
            <a:off x="458065" y="2069812"/>
            <a:ext cx="3422073" cy="5765800"/>
          </a:xfrm>
        </p:spPr>
        <p:txBody>
          <a:bodyPr anchor="t"/>
          <a:lstStyle/>
          <a:p>
            <a:pPr marL="0" indent="0">
              <a:buClr>
                <a:schemeClr val="accent1"/>
              </a:buClr>
              <a:buSzPct val="50000"/>
              <a:buNone/>
            </a:pPr>
            <a:r>
              <a:rPr lang="zh-CN" altLang="en-US" sz="3200" b="1" u="sng">
                <a:solidFill>
                  <a:srgbClr val="000000"/>
                </a:solidFill>
              </a:rPr>
              <a:t>兵戈</a:t>
            </a:r>
            <a:r>
              <a:rPr lang="zh-CN" altLang="en-US" sz="3200" b="1">
                <a:solidFill>
                  <a:srgbClr val="000000"/>
                </a:solidFill>
              </a:rPr>
              <a:t>不见</a:t>
            </a:r>
            <a:r>
              <a:rPr lang="zh-CN" altLang="en-US" sz="3200" b="1" u="sng">
                <a:solidFill>
                  <a:srgbClr val="000000"/>
                </a:solidFill>
              </a:rPr>
              <a:t>老莱衣</a:t>
            </a:r>
            <a:r>
              <a:rPr lang="zh-CN" altLang="en-US" sz="3200" b="1">
                <a:solidFill>
                  <a:srgbClr val="000000"/>
                </a:solidFill>
              </a:rPr>
              <a:t>，叹息人间万事非。</a:t>
            </a:r>
          </a:p>
          <a:p>
            <a:pPr marL="0" indent="0">
              <a:buClr>
                <a:schemeClr val="accent1"/>
              </a:buClr>
              <a:buSzPct val="50000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我已无家寻弟妹，君今何处访庭闱？</a:t>
            </a:r>
          </a:p>
          <a:p>
            <a:pPr marL="0" indent="0">
              <a:buClr>
                <a:schemeClr val="accent1"/>
              </a:buClr>
              <a:buSzPct val="50000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黄牛峡静</a:t>
            </a:r>
            <a:r>
              <a:rPr lang="zh-CN" altLang="en-US" sz="3200" b="1" u="sng">
                <a:solidFill>
                  <a:srgbClr val="000000"/>
                </a:solidFill>
              </a:rPr>
              <a:t>滩声</a:t>
            </a:r>
            <a:r>
              <a:rPr lang="zh-CN" altLang="en-US" sz="3200" b="1">
                <a:solidFill>
                  <a:srgbClr val="000000"/>
                </a:solidFill>
              </a:rPr>
              <a:t>转，白马江寒</a:t>
            </a:r>
            <a:r>
              <a:rPr lang="zh-CN" altLang="en-US" sz="3200" b="1" u="sng">
                <a:solidFill>
                  <a:srgbClr val="000000"/>
                </a:solidFill>
              </a:rPr>
              <a:t>树影</a:t>
            </a:r>
            <a:r>
              <a:rPr lang="zh-CN" altLang="en-US" sz="3200" b="1">
                <a:solidFill>
                  <a:srgbClr val="000000"/>
                </a:solidFill>
              </a:rPr>
              <a:t>稀。</a:t>
            </a:r>
          </a:p>
          <a:p>
            <a:pPr marL="0" indent="0">
              <a:buClr>
                <a:schemeClr val="accent1"/>
              </a:buClr>
              <a:buSzPct val="50000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此别应须各努力，故乡犹恐未同归。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3482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917623" y="1034618"/>
            <a:ext cx="3887788" cy="549275"/>
          </a:xfrm>
        </p:spPr>
        <p:txBody>
          <a:bodyPr anchor="b"/>
          <a:lstStyle/>
          <a:p>
            <a:pPr algn="ctr" defTabSz="685800">
              <a:buSzPct val="50000"/>
            </a:pPr>
            <a:r>
              <a:rPr lang="zh-CN" altLang="en-US" sz="3200">
                <a:solidFill>
                  <a:srgbClr val="FF0000"/>
                </a:solidFill>
                <a:sym typeface="宋体" pitchFamily="2" charset="-122"/>
              </a:rPr>
              <a:t>意象、典故</a:t>
            </a:r>
          </a:p>
        </p:txBody>
      </p:sp>
      <p:sp>
        <p:nvSpPr>
          <p:cNvPr id="34821" name="内容占位符 5"/>
          <p:cNvSpPr>
            <a:spLocks noGrp="1"/>
          </p:cNvSpPr>
          <p:nvPr>
            <p:ph sz="quarter" idx="4"/>
          </p:nvPr>
        </p:nvSpPr>
        <p:spPr>
          <a:xfrm>
            <a:off x="4295356" y="1869787"/>
            <a:ext cx="7675419" cy="5965825"/>
          </a:xfrm>
        </p:spPr>
        <p:txBody>
          <a:bodyPr anchor="t"/>
          <a:lstStyle/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FF0000"/>
                </a:solidFill>
              </a:rPr>
              <a:t>例1：“兵戈”：</a:t>
            </a:r>
            <a:r>
              <a:rPr lang="zh-CN" altLang="en-US" b="1">
                <a:solidFill>
                  <a:srgbClr val="000000"/>
                </a:solidFill>
              </a:rPr>
              <a:t>战争，唐朝的安史之乱，国难当头，直接点出了创作的时代背景。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FF0000"/>
                </a:solidFill>
              </a:rPr>
              <a:t>例2：老莱衣（</a:t>
            </a:r>
            <a:r>
              <a:rPr lang="zh-CN" altLang="en-US" b="1">
                <a:solidFill>
                  <a:srgbClr val="000000"/>
                </a:solidFill>
              </a:rPr>
              <a:t>孝亲故事，含蓄表达作者有家不能回的悲痛之情。）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FF0000"/>
                </a:solidFill>
              </a:rPr>
              <a:t>例</a:t>
            </a:r>
            <a:r>
              <a:rPr lang="en-US" altLang="zh-CN" b="1">
                <a:solidFill>
                  <a:srgbClr val="FF0000"/>
                </a:solidFill>
              </a:rPr>
              <a:t>3</a:t>
            </a:r>
            <a:r>
              <a:rPr lang="zh-CN" altLang="en-US" b="1">
                <a:solidFill>
                  <a:srgbClr val="FF0000"/>
                </a:solidFill>
              </a:rPr>
              <a:t>：滩声</a:t>
            </a:r>
            <a:r>
              <a:rPr lang="zh-CN" altLang="en-US" b="1">
                <a:solidFill>
                  <a:srgbClr val="000000"/>
                </a:solidFill>
              </a:rPr>
              <a:t>（险滩激流，困难重重。）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FF0000"/>
                </a:solidFill>
              </a:rPr>
              <a:t>例</a:t>
            </a:r>
            <a:r>
              <a:rPr lang="en-US" altLang="zh-CN" b="1">
                <a:solidFill>
                  <a:srgbClr val="FF0000"/>
                </a:solidFill>
              </a:rPr>
              <a:t>4</a:t>
            </a:r>
            <a:r>
              <a:rPr lang="zh-CN" altLang="en-US" b="1">
                <a:solidFill>
                  <a:srgbClr val="FF0000"/>
                </a:solidFill>
              </a:rPr>
              <a:t>：树影</a:t>
            </a:r>
            <a:r>
              <a:rPr lang="zh-CN" altLang="en-US" b="1">
                <a:solidFill>
                  <a:srgbClr val="000000"/>
                </a:solidFill>
              </a:rPr>
              <a:t>（人已去余树影，孤独惜别）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FF0000"/>
                </a:solidFill>
              </a:rPr>
              <a:t>小结</a:t>
            </a:r>
            <a:r>
              <a:rPr lang="en-US" altLang="zh-CN" b="1">
                <a:solidFill>
                  <a:srgbClr val="FF0000"/>
                </a:solidFill>
              </a:rPr>
              <a:t>3</a:t>
            </a:r>
            <a:r>
              <a:rPr lang="zh-CN" altLang="en-US" b="1">
                <a:solidFill>
                  <a:srgbClr val="FF0000"/>
                </a:solidFill>
              </a:rPr>
              <a:t>：</a:t>
            </a:r>
            <a:r>
              <a:rPr lang="zh-CN" altLang="en-US" b="1">
                <a:solidFill>
                  <a:srgbClr val="000000"/>
                </a:solidFill>
                <a:sym typeface="宋体" pitchFamily="2" charset="-122"/>
              </a:rPr>
              <a:t>读懂诗人的意象、典故言语，领会</a:t>
            </a:r>
            <a:r>
              <a:rPr lang="zh-CN" altLang="en-US" sz="3200" b="1">
                <a:solidFill>
                  <a:srgbClr val="FF0000"/>
                </a:solidFill>
                <a:sym typeface="宋体" pitchFamily="2" charset="-122"/>
              </a:rPr>
              <a:t>含蓄表情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5" name="内容占位符 3"/>
          <p:cNvSpPr>
            <a:spLocks noGrp="1"/>
          </p:cNvSpPr>
          <p:nvPr>
            <p:ph sz="half" idx="2"/>
          </p:nvPr>
        </p:nvSpPr>
        <p:spPr>
          <a:xfrm>
            <a:off x="0" y="700102"/>
            <a:ext cx="3290597" cy="5503863"/>
          </a:xfrm>
        </p:spPr>
        <p:txBody>
          <a:bodyPr anchor="t"/>
          <a:lstStyle/>
          <a:p>
            <a:pPr marL="0" indent="0">
              <a:buClr>
                <a:schemeClr val="accent1"/>
              </a:buClr>
              <a:buSzPct val="50000"/>
              <a:buNone/>
            </a:pPr>
            <a:r>
              <a:rPr lang="zh-CN" altLang="en-US" b="1">
                <a:solidFill>
                  <a:srgbClr val="FF0000"/>
                </a:solidFill>
              </a:rPr>
              <a:t>送韩十四江东</a:t>
            </a:r>
            <a:r>
              <a:rPr lang="zh-CN" altLang="en-US" b="1" u="sng">
                <a:solidFill>
                  <a:srgbClr val="FF0000"/>
                </a:solidFill>
              </a:rPr>
              <a:t>觐省 </a:t>
            </a:r>
            <a:r>
              <a:rPr lang="zh-CN" altLang="en-US" b="1">
                <a:solidFill>
                  <a:srgbClr val="FF0000"/>
                </a:solidFill>
              </a:rPr>
              <a:t>  杜甫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Clr>
                <a:schemeClr val="accent1"/>
              </a:buClr>
              <a:buSzPct val="50000"/>
              <a:buNone/>
            </a:pPr>
            <a:r>
              <a:rPr lang="zh-CN" altLang="en-US" b="1">
                <a:solidFill>
                  <a:srgbClr val="000000"/>
                </a:solidFill>
              </a:rPr>
              <a:t>兵戈不见老莱衣，叹息人间万事非。</a:t>
            </a:r>
          </a:p>
          <a:p>
            <a:pPr marL="0" indent="0">
              <a:buClr>
                <a:schemeClr val="accent1"/>
              </a:buClr>
              <a:buSzPct val="50000"/>
              <a:buNone/>
            </a:pPr>
            <a:r>
              <a:rPr lang="zh-CN" altLang="en-US" b="1">
                <a:solidFill>
                  <a:srgbClr val="000000"/>
                </a:solidFill>
              </a:rPr>
              <a:t>我已无家寻弟妹，君今何处访</a:t>
            </a:r>
            <a:r>
              <a:rPr lang="zh-CN" altLang="en-US" b="1" u="sng">
                <a:solidFill>
                  <a:srgbClr val="000000"/>
                </a:solidFill>
              </a:rPr>
              <a:t>庭闱</a:t>
            </a:r>
            <a:r>
              <a:rPr lang="zh-CN" altLang="en-US" b="1">
                <a:solidFill>
                  <a:srgbClr val="000000"/>
                </a:solidFill>
              </a:rPr>
              <a:t>？</a:t>
            </a:r>
          </a:p>
          <a:p>
            <a:pPr marL="0" indent="0">
              <a:buClr>
                <a:schemeClr val="accent1"/>
              </a:buClr>
              <a:buSzPct val="50000"/>
              <a:buNone/>
            </a:pPr>
            <a:r>
              <a:rPr lang="zh-CN" altLang="en-US" b="1">
                <a:solidFill>
                  <a:srgbClr val="000000"/>
                </a:solidFill>
              </a:rPr>
              <a:t>黄牛峡</a:t>
            </a:r>
            <a:r>
              <a:rPr lang="zh-CN" altLang="en-US" b="1" u="sng">
                <a:solidFill>
                  <a:srgbClr val="000000"/>
                </a:solidFill>
              </a:rPr>
              <a:t>静滩声转</a:t>
            </a:r>
            <a:r>
              <a:rPr lang="zh-CN" altLang="en-US" b="1">
                <a:solidFill>
                  <a:srgbClr val="000000"/>
                </a:solidFill>
              </a:rPr>
              <a:t>，白马</a:t>
            </a:r>
            <a:r>
              <a:rPr lang="zh-CN" altLang="en-US" b="1" u="sng">
                <a:solidFill>
                  <a:srgbClr val="000000"/>
                </a:solidFill>
              </a:rPr>
              <a:t>江寒树影稀</a:t>
            </a:r>
            <a:r>
              <a:rPr lang="zh-CN" altLang="en-US" b="1">
                <a:solidFill>
                  <a:srgbClr val="000000"/>
                </a:solidFill>
              </a:rPr>
              <a:t>。</a:t>
            </a:r>
          </a:p>
          <a:p>
            <a:pPr marL="0" indent="0">
              <a:buClr>
                <a:schemeClr val="accent1"/>
              </a:buClr>
              <a:buSzPct val="50000"/>
              <a:buNone/>
            </a:pPr>
            <a:r>
              <a:rPr lang="zh-CN" altLang="en-US" b="1">
                <a:solidFill>
                  <a:srgbClr val="000000"/>
                </a:solidFill>
              </a:rPr>
              <a:t>此别应须各努力，故乡犹恐未同归。</a:t>
            </a: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endParaRPr lang="zh-CN" altLang="en-US" sz="32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endParaRPr lang="zh-CN" altLang="en-US" sz="32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38916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53150" y="520700"/>
            <a:ext cx="3887788" cy="598488"/>
          </a:xfrm>
        </p:spPr>
        <p:txBody>
          <a:bodyPr anchor="b"/>
          <a:lstStyle/>
          <a:p>
            <a:pPr algn="ctr" defTabSz="685800">
              <a:buSzPct val="50000"/>
            </a:pPr>
            <a:r>
              <a:rPr lang="zh-CN" altLang="en-US" sz="3200">
                <a:solidFill>
                  <a:srgbClr val="FF0000"/>
                </a:solidFill>
                <a:sym typeface="宋体" pitchFamily="2" charset="-122"/>
              </a:rPr>
              <a:t>生活常识</a:t>
            </a:r>
          </a:p>
        </p:txBody>
      </p:sp>
      <p:sp>
        <p:nvSpPr>
          <p:cNvPr id="38917" name="内容占位符 5"/>
          <p:cNvSpPr>
            <a:spLocks noGrp="1"/>
          </p:cNvSpPr>
          <p:nvPr>
            <p:ph sz="quarter" idx="4"/>
          </p:nvPr>
        </p:nvSpPr>
        <p:spPr>
          <a:xfrm>
            <a:off x="3290597" y="1252897"/>
            <a:ext cx="8685093" cy="5618162"/>
          </a:xfrm>
        </p:spPr>
        <p:txBody>
          <a:bodyPr anchor="t"/>
          <a:lstStyle/>
          <a:p>
            <a:pPr marL="0" indent="0">
              <a:lnSpc>
                <a:spcPct val="150000"/>
              </a:lnSpc>
              <a:buClr>
                <a:schemeClr val="accent1"/>
              </a:buClr>
              <a:buSzPct val="50000"/>
              <a:buNone/>
            </a:pPr>
            <a:r>
              <a:rPr lang="zh-CN" altLang="en-US" b="1">
                <a:solidFill>
                  <a:srgbClr val="000000"/>
                </a:solidFill>
              </a:rPr>
              <a:t>例1：静滩声转（</a:t>
            </a:r>
            <a:r>
              <a:rPr lang="zh-CN" altLang="en-US" b="1">
                <a:solidFill>
                  <a:srgbClr val="FF0000"/>
                </a:solidFill>
              </a:rPr>
              <a:t>因地势落差</a:t>
            </a:r>
            <a:r>
              <a:rPr lang="zh-CN" altLang="en-US" b="1">
                <a:solidFill>
                  <a:srgbClr val="000000"/>
                </a:solidFill>
              </a:rPr>
              <a:t>水流湍急。</a:t>
            </a:r>
            <a:r>
              <a:rPr lang="zh-CN" altLang="en-US" b="1">
                <a:solidFill>
                  <a:srgbClr val="FF0000"/>
                </a:solidFill>
              </a:rPr>
              <a:t>担忧之情</a:t>
            </a:r>
            <a:r>
              <a:rPr lang="zh-CN" altLang="en-US" b="1">
                <a:solidFill>
                  <a:srgbClr val="000000"/>
                </a:solidFill>
              </a:rPr>
              <a:t>）</a:t>
            </a:r>
          </a:p>
          <a:p>
            <a:pPr marL="0" indent="0">
              <a:lnSpc>
                <a:spcPct val="150000"/>
              </a:lnSpc>
              <a:buClr>
                <a:schemeClr val="accent1"/>
              </a:buClr>
              <a:buSzPct val="50000"/>
              <a:buNone/>
            </a:pPr>
            <a:r>
              <a:rPr lang="zh-CN" altLang="en-US" b="1">
                <a:solidFill>
                  <a:srgbClr val="FF0000"/>
                </a:solidFill>
              </a:rPr>
              <a:t>江寒树影稀</a:t>
            </a:r>
            <a:r>
              <a:rPr lang="zh-CN" altLang="en-US" b="1">
                <a:solidFill>
                  <a:srgbClr val="000000"/>
                </a:solidFill>
              </a:rPr>
              <a:t>（这是与深秋对应的生活常识。</a:t>
            </a:r>
            <a:r>
              <a:rPr lang="zh-CN" altLang="en-US" b="1">
                <a:solidFill>
                  <a:srgbClr val="FF0000"/>
                </a:solidFill>
              </a:rPr>
              <a:t>惜别愁情</a:t>
            </a:r>
            <a:r>
              <a:rPr lang="zh-CN" altLang="en-US" b="1">
                <a:solidFill>
                  <a:srgbClr val="000000"/>
                </a:solidFill>
              </a:rPr>
              <a:t>）</a:t>
            </a:r>
          </a:p>
          <a:p>
            <a:pPr marL="0" indent="0">
              <a:lnSpc>
                <a:spcPct val="150000"/>
              </a:lnSpc>
              <a:buClr>
                <a:schemeClr val="accent1"/>
              </a:buClr>
              <a:buSzPct val="50000"/>
              <a:buNone/>
            </a:pPr>
            <a:r>
              <a:rPr lang="zh-CN" altLang="en-US" b="1">
                <a:solidFill>
                  <a:srgbClr val="000000"/>
                </a:solidFill>
              </a:rPr>
              <a:t>例2：觐省：探望父母</a:t>
            </a:r>
          </a:p>
          <a:p>
            <a:pPr marL="0" indent="0">
              <a:lnSpc>
                <a:spcPct val="150000"/>
              </a:lnSpc>
              <a:buClr>
                <a:schemeClr val="accent1"/>
              </a:buClr>
              <a:buSzPct val="50000"/>
              <a:buNone/>
            </a:pPr>
            <a:r>
              <a:rPr lang="zh-CN" altLang="en-US" b="1">
                <a:solidFill>
                  <a:srgbClr val="000000"/>
                </a:solidFill>
              </a:rPr>
              <a:t>庭闱：指父母居住的地方，借指父母（</a:t>
            </a:r>
            <a:r>
              <a:rPr lang="zh-CN" altLang="en-US" b="1">
                <a:solidFill>
                  <a:srgbClr val="FF0000"/>
                </a:solidFill>
              </a:rPr>
              <a:t>敬重、敬畏父母之情</a:t>
            </a:r>
            <a:r>
              <a:rPr lang="zh-CN" altLang="en-US" b="1">
                <a:solidFill>
                  <a:srgbClr val="000000"/>
                </a:solidFill>
              </a:rPr>
              <a:t>）</a:t>
            </a:r>
          </a:p>
          <a:p>
            <a:pPr marL="0" indent="0">
              <a:lnSpc>
                <a:spcPct val="150000"/>
              </a:lnSpc>
              <a:buClr>
                <a:schemeClr val="accent1"/>
              </a:buClr>
              <a:buSzPct val="50000"/>
              <a:buNone/>
            </a:pPr>
            <a:r>
              <a:rPr lang="zh-CN" altLang="en-US" b="1">
                <a:solidFill>
                  <a:srgbClr val="FF0000"/>
                </a:solidFill>
              </a:rPr>
              <a:t>小结</a:t>
            </a:r>
            <a:r>
              <a:rPr lang="en-US" altLang="zh-CN" b="1">
                <a:solidFill>
                  <a:srgbClr val="FF0000"/>
                </a:solidFill>
              </a:rPr>
              <a:t>4</a:t>
            </a:r>
            <a:r>
              <a:rPr lang="zh-CN" altLang="en-US" b="1">
                <a:solidFill>
                  <a:srgbClr val="000000"/>
                </a:solidFill>
              </a:rPr>
              <a:t>：</a:t>
            </a:r>
            <a:r>
              <a:rPr lang="zh-CN" altLang="en-US" b="1">
                <a:solidFill>
                  <a:srgbClr val="000000"/>
                </a:solidFill>
                <a:sym typeface="宋体" pitchFamily="2" charset="-122"/>
              </a:rPr>
              <a:t>读懂诗中的生活常识，体会诗歌的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宋体" pitchFamily="2" charset="-122"/>
              </a:rPr>
              <a:t>情感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9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9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9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9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9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7974" y="2433374"/>
            <a:ext cx="10038065" cy="3894092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34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储备关键知识：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34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古</a:t>
            </a:r>
            <a:r>
              <a:rPr lang="zh-CN" altLang="en-US" sz="34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诗的体裁及分类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34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古</a:t>
            </a:r>
            <a:r>
              <a:rPr lang="zh-CN" altLang="en-US" sz="34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诗的题材及特点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34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古</a:t>
            </a:r>
            <a:r>
              <a:rPr lang="zh-CN" altLang="en-US" sz="34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诗的常见意象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34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古</a:t>
            </a:r>
            <a:r>
              <a:rPr lang="zh-CN" altLang="en-US" sz="34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诗的思想情感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34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古</a:t>
            </a:r>
            <a:r>
              <a:rPr lang="zh-CN" altLang="en-US" sz="34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诗的常见的表现手</a:t>
            </a:r>
            <a:r>
              <a:rPr lang="zh-CN" altLang="en-US" sz="34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法</a:t>
            </a:r>
            <a:endParaRPr lang="en-US" altLang="zh-CN" sz="3400" smtClean="0">
              <a:solidFill>
                <a:schemeClr val="tx1">
                  <a:lumMod val="95000"/>
                  <a:lumOff val="5000"/>
                </a:schemeClr>
              </a:solidFill>
              <a:latin typeface="华文行楷" pitchFamily="2" charset="-122"/>
              <a:ea typeface="华文行楷" pitchFamily="2" charset="-122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sz="34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诗</a:t>
            </a:r>
            <a:r>
              <a:rPr lang="zh-CN" altLang="en-US" sz="34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人风格</a:t>
            </a:r>
          </a:p>
          <a:p>
            <a:pPr marL="0" indent="0" algn="ctr">
              <a:buNone/>
            </a:pPr>
            <a:endParaRPr lang="zh-CN" altLang="en-US" sz="8800">
              <a:solidFill>
                <a:srgbClr val="FF0000"/>
              </a:solidFill>
              <a:latin typeface="Times New Roman" pitchFamily="18" charset="0"/>
              <a:ea typeface="方正稚艺_GBK" pitchFamily="65" charset="-122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64044" y="0"/>
            <a:ext cx="773860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读懂是基础！</a:t>
            </a:r>
            <a:endParaRPr lang="en-US" altLang="zh-CN" sz="6600">
              <a:solidFill>
                <a:srgbClr val="FF0000"/>
              </a:solidFill>
              <a:latin typeface="Times New Roman" pitchFamily="18" charset="0"/>
              <a:ea typeface="方正稚艺_GBK" pitchFamily="65" charset="-122"/>
              <a:cs typeface="Times New Roman" pitchFamily="18" charset="0"/>
            </a:endParaRPr>
          </a:p>
          <a:p>
            <a:r>
              <a:rPr lang="zh-CN" altLang="en-US" sz="6600">
                <a:solidFill>
                  <a:srgbClr val="FF00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读懂要靠量的积累！</a:t>
            </a:r>
            <a:endParaRPr lang="en-US" altLang="zh-CN" sz="6600">
              <a:solidFill>
                <a:srgbClr val="FF00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知识储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备：</a:t>
            </a:r>
            <a:endParaRPr lang="zh-CN" altLang="en-US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39" y="1305898"/>
            <a:ext cx="11942618" cy="5638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mtClean="0">
                <a:solidFill>
                  <a:srgbClr val="FF0000"/>
                </a:solidFill>
              </a:rPr>
              <a:t>常</a:t>
            </a:r>
            <a:r>
              <a:rPr lang="zh-CN" altLang="en-US">
                <a:solidFill>
                  <a:srgbClr val="FF0000"/>
                </a:solidFill>
              </a:rPr>
              <a:t>见意象</a:t>
            </a:r>
          </a:p>
          <a:p>
            <a:pPr marL="0" indent="0">
              <a:buNone/>
            </a:pP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怀</a:t>
            </a:r>
            <a:r>
              <a:rPr lang="zh-CN" altLang="en-US">
                <a:latin typeface="楷体" panose="02010609060101010101" pitchFamily="1" charset="-122"/>
                <a:ea typeface="楷体" panose="02010609060101010101" pitchFamily="1" charset="-122"/>
              </a:rPr>
              <a:t>人思乡：大雁、望月、客居、羌笛、关山、春</a:t>
            </a: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草</a:t>
            </a:r>
            <a:r>
              <a:rPr lang="en-US" altLang="zh-CN" smtClean="0">
                <a:latin typeface="楷体" panose="02010609060101010101" pitchFamily="1" charset="-122"/>
                <a:ea typeface="楷体" panose="02010609060101010101" pitchFamily="1" charset="-122"/>
              </a:rPr>
              <a:t>……</a:t>
            </a:r>
            <a:endParaRPr lang="zh-CN" altLang="en-US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buNone/>
            </a:pP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送</a:t>
            </a:r>
            <a:r>
              <a:rPr lang="zh-CN" altLang="en-US">
                <a:latin typeface="楷体" panose="02010609060101010101" pitchFamily="1" charset="-122"/>
                <a:ea typeface="楷体" panose="02010609060101010101" pitchFamily="1" charset="-122"/>
              </a:rPr>
              <a:t>别：杨柳、行</a:t>
            </a: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舟</a:t>
            </a:r>
            <a:r>
              <a:rPr lang="en-US" altLang="zh-CN" smtClean="0">
                <a:latin typeface="楷体" panose="02010609060101010101" pitchFamily="1" charset="-122"/>
                <a:ea typeface="楷体" panose="02010609060101010101" pitchFamily="1" charset="-122"/>
              </a:rPr>
              <a:t>……</a:t>
            </a:r>
            <a:endParaRPr lang="zh-CN" altLang="en-US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buNone/>
            </a:pP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边</a:t>
            </a:r>
            <a:r>
              <a:rPr lang="zh-CN" altLang="en-US">
                <a:latin typeface="楷体" panose="02010609060101010101" pitchFamily="1" charset="-122"/>
                <a:ea typeface="楷体" panose="02010609060101010101" pitchFamily="1" charset="-122"/>
              </a:rPr>
              <a:t>塞：塞下、边城、 烽火、羌笛、 关山、 </a:t>
            </a: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月</a:t>
            </a:r>
            <a:r>
              <a:rPr lang="en-US" altLang="zh-CN" smtClean="0">
                <a:latin typeface="楷体" panose="02010609060101010101" pitchFamily="1" charset="-122"/>
                <a:ea typeface="楷体" panose="02010609060101010101" pitchFamily="1" charset="-122"/>
              </a:rPr>
              <a:t>……</a:t>
            </a:r>
            <a:endParaRPr lang="zh-CN" altLang="en-US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buNone/>
            </a:pP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人</a:t>
            </a:r>
            <a:r>
              <a:rPr lang="zh-CN" altLang="en-US">
                <a:latin typeface="楷体" panose="02010609060101010101" pitchFamily="1" charset="-122"/>
                <a:ea typeface="楷体" panose="02010609060101010101" pitchFamily="1" charset="-122"/>
              </a:rPr>
              <a:t>生际遇：风雨、阴晴、夕阳、落花、流水、闲居</a:t>
            </a: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、衰鬓</a:t>
            </a:r>
            <a:r>
              <a:rPr lang="en-US" altLang="zh-CN" smtClean="0">
                <a:latin typeface="楷体" panose="02010609060101010101" pitchFamily="1" charset="-122"/>
                <a:ea typeface="楷体" panose="02010609060101010101" pitchFamily="1" charset="-122"/>
              </a:rPr>
              <a:t>……</a:t>
            </a:r>
          </a:p>
          <a:p>
            <a:pPr marL="0" indent="0">
              <a:buNone/>
            </a:pPr>
            <a:r>
              <a:rPr lang="zh-CN" altLang="en-US" smtClean="0">
                <a:solidFill>
                  <a:srgbClr val="FF0000"/>
                </a:solidFill>
              </a:rPr>
              <a:t>思</a:t>
            </a:r>
            <a:r>
              <a:rPr lang="zh-CN" altLang="en-US">
                <a:solidFill>
                  <a:srgbClr val="FF0000"/>
                </a:solidFill>
              </a:rPr>
              <a:t>想感情</a:t>
            </a:r>
          </a:p>
          <a:p>
            <a:pPr marL="0" indent="0">
              <a:buNone/>
            </a:pP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忧</a:t>
            </a:r>
            <a:r>
              <a:rPr lang="zh-CN" altLang="en-US">
                <a:latin typeface="楷体" panose="02010609060101010101" pitchFamily="1" charset="-122"/>
                <a:ea typeface="楷体" panose="02010609060101010101" pitchFamily="1" charset="-122"/>
              </a:rPr>
              <a:t>国忧民  建功报国   怀古伤</a:t>
            </a: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今   蔑</a:t>
            </a:r>
            <a:r>
              <a:rPr lang="zh-CN" altLang="en-US">
                <a:latin typeface="楷体" panose="02010609060101010101" pitchFamily="1" charset="-122"/>
                <a:ea typeface="楷体" panose="02010609060101010101" pitchFamily="1" charset="-122"/>
              </a:rPr>
              <a:t>视权贵  愤世嫉俗  怀才不遇</a:t>
            </a:r>
          </a:p>
          <a:p>
            <a:pPr marL="0" indent="0">
              <a:buNone/>
            </a:pP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寄</a:t>
            </a:r>
            <a:r>
              <a:rPr lang="zh-CN" altLang="en-US">
                <a:latin typeface="楷体" panose="02010609060101010101" pitchFamily="1" charset="-122"/>
                <a:ea typeface="楷体" panose="02010609060101010101" pitchFamily="1" charset="-122"/>
              </a:rPr>
              <a:t>情山水  归隐田园  登高览</a:t>
            </a: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胜    惜</a:t>
            </a:r>
            <a:r>
              <a:rPr lang="zh-CN" altLang="en-US">
                <a:latin typeface="楷体" panose="02010609060101010101" pitchFamily="1" charset="-122"/>
                <a:ea typeface="楷体" panose="02010609060101010101" pitchFamily="1" charset="-122"/>
              </a:rPr>
              <a:t>春悲秋  思乡怀人  长亭送别</a:t>
            </a:r>
          </a:p>
          <a:p>
            <a:pPr marL="0" indent="0">
              <a:buNone/>
            </a:pP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思</a:t>
            </a:r>
            <a:r>
              <a:rPr lang="zh-CN" altLang="en-US">
                <a:latin typeface="楷体" panose="02010609060101010101" pitchFamily="1" charset="-122"/>
                <a:ea typeface="楷体" panose="02010609060101010101" pitchFamily="1" charset="-122"/>
              </a:rPr>
              <a:t>乡念亲  相知相思  别恨离</a:t>
            </a:r>
            <a:r>
              <a:rPr lang="zh-CN" altLang="en-US" smtClean="0">
                <a:latin typeface="楷体" panose="02010609060101010101" pitchFamily="1" charset="-122"/>
                <a:ea typeface="楷体" panose="02010609060101010101" pitchFamily="1" charset="-122"/>
              </a:rPr>
              <a:t>愁    </a:t>
            </a:r>
            <a:r>
              <a:rPr lang="en-US" altLang="zh-CN" smtClean="0">
                <a:latin typeface="楷体" panose="02010609060101010101" pitchFamily="1" charset="-122"/>
                <a:ea typeface="楷体" panose="02010609060101010101" pitchFamily="1" charset="-122"/>
              </a:rPr>
              <a:t>………………</a:t>
            </a:r>
            <a:r>
              <a:rPr lang="en-US" altLang="zh-CN">
                <a:latin typeface="楷体" panose="02010609060101010101" pitchFamily="1" charset="-122"/>
                <a:ea typeface="楷体" panose="02010609060101010101" pitchFamily="1" charset="-122"/>
              </a:rPr>
              <a:t>……</a:t>
            </a:r>
            <a:endParaRPr lang="zh-CN" altLang="en-US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buNone/>
            </a:pPr>
            <a:endParaRPr lang="zh-CN" altLang="en-US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buNone/>
            </a:pPr>
            <a:endParaRPr lang="zh-CN" altLang="en-US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buNone/>
            </a:pPr>
            <a:endParaRPr lang="zh-CN" altLang="en-US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buNone/>
            </a:pPr>
            <a:endParaRPr lang="zh-CN" altLang="en-US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982" y="1547235"/>
            <a:ext cx="11859491" cy="5310765"/>
          </a:xfrm>
        </p:spPr>
        <p:txBody>
          <a:bodyPr>
            <a:noAutofit/>
          </a:bodyPr>
          <a:lstStyle/>
          <a:p>
            <a:pPr marL="0" indent="0">
              <a:lnSpc>
                <a:spcPts val="2400"/>
              </a:lnSpc>
              <a:buNone/>
            </a:pP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手法技巧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lnSpc>
                <a:spcPts val="2400"/>
              </a:lnSpc>
              <a:buNone/>
            </a:pPr>
            <a:r>
              <a:rPr lang="en-US" altLang="zh-CN" sz="2000" b="1">
                <a:latin typeface="楷体" panose="02010609060101010101" pitchFamily="1" charset="-122"/>
                <a:ea typeface="楷体" panose="02010609060101010101" pitchFamily="1" charset="-122"/>
              </a:rPr>
              <a:t>1. </a:t>
            </a:r>
            <a:r>
              <a:rPr lang="zh-CN" altLang="en-US" sz="2000" b="1">
                <a:latin typeface="楷体" panose="02010609060101010101" pitchFamily="1" charset="-122"/>
                <a:ea typeface="楷体" panose="02010609060101010101" pitchFamily="1" charset="-122"/>
              </a:rPr>
              <a:t>赏析词句的表达效果</a:t>
            </a:r>
          </a:p>
          <a:p>
            <a:pPr marL="0" indent="0">
              <a:lnSpc>
                <a:spcPts val="2400"/>
              </a:lnSpc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诗眼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----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词类活用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修辞效果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绘声绘色绘形绘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态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      </a:t>
            </a:r>
            <a:endParaRPr lang="en-US" altLang="zh-CN" sz="2000" b="1" smtClean="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0" indent="0">
              <a:lnSpc>
                <a:spcPts val="2400"/>
              </a:lnSpc>
              <a:buNone/>
            </a:pP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佳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句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----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句式省略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句式倒装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节奏音韵对仗平仄</a:t>
            </a:r>
          </a:p>
          <a:p>
            <a:pPr marL="0" indent="0">
              <a:lnSpc>
                <a:spcPts val="2400"/>
              </a:lnSpc>
              <a:buNone/>
            </a:pPr>
            <a:r>
              <a:rPr lang="en-US" altLang="zh-CN" sz="2000" b="1">
                <a:latin typeface="楷体" panose="02010609060101010101" pitchFamily="1" charset="-122"/>
                <a:ea typeface="楷体" panose="02010609060101010101" pitchFamily="1" charset="-122"/>
              </a:rPr>
              <a:t>2. </a:t>
            </a:r>
            <a:r>
              <a:rPr lang="zh-CN" altLang="en-US" sz="2000" b="1">
                <a:latin typeface="楷体" panose="02010609060101010101" pitchFamily="1" charset="-122"/>
                <a:ea typeface="楷体" panose="02010609060101010101" pitchFamily="1" charset="-122"/>
              </a:rPr>
              <a:t>赏析诗句的修辞手法</a:t>
            </a:r>
          </a:p>
          <a:p>
            <a:pPr marL="0" indent="0">
              <a:lnSpc>
                <a:spcPts val="2400"/>
              </a:lnSpc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比喻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反复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比拟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借代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对比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夸张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排比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对偶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反问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设问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通感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反语</a:t>
            </a:r>
          </a:p>
          <a:p>
            <a:pPr marL="0" indent="0">
              <a:lnSpc>
                <a:spcPts val="2400"/>
              </a:lnSpc>
              <a:buNone/>
            </a:pPr>
            <a:r>
              <a:rPr lang="en-US" altLang="zh-CN" sz="2000" b="1">
                <a:latin typeface="楷体" panose="02010609060101010101" pitchFamily="1" charset="-122"/>
                <a:ea typeface="楷体" panose="02010609060101010101" pitchFamily="1" charset="-122"/>
              </a:rPr>
              <a:t>3. </a:t>
            </a:r>
            <a:r>
              <a:rPr lang="zh-CN" altLang="en-US" sz="2000" b="1">
                <a:latin typeface="楷体" panose="02010609060101010101" pitchFamily="1" charset="-122"/>
                <a:ea typeface="楷体" panose="02010609060101010101" pitchFamily="1" charset="-122"/>
              </a:rPr>
              <a:t>赏析诗句的表达方</a:t>
            </a:r>
            <a:r>
              <a:rPr lang="zh-CN" altLang="en-US" sz="2000" b="1" smtClean="0">
                <a:latin typeface="楷体" panose="02010609060101010101" pitchFamily="1" charset="-122"/>
                <a:ea typeface="楷体" panose="02010609060101010101" pitchFamily="1" charset="-122"/>
              </a:rPr>
              <a:t>式       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记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叙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描写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议论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抒情</a:t>
            </a:r>
          </a:p>
          <a:p>
            <a:pPr marL="0" indent="0">
              <a:lnSpc>
                <a:spcPts val="2400"/>
              </a:lnSpc>
              <a:buNone/>
            </a:pPr>
            <a:r>
              <a:rPr lang="en-US" altLang="zh-CN" sz="2000" b="1">
                <a:latin typeface="楷体" panose="02010609060101010101" pitchFamily="1" charset="-122"/>
                <a:ea typeface="楷体" panose="02010609060101010101" pitchFamily="1" charset="-122"/>
              </a:rPr>
              <a:t>4. </a:t>
            </a:r>
            <a:r>
              <a:rPr lang="zh-CN" altLang="en-US" sz="2000" b="1">
                <a:latin typeface="楷体" panose="02010609060101010101" pitchFamily="1" charset="-122"/>
                <a:ea typeface="楷体" panose="02010609060101010101" pitchFamily="1" charset="-122"/>
              </a:rPr>
              <a:t>赏析其他的艺术手</a:t>
            </a:r>
            <a:r>
              <a:rPr lang="zh-CN" altLang="en-US" sz="2000" b="1" smtClean="0">
                <a:latin typeface="楷体" panose="02010609060101010101" pitchFamily="1" charset="-122"/>
                <a:ea typeface="楷体" panose="02010609060101010101" pitchFamily="1" charset="-122"/>
              </a:rPr>
              <a:t>法       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联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想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想象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象征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渲染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铺垫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过渡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伏笔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照应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抑扬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烘托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用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典</a:t>
            </a:r>
          </a:p>
          <a:p>
            <a:pPr marL="0" indent="0">
              <a:lnSpc>
                <a:spcPts val="2400"/>
              </a:lnSpc>
              <a:buNone/>
            </a:pP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                        虚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实关系 由实到虚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由虚到实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虚实相生</a:t>
            </a:r>
          </a:p>
          <a:p>
            <a:pPr marL="0" indent="0">
              <a:lnSpc>
                <a:spcPts val="2400"/>
              </a:lnSpc>
              <a:buNone/>
            </a:pP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                        动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静关系 以动衬静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由静到动</a:t>
            </a:r>
          </a:p>
          <a:p>
            <a:pPr marL="0" indent="0">
              <a:lnSpc>
                <a:spcPts val="2400"/>
              </a:lnSpc>
              <a:buNone/>
            </a:pP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                         情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景关系 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   触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景生情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缘情写景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-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以景衬情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 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以景结情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-103238"/>
            <a:ext cx="10515600" cy="15396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知识储</a:t>
            </a:r>
            <a:r>
              <a:rPr lang="zh-CN" altLang="en-US" sz="6000" smtClean="0">
                <a:solidFill>
                  <a:srgbClr val="CC3300"/>
                </a:solidFill>
                <a:latin typeface="Times New Roman" pitchFamily="18" charset="0"/>
                <a:ea typeface="方正稚艺_GBK" pitchFamily="65" charset="-122"/>
                <a:cs typeface="Times New Roman" panose="02020603050405020304" pitchFamily="18" charset="0"/>
              </a:rPr>
              <a:t>备 ：</a:t>
            </a:r>
            <a:endParaRPr lang="zh-CN" altLang="en-US" sz="6000">
              <a:solidFill>
                <a:srgbClr val="CC3300"/>
              </a:solidFill>
              <a:latin typeface="Times New Roman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ea095481d0d64115a605da437295c8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6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0"/>
</p:tagLst>
</file>

<file path=ppt/tags/tag2.xml><?xml version="1.0" encoding="utf-8"?>
<p:tagLst xmlns:p="http://schemas.openxmlformats.org/presentationml/2006/main">
  <p:tag name="KSO_WM_ASSEMBLE_CHIP_INDEX" val="17b151c3f3e54eaa88dff6dc58335899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9c16df55387c44e08277ed6f655f95f3"/>
  <p:tag name="KSO_WM_UNIT_DEFAULT_FONT" val="14;20;2"/>
  <p:tag name="KSO_WM_UNIT_DIAGRAM_ISNUMVISUAL" val="0"/>
  <p:tag name="KSO_WM_UNIT_DIAGRAM_ISREFERUNIT" val="0"/>
  <p:tag name="KSO_WM_UNIT_HIGHLIGHT" val="0"/>
  <p:tag name="KSO_WM_UNIT_ID" val="diagram20210162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8"/>
</p:tagLst>
</file>

<file path=ppt/tags/tag3.xml><?xml version="1.0" encoding="utf-8"?>
<p:tagLst xmlns:p="http://schemas.openxmlformats.org/presentationml/2006/main">
  <p:tag name="KSO_WM_ASSEMBLE_CHIP_INDEX" val="c7b7bbc417544027b7f7d2295aca3785"/>
  <p:tag name="KSO_WM_BEAUTIFY_FLAG" val="#wm#"/>
  <p:tag name="KSO_WM_CHIP_FILLAREA_FILL_RULE" val="{&quot;fill_align&quot;:&quot;cm&quot;,&quot;fill_mode&quot;:&quot;full&quot;}"/>
  <p:tag name="KSO_WM_CHIP_GROUPID" val="5e7310da9a230a26b9e88a19"/>
  <p:tag name="KSO_WM_CHIP_XID" val="5e7310da9a230a26b9e88a1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COMPATIBLE" val="1"/>
  <p:tag name="KSO_WM_UNIT_DEC_AREA_ID" val="5dc6b3ea56b5411e97415c7eb3b1b5fc"/>
  <p:tag name="KSO_WM_UNIT_DIAGRAM_ISNUMVISUAL" val="0"/>
  <p:tag name="KSO_WM_UNIT_DIAGRAM_ISREFERUNIT" val="0"/>
  <p:tag name="KSO_WM_UNIT_HIGHLIGHT" val="0"/>
  <p:tag name="KSO_WM_UNIT_ID" val="diagram20210162_1*d*1"/>
  <p:tag name="KSO_WM_UNIT_INDEX" val="1"/>
  <p:tag name="KSO_WM_UNIT_LAYERLEVEL" val="1"/>
  <p:tag name="KSO_WM_UNIT_PICTURE_CLIP_FLAG" val="0"/>
  <p:tag name="KSO_WM_UNIT_PLACING_PICTURE" val="c7b7bbc417544027b7f7d2295aca3785"/>
  <p:tag name="KSO_WM_UNIT_TYPE" val="d"/>
  <p:tag name="KSO_WM_UNIT_VALUE" val="1396*2030"/>
</p:tagLst>
</file>

<file path=ppt/tags/tag4.xml><?xml version="1.0" encoding="utf-8"?>
<p:tagLst xmlns:p="http://schemas.openxmlformats.org/presentationml/2006/main">
  <p:tag name="KSO_WM_BEAUTIFY_FLAG" val="#wm#"/>
  <p:tag name="KSO_WM_CHIP_FILLPROP" val="[[{&quot;fill_id&quot;:&quot;576dc001ee534062abfa84077d565965&quot;,&quot;fill_align&quot;:&quot;cm&quot;,&quot;text_align&quot;:&quot;cm&quot;,&quot;text_direction&quot;:&quot;horizontal&quot;,&quot;chip_types&quot;:[&quot;picture&quot;]},{&quot;fill_id&quot;:&quot;9cfa3c7c874e4cdb955fe51b0c9a9e86&quot;,&quot;fill_align&quot;:&quot;cm&quot;,&quot;text_align&quot;:&quot;lm&quot;,&quot;text_direction&quot;:&quot;horizontal&quot;,&quot;chip_types&quot;:[&quot;text&quot;]}]]"/>
  <p:tag name="KSO_WM_CHIP_GROUPID" val="5f22a7a4dda340fd2c9b58ef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a7a4dda340fd2c9b58f0"/>
  <p:tag name="KSO_WM_SLIDE_BACKGROUND" val="[&quot;general&quot;]"/>
  <p:tag name="KSO_WM_SLIDE_BACKGROUND_TYPE" val="general"/>
  <p:tag name="KSO_WM_SLIDE_BK_DARK_LIGHT" val="2"/>
  <p:tag name="KSO_WM_SLIDE_ID" val="diagram20210162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3&quot;,&quot;maxSize&quot;:{&quot;size1&quot;:47.600000000000001},&quot;minSize&quot;:{&quot;size1&quot;:47.600000000000001},&quot;normalSize&quot;:{&quot;size1&quot;:47.600000000000001},&quot;subLayout&quot;:[{&quot;id&quot;:&quot;2020-08-28T14:23:33&quot;,&quot;margin&quot;:{&quot;bottom&quot;:6.7729997634887695,&quot;left&quot;:4.2329998016357422,&quot;right&quot;:1.2699999809265137,&quot;top&quot;:6.7729997634887695},&quot;type&quot;:0},{&quot;id&quot;:&quot;2020-08-28T14:23:33&quot;,&quot;type&quot;:0}],&quot;type&quot;:0}"/>
  <p:tag name="KSO_WM_SLIDE_POSITION" val="84*71"/>
  <p:tag name="KSO_WM_SLIDE_RATIO" val="1.777778"/>
  <p:tag name="KSO_WM_SLIDE_SIZE" val="876*396"/>
  <p:tag name="KSO_WM_SLIDE_SUBTYPE" val="picTxt"/>
  <p:tag name="KSO_WM_SLIDE_SUPPORT_FEATURE_TYPE" val="0"/>
  <p:tag name="KSO_WM_SLIDE_TYPE" val="text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COLOR_TYPE" val="1"/>
  <p:tag name="KSO_WM_TEMPLATE_INDEX" val="20210162"/>
  <p:tag name="KSO_WM_TEMPLATE_MASTER_TYPE" val="0"/>
  <p:tag name="KSO_WM_TEMPLATE_SUBCATEGORY" val="21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charset="0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charset="0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424</Paragraphs>
  <Slides>47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baseType="lpstr" size="72">
      <vt:lpstr>Arial</vt:lpstr>
      <vt:lpstr>等线 Light</vt:lpstr>
      <vt:lpstr>等线</vt:lpstr>
      <vt:lpstr>微软雅黑</vt:lpstr>
      <vt:lpstr>宋体</vt:lpstr>
      <vt:lpstr>Segoe UI</vt:lpstr>
      <vt:lpstr>Wingdings</vt:lpstr>
      <vt:lpstr>方正粗黑宋简体</vt:lpstr>
      <vt:lpstr>Aa语文老师的字</vt:lpstr>
      <vt:lpstr>Calibri</vt:lpstr>
      <vt:lpstr>楷体</vt:lpstr>
      <vt:lpstr>Times New Roman</vt:lpstr>
      <vt:lpstr>方正稚艺_GBK</vt:lpstr>
      <vt:lpstr>黑体</vt:lpstr>
      <vt:lpstr>Wingdings 2</vt:lpstr>
      <vt:lpstr>华文行楷</vt:lpstr>
      <vt:lpstr>华文楷体</vt:lpstr>
      <vt:lpstr>NEU-BZ-S92</vt:lpstr>
      <vt:lpstr>方正书宋_GBK</vt:lpstr>
      <vt:lpstr>方正宋黑_GBK</vt:lpstr>
      <vt:lpstr>楷体_GB2312</vt:lpstr>
      <vt:lpstr>Verdana</vt:lpstr>
      <vt:lpstr>Courier New</vt:lpstr>
      <vt:lpstr>迷你简启体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知识储备：</vt:lpstr>
      <vt:lpstr>知识储备 ：</vt:lpstr>
      <vt:lpstr>PowerPoint Presentation</vt:lpstr>
      <vt:lpstr>中国人的家国情怀</vt:lpstr>
      <vt:lpstr>孤寂</vt:lpstr>
      <vt:lpstr>愁</vt:lpstr>
      <vt:lpstr>悲</vt:lpstr>
      <vt:lpstr>知识储备之诗人风格（一般性） 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（1）通过作者或注释来确定朝代，了解朝代大风貌（2）通过标题、注释、重要字词了解具体创作背景。（3）联系已学知识，掌握诗人风格，猜测大体情感。（4）不要惯性思维，共性中挖掘个性。</vt:lpstr>
      <vt:lpstr>PowerPoint Presentation</vt:lpstr>
      <vt:lpstr>PowerPoint Presentation</vt:lpstr>
      <vt:lpstr>PowerPoint Presentation</vt:lpstr>
      <vt:lpstr>PowerPoint Presentation</vt:lpstr>
      <vt:lpstr>闻乐天授江州司马</vt:lpstr>
      <vt:lpstr>PowerPoint Presentation</vt:lpstr>
      <vt:lpstr>高考对接 请说出尾联的含义和情感</vt:lpstr>
      <vt:lpstr>表面意：保存好官帽不要遭污损，擦拭干净朝簪等待大唐复兴。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关联课内，熟悉课内所学内容</vt:lpstr>
      <vt:lpstr>关联课内，熟悉课内所学内容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作业：读懂下诗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2020-09-22T17:39:09.922</cp:lastPrinted>
  <dcterms:created xsi:type="dcterms:W3CDTF">2020-09-22T17:39:09Z</dcterms:created>
  <dcterms:modified xsi:type="dcterms:W3CDTF">2020-12-08T09:35:31Z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