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docx" ContentType="application/vnd.openxmlformats-officedocument.wordprocessingml.document"/>
  <Default Extension="emf" ContentType="image/x-emf"/>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389" r:id="rId3"/>
    <p:sldId id="390" r:id="rId4"/>
    <p:sldId id="391" r:id="rId5"/>
    <p:sldId id="392" r:id="rId6"/>
    <p:sldId id="393" r:id="rId7"/>
    <p:sldId id="394" r:id="rId8"/>
    <p:sldId id="395" r:id="rId9"/>
    <p:sldId id="396" r:id="rId10"/>
    <p:sldId id="397" r:id="rId11"/>
    <p:sldId id="398" r:id="rId12"/>
    <p:sldId id="399" r:id="rId13"/>
    <p:sldId id="400" r:id="rId14"/>
    <p:sldId id="401" r:id="rId15"/>
    <p:sldId id="402" r:id="rId16"/>
    <p:sldId id="403" r:id="rId17"/>
    <p:sldId id="404" r:id="rId18"/>
    <p:sldId id="405" r:id="rId19"/>
    <p:sldId id="406" r:id="rId20"/>
    <p:sldId id="407" r:id="rId21"/>
    <p:sldId id="408" r:id="rId22"/>
    <p:sldId id="409" r:id="rId23"/>
    <p:sldId id="410" r:id="rId24"/>
    <p:sldId id="411" r:id="rId25"/>
    <p:sldId id="412" r:id="rId26"/>
    <p:sldId id="413" r:id="rId27"/>
    <p:sldId id="414" r:id="rId28"/>
    <p:sldId id="415" r:id="rId29"/>
    <p:sldId id="416" r:id="rId30"/>
    <p:sldId id="417" r:id="rId31"/>
    <p:sldId id="418" r:id="rId32"/>
    <p:sldId id="419" r:id="rId33"/>
    <p:sldId id="420" r:id="rId34"/>
    <p:sldId id="421" r:id="rId35"/>
    <p:sldId id="422" r:id="rId36"/>
    <p:sldId id="423" r:id="rId37"/>
    <p:sldId id="424" r:id="rId38"/>
    <p:sldId id="425" r:id="rId39"/>
    <p:sldId id="426" r:id="rId40"/>
    <p:sldId id="427" r:id="rId41"/>
    <p:sldId id="428" r:id="rId42"/>
    <p:sldId id="429" r:id="rId43"/>
    <p:sldId id="430" r:id="rId44"/>
    <p:sldId id="431" r:id="rId45"/>
    <p:sldId id="432" r:id="rId46"/>
    <p:sldId id="433" r:id="rId47"/>
    <p:sldId id="434" r:id="rId48"/>
    <p:sldId id="435" r:id="rId49"/>
    <p:sldId id="436" r:id="rId50"/>
    <p:sldId id="437" r:id="rId51"/>
    <p:sldId id="438" r:id="rId52"/>
    <p:sldId id="439" r:id="rId53"/>
    <p:sldId id="440" r:id="rId54"/>
  </p:sldIdLst>
  <p:sldSz cx="9144000" cy="6858000" type="screen4x3"/>
  <p:notesSz cx="6858000" cy="9144000"/>
  <p:custDataLst>
    <p:tags r:id="rId5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18" autoAdjust="0"/>
    <p:restoredTop sz="94660"/>
  </p:normalViewPr>
  <p:slideViewPr>
    <p:cSldViewPr showGuides="1">
      <p:cViewPr varScale="1">
        <p:scale>
          <a:sx n="92" d="100"/>
          <a:sy n="92" d="100"/>
        </p:scale>
        <p:origin x="666" y="84"/>
      </p:cViewPr>
      <p:guideLst>
        <p:guide orient="horz" pos="2160"/>
        <p:guide pos="288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tags" Target="tags/tag1.xml" /><Relationship Id="rId56" Type="http://schemas.openxmlformats.org/officeDocument/2006/relationships/presProps" Target="presProps.xml" /><Relationship Id="rId57" Type="http://schemas.openxmlformats.org/officeDocument/2006/relationships/viewProps" Target="viewProps.xml" /><Relationship Id="rId58" Type="http://schemas.openxmlformats.org/officeDocument/2006/relationships/theme" Target="theme/theme1.xml" /><Relationship Id="rId59"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4.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5.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6.emf" /></Relationships>
</file>

<file path=ppt/drawings/_rels/vmlDrawing4.vml.rels>&#65279;<?xml version="1.0" encoding="utf-8" standalone="yes"?><Relationships xmlns="http://schemas.openxmlformats.org/package/2006/relationships"><Relationship Id="rId1" Type="http://schemas.openxmlformats.org/officeDocument/2006/relationships/image" Target="../media/image7.emf" /></Relationships>
</file>

<file path=ppt/drawings/_rels/vmlDrawing5.vml.rels>&#65279;<?xml version="1.0" encoding="utf-8" standalone="yes"?><Relationships xmlns="http://schemas.openxmlformats.org/package/2006/relationships"><Relationship Id="rId1" Type="http://schemas.openxmlformats.org/officeDocument/2006/relationships/image" Target="../media/image8.emf" /></Relationships>
</file>

<file path=ppt/drawings/_rels/vmlDrawing6.vml.rels>&#65279;<?xml version="1.0" encoding="utf-8" standalone="yes"?><Relationships xmlns="http://schemas.openxmlformats.org/package/2006/relationships"><Relationship Id="rId1" Type="http://schemas.openxmlformats.org/officeDocument/2006/relationships/image" Target="../media/image9.emf" /></Relationships>
</file>

<file path=ppt/drawings/_rels/vmlDrawing7.vml.rels>&#65279;<?xml version="1.0" encoding="utf-8" standalone="yes"?><Relationships xmlns="http://schemas.openxmlformats.org/package/2006/relationships"><Relationship Id="rId1" Type="http://schemas.openxmlformats.org/officeDocument/2006/relationships/image" Target="../media/image10.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 Target="../slides/slide1.xml" TargetMode="Internal" /><Relationship Id="rId3"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 Target="../slides/slide1.xml" TargetMode="Internal" /><Relationship Id="rId3"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 Target="../slides/slide1.xml" TargetMode="Internal" /><Relationship Id="rId3"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目录">
    <p:bg>
      <p:bgPr>
        <a:blipFill dpi="0" rotWithShape="1">
          <a:blip r:embed="rId1">
            <a:lum/>
          </a:blip>
          <a:stretch>
            <a:fillRect/>
          </a:stretch>
        </a:blipFill>
        <a:effectLst/>
      </p:bgPr>
    </p:bg>
    <p:spTree>
      <p:nvGrpSpPr>
        <p:cNvPr id="1" name=""/>
        <p:cNvGrpSpPr/>
        <p:nvPr/>
      </p:nvGrpSpPr>
      <p:grpSpPr>
        <a:xfrm>
          <a:off x="0" y="0"/>
          <a: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endParaRPr lang="zh-CN" altLang="en-US" smtClean="0"/>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400" b="0" smtClean="0">
                <a:solidFill>
                  <a:srgbClr val="5F5F5F"/>
                </a:solidFill>
              </a:rPr>
              <a:t>-</a:t>
            </a:r>
            <a:fld id="{C2D1088F-7570-48BA-BC40-D11F25FB6C22}" type="slidenum">
              <a:rPr lang="zh-CN" altLang="en-US" sz="1400" b="0" smtClean="0">
                <a:solidFill>
                  <a:srgbClr val="5F5F5F"/>
                </a:solidFill>
              </a:rPr>
              <a:t/>
            </a:fld>
            <a:r>
              <a:rPr lang="en-US" altLang="zh-CN" sz="1400" b="0" smtClean="0">
                <a:solidFill>
                  <a:srgbClr val="5F5F5F"/>
                </a:solidFill>
              </a:rPr>
              <a:t>-</a:t>
            </a:r>
            <a:endParaRPr lang="zh-CN" altLang="en-US" sz="1400" b="0" smtClean="0">
              <a:solidFill>
                <a:srgbClr val="5F5F5F"/>
              </a:solidFill>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400" b="0" smtClean="0">
                <a:solidFill>
                  <a:srgbClr val="5F5F5F"/>
                </a:solidFill>
              </a:rPr>
              <a:t>-</a:t>
            </a:r>
            <a:fld id="{C2D1088F-7570-48BA-BC40-D11F25FB6C22}" type="slidenum">
              <a:rPr lang="zh-CN" altLang="en-US" sz="1400" b="0" smtClean="0">
                <a:solidFill>
                  <a:srgbClr val="5F5F5F"/>
                </a:solidFill>
              </a:rPr>
              <a:t>1</a:t>
            </a:fld>
            <a:r>
              <a:rPr lang="en-US" altLang="zh-CN" sz="1400" b="0" smtClean="0">
                <a:solidFill>
                  <a:srgbClr val="5F5F5F"/>
                </a:solidFill>
              </a:rPr>
              <a:t>-</a:t>
            </a:r>
            <a:endParaRPr lang="zh-CN" altLang="en-US" sz="1400" b="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一">
    <p:spTree>
      <p:nvGrpSpPr>
        <p:cNvPr id="1" name=""/>
        <p:cNvGrpSpPr/>
        <p:nvPr/>
      </p:nvGrpSpPr>
      <p:grpSpPr>
        <a:xfrm>
          <a:off x="0" y="0"/>
          <a:ext cx="0" cy="0"/>
        </a:xfrm>
      </p:grpSpPr>
      <p:grpSp>
        <p:nvGrpSpPr>
          <p:cNvPr id="10" name="组合 9"/>
          <p:cNvGrpSpPr/>
          <p:nvPr userDrawn="1"/>
        </p:nvGrpSpPr>
        <p:grpSpPr>
          <a:xfrm>
            <a:off x="3923928" y="-27384"/>
            <a:ext cx="1999352" cy="880109"/>
            <a:chOff x="11613" y="1584001"/>
            <a:chExt cx="1677992" cy="733424"/>
          </a:xfrm>
        </p:grpSpPr>
        <p:pic>
          <p:nvPicPr>
            <p:cNvPr id="11" name="图片 10"/>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1613" y="1584001"/>
              <a:ext cx="1677992" cy="733424"/>
            </a:xfrm>
            <a:prstGeom prst="rect">
              <a:avLst/>
            </a:prstGeom>
          </p:spPr>
        </p:pic>
        <p:sp>
          <p:nvSpPr>
            <p:cNvPr id="12" name="TextBox 8">
              <a:hlinkClick r:id="rId2" action="ppaction://hlinksldjump"/>
            </p:cNvPr>
            <p:cNvSpPr txBox="1"/>
            <p:nvPr userDrawn="1"/>
          </p:nvSpPr>
          <p:spPr>
            <a:xfrm>
              <a:off x="192915" y="1807573"/>
              <a:ext cx="1274278" cy="256481"/>
            </a:xfrm>
            <a:prstGeom prst="rect">
              <a:avLst/>
            </a:prstGeom>
            <a:noFill/>
          </p:spPr>
          <p:txBody>
            <a:bodyPr wrap="squar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课前篇一起预习</a:t>
              </a:r>
              <a:endParaRPr lang="zh-CN" altLang="en-US" sz="140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二">
    <p:spTree>
      <p:nvGrpSpPr>
        <p:cNvPr id="1" name=""/>
        <p:cNvGrpSpPr/>
        <p:nvPr/>
      </p:nvGrpSpPr>
      <p:grpSpPr>
        <a:xfrm>
          <a:off x="0" y="0"/>
          <a:ext cx="0" cy="0"/>
        </a:xfrm>
      </p:grpSpPr>
      <p:grpSp>
        <p:nvGrpSpPr>
          <p:cNvPr id="2" name="组合 1"/>
          <p:cNvGrpSpPr/>
          <p:nvPr userDrawn="1"/>
        </p:nvGrpSpPr>
        <p:grpSpPr>
          <a:xfrm>
            <a:off x="5796136" y="-27384"/>
            <a:ext cx="1691784" cy="880109"/>
            <a:chOff x="11613" y="1584001"/>
            <a:chExt cx="1443037" cy="733424"/>
          </a:xfrm>
        </p:grpSpPr>
        <p:pic>
          <p:nvPicPr>
            <p:cNvPr id="7" name="图片 6"/>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rId2" action="ppaction://hlinksldjump"/>
            </p:cNvPr>
            <p:cNvSpPr txBox="1"/>
            <p:nvPr userDrawn="1"/>
          </p:nvSpPr>
          <p:spPr>
            <a:xfrm>
              <a:off x="73033" y="1807573"/>
              <a:ext cx="122948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课内篇一起思考</a:t>
              </a:r>
              <a:endParaRPr lang="zh-CN" altLang="en-US" sz="1400" smtClean="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三">
    <p:spTree>
      <p:nvGrpSpPr>
        <p:cNvPr id="1" name=""/>
        <p:cNvGrpSpPr/>
        <p:nvPr/>
      </p:nvGrpSpPr>
      <p:grpSpPr>
        <a:xfrm>
          <a:off x="0" y="0"/>
          <a:ext cx="0" cy="0"/>
        </a:xfrm>
      </p:grpSpPr>
      <p:grpSp>
        <p:nvGrpSpPr>
          <p:cNvPr id="2" name="组合 1"/>
          <p:cNvGrpSpPr/>
          <p:nvPr userDrawn="1"/>
        </p:nvGrpSpPr>
        <p:grpSpPr>
          <a:xfrm>
            <a:off x="7370152" y="-27384"/>
            <a:ext cx="1613652" cy="880109"/>
            <a:chOff x="11613" y="2237065"/>
            <a:chExt cx="1443037" cy="733424"/>
          </a:xfrm>
        </p:grpSpPr>
        <p:pic>
          <p:nvPicPr>
            <p:cNvPr id="8" name="图片 7"/>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10" name="TextBox 9">
              <a:hlinkClick r:id="rId2" action="ppaction://hlinksldjump"/>
            </p:cNvPr>
            <p:cNvSpPr txBox="1"/>
            <p:nvPr userDrawn="1"/>
          </p:nvSpPr>
          <p:spPr>
            <a:xfrm>
              <a:off x="60351" y="2460637"/>
              <a:ext cx="128901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课外篇一起提高</a:t>
              </a:r>
              <a:endParaRPr lang="zh-CN" altLang="en-US" sz="140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四">
    <p:spTree>
      <p:nvGrpSpPr>
        <p:cNvPr id="1" name=""/>
        <p:cNvGrpSpPr/>
        <p:nvPr/>
      </p:nvGrpSpPr>
      <p:grpSpPr>
        <a:xfrm>
          <a:off x="0" y="0"/>
          <a:ext cx="0" cy="0"/>
        </a:xfrm>
      </p:grpSpPr>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仅标题">
    <p:spTree>
      <p:nvGrpSpPr>
        <p:cNvPr id="1" name=""/>
        <p:cNvGrpSpPr/>
        <p:nvPr/>
      </p:nvGrpSpPr>
      <p:grpSpPr>
        <a:xfrm>
          <a:off x="0" y="0"/>
          <a:ext cx="0" cy="0"/>
        </a:xfrm>
      </p:grpSpPr>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 Target="../slides/slide1.xml" TargetMode="Internal" /><Relationship Id="rId9"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472136"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05631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3599928"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400" b="0" smtClean="0">
                <a:solidFill>
                  <a:srgbClr val="5F5F5F"/>
                </a:solidFill>
              </a:rPr>
              <a:t>-</a:t>
            </a:r>
            <a:fld id="{C2D1088F-7570-48BA-BC40-D11F25FB6C22}" type="slidenum">
              <a:rPr lang="zh-CN" altLang="en-US" sz="1400" b="0" smtClean="0">
                <a:solidFill>
                  <a:srgbClr val="5F5F5F"/>
                </a:solidFill>
              </a:rPr>
              <a:t/>
            </a:fld>
            <a:r>
              <a:rPr lang="en-US" altLang="zh-CN" sz="1400" b="0" smtClean="0">
                <a:solidFill>
                  <a:srgbClr val="5F5F5F"/>
                </a:solidFill>
              </a:rPr>
              <a:t>-</a:t>
            </a:r>
            <a:endParaRPr lang="zh-CN" altLang="en-US" sz="1400" b="0" smtClean="0">
              <a:solidFill>
                <a:srgbClr val="5F5F5F"/>
              </a:solidFill>
            </a:endParaRPr>
          </a:p>
        </p:txBody>
      </p:sp>
      <p:sp>
        <p:nvSpPr>
          <p:cNvPr id="28" name="标题占位符 1"/>
          <p:cNvSpPr txBox="1"/>
          <p:nvPr/>
        </p:nvSpPr>
        <p:spPr>
          <a:xfrm>
            <a:off x="458179" y="204663"/>
            <a:ext cx="3465047"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9060101010101" pitchFamily="2" charset="-122"/>
                <a:ea typeface="黑体" panose="02010609060101010101" pitchFamily="2" charset="-122"/>
                <a:cs typeface="+mj-cs"/>
              </a:defRPr>
            </a:lvl1pPr>
          </a:lstStyle>
          <a:p>
            <a:pPr algn="l"/>
            <a:r>
              <a:rPr lang="zh-CN" altLang="en-US" sz="1600" b="0" smtClean="0"/>
              <a:t>第</a:t>
            </a:r>
            <a:r>
              <a:rPr lang="en-US" altLang="zh-CN" sz="1600" b="0" smtClean="0"/>
              <a:t>1</a:t>
            </a:r>
            <a:r>
              <a:rPr lang="zh-CN" altLang="en-US" sz="1600" b="0" smtClean="0"/>
              <a:t>课时　子路、曾皙、冉有、</a:t>
            </a:r>
            <a:endParaRPr lang="en-US" altLang="zh-CN" sz="1600" b="0" smtClean="0"/>
          </a:p>
          <a:p>
            <a:pPr algn="l"/>
            <a:r>
              <a:rPr lang="en-US" altLang="zh-CN" sz="1600" b="0" smtClean="0"/>
              <a:t>         </a:t>
            </a:r>
            <a:r>
              <a:rPr lang="zh-CN" altLang="en-US" sz="1600" b="0" smtClean="0"/>
              <a:t>公西华侍坐</a:t>
            </a:r>
            <a:endParaRPr lang="zh-CN" altLang="zh-CN" sz="1600" b="0" kern="1200" smtClean="0">
              <a:solidFill>
                <a:schemeClr val="tx1"/>
              </a:solidFill>
              <a:effectLst/>
              <a:latin typeface="黑体" panose="02010609060101010101" pitchFamily="2" charset="-122"/>
              <a:ea typeface="黑体" panose="02010609060101010101" pitchFamily="2" charset="-122"/>
              <a:cs typeface="+mj-cs"/>
            </a:endParaRPr>
          </a:p>
        </p:txBody>
      </p:sp>
      <p:sp>
        <p:nvSpPr>
          <p:cNvPr id="14" name="TextBox 24">
            <a:hlinkClick r:id="rId8" action="ppaction://hlinksldjump"/>
          </p:cNvPr>
          <p:cNvSpPr txBox="1"/>
          <p:nvPr userDrawn="1"/>
        </p:nvSpPr>
        <p:spPr>
          <a:xfrm>
            <a:off x="4111186" y="204706"/>
            <a:ext cx="1441420" cy="307777"/>
          </a:xfrm>
          <a:prstGeom prst="rect">
            <a:avLst/>
          </a:prstGeom>
          <a:noFill/>
        </p:spPr>
        <p:txBody>
          <a:bodyPr wrap="none" rtlCol="0">
            <a:spAutoFit/>
          </a:bodyPr>
          <a:lstStyle/>
          <a:p>
            <a:r>
              <a:rPr lang="zh-CN" altLang="en-US" sz="1400" smtClean="0">
                <a:solidFill>
                  <a:srgbClr val="333333"/>
                </a:solidFill>
                <a:latin typeface="黑体" panose="02010609060101010101" pitchFamily="2" charset="-122"/>
                <a:ea typeface="黑体" panose="02010609060101010101" pitchFamily="2" charset="-122"/>
              </a:rPr>
              <a:t>课前篇一起预习</a:t>
            </a:r>
            <a:endParaRPr lang="zh-CN" altLang="en-US" sz="1400">
              <a:solidFill>
                <a:srgbClr val="333333"/>
              </a:solidFill>
              <a:latin typeface="黑体" panose="02010609060101010101" pitchFamily="2" charset="-122"/>
              <a:ea typeface="黑体" panose="02010609060101010101" pitchFamily="2" charset="-122"/>
            </a:endParaRPr>
          </a:p>
        </p:txBody>
      </p:sp>
      <p:sp>
        <p:nvSpPr>
          <p:cNvPr id="15" name="TextBox 24">
            <a:hlinkClick r:id="rId8" action="ppaction://hlinksldjump"/>
          </p:cNvPr>
          <p:cNvSpPr txBox="1"/>
          <p:nvPr userDrawn="1"/>
        </p:nvSpPr>
        <p:spPr>
          <a:xfrm>
            <a:off x="5903518" y="214386"/>
            <a:ext cx="1441420" cy="307777"/>
          </a:xfrm>
          <a:prstGeom prst="rect">
            <a:avLst/>
          </a:prstGeom>
          <a:noFill/>
        </p:spPr>
        <p:txBody>
          <a:bodyPr wrap="none" rtlCol="0">
            <a:spAutoFit/>
          </a:bodyPr>
          <a:lstStyle/>
          <a:p>
            <a:r>
              <a:rPr lang="zh-CN" altLang="en-US" sz="1400" smtClean="0">
                <a:solidFill>
                  <a:srgbClr val="333333"/>
                </a:solidFill>
                <a:latin typeface="黑体" panose="02010609060101010101" pitchFamily="2" charset="-122"/>
                <a:ea typeface="黑体" panose="02010609060101010101" pitchFamily="2" charset="-122"/>
              </a:rPr>
              <a:t>课内篇一起思考</a:t>
            </a:r>
            <a:endParaRPr lang="en-US" altLang="zh-CN" sz="1400" smtClean="0">
              <a:solidFill>
                <a:srgbClr val="333333"/>
              </a:solidFill>
              <a:latin typeface="黑体" panose="02010609060101010101" pitchFamily="2" charset="-122"/>
              <a:ea typeface="黑体" panose="0201060906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9060101010101" pitchFamily="2" charset="-122"/>
          <a:ea typeface="黑体" panose="0201060906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 Id="rId3" Type="http://schemas.openxmlformats.org/officeDocument/2006/relationships/package" Target="../embeddings/Document4.docx" TargetMode="Internal" /><Relationship Id="rId4" Type="http://schemas.openxmlformats.org/officeDocument/2006/relationships/image" Target="../media/image7.emf" /><Relationship Id="rId5" Type="http://schemas.openxmlformats.org/officeDocument/2006/relationships/vmlDrawing" Target="../drawings/vmlDrawing4.v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 Id="rId3" Type="http://schemas.openxmlformats.org/officeDocument/2006/relationships/package" Target="../embeddings/Document5.docx" TargetMode="Internal" /><Relationship Id="rId4" Type="http://schemas.openxmlformats.org/officeDocument/2006/relationships/image" Target="../media/image8.emf" /><Relationship Id="rId5" Type="http://schemas.openxmlformats.org/officeDocument/2006/relationships/vmlDrawing" Target="../drawings/vmlDrawing5.v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 Id="rId3" Type="http://schemas.openxmlformats.org/officeDocument/2006/relationships/package" Target="../embeddings/Document6.docx" TargetMode="Internal" /><Relationship Id="rId4" Type="http://schemas.openxmlformats.org/officeDocument/2006/relationships/image" Target="../media/image9.emf" /><Relationship Id="rId5" Type="http://schemas.openxmlformats.org/officeDocument/2006/relationships/vmlDrawing" Target="../drawings/vmlDrawing6.v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package" Target="../embeddings/Document7.docx" TargetMode="Internal" /><Relationship Id="rId4" Type="http://schemas.openxmlformats.org/officeDocument/2006/relationships/image" Target="../media/image10.emf" /><Relationship Id="rId5" Type="http://schemas.openxmlformats.org/officeDocument/2006/relationships/slide" Target="slide7.xml" TargetMode="Internal" /><Relationship Id="rId6" Type="http://schemas.openxmlformats.org/officeDocument/2006/relationships/vmlDrawing" Target="../drawings/vmlDrawing7.v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slide" Target="slide7.xml" TargetMode="Interna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slide" Target="slide7.xml" TargetMode="Interna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slide" Target="slide7.xml" TargetMode="Interna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slide" Target="slide7.xml" TargetMode="Interna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image" Target="../media/image11.jpeg" /><Relationship Id="rId4" Type="http://schemas.openxmlformats.org/officeDocument/2006/relationships/slide" Target="slide7.xml" TargetMode="Interna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slide" Target="slide7.xml" TargetMode="Interna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slide" Target="slide7.xml" TargetMode="Interna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slide" Target="slide7.xml" TargetMode="Interna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slide" Target="slide7.xml" TargetMode="Interna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slide" Target="slide7.xml" TargetMode="Interna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slide" Target="slide7.xml" TargetMode="Interna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image" Target="../media/image12.png" /><Relationship Id="rId4" Type="http://schemas.openxmlformats.org/officeDocument/2006/relationships/slide" Target="slide7.xml" TargetMode="Interna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image" Target="../media/image13.png" /><Relationship Id="rId4" Type="http://schemas.openxmlformats.org/officeDocument/2006/relationships/slide" Target="slide7.xml" TargetMode="Interna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image" Target="../media/image14.png" /><Relationship Id="rId4" Type="http://schemas.openxmlformats.org/officeDocument/2006/relationships/slide" Target="slide7.xml" TargetMode="Interna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image" Target="../media/image15.png" /><Relationship Id="rId4" Type="http://schemas.openxmlformats.org/officeDocument/2006/relationships/slide" Target="slide7.xml" TargetMode="Interna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 Id="rId3" Type="http://schemas.openxmlformats.org/officeDocument/2006/relationships/image" Target="../media/image3.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image" Target="../media/image16.png" /><Relationship Id="rId4" Type="http://schemas.openxmlformats.org/officeDocument/2006/relationships/slide" Target="slide7.xml" TargetMode="Interna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image" Target="../media/image17.png" /><Relationship Id="rId4" Type="http://schemas.openxmlformats.org/officeDocument/2006/relationships/slide" Target="slide7.xml" TargetMode="Interna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image" Target="../media/image18.png" /><Relationship Id="rId4" Type="http://schemas.openxmlformats.org/officeDocument/2006/relationships/slide" Target="slide7.xml" TargetMode="Interna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image" Target="../media/image19.png" /><Relationship Id="rId4" Type="http://schemas.openxmlformats.org/officeDocument/2006/relationships/slide" Target="slide7.xml" TargetMode="Interna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slide" Target="slide7.xml" TargetMode="Interna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slide" Target="slide7.xml" TargetMode="Interna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slide" Target="slide7.xml" TargetMode="Interna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10.xml" TargetMode="Internal" /><Relationship Id="rId3" Type="http://schemas.openxmlformats.org/officeDocument/2006/relationships/slide" Target="slide11.xml" TargetMode="Internal" /><Relationship Id="rId4" Type="http://schemas.openxmlformats.org/officeDocument/2006/relationships/slide" Target="slide24.xml" TargetMode="Internal" /><Relationship Id="rId5" Type="http://schemas.openxmlformats.org/officeDocument/2006/relationships/image" Target="../media/image20.jpe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10.xml" TargetMode="Internal" /><Relationship Id="rId3" Type="http://schemas.openxmlformats.org/officeDocument/2006/relationships/slide" Target="slide11.xml" TargetMode="Internal" /><Relationship Id="rId4" Type="http://schemas.openxmlformats.org/officeDocument/2006/relationships/slide" Target="slide24.xml" TargetMode="Interna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10.xml" TargetMode="Internal" /><Relationship Id="rId3" Type="http://schemas.openxmlformats.org/officeDocument/2006/relationships/slide" Target="slide11.xml" TargetMode="Internal" /><Relationship Id="rId4" Type="http://schemas.openxmlformats.org/officeDocument/2006/relationships/slide" Target="slide24.xml" TargetMode="Interna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10.xml" TargetMode="Internal" /><Relationship Id="rId3" Type="http://schemas.openxmlformats.org/officeDocument/2006/relationships/slide" Target="slide11.xml" TargetMode="Internal" /><Relationship Id="rId4" Type="http://schemas.openxmlformats.org/officeDocument/2006/relationships/slide" Target="slide24.xml" TargetMode="Interna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10.xml" TargetMode="Internal" /><Relationship Id="rId3" Type="http://schemas.openxmlformats.org/officeDocument/2006/relationships/slide" Target="slide11.xml" TargetMode="Internal" /><Relationship Id="rId4" Type="http://schemas.openxmlformats.org/officeDocument/2006/relationships/slide" Target="slide24.xml" TargetMode="Interna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10.xml" TargetMode="Internal" /><Relationship Id="rId3" Type="http://schemas.openxmlformats.org/officeDocument/2006/relationships/slide" Target="slide11.xml" TargetMode="Internal" /><Relationship Id="rId4" Type="http://schemas.openxmlformats.org/officeDocument/2006/relationships/slide" Target="slide24.xml" TargetMode="Interna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10.xml" TargetMode="Internal" /><Relationship Id="rId3" Type="http://schemas.openxmlformats.org/officeDocument/2006/relationships/slide" Target="slide11.xml" TargetMode="Internal" /><Relationship Id="rId4" Type="http://schemas.openxmlformats.org/officeDocument/2006/relationships/slide" Target="slide24.xml" TargetMode="Interna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10.xml" TargetMode="Internal" /><Relationship Id="rId3" Type="http://schemas.openxmlformats.org/officeDocument/2006/relationships/slide" Target="slide11.xml" TargetMode="Internal" /><Relationship Id="rId4" Type="http://schemas.openxmlformats.org/officeDocument/2006/relationships/slide" Target="slide24.xml" TargetMode="Interna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10.xml" TargetMode="Internal" /><Relationship Id="rId3" Type="http://schemas.openxmlformats.org/officeDocument/2006/relationships/slide" Target="slide11.xml" TargetMode="Internal" /><Relationship Id="rId4" Type="http://schemas.openxmlformats.org/officeDocument/2006/relationships/slide" Target="slide24.xml" TargetMode="Interna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10.xml" TargetMode="Internal" /><Relationship Id="rId3" Type="http://schemas.openxmlformats.org/officeDocument/2006/relationships/slide" Target="slide11.xml" TargetMode="Internal" /><Relationship Id="rId4" Type="http://schemas.openxmlformats.org/officeDocument/2006/relationships/slide" Target="slide24.xml" TargetMode="Interna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10.xml" TargetMode="Internal" /><Relationship Id="rId3" Type="http://schemas.openxmlformats.org/officeDocument/2006/relationships/slide" Target="slide11.xml" TargetMode="Internal" /><Relationship Id="rId4" Type="http://schemas.openxmlformats.org/officeDocument/2006/relationships/slide" Target="slide24.xml" TargetMode="Interna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10.xml" TargetMode="Internal" /><Relationship Id="rId3" Type="http://schemas.openxmlformats.org/officeDocument/2006/relationships/slide" Target="slide11.xml" TargetMode="Internal" /><Relationship Id="rId4" Type="http://schemas.openxmlformats.org/officeDocument/2006/relationships/slide" Target="slide24.xml" TargetMode="Interna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10.xml" TargetMode="Internal" /><Relationship Id="rId3" Type="http://schemas.openxmlformats.org/officeDocument/2006/relationships/slide" Target="slide11.xml" TargetMode="Internal" /><Relationship Id="rId4" Type="http://schemas.openxmlformats.org/officeDocument/2006/relationships/slide" Target="slide24.xml" TargetMode="Interna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10.xml" TargetMode="Internal" /><Relationship Id="rId3" Type="http://schemas.openxmlformats.org/officeDocument/2006/relationships/slide" Target="slide11.xml" TargetMode="Internal" /><Relationship Id="rId4" Type="http://schemas.openxmlformats.org/officeDocument/2006/relationships/slide" Target="slide24.xml" TargetMode="Interna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10.xml" TargetMode="Internal" /><Relationship Id="rId3" Type="http://schemas.openxmlformats.org/officeDocument/2006/relationships/slide" Target="slide11.xml" TargetMode="Internal" /><Relationship Id="rId4" Type="http://schemas.openxmlformats.org/officeDocument/2006/relationships/slide" Target="slide24.xml" TargetMode="Interna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10.xml" TargetMode="Internal" /><Relationship Id="rId3" Type="http://schemas.openxmlformats.org/officeDocument/2006/relationships/slide" Target="slide11.xml" TargetMode="Internal" /><Relationship Id="rId4" Type="http://schemas.openxmlformats.org/officeDocument/2006/relationships/slide" Target="slide24.xml" TargetMode="Internal" /><Relationship Id="rId5" Type="http://schemas.openxmlformats.org/officeDocument/2006/relationships/image" Target="../media/image21.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 Id="rId3" Type="http://schemas.openxmlformats.org/officeDocument/2006/relationships/package" Target="../embeddings/Document1.docx" TargetMode="Internal" /><Relationship Id="rId4" Type="http://schemas.openxmlformats.org/officeDocument/2006/relationships/image" Target="../media/image4.emf" /><Relationship Id="rId5" Type="http://schemas.openxmlformats.org/officeDocument/2006/relationships/vmlDrawing" Target="../drawings/vmlDrawing1.v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 Id="rId3" Type="http://schemas.openxmlformats.org/officeDocument/2006/relationships/package" Target="../embeddings/Document2.docx" TargetMode="Internal" /><Relationship Id="rId4" Type="http://schemas.openxmlformats.org/officeDocument/2006/relationships/image" Target="../media/image5.emf" /><Relationship Id="rId5" Type="http://schemas.openxmlformats.org/officeDocument/2006/relationships/vmlDrawing" Target="../drawings/vmlDrawing2.v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 Id="rId3" Type="http://schemas.openxmlformats.org/officeDocument/2006/relationships/package" Target="../embeddings/Document3.docx" TargetMode="Internal" /><Relationship Id="rId4" Type="http://schemas.openxmlformats.org/officeDocument/2006/relationships/image" Target="../media/image6.emf" /><Relationship Id="rId5" Type="http://schemas.openxmlformats.org/officeDocument/2006/relationships/vmlDrawing" Target="../drawings/vmlDrawing3.v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a:xfrm>
            <a:off x="1470484" y="2924944"/>
            <a:ext cx="6203032" cy="576064"/>
          </a:xfrm>
        </p:spPr>
        <p:txBody>
          <a:bodyPr/>
          <a:lstStyle/>
          <a:p>
            <a:r>
              <a:rPr lang="en-US" altLang="zh-CN"/>
              <a:t>2</a:t>
            </a:r>
            <a:r>
              <a:rPr lang="zh-CN" altLang="en-US"/>
              <a:t>　烛之武退秦师</a:t>
            </a:r>
            <a:endParaRPr lang="zh-CN" altLang="en-US"/>
          </a:p>
        </p:txBody>
      </p:sp>
    </p:spTree>
  </p:cSld>
  <p:clrMapOvr>
    <a:masterClrMapping/>
  </p:clrMapOvr>
  <p:transition spd="slow">
    <p:strips dir="ld"/>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2" action="ppaction://hlinksldjump"/>
          </p:cNvPr>
          <p:cNvSpPr/>
          <p:nvPr/>
        </p:nvSpPr>
        <p:spPr>
          <a:xfrm>
            <a:off x="3874309" y="831213"/>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484784"/>
            <a:ext cx="1510030" cy="497205"/>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词类</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活用</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508000" y="1957308"/>
          <a:ext cx="8128000" cy="2738016"/>
        </p:xfrm>
        <a:graphic>
          <a:graphicData uri="http://schemas.openxmlformats.org/presentationml/2006/ole">
            <mc:AlternateContent>
              <mc:Choice xmlns:v="urn:schemas-microsoft-com:vml" Requires="v">
                <p:oleObj spid="_x0000_s1041" name="文档" r:id="rId3" imgW="4199890" imgH="1417320" progId="Word.Document.12">
                  <p:embed/>
                </p:oleObj>
              </mc:Choice>
              <mc:Fallback>
                <p:oleObj name="文档" r:id="rId3" imgW="4199890" imgH="1417320" progId="Word.Document.12">
                  <p:embed/>
                  <p:pic>
                    <p:nvPicPr>
                      <p:cNvPr id="0" name="OLE substitute image"/>
                      <p:cNvPicPr/>
                      <p:nvPr/>
                    </p:nvPicPr>
                    <p:blipFill>
                      <a:blip r:embed="rId4"/>
                      <a:stretch>
                        <a:fillRect/>
                      </a:stretch>
                    </p:blipFill>
                    <p:spPr>
                      <a:xfrm>
                        <a:off x="508000" y="1957308"/>
                        <a:ext cx="8128000" cy="2738016"/>
                      </a:xfrm>
                      <a:prstGeom prst="rect">
                        <a:avLst/>
                      </a:prstGeom>
                    </p:spPr>
                  </p:pic>
                </p:oleObj>
              </mc:Fallback>
            </mc:AlternateContent>
          </a:graphicData>
        </a:graphic>
      </p:graphicFrame>
    </p:spTree>
  </p:cSld>
  <p:clrMapOvr>
    <a:masterClrMapping/>
  </p:clrMapOvr>
  <p:transition spd="slow">
    <p:cut thruBlk="1"/>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2" action="ppaction://hlinksldjump"/>
          </p:cNvPr>
          <p:cNvSpPr/>
          <p:nvPr/>
        </p:nvSpPr>
        <p:spPr>
          <a:xfrm>
            <a:off x="3874309" y="831213"/>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nvGraphicFramePr>
        <p:xfrm>
          <a:off x="508000" y="2377516"/>
          <a:ext cx="8128000" cy="2356968"/>
        </p:xfrm>
        <a:graphic>
          <a:graphicData uri="http://schemas.openxmlformats.org/presentationml/2006/ole">
            <mc:AlternateContent>
              <mc:Choice xmlns:v="urn:schemas-microsoft-com:vml" Requires="v">
                <p:oleObj spid="_x0000_s1042" name="文档" r:id="rId3" imgW="4199890" imgH="1219200" progId="Word.Document.12">
                  <p:embed/>
                </p:oleObj>
              </mc:Choice>
              <mc:Fallback>
                <p:oleObj name="文档" r:id="rId3" imgW="4199890" imgH="1219200" progId="Word.Document.12">
                  <p:embed/>
                  <p:pic>
                    <p:nvPicPr>
                      <p:cNvPr id="0" name="OLE substitute image"/>
                      <p:cNvPicPr/>
                      <p:nvPr/>
                    </p:nvPicPr>
                    <p:blipFill>
                      <a:blip r:embed="rId4"/>
                      <a:stretch>
                        <a:fillRect/>
                      </a:stretch>
                    </p:blipFill>
                    <p:spPr>
                      <a:xfrm>
                        <a:off x="508000" y="2377516"/>
                        <a:ext cx="8128000" cy="2356968"/>
                      </a:xfrm>
                      <a:prstGeom prst="rect">
                        <a:avLst/>
                      </a:prstGeom>
                    </p:spPr>
                  </p:pic>
                </p:oleObj>
              </mc:Fallback>
            </mc:AlternateContent>
          </a:graphicData>
        </a:graphic>
      </p:graphicFrame>
    </p:spTree>
  </p:cSld>
  <p:clrMapOvr>
    <a:masterClrMapping/>
  </p:clrMapOvr>
  <p:transition spd="slow">
    <p:cut thruBlk="1"/>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2" action="ppaction://hlinksldjump"/>
          </p:cNvPr>
          <p:cNvSpPr/>
          <p:nvPr/>
        </p:nvSpPr>
        <p:spPr>
          <a:xfrm>
            <a:off x="3874309" y="831213"/>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nvGraphicFramePr>
        <p:xfrm>
          <a:off x="508000" y="2082511"/>
          <a:ext cx="8128000" cy="2946978"/>
        </p:xfrm>
        <a:graphic>
          <a:graphicData uri="http://schemas.openxmlformats.org/presentationml/2006/ole">
            <mc:AlternateContent>
              <mc:Choice xmlns:v="urn:schemas-microsoft-com:vml" Requires="v">
                <p:oleObj spid="_x0000_s1043" name="文档" r:id="rId3" imgW="4199890" imgH="1524000" progId="Word.Document.12">
                  <p:embed/>
                </p:oleObj>
              </mc:Choice>
              <mc:Fallback>
                <p:oleObj name="文档" r:id="rId3" imgW="4199890" imgH="1524000" progId="Word.Document.12">
                  <p:embed/>
                  <p:pic>
                    <p:nvPicPr>
                      <p:cNvPr id="0" name="OLE substitute image"/>
                      <p:cNvPicPr/>
                      <p:nvPr/>
                    </p:nvPicPr>
                    <p:blipFill>
                      <a:blip r:embed="rId4"/>
                      <a:stretch>
                        <a:fillRect/>
                      </a:stretch>
                    </p:blipFill>
                    <p:spPr>
                      <a:xfrm>
                        <a:off x="508000" y="2082511"/>
                        <a:ext cx="8128000" cy="2946978"/>
                      </a:xfrm>
                      <a:prstGeom prst="rect">
                        <a:avLst/>
                      </a:prstGeom>
                    </p:spPr>
                  </p:pic>
                </p:oleObj>
              </mc:Fallback>
            </mc:AlternateContent>
          </a:graphicData>
        </a:graphic>
      </p:graphicFrame>
      <p:sp>
        <p:nvSpPr>
          <p:cNvPr id="7" name="矩形 6"/>
          <p:cNvSpPr/>
          <p:nvPr/>
        </p:nvSpPr>
        <p:spPr>
          <a:xfrm>
            <a:off x="1146060" y="2966508"/>
            <a:ext cx="342594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436193" y="2963401"/>
            <a:ext cx="1378057"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141108" y="3816225"/>
            <a:ext cx="1065019"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129812" y="3816225"/>
            <a:ext cx="295435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128781" y="4676333"/>
            <a:ext cx="194065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955574" y="4676333"/>
            <a:ext cx="2701285"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cut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2" action="ppaction://hlinksldjump"/>
          </p:cNvPr>
          <p:cNvSpPr/>
          <p:nvPr/>
        </p:nvSpPr>
        <p:spPr>
          <a:xfrm>
            <a:off x="3874309" y="831213"/>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289546"/>
            <a:ext cx="8128000" cy="455612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特殊句式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晋军函陵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秦军氾南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省略句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以其无礼于晋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介词结构后置句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是寡人之过也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判断句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佚之狐言于郑伯曰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介词结构后置句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若亡郑而有益于君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介词结构后置句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敢以烦执事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省略句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夫晋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何厌之有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宾语前置句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文化常识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NEU-BZ-S92"/>
                <a:ea typeface="方正宋黑_GBK" panose="03000509000000000000" pitchFamily="65" charset="-122"/>
                <a:cs typeface="Times New Roman" panose="02020603050405020304" pitchFamily="18" charset="0"/>
              </a:rPr>
              <a:t>寡人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古代君主的自称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寡德之人。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NEU-BZ-S92"/>
                <a:ea typeface="方正宋黑_GBK" panose="03000509000000000000" pitchFamily="65" charset="-122"/>
                <a:cs typeface="Times New Roman" panose="02020603050405020304" pitchFamily="18" charset="0"/>
              </a:rPr>
              <a:t>执事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办事的官员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也用于对对方的敬称。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5" y="8367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思维导图</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508000" y="2213113"/>
          <a:ext cx="8128000" cy="2685774"/>
        </p:xfrm>
        <a:graphic>
          <a:graphicData uri="http://schemas.openxmlformats.org/presentationml/2006/ole">
            <mc:AlternateContent>
              <mc:Choice xmlns:v="urn:schemas-microsoft-com:vml" Requires="v">
                <p:oleObj spid="_x0000_s1044" name="文档" r:id="rId3" imgW="4199890" imgH="1388110" progId="Word.Document.12">
                  <p:embed/>
                </p:oleObj>
              </mc:Choice>
              <mc:Fallback>
                <p:oleObj name="文档" r:id="rId3" imgW="4199890" imgH="1388110" progId="Word.Document.12">
                  <p:embed/>
                  <p:pic>
                    <p:nvPicPr>
                      <p:cNvPr id="0" name="OLE substitute image"/>
                      <p:cNvPicPr/>
                      <p:nvPr/>
                    </p:nvPicPr>
                    <p:blipFill>
                      <a:blip r:embed="rId4"/>
                      <a:stretch>
                        <a:fillRect/>
                      </a:stretch>
                    </p:blipFill>
                    <p:spPr>
                      <a:xfrm>
                        <a:off x="508000" y="2213113"/>
                        <a:ext cx="8128000" cy="2685774"/>
                      </a:xfrm>
                      <a:prstGeom prst="rect">
                        <a:avLst/>
                      </a:prstGeom>
                    </p:spPr>
                  </p:pic>
                </p:oleObj>
              </mc:Fallback>
            </mc:AlternateContent>
          </a:graphicData>
        </a:graphic>
      </p:graphicFrame>
      <p:sp>
        <p:nvSpPr>
          <p:cNvPr id="12" name="矩形 11">
            <a:hlinkClick r:id="rId5" action="ppaction://hlinksldjump"/>
          </p:cNvPr>
          <p:cNvSpPr/>
          <p:nvPr/>
        </p:nvSpPr>
        <p:spPr>
          <a:xfrm>
            <a:off x="6145485" y="84099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文章主旨</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21133"/>
            <a:ext cx="8128000" cy="212090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本文讲述的是秦、晋联合攻打郑国时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郑国老臣烛之武前去与秦军交涉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成功说服秦伯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使秦国从郑国退兵的故事。文章赞扬了烛之武在国家危难之际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能够临危受命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不避险阻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只身去说服秦君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维护了国家安全的爱国主义精神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同时也反映了春秋时代各诸侯国之间斗争的复杂性。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a:hlinkClick r:id="rId3" action="ppaction://hlinksldjump"/>
          </p:cNvPr>
          <p:cNvSpPr/>
          <p:nvPr/>
        </p:nvSpPr>
        <p:spPr>
          <a:xfrm>
            <a:off x="6145485" y="84099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93243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【任务一】</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了解文意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把握情节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段寥寥二十余字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却包含了多层意思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作用重大。你认为有哪些作用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写出了当时郑国危急的形势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被两个大国包围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兵临城下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形势严峻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、围郑原因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以其无礼于晋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且贰于楚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两事与晋利害相关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和秦利害关系不大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秦可以争取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、驻军位置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晋军函陵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秦军氾南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分兵驻扎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郑有机会单独与秦接触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a:hlinkClick r:id="rId3" action="ppaction://hlinksldjump"/>
          </p:cNvPr>
          <p:cNvSpPr/>
          <p:nvPr/>
        </p:nvSpPr>
        <p:spPr>
          <a:xfrm>
            <a:off x="6145485" y="84099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44824"/>
            <a:ext cx="8128000" cy="49720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全文共四段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各段的主要内容是什么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请用简明的文字加以概括</a:t>
            </a: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p:cNvGraphicFramePr>
          <p:nvPr/>
        </p:nvGraphicFramePr>
        <p:xfrm>
          <a:off x="630941" y="2421745"/>
          <a:ext cx="7541260" cy="1341120"/>
        </p:xfrm>
        <a:graphic>
          <a:graphicData uri="http://schemas.openxmlformats.org/drawingml/2006/table">
            <a:tbl>
              <a:tblPr firstRow="1" firstCol="1" bandRow="1"/>
              <a:tblGrid>
                <a:gridCol w="937895"/>
                <a:gridCol w="6603365"/>
              </a:tblGrid>
              <a:tr h="162560">
                <a:tc>
                  <a:txBody>
                    <a:bodyPr vert="horz" wrap="square"/>
                    <a:lstStyle/>
                    <a:p>
                      <a:pPr algn="just">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第</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段</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en-US" sz="2200">
                          <a:solidFill>
                            <a:srgbClr val="000000"/>
                          </a:solidFill>
                          <a:effectLst/>
                          <a:latin typeface="NEU-BZ-S92"/>
                          <a:ea typeface="方正书宋_GBK" panose="03000509000000000000" pitchFamily="65" charset="-122"/>
                          <a:cs typeface="Times New Roman" panose="02020603050405020304" pitchFamily="18" charset="0"/>
                        </a:rPr>
                        <a:t> </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2560">
                <a:tc>
                  <a:txBody>
                    <a:bodyPr vert="horz" wrap="square"/>
                    <a:lstStyle/>
                    <a:p>
                      <a:pPr algn="just">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第</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段</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en-US" sz="2200">
                          <a:solidFill>
                            <a:srgbClr val="000000"/>
                          </a:solidFill>
                          <a:effectLst/>
                          <a:latin typeface="NEU-BZ-S92"/>
                          <a:ea typeface="方正书宋_GBK" panose="03000509000000000000" pitchFamily="65" charset="-122"/>
                          <a:cs typeface="Times New Roman" panose="02020603050405020304" pitchFamily="18" charset="0"/>
                        </a:rPr>
                        <a:t> </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2560">
                <a:tc>
                  <a:txBody>
                    <a:bodyPr vert="horz" wrap="square"/>
                    <a:lstStyle/>
                    <a:p>
                      <a:pPr algn="just">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第</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段</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en-US" sz="2200">
                          <a:solidFill>
                            <a:srgbClr val="000000"/>
                          </a:solidFill>
                          <a:effectLst/>
                          <a:latin typeface="NEU-BZ-S92"/>
                          <a:ea typeface="方正书宋_GBK" panose="03000509000000000000" pitchFamily="65" charset="-122"/>
                          <a:cs typeface="Times New Roman" panose="02020603050405020304" pitchFamily="18" charset="0"/>
                        </a:rPr>
                        <a:t> </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6845">
                <a:tc>
                  <a:txBody>
                    <a:bodyPr vert="horz" wrap="square"/>
                    <a:lstStyle/>
                    <a:p>
                      <a:pPr algn="just">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第</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段</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en-US" sz="2200">
                          <a:solidFill>
                            <a:srgbClr val="000000"/>
                          </a:solidFill>
                          <a:effectLst/>
                          <a:latin typeface="NEU-BZ-S92"/>
                          <a:ea typeface="方正书宋_GBK" panose="03000509000000000000" pitchFamily="65" charset="-122"/>
                          <a:cs typeface="Times New Roman" panose="02020603050405020304" pitchFamily="18" charset="0"/>
                        </a:rPr>
                        <a:t> </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矩形 3"/>
          <p:cNvSpPr>
            <a:spLocks noChangeAspect="1"/>
          </p:cNvSpPr>
          <p:nvPr/>
        </p:nvSpPr>
        <p:spPr>
          <a:xfrm>
            <a:off x="508000" y="3933056"/>
            <a:ext cx="8128000" cy="90297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秦、晋围郑</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烛之武临危受命</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烛之武说退秦师</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晋师撤离郑</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a:hlinkClick r:id="rId3" action="ppaction://hlinksldjump"/>
          </p:cNvPr>
          <p:cNvSpPr/>
          <p:nvPr/>
        </p:nvSpPr>
        <p:spPr>
          <a:xfrm>
            <a:off x="6145485" y="84099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56792"/>
            <a:ext cx="8128000" cy="90297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段中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烛之武是怎样一步一步说服秦穆公的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请根据提示填写下表。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p:cNvGraphicFramePr>
          <p:nvPr/>
        </p:nvGraphicFramePr>
        <p:xfrm>
          <a:off x="611560" y="2407731"/>
          <a:ext cx="7272655" cy="2011680"/>
        </p:xfrm>
        <a:graphic>
          <a:graphicData uri="http://schemas.openxmlformats.org/drawingml/2006/table">
            <a:tbl>
              <a:tblPr firstRow="1" firstCol="1" bandRow="1"/>
              <a:tblGrid>
                <a:gridCol w="1080135"/>
                <a:gridCol w="3096260"/>
                <a:gridCol w="3096260"/>
              </a:tblGrid>
              <a:tr h="166469">
                <a:tc>
                  <a:txBody>
                    <a:bodyPr vert="horz" wrap="square"/>
                    <a:lstStyle/>
                    <a:p>
                      <a:pPr algn="ctr">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步骤</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内</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容</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方</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法</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6469">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第一步</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郑既知亡矣</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NEU-BZ-S92"/>
                          <a:ea typeface="宋体" panose="02010600030101010101" pitchFamily="2" charset="-122"/>
                          <a:cs typeface="宋体" panose="02010600030101010101" pitchFamily="2" charset="-122"/>
                        </a:rPr>
                        <a:t>①</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2939">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第二步</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邻之厚</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君之薄也</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NEU-BZ-S92"/>
                          <a:ea typeface="宋体" panose="02010600030101010101" pitchFamily="2" charset="-122"/>
                          <a:cs typeface="宋体" panose="02010600030101010101" pitchFamily="2" charset="-122"/>
                        </a:rPr>
                        <a:t>②</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6469">
                <a:tc>
                  <a:txBody>
                    <a:bodyPr vert="horz" wrap="square"/>
                    <a:lstStyle/>
                    <a:p>
                      <a:pPr algn="just">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第三步</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君亦无所害</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NEU-BZ-S92"/>
                          <a:ea typeface="宋体" panose="02010600030101010101" pitchFamily="2" charset="-122"/>
                          <a:cs typeface="宋体" panose="02010600030101010101" pitchFamily="2" charset="-122"/>
                        </a:rPr>
                        <a:t>③</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6469">
                <a:tc>
                  <a:txBody>
                    <a:bodyPr vert="horz" wrap="square"/>
                    <a:lstStyle/>
                    <a:p>
                      <a:pPr algn="just">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第四步</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君之所知也</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NEU-BZ-S92"/>
                          <a:ea typeface="宋体" panose="02010600030101010101" pitchFamily="2" charset="-122"/>
                          <a:cs typeface="宋体" panose="02010600030101010101" pitchFamily="2" charset="-122"/>
                        </a:rPr>
                        <a:t>④</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6469">
                <a:tc>
                  <a:txBody>
                    <a:bodyPr vert="horz" wrap="square"/>
                    <a:lstStyle/>
                    <a:p>
                      <a:pPr algn="just">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第五步</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唯君图之</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NEU-BZ-S92"/>
                          <a:ea typeface="宋体" panose="02010600030101010101" pitchFamily="2" charset="-122"/>
                          <a:cs typeface="宋体" panose="02010600030101010101" pitchFamily="2" charset="-122"/>
                        </a:rPr>
                        <a:t>⑤</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矩形 3"/>
          <p:cNvSpPr>
            <a:spLocks noChangeAspect="1"/>
          </p:cNvSpPr>
          <p:nvPr/>
        </p:nvSpPr>
        <p:spPr>
          <a:xfrm>
            <a:off x="508000" y="4581128"/>
            <a:ext cx="8128000" cy="90297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欲扬先抑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以退为进</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阐明利害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动摇秦伯</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替秦着想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以利相诱</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引史为例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挑拨秦、晋关系</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推测未来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劝秦谨慎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a:hlinkClick r:id="rId3" action="ppaction://hlinksldjump"/>
          </p:cNvPr>
          <p:cNvSpPr/>
          <p:nvPr/>
        </p:nvSpPr>
        <p:spPr>
          <a:xfrm>
            <a:off x="6145485" y="84099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84784"/>
            <a:ext cx="8128000" cy="90297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本文叙事波澜起伏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故事情节扣人心弦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使人处处为郑国的存亡提心吊胆。请根据下面的波澜图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填写序号处的相应内容</a:t>
            </a: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M07.eps" descr="id:2147495064;FounderCES"/>
          <p:cNvPicPr/>
          <p:nvPr/>
        </p:nvPicPr>
        <p:blipFill>
          <a:blip r:embed="rId3"/>
          <a:stretch>
            <a:fillRect/>
          </a:stretch>
        </p:blipFill>
        <p:spPr>
          <a:xfrm>
            <a:off x="2172374" y="2389647"/>
            <a:ext cx="3435680" cy="1420227"/>
          </a:xfrm>
          <a:prstGeom prst="rect">
            <a:avLst/>
          </a:prstGeom>
        </p:spPr>
      </p:pic>
      <p:sp>
        <p:nvSpPr>
          <p:cNvPr id="3" name="矩形 2"/>
          <p:cNvSpPr>
            <a:spLocks noChangeAspect="1"/>
          </p:cNvSpPr>
          <p:nvPr/>
        </p:nvSpPr>
        <p:spPr>
          <a:xfrm>
            <a:off x="508000" y="3809874"/>
            <a:ext cx="8128000" cy="130873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大军压境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郑国危在旦夕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smtClean="0">
                <a:solidFill>
                  <a:srgbClr val="000000"/>
                </a:solidFill>
                <a:latin typeface="NEU-BZ-S92"/>
                <a:cs typeface="宋体" panose="02010600030101010101" pitchFamily="2" charset="-122"/>
              </a:rPr>
              <a:t>③</a:t>
            </a:r>
            <a:r>
              <a:rPr lang="zh-CN" altLang="zh-CN" sz="2200" u="sng"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smtClean="0">
                <a:solidFill>
                  <a:srgbClr val="000000"/>
                </a:solidFill>
                <a:latin typeface="NEU-BZ-S92"/>
                <a:cs typeface="宋体" panose="02010600030101010101" pitchFamily="2" charset="-122"/>
              </a:rPr>
              <a:t>⑤</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晋文公分析形势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撤兵回国</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5121002"/>
            <a:ext cx="8128000" cy="90297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佚之狐推荐烛之武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郑伯看到希望</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烛之武婉拒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让人心头一紧</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郑伯自责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烛之武答应出城</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子犯建议攻打秦军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3" name="矩形 12">
            <a:hlinkClick r:id="rId4" action="ppaction://hlinksldjump"/>
          </p:cNvPr>
          <p:cNvSpPr/>
          <p:nvPr/>
        </p:nvSpPr>
        <p:spPr>
          <a:xfrm>
            <a:off x="6145485" y="84099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spect="1"/>
          </p:cNvSpPr>
          <p:nvPr/>
        </p:nvSpPr>
        <p:spPr>
          <a:xfrm>
            <a:off x="508000" y="2179833"/>
            <a:ext cx="1300480" cy="497205"/>
          </a:xfrm>
          <a:prstGeom prst="rect">
            <a:avLst/>
          </a:prstGeom>
        </p:spPr>
        <p:txBody>
          <a:bodyPr wrap="none">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学习</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目标</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 name="矩形 1"/>
          <p:cNvSpPr>
            <a:spLocks noChangeAspect="1"/>
          </p:cNvSpPr>
          <p:nvPr/>
        </p:nvSpPr>
        <p:spPr>
          <a:xfrm>
            <a:off x="508000" y="2713558"/>
            <a:ext cx="8128000" cy="171450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了解《左传》的相关知识。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掌握常见的文言实词、虚词、句式。学习本文高超的语言艺术。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b="1">
                <a:solidFill>
                  <a:srgbClr val="000000"/>
                </a:solidFill>
                <a:latin typeface="Times New Roman" panose="02020603050405020304" pitchFamily="18" charset="0"/>
              </a:rPr>
              <a:t>3</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分析烛之武的形象</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学习他临危受命、维护国家安全的爱国主义精神。</a:t>
            </a:r>
            <a:endParaRPr lang="zh-CN" altLang="en-US" sz="2200"/>
          </a:p>
        </p:txBody>
      </p:sp>
    </p:spTree>
  </p:cSld>
  <p:clrMapOvr>
    <a:masterClrMapping/>
  </p:clrMapOvr>
  <p:transition spd="slow">
    <p:cover dir="lu"/>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93243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【任务二】</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分析人物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体会技巧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段用对话的方式写了三个人物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这三个人物都有怎样的行为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佚之狐推荐烛之武。</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郑伯听从劝谏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说动烛之武。</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烛之武婉辞拒绝后又承担起说秦重任。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佚之狐的话对刻画烛之武的形象有什么作用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表现了佚之狐对烛之武的了解与信任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使读者未见其人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先知其才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从侧面表现了烛之武的才能。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a:hlinkClick r:id="rId3" action="ppaction://hlinksldjump"/>
          </p:cNvPr>
          <p:cNvSpPr/>
          <p:nvPr/>
        </p:nvSpPr>
        <p:spPr>
          <a:xfrm>
            <a:off x="6145485" y="84099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3819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郑伯是如何说服烛之武的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郑伯准备派遣烛之武见秦伯时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遭到了烛之武的拒绝。郑伯表现得大度宽容而不卑不亢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先屈尊自责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动之以情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后以国家大义警之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晓之以理。于是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烛之武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文章的题目是《烛之武退秦师》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结尾为什么要写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晋文公撤军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这是否恰当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你是怎样理解的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文章明写晋文公撤军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暗写烛之武达成所想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解除郑围。这都是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退秦师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的结果。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a:hlinkClick r:id="rId3" action="ppaction://hlinksldjump"/>
          </p:cNvPr>
          <p:cNvSpPr/>
          <p:nvPr/>
        </p:nvSpPr>
        <p:spPr>
          <a:xfrm>
            <a:off x="6145485" y="84099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52666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晋文公是怎样一个人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怎样理解他的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不武</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晋文公是一个头脑清醒的君主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他有隐忍不发、随机应变的胸怀和谋略。他以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三条理由退兵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只是个冠冕堂皇的理由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如果真讲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当初就不会发兵攻郑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是实质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是对动武后果的冷静判断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则是因为胜败难以预料。晋退兵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字使然。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a:hlinkClick r:id="rId3" action="ppaction://hlinksldjump"/>
          </p:cNvPr>
          <p:cNvSpPr/>
          <p:nvPr/>
        </p:nvSpPr>
        <p:spPr>
          <a:xfrm>
            <a:off x="6145485" y="84099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多维探究</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8760"/>
            <a:ext cx="8128000" cy="536765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烛之武有勇有谋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但直到晚年才得到为国效力的机会。他的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被埋没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有人认为是因为郑伯不能知人善任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有人认为是因为他自己不会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毛遂自荐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。你同意哪一种看法</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因为郑伯不能知人善任。晋公子重耳曾到郑国避难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郑伯礼节甚倨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招致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秦、晋围郑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大军压境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危在旦夕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才想到重用人才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遭到拒绝后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才想到自责。可见郑伯是一个目光短浅之人。所以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烛之武到晚年才被重用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郑伯应负主要责任。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因为烛之武不会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毛遂自荐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。在烛之武的心里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还存留着作为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的标志之一的清高与孤傲。他关注着天下形势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思考安天下济苍生的路径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却得不到展现自我的机会。如果不是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秦、晋围郑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烛之武恐怕真要湮灭于历史的风雨之中了。国君不可能了解每一个人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烛之武之所以默默无闻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主要是因为他不会抓住机会推销自己。</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a:hlinkClick r:id="rId3" action="ppaction://hlinksldjump"/>
          </p:cNvPr>
          <p:cNvSpPr/>
          <p:nvPr/>
        </p:nvSpPr>
        <p:spPr>
          <a:xfrm>
            <a:off x="6145485" y="84099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多维探究</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2776"/>
            <a:ext cx="8128000" cy="130873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烛之武临危受命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是一志士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烛之武孤身深入敌营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是一勇士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还有人说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烛之武以三寸不烂之舌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退秦、晋虎狼之兵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是一辩士。你是怎样看待烛之武这一形象的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685047"/>
            <a:ext cx="8128000" cy="252666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志士。由于长期未被重用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烛之武的满腹牢骚与委屈溢于言表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以至于以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今老矣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无能为也已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来推辞。但郑伯的一番诚意和对国家形势与个人利害关系的透彻分析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最终感动了他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他决心以国家利益为重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出使秦师。这足以说明他是个深明大义的爱国志士。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勇士。两方交战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生死未卜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出使秦师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成败难料。烛之武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夜缒而出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勇入秦营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其义无反顾的冒险精神展示了他的勇士性格。</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a:hlinkClick r:id="rId3" action="ppaction://hlinksldjump"/>
          </p:cNvPr>
          <p:cNvSpPr/>
          <p:nvPr/>
        </p:nvSpPr>
        <p:spPr>
          <a:xfrm>
            <a:off x="6145485" y="84099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多维探究</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辩士。烛之武到秦营之后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面对强敌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不卑不亢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侃侃而谈。他先论说灭掉郑国对秦国有害无益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只是增强邻国的势力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然后承诺保存郑国将会对秦国大有好处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这是郑国请求秦国退兵所施与秦国的小小恩惠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既可使对方感兴趣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以权衡利弊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又不失本国尊严。利诱之后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烛之武就从秦、晋的历史关系入手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揭示出晋国忘恩负义的本性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离间秦、晋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并且引导秦伯认识到晋的贪婪会给秦国带来的危险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这就使秦伯认识到晋是敌而非友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并最终和郑国结盟。烛之武一字未提郑国的利益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却成功说退秦师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充分展现了他的辩士形象。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a:hlinkClick r:id="rId3" action="ppaction://hlinksldjump"/>
          </p:cNvPr>
          <p:cNvSpPr/>
          <p:nvPr/>
        </p:nvSpPr>
        <p:spPr>
          <a:xfrm>
            <a:off x="6145485" y="84099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467545" y="2060848"/>
            <a:ext cx="8017710" cy="3098313"/>
          </a:xfrm>
          <a:prstGeom prst="rect">
            <a:avLst/>
          </a:prstGeom>
        </p:spPr>
      </p:pic>
      <p:sp>
        <p:nvSpPr>
          <p:cNvPr id="10" name="矩形 9">
            <a:hlinkClick r:id="rId4" action="ppaction://hlinksldjump"/>
          </p:cNvPr>
          <p:cNvSpPr/>
          <p:nvPr/>
        </p:nvSpPr>
        <p:spPr>
          <a:xfrm>
            <a:off x="6145485" y="84099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323528" y="1628800"/>
            <a:ext cx="8368226" cy="4291840"/>
          </a:xfrm>
          <a:prstGeom prst="rect">
            <a:avLst/>
          </a:prstGeom>
        </p:spPr>
      </p:pic>
      <p:sp>
        <p:nvSpPr>
          <p:cNvPr id="10" name="矩形 9">
            <a:hlinkClick r:id="rId4" action="ppaction://hlinksldjump"/>
          </p:cNvPr>
          <p:cNvSpPr/>
          <p:nvPr/>
        </p:nvSpPr>
        <p:spPr>
          <a:xfrm>
            <a:off x="6145485" y="84099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395536" y="1772816"/>
            <a:ext cx="8132575" cy="4157385"/>
          </a:xfrm>
          <a:prstGeom prst="rect">
            <a:avLst/>
          </a:prstGeom>
        </p:spPr>
      </p:pic>
      <p:sp>
        <p:nvSpPr>
          <p:cNvPr id="10" name="矩形 9">
            <a:hlinkClick r:id="rId4" action="ppaction://hlinksldjump"/>
          </p:cNvPr>
          <p:cNvSpPr/>
          <p:nvPr/>
        </p:nvSpPr>
        <p:spPr>
          <a:xfrm>
            <a:off x="6145485" y="84099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323528" y="1628800"/>
            <a:ext cx="8056384" cy="4186651"/>
          </a:xfrm>
          <a:prstGeom prst="rect">
            <a:avLst/>
          </a:prstGeom>
        </p:spPr>
      </p:pic>
      <p:sp>
        <p:nvSpPr>
          <p:cNvPr id="10" name="矩形 9">
            <a:hlinkClick r:id="rId4" action="ppaction://hlinksldjump"/>
          </p:cNvPr>
          <p:cNvSpPr/>
          <p:nvPr/>
        </p:nvSpPr>
        <p:spPr>
          <a:xfrm>
            <a:off x="6145485" y="84099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作者简介</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628800"/>
            <a:ext cx="8128000" cy="130873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《左传》的作者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相传是春秋时期鲁国的史学家左丘明。左丘明知识渊博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品德高尚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孔子言与其同耻。曰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巧言、令色、足恭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左丘明耻之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丘亦耻之。匿怨而友其人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左丘明耻之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丘亦耻之。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M05.eps" descr="id:2147494976;FounderCES"/>
          <p:cNvPicPr/>
          <p:nvPr/>
        </p:nvPicPr>
        <p:blipFill>
          <a:blip r:embed="rId3"/>
          <a:stretch>
            <a:fillRect/>
          </a:stretch>
        </p:blipFill>
        <p:spPr>
          <a:xfrm>
            <a:off x="3278781" y="2901071"/>
            <a:ext cx="1503543" cy="1971338"/>
          </a:xfrm>
          <a:prstGeom prst="rect">
            <a:avLst/>
          </a:prstGeom>
        </p:spPr>
      </p:pic>
    </p:spTree>
  </p:cSld>
  <p:clrMapOvr>
    <a:masterClrMapping/>
  </p:clrMapOvr>
  <p:transition spd="slow">
    <p:cut thruBlk="1"/>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395536" y="1700808"/>
            <a:ext cx="7926654" cy="4221005"/>
          </a:xfrm>
          <a:prstGeom prst="rect">
            <a:avLst/>
          </a:prstGeom>
        </p:spPr>
      </p:pic>
      <p:sp>
        <p:nvSpPr>
          <p:cNvPr id="10" name="矩形 9">
            <a:hlinkClick r:id="rId4" action="ppaction://hlinksldjump"/>
          </p:cNvPr>
          <p:cNvSpPr/>
          <p:nvPr/>
        </p:nvSpPr>
        <p:spPr>
          <a:xfrm>
            <a:off x="6145485" y="84099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467545" y="2132856"/>
            <a:ext cx="7697191" cy="3009851"/>
          </a:xfrm>
          <a:prstGeom prst="rect">
            <a:avLst/>
          </a:prstGeom>
        </p:spPr>
      </p:pic>
      <p:sp>
        <p:nvSpPr>
          <p:cNvPr id="10" name="矩形 9">
            <a:hlinkClick r:id="rId4" action="ppaction://hlinksldjump"/>
          </p:cNvPr>
          <p:cNvSpPr/>
          <p:nvPr/>
        </p:nvSpPr>
        <p:spPr>
          <a:xfrm>
            <a:off x="6145485" y="84099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467545" y="1844824"/>
            <a:ext cx="8010129" cy="3282438"/>
          </a:xfrm>
          <a:prstGeom prst="rect">
            <a:avLst/>
          </a:prstGeom>
        </p:spPr>
      </p:pic>
      <p:sp>
        <p:nvSpPr>
          <p:cNvPr id="10" name="矩形 9">
            <a:hlinkClick r:id="rId4" action="ppaction://hlinksldjump"/>
          </p:cNvPr>
          <p:cNvSpPr/>
          <p:nvPr/>
        </p:nvSpPr>
        <p:spPr>
          <a:xfrm>
            <a:off x="6145485" y="84099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323528" y="1340768"/>
            <a:ext cx="7715392" cy="5090568"/>
          </a:xfrm>
          <a:prstGeom prst="rect">
            <a:avLst/>
          </a:prstGeom>
        </p:spPr>
      </p:pic>
      <p:sp>
        <p:nvSpPr>
          <p:cNvPr id="10" name="矩形 9">
            <a:hlinkClick r:id="rId4" action="ppaction://hlinksldjump"/>
          </p:cNvPr>
          <p:cNvSpPr/>
          <p:nvPr/>
        </p:nvSpPr>
        <p:spPr>
          <a:xfrm>
            <a:off x="6145485" y="84099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6145485" y="84099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96752"/>
            <a:ext cx="8128000" cy="5367655"/>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伏笔与照应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本文在叙述故事时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能够处处注意伏笔与照应。例如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在交代秦、晋围郑的原因时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以其无礼于晋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且贰于楚也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说明秦、郑并没有多大的矛盾冲突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这就为下文烛之武说退秦军埋下了伏笔。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夜缒而出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照应了开头的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晋侯、秦伯围郑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晋军函陵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秦军氾南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国危矣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许君焦、瑕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朝济而夕设版焉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又照应了上文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秦、晋虽是联合行动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但貌合神离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既没有驻扎在一起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彼此的行动也不需要通知对方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这就为下文烛之武说退秦师提供了条件。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所谓伏笔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就是在记叙、描写的过程中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对将要在文中出现的与中心事件有必然联系的人物、事件预先做出提示或暗示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并在事件发展到另一阶段时与之呼应的一种表现手法。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照应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是一种前有所呼、后有所应的结构手段。伏笔式照应只是其中的一种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除此之外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文章中常见的照应还有设悬式照应和首尾照应。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6145485" y="84099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732"/>
            <a:ext cx="8128000" cy="171450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用好伏笔与照应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需要注意两点。一是伏笔要伏得巧妙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切忌刻意、显露。伏笔一般要做到让别人无法轻易地觉察到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要做到如风行水上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自然成文。二是伏笔与照应要有间隔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前后不宜紧贴。如果伏笔前后挨得过近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反而会使文章显得呆板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读来枯燥无味。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6145485" y="84099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迁移练笔</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运用伏笔和照应的写作手法写一个片段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字数不限。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示例</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书法比赛中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人们围住前来观看的高局长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请他留字。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写什么呢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高局长笑眯眯地提起笔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歪着头问。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写什么都行。写局长最得心应手的字吧。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那我就献丑了。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高局长沉吟片刻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轻抖手腕落下笔去。立刻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两个劲秀的大字从笔端跳到宣纸上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人群发出啧啧的惊叹声。有人大声嚷道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请再写几个。</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高局长循声望去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面露难色地说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不写了吧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能写好的就这两个字</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知识阐释</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484784"/>
            <a:ext cx="8128000" cy="171450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学习文言文需掌握四类与现代汉语不同的句式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判断句、被动句、宾语前置句、成分省略句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其他如状语后置、主谓倒装等在高考文言文翻译题中不作要求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。这四类句式与固定句式是文言文翻译题中对有关句式的要求和采分点。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20a02.eps" descr="id:2147495113;FounderCES"/>
          <p:cNvPicPr/>
          <p:nvPr/>
        </p:nvPicPr>
        <p:blipFill>
          <a:blip r:embed="rId5"/>
          <a:stretch>
            <a:fillRect/>
          </a:stretch>
        </p:blipFill>
        <p:spPr>
          <a:xfrm>
            <a:off x="1007605" y="3148253"/>
            <a:ext cx="5359350" cy="1720907"/>
          </a:xfrm>
          <a:prstGeom prst="rect">
            <a:avLst/>
          </a:prstGeom>
        </p:spPr>
      </p:pic>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095937"/>
            <a:ext cx="8128000" cy="171450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一、判断句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分清类别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添加成含有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的句子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文言文判断句最显著的特点就是基本上不用判断词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来表示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而往往让名词或名词性短语直接充当谓语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对主语进行判断。文言文中常用以下几种形式表示判断</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p:cNvGraphicFramePr>
          <p:nvPr/>
        </p:nvGraphicFramePr>
        <p:xfrm>
          <a:off x="611560" y="2774473"/>
          <a:ext cx="7848600" cy="3688080"/>
        </p:xfrm>
        <a:graphic>
          <a:graphicData uri="http://schemas.openxmlformats.org/drawingml/2006/table">
            <a:tbl>
              <a:tblPr firstRow="1" firstCol="1" bandRow="1"/>
              <a:tblGrid>
                <a:gridCol w="3744595"/>
                <a:gridCol w="4104005"/>
              </a:tblGrid>
              <a:tr h="0">
                <a:tc>
                  <a:txBody>
                    <a:bodyPr vert="horz" wrap="square"/>
                    <a:lstStyle/>
                    <a:p>
                      <a:pPr algn="ctr">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判断句的类型</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例</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句</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just">
                        <a:spcAft>
                          <a:spcPct val="0"/>
                        </a:spcAft>
                        <a:tabLst>
                          <a:tab pos="1188085"/>
                          <a:tab pos="2163445"/>
                          <a:tab pos="3142615"/>
                          <a:tab pos="4190365"/>
                        </a:tabLst>
                      </a:pP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220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者</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220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也</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句</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廉颇者</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赵之良将也</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just">
                        <a:spcAft>
                          <a:spcPct val="0"/>
                        </a:spcAft>
                        <a:tabLst>
                          <a:tab pos="1188085"/>
                          <a:tab pos="2163445"/>
                          <a:tab pos="3142615"/>
                          <a:tab pos="4190365"/>
                        </a:tabLst>
                      </a:pP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220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者也</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句</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舍鱼而取熊掌者也</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just">
                        <a:spcAft>
                          <a:spcPct val="0"/>
                        </a:spcAft>
                        <a:tabLst>
                          <a:tab pos="1188085"/>
                          <a:tab pos="2163445"/>
                          <a:tab pos="3142615"/>
                          <a:tab pos="4190365"/>
                        </a:tabLst>
                      </a:pP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220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者</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220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句</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四人者</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庐陵萧君圭君玉</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长乐王回深父</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just">
                        <a:spcAft>
                          <a:spcPct val="0"/>
                        </a:spcAft>
                        <a:tabLst>
                          <a:tab pos="1188085"/>
                          <a:tab pos="2163445"/>
                          <a:tab pos="3142615"/>
                          <a:tab pos="4190365"/>
                        </a:tabLst>
                      </a:pP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220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220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也</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句</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和氏璧</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天下所共传宝也</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无标志句</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刘备天下枭雄</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just">
                        <a:spcAft>
                          <a:spcPct val="0"/>
                        </a:spcAft>
                        <a:tabLst>
                          <a:tab pos="1188085"/>
                          <a:tab pos="2163445"/>
                          <a:tab pos="3142615"/>
                          <a:tab pos="4190365"/>
                        </a:tabLst>
                      </a:pP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为</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字句</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如今人方为刀俎</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我为鱼肉</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用</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乃、即、则、皆、必</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等副词表判断</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用</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非</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表否定判断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此则岳阳楼之大观也</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just">
                        <a:spcAft>
                          <a:spcPct val="0"/>
                        </a:spcAft>
                        <a:tabLst>
                          <a:tab pos="1188085"/>
                          <a:tab pos="2163445"/>
                          <a:tab pos="3142615"/>
                          <a:tab pos="4190365"/>
                        </a:tabLst>
                      </a:pP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是</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字句</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巨是凡人</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偏在远郡</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8760"/>
            <a:ext cx="8128000" cy="171450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二、被动句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看清关键词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翻译成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的意思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被动句是指主语与谓语之间的关系是被动关系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主语是谓语动词所表示的行为的被动者、受事者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而不是主动者、施事者。被动句主要有以下几种形式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p:cNvGraphicFramePr>
          <p:nvPr/>
        </p:nvGraphicFramePr>
        <p:xfrm>
          <a:off x="614833" y="2947296"/>
          <a:ext cx="7773035" cy="3017520"/>
        </p:xfrm>
        <a:graphic>
          <a:graphicData uri="http://schemas.openxmlformats.org/drawingml/2006/table">
            <a:tbl>
              <a:tblPr firstRow="1" firstCol="1" bandRow="1"/>
              <a:tblGrid>
                <a:gridCol w="2588895"/>
                <a:gridCol w="5184140"/>
              </a:tblGrid>
              <a:tr h="0">
                <a:tc>
                  <a:txBody>
                    <a:bodyPr vert="horz" wrap="square"/>
                    <a:lstStyle/>
                    <a:p>
                      <a:pPr algn="ctr">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被动句的类型</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例</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句</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just">
                        <a:spcAft>
                          <a:spcPct val="0"/>
                        </a:spcAft>
                        <a:tabLst>
                          <a:tab pos="1188085"/>
                          <a:tab pos="2163445"/>
                          <a:tab pos="3142615"/>
                          <a:tab pos="4190365"/>
                        </a:tabLst>
                      </a:pP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于</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字句</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谓语</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于</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夫赵强而燕弱</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而君幸于赵王</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just">
                        <a:spcAft>
                          <a:spcPct val="0"/>
                        </a:spcAft>
                        <a:tabLst>
                          <a:tab pos="1188085"/>
                          <a:tab pos="2163445"/>
                          <a:tab pos="3142615"/>
                          <a:tab pos="4190365"/>
                        </a:tabLst>
                      </a:pP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见</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字句</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见</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谓语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众人皆醉而我独醒</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是以见放</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just">
                        <a:spcAft>
                          <a:spcPct val="0"/>
                        </a:spcAft>
                        <a:tabLst>
                          <a:tab pos="1188085"/>
                          <a:tab pos="2163445"/>
                          <a:tab pos="3142615"/>
                          <a:tab pos="4190365"/>
                        </a:tabLst>
                      </a:pP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受</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字句</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受</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谓语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吾不能举全吴之地</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十万之众</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受制于人</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just">
                        <a:spcAft>
                          <a:spcPct val="0"/>
                        </a:spcAft>
                        <a:tabLst>
                          <a:tab pos="1188085"/>
                          <a:tab pos="2163445"/>
                          <a:tab pos="3142615"/>
                          <a:tab pos="4190365"/>
                        </a:tabLst>
                      </a:pP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为</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字句</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为</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动词</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及其衰也</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数十伶人困之</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而身死国灭</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为天下笑</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just">
                        <a:spcAft>
                          <a:spcPct val="0"/>
                        </a:spcAft>
                        <a:tabLst>
                          <a:tab pos="1188085"/>
                          <a:tab pos="2163445"/>
                          <a:tab pos="3142615"/>
                          <a:tab pos="4190365"/>
                        </a:tabLst>
                      </a:pP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为</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所</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句</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悲夫</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有如此之势</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而为秦人积威之所劫</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just">
                        <a:spcAft>
                          <a:spcPct val="0"/>
                        </a:spcAft>
                        <a:tabLst>
                          <a:tab pos="1188085"/>
                          <a:tab pos="2163445"/>
                          <a:tab pos="3142615"/>
                          <a:tab pos="4190365"/>
                        </a:tabLst>
                      </a:pP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被</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字句</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舞榭歌台</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风流总被雨打风吹去</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无标志句</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而刘夙婴疾病</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作品背景</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708603"/>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本篇所记叙的是秦、晋联合攻打郑国时开展的一场外交斗争。秦、晋围郑的原因有两点。其一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郑国曾两次得罪晋国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一是晋文公当年逃亡路过郑国时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郑国没有以礼相待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二是晋、楚之战中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郑国出兵助楚国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结果城濮之战以楚国失败告终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后郑国虽然随即派人出使晋国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与晋结好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但郑国依附于晋的同时又亲附于楚。其二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秦、晋两国联合围攻郑国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是因为秦、晋都要争夺霸权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均需要向外扩张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晋国发动对郑国的战争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自然要寻找得力的伙伴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秦、晋历史上关系一直很好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所以秦、晋联合也就成为必然了。这次围郑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也可以说是城濮之战的余波。</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8128000" cy="171450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三、宾语前置句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判定形式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调整宾语到动词后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现代汉语中宾语一般处于谓语之后用来回答是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而在古代汉语中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却往往出现宾语放置在谓语动词之前的情况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这种现象就叫宾语前置。其常见的类型有三种</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p:cNvGraphicFramePr>
          <p:nvPr/>
        </p:nvGraphicFramePr>
        <p:xfrm>
          <a:off x="683568" y="3019304"/>
          <a:ext cx="7705090" cy="1676400"/>
        </p:xfrm>
        <a:graphic>
          <a:graphicData uri="http://schemas.openxmlformats.org/drawingml/2006/table">
            <a:tbl>
              <a:tblPr firstRow="1" firstCol="1" bandRow="1"/>
              <a:tblGrid>
                <a:gridCol w="3852545"/>
                <a:gridCol w="3852545"/>
              </a:tblGrid>
              <a:tr h="326766">
                <a:tc>
                  <a:txBody>
                    <a:bodyPr vert="horz" wrap="square"/>
                    <a:lstStyle/>
                    <a:p>
                      <a:pPr algn="ctr">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宾语前置句的类型</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例</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句</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6766">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疑问句中代词作宾语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大王来何操</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6766">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否定句中代词作宾语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然而不王者</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未之有也</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3533">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用</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之</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或</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是</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为标志</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强调宾语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NEU-BZ-S92"/>
                          <a:ea typeface="宋体" panose="02010600030101010101" pitchFamily="2" charset="-122"/>
                          <a:cs typeface="宋体" panose="02010600030101010101" pitchFamily="2" charset="-122"/>
                        </a:rPr>
                        <a:t>①</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句读之不知</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惑之不解</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gn="just">
                        <a:spcAft>
                          <a:spcPct val="0"/>
                        </a:spcAft>
                        <a:tabLst>
                          <a:tab pos="1188085"/>
                          <a:tab pos="2163445"/>
                          <a:tab pos="3142615"/>
                          <a:tab pos="4190365"/>
                        </a:tabLst>
                      </a:pPr>
                      <a:r>
                        <a:rPr lang="zh-CN" sz="2200">
                          <a:solidFill>
                            <a:srgbClr val="000000"/>
                          </a:solidFill>
                          <a:effectLst/>
                          <a:latin typeface="NEU-BZ-S92"/>
                          <a:ea typeface="宋体" panose="02010600030101010101" pitchFamily="2" charset="-122"/>
                          <a:cs typeface="宋体" panose="02010600030101010101" pitchFamily="2" charset="-122"/>
                        </a:rPr>
                        <a:t>②</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唯利是图</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成语</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8760"/>
            <a:ext cx="8128000" cy="130873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四、定语后置句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判定形式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调整提定语到中心词前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定语是限制或修饰名词的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一般要放在中心语之前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在文言文中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也可放在中心语之后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即定语后置。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p:cNvGraphicFramePr>
          <p:nvPr/>
        </p:nvGraphicFramePr>
        <p:xfrm>
          <a:off x="683568" y="2541029"/>
          <a:ext cx="7952740" cy="2011680"/>
        </p:xfrm>
        <a:graphic>
          <a:graphicData uri="http://schemas.openxmlformats.org/drawingml/2006/table">
            <a:tbl>
              <a:tblPr firstRow="1" firstCol="1" bandRow="1"/>
              <a:tblGrid>
                <a:gridCol w="3976370"/>
                <a:gridCol w="3976370"/>
              </a:tblGrid>
              <a:tr h="183999">
                <a:tc>
                  <a:txBody>
                    <a:bodyPr vert="horz" wrap="square"/>
                    <a:lstStyle/>
                    <a:p>
                      <a:pPr algn="ctr">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定句后置句的类型</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例</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句</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3999">
                <a:tc>
                  <a:txBody>
                    <a:bodyPr vert="horz" wrap="square"/>
                    <a:lstStyle/>
                    <a:p>
                      <a:pPr algn="just">
                        <a:spcAft>
                          <a:spcPct val="0"/>
                        </a:spcAft>
                        <a:tabLst>
                          <a:tab pos="1188085"/>
                          <a:tab pos="2163445"/>
                          <a:tab pos="3142615"/>
                          <a:tab pos="4190365"/>
                        </a:tabLst>
                      </a:pP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中心词</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定语</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者</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句</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求人可使报秦者</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3999">
                <a:tc>
                  <a:txBody>
                    <a:bodyPr vert="horz" wrap="square"/>
                    <a:lstStyle/>
                    <a:p>
                      <a:pPr algn="just">
                        <a:spcAft>
                          <a:spcPct val="0"/>
                        </a:spcAft>
                        <a:tabLst>
                          <a:tab pos="1188085"/>
                          <a:tab pos="2163445"/>
                          <a:tab pos="3142615"/>
                          <a:tab pos="4190365"/>
                        </a:tabLst>
                      </a:pP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中心词</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之</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定语</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者</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句</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马之千里者</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3999">
                <a:tc>
                  <a:txBody>
                    <a:bodyPr vert="horz" wrap="square"/>
                    <a:lstStyle/>
                    <a:p>
                      <a:pPr algn="just">
                        <a:spcAft>
                          <a:spcPct val="0"/>
                        </a:spcAft>
                        <a:tabLst>
                          <a:tab pos="1188085"/>
                          <a:tab pos="2163445"/>
                          <a:tab pos="3142615"/>
                          <a:tab pos="4190365"/>
                        </a:tabLst>
                      </a:pP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中心词</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而</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定语</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者</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句</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此四者</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天下之穷民而无告者</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3999">
                <a:tc>
                  <a:txBody>
                    <a:bodyPr vert="horz" wrap="square"/>
                    <a:lstStyle/>
                    <a:p>
                      <a:pPr algn="just">
                        <a:spcAft>
                          <a:spcPct val="0"/>
                        </a:spcAft>
                        <a:tabLst>
                          <a:tab pos="1188085"/>
                          <a:tab pos="2163445"/>
                          <a:tab pos="3142615"/>
                          <a:tab pos="4190365"/>
                        </a:tabLst>
                      </a:pP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中心词</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之</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定语</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句</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蚓无爪牙之利</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3999">
                <a:tc>
                  <a:txBody>
                    <a:bodyPr vert="horz" wrap="square"/>
                    <a:lstStyle/>
                    <a:p>
                      <a:pPr algn="just">
                        <a:spcAft>
                          <a:spcPct val="0"/>
                        </a:spcAft>
                        <a:tabLst>
                          <a:tab pos="1188085"/>
                          <a:tab pos="2163445"/>
                          <a:tab pos="3142615"/>
                          <a:tab pos="4190365"/>
                        </a:tabLst>
                      </a:pP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中心词</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数量词</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句</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军书十二卷</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84784"/>
            <a:ext cx="8128000" cy="171450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五、省略句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分析上下文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补充成完整的句子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文言文语句中根据习惯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省略某词或某种成分的句子叫省略句。有承前省、蒙后省、承宾省、对话省略以及概括性省略等。省略句主要有五种形式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p:cNvGraphicFramePr>
          <p:nvPr/>
        </p:nvGraphicFramePr>
        <p:xfrm>
          <a:off x="611560" y="3163320"/>
          <a:ext cx="7776845" cy="2011680"/>
        </p:xfrm>
        <a:graphic>
          <a:graphicData uri="http://schemas.openxmlformats.org/drawingml/2006/table">
            <a:tbl>
              <a:tblPr firstRow="1" firstCol="1" bandRow="1"/>
              <a:tblGrid>
                <a:gridCol w="2088515"/>
                <a:gridCol w="5688330"/>
              </a:tblGrid>
              <a:tr h="141059">
                <a:tc>
                  <a:txBody>
                    <a:bodyPr vert="horz" wrap="square"/>
                    <a:lstStyle/>
                    <a:p>
                      <a:pPr algn="ctr">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省略句的类型</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例</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句</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059">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省略主语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廉颇为赵将</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廉颇</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伐齐</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大破之</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2119">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省略谓语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择其善者而从之</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择</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其不善者而改之</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2119">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省略宾语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项伯乃夜驰之沛公军</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私见张良</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具告</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之</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以事</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059">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省略介词</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荆州之民附操者</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逼</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于</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兵势耳</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059">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省略兼语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以相如功大</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拜</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其</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为上卿</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48880"/>
            <a:ext cx="8128000" cy="252666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六、固定句式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看清固定结构词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固定格式固定译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固定句式也叫固定结构或凝固结构。它的语法特点就是由一些不同词性的词凝结在一起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固定成为一种句法格式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表达一种新的语法意义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约定俗成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经久不变。熟练地掌握这些句式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可以收到事半功倍的效果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对快速、正确地翻译文言文非常有帮助。现将常见的固定句式汇集如下</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3465830" cy="497205"/>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表示一般疑问的固定</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句式</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p:cNvGraphicFramePr>
          <p:nvPr/>
        </p:nvGraphicFramePr>
        <p:xfrm>
          <a:off x="658210" y="1840094"/>
          <a:ext cx="7658100" cy="3017520"/>
        </p:xfrm>
        <a:graphic>
          <a:graphicData uri="http://schemas.openxmlformats.org/drawingml/2006/table">
            <a:tbl>
              <a:tblPr firstRow="1" firstCol="1" bandRow="1"/>
              <a:tblGrid>
                <a:gridCol w="2185670"/>
                <a:gridCol w="5472430"/>
              </a:tblGrid>
              <a:tr h="128540">
                <a:tc>
                  <a:txBody>
                    <a:bodyPr vert="horz" wrap="square"/>
                    <a:lstStyle/>
                    <a:p>
                      <a:pPr algn="ctr">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句式标志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翻译格式</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8540">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奈何</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奈</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何</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怎么办</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怎么</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为什么</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把</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怎么办</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8540">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何如</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怎么</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怎么样</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怎么办</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7080">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何以</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根据什么</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凭什么</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为什么</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怎么会</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8540">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如</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何</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对</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把</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220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怎么办</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7080">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孰与</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与</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孰</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跟</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比较</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哪一个</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与</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相比</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谁更</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8540">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何故</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什么原因</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为什么</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怎么</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2776"/>
            <a:ext cx="2907030" cy="497205"/>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表示反问的固定</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句式</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p:cNvGraphicFramePr>
          <p:nvPr/>
        </p:nvGraphicFramePr>
        <p:xfrm>
          <a:off x="508000" y="1935070"/>
          <a:ext cx="7736205" cy="4023360"/>
        </p:xfrm>
        <a:graphic>
          <a:graphicData uri="http://schemas.openxmlformats.org/drawingml/2006/table">
            <a:tbl>
              <a:tblPr firstRow="1" firstCol="1" bandRow="1"/>
              <a:tblGrid>
                <a:gridCol w="3055620"/>
                <a:gridCol w="4680585"/>
              </a:tblGrid>
              <a:tr h="153691">
                <a:tc>
                  <a:txBody>
                    <a:bodyPr vert="horz" wrap="square"/>
                    <a:lstStyle/>
                    <a:p>
                      <a:pPr algn="ctr">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句式标志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翻译格式</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3691">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何</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哉</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也</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怎么能</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呢</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3691">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何</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为</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为什么要</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呢</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还要</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干什么呢</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3691">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何</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之有</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有什么</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呢</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怎么能</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呢</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3691">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如之何</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怎么能</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呢</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7383">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岂</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其</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220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哉</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乎</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耶</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邪</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哪里</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呢</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难道</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吗</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怎么</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呢</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7383">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庸</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乎</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安</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哉</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乎</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哪里</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呢</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怎么</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呢</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3691">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不亦</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乎</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不也是</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3691">
                <a:tc>
                  <a:txBody>
                    <a:bodyPr vert="horz" wrap="square"/>
                    <a:lstStyle/>
                    <a:p>
                      <a:pPr algn="just">
                        <a:spcAft>
                          <a:spcPct val="0"/>
                        </a:spcAft>
                        <a:tabLst>
                          <a:tab pos="1188085"/>
                          <a:tab pos="2163445"/>
                          <a:tab pos="3142615"/>
                          <a:tab pos="4190365"/>
                        </a:tabLst>
                      </a:pPr>
                      <a:r>
                        <a:rPr lang="en-US" sz="220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非</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欤</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en-US" sz="220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不是</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3691">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顾</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哉</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难道</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3691">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岂独</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耶</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乎、哉</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难道</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72816"/>
            <a:ext cx="2907030" cy="497205"/>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表示感叹的固定</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句式</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p:cNvGraphicFramePr>
          <p:nvPr/>
        </p:nvGraphicFramePr>
        <p:xfrm>
          <a:off x="532230" y="2348880"/>
          <a:ext cx="7423785" cy="1341120"/>
        </p:xfrm>
        <a:graphic>
          <a:graphicData uri="http://schemas.openxmlformats.org/drawingml/2006/table">
            <a:tbl>
              <a:tblPr firstRow="1" firstCol="1" bandRow="1"/>
              <a:tblGrid>
                <a:gridCol w="1701165"/>
                <a:gridCol w="5722620"/>
              </a:tblGrid>
              <a:tr h="0">
                <a:tc>
                  <a:txBody>
                    <a:bodyPr vert="horz" wrap="square"/>
                    <a:lstStyle/>
                    <a:p>
                      <a:pPr algn="ctr">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句式标志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翻译格式</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何其</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为什么那么</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怎么这样</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多么</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怎么那么</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啊</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直</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耳</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只不过</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罢了</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惟</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耳</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只是</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罢了</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28800"/>
            <a:ext cx="2907030" cy="497205"/>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表示揣度的固定</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句式</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p:cNvGraphicFramePr>
          <p:nvPr/>
        </p:nvGraphicFramePr>
        <p:xfrm>
          <a:off x="580185" y="2127398"/>
          <a:ext cx="7736205" cy="2011680"/>
        </p:xfrm>
        <a:graphic>
          <a:graphicData uri="http://schemas.openxmlformats.org/drawingml/2006/table">
            <a:tbl>
              <a:tblPr firstRow="1" firstCol="1" bandRow="1"/>
              <a:tblGrid>
                <a:gridCol w="2623820"/>
                <a:gridCol w="5112385"/>
              </a:tblGrid>
              <a:tr h="0">
                <a:tc>
                  <a:txBody>
                    <a:bodyPr vert="horz" wrap="square"/>
                    <a:lstStyle/>
                    <a:p>
                      <a:pPr algn="ctr">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句式标志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翻译格式</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无乃</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乎</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欤</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恐怕</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吧</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只怕</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吧</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得无</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耶</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得无</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乎</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大概</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吧</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恐怕</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吧</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该不是</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吧</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能</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其</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欤</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岂不是</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2410">
                <a:tc>
                  <a:txBody>
                    <a:bodyPr vert="horz" wrap="square"/>
                    <a:lstStyle/>
                    <a:p>
                      <a:pPr algn="just">
                        <a:spcAft>
                          <a:spcPct val="0"/>
                        </a:spcAft>
                        <a:tabLst>
                          <a:tab pos="1188085"/>
                          <a:tab pos="2163445"/>
                          <a:tab pos="3142615"/>
                          <a:tab pos="4190365"/>
                        </a:tabLst>
                      </a:pPr>
                      <a:r>
                        <a:rPr lang="en-US" sz="220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庶几</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与</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欤</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en-US" sz="220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或许</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吧</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56792"/>
            <a:ext cx="2907030" cy="497205"/>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表示选择的固定</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句式</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p:cNvGraphicFramePr>
          <p:nvPr/>
        </p:nvGraphicFramePr>
        <p:xfrm>
          <a:off x="575990" y="2055390"/>
          <a:ext cx="7344410" cy="1005840"/>
        </p:xfrm>
        <a:graphic>
          <a:graphicData uri="http://schemas.openxmlformats.org/drawingml/2006/table">
            <a:tbl>
              <a:tblPr firstRow="1" firstCol="1" bandRow="1"/>
              <a:tblGrid>
                <a:gridCol w="3672205"/>
                <a:gridCol w="3672205"/>
              </a:tblGrid>
              <a:tr h="297397">
                <a:tc>
                  <a:txBody>
                    <a:bodyPr vert="horz" wrap="square"/>
                    <a:lstStyle/>
                    <a:p>
                      <a:pPr algn="ctr">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句式标志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翻译格式</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7397">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与其</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孰若</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与其</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不如</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7397">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其</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邪</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耶</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其</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邪</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耶</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是</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呢</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还是</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呢</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矩形 3"/>
          <p:cNvSpPr>
            <a:spLocks noChangeAspect="1"/>
          </p:cNvSpPr>
          <p:nvPr/>
        </p:nvSpPr>
        <p:spPr>
          <a:xfrm>
            <a:off x="508000" y="3140968"/>
            <a:ext cx="3186430" cy="497205"/>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表假设关系的固定</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句式</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表格 4"/>
          <p:cNvGraphicFramePr>
            <a:graphicFrameLocks noGrp="1"/>
          </p:cNvGraphicFramePr>
          <p:nvPr/>
        </p:nvGraphicFramePr>
        <p:xfrm>
          <a:off x="600107" y="3636651"/>
          <a:ext cx="7284085" cy="1005840"/>
        </p:xfrm>
        <a:graphic>
          <a:graphicData uri="http://schemas.openxmlformats.org/drawingml/2006/table">
            <a:tbl>
              <a:tblPr firstRow="1" firstCol="1" bandRow="1"/>
              <a:tblGrid>
                <a:gridCol w="2675890"/>
                <a:gridCol w="4608195"/>
              </a:tblGrid>
              <a:tr h="146109">
                <a:tc>
                  <a:txBody>
                    <a:bodyPr vert="horz" wrap="square"/>
                    <a:lstStyle/>
                    <a:p>
                      <a:pPr algn="ctr">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句式标志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翻译格式</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6109">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诚</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则</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如果</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那么</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就</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220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2218">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然则</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既然这样</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那么</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如果这样</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那么</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204864"/>
            <a:ext cx="3186430" cy="497205"/>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表转折关系的固定</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句式</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p:cNvGraphicFramePr>
          <p:nvPr/>
        </p:nvGraphicFramePr>
        <p:xfrm>
          <a:off x="542097" y="2636912"/>
          <a:ext cx="7557770" cy="1005840"/>
        </p:xfrm>
        <a:graphic>
          <a:graphicData uri="http://schemas.openxmlformats.org/drawingml/2006/table">
            <a:tbl>
              <a:tblPr firstRow="1" firstCol="1" bandRow="1"/>
              <a:tblGrid>
                <a:gridCol w="1368425"/>
                <a:gridCol w="6189345"/>
              </a:tblGrid>
              <a:tr h="0">
                <a:tc>
                  <a:txBody>
                    <a:bodyPr vert="horz" wrap="square"/>
                    <a:lstStyle/>
                    <a:p>
                      <a:pPr algn="ctr">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句式标志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翻译格式</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然而</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这样却</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还</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但是</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既然</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这样</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那么</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虽然</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虽然这样</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即使如此</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相关常识</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114868"/>
            <a:ext cx="8128000" cy="2932430"/>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《左传》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《左传》亦称《左氏春秋》《春秋左氏传》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十三经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之一。和《公羊传》《穀梁传》一起被称作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《春秋》三传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编</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年</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编年体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是我国传统史书的一种体裁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以年代为线索编排有关历史事件。编年体以年月为经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以史事为纬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可以看出同时期各事件间的联系。《春秋》《左传》《资治通鉴》均用这种体裁。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72816"/>
            <a:ext cx="2907030" cy="497205"/>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其他常见的固定</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句式</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p:cNvGraphicFramePr>
          <p:nvPr/>
        </p:nvGraphicFramePr>
        <p:xfrm>
          <a:off x="611560" y="2292924"/>
          <a:ext cx="7488555" cy="3017520"/>
        </p:xfrm>
        <a:graphic>
          <a:graphicData uri="http://schemas.openxmlformats.org/drawingml/2006/table">
            <a:tbl>
              <a:tblPr firstRow="1" firstCol="1" bandRow="1"/>
              <a:tblGrid>
                <a:gridCol w="2448560"/>
                <a:gridCol w="5039995"/>
              </a:tblGrid>
              <a:tr h="0">
                <a:tc>
                  <a:txBody>
                    <a:bodyPr vert="horz" wrap="square"/>
                    <a:lstStyle/>
                    <a:p>
                      <a:pPr algn="ctr">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句式标志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翻译格式</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何乃</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怎么这样</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且夫</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再说</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而且</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是故</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所以</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因此</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是以</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所以</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因此</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因而</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所谓</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所说的</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所认为的</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未尝</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从来没有</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不曾</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何者、何则</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为什么呢</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8412">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谓之</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称他是</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说他是</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称为</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叫作</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904201"/>
            <a:ext cx="8128000" cy="333819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阅读下面的文言文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完成后面的题目。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王思礼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高丽人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入居营州。父为朔方军将。思礼习战斗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从王忠嗣至河西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与哥舒翰同籍麾下。翰为陇右节度使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思礼与中郎将周佖事翰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以功授右卫将军、关西兵马使。从讨九曲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后期当斩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临刑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翰释之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思礼徐曰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死固分也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何复贷为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诸将壮之。天宝十三载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吐谷浑苏毗王款附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诏翰至磨环川应接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思礼坠马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蹇甚。</a:t>
            </a:r>
            <a:r>
              <a:rPr lang="zh-CN" altLang="zh-CN" sz="2200" u="sng">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翰谓监军李大宜曰</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思礼跛足</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尚欲何之</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俄加金城郡太守。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选自《新唐书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王思礼传》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268760"/>
            <a:ext cx="8128000" cy="5297805"/>
          </a:xfrm>
          <a:prstGeom prst="rect">
            <a:avLst/>
          </a:prstGeom>
        </p:spPr>
        <p:txBody>
          <a:bodyPr>
            <a:spAutoFit/>
          </a:bodyPr>
          <a:lstStyle/>
          <a:p>
            <a:pPr>
              <a:lnSpc>
                <a:spcPct val="11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把文中画横线的句子翻译成现代汉语。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1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翰谓监军李大宜曰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思礼跛足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尚欲何之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1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哥舒翰对监军李大宜说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王思礼跛足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还能到何处呢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1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尚欲何之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为疑问句中代词作宾语的宾语前置句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正常语序为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尚欲之何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1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参考译文</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王思礼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是高丽人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居于营州。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父亲担任朔方军将。王思礼熟习作战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跟从王忠嗣到河西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与哥舒翰一同属任王忠嗣部下。哥舒翰担任陇右节度使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王思礼与中郎将周佖侍奉哥舒翰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因功授任右卫将军、关西兵马使。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王思礼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哥舒翰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征讨九曲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延误了期限应当被处斩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临刑时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哥舒翰释放了他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王思礼慢慢地说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死原本是罪有应得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为什么又要宽免呢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诸将认为他很壮烈。天宝十三年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吐谷浑苏毗王归附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下诏让哥舒翰到磨环川接应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王思礼坠下马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脚跛得厉害。哥舒翰对监军李大宜说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王思礼跛足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还能到何处呢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王思礼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加授金城郡太守。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New picture"/>
          <p:cNvPicPr/>
          <p:nvPr/>
        </p:nvPicPr>
        <p:blipFill>
          <a:blip r:embed="rId5"/>
          <a:stretch>
            <a:fillRect/>
          </a:stretch>
        </p:blipFill>
        <p:spPr>
          <a:xfrm>
            <a:off x="12103100" y="11658600"/>
            <a:ext cx="317500" cy="228600"/>
          </a:xfrm>
          <a:prstGeom prst="cube">
            <a:avLst/>
          </a:prstGeom>
        </p:spPr>
      </p:pic>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wipe(down)">
                                      <p:cBhvr>
                                        <p:cTn id="7" dur="500"/>
                                        <p:tgtEl>
                                          <p:spTgt spid="5">
                                            <p:txEl>
                                              <p:pRg st="2" end="2"/>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wipe(down)">
                                      <p:cBhvr>
                                        <p:cTn id="12" dur="500"/>
                                        <p:tgtEl>
                                          <p:spTgt spid="5">
                                            <p:txEl>
                                              <p:pRg st="3" end="3"/>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animEffect transition="in" filter="wipe(down)">
                                      <p:cBhvr>
                                        <p:cTn id="17"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2" action="ppaction://hlinksldjump"/>
          </p:cNvPr>
          <p:cNvSpPr/>
          <p:nvPr/>
        </p:nvSpPr>
        <p:spPr>
          <a:xfrm>
            <a:off x="3874309" y="831213"/>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484784"/>
            <a:ext cx="1510030" cy="497205"/>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读准</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字音</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519460" y="2013826"/>
          <a:ext cx="8128000" cy="2992650"/>
        </p:xfrm>
        <a:graphic>
          <a:graphicData uri="http://schemas.openxmlformats.org/presentationml/2006/ole">
            <mc:AlternateContent>
              <mc:Choice xmlns:v="urn:schemas-microsoft-com:vml" Requires="v">
                <p:oleObj spid="_x0000_s1038" name="文档" r:id="rId3" imgW="4343400" imgH="1600200" progId="Word.Document.12">
                  <p:embed/>
                </p:oleObj>
              </mc:Choice>
              <mc:Fallback>
                <p:oleObj name="文档" r:id="rId3" imgW="4343400" imgH="1600200" progId="Word.Document.12">
                  <p:embed/>
                  <p:pic>
                    <p:nvPicPr>
                      <p:cNvPr id="0" name="OLE substitute image"/>
                      <p:cNvPicPr/>
                      <p:nvPr/>
                    </p:nvPicPr>
                    <p:blipFill>
                      <a:blip r:embed="rId4"/>
                      <a:stretch>
                        <a:fillRect/>
                      </a:stretch>
                    </p:blipFill>
                    <p:spPr>
                      <a:xfrm>
                        <a:off x="519460" y="2013826"/>
                        <a:ext cx="8128000" cy="2992650"/>
                      </a:xfrm>
                      <a:prstGeom prst="rect">
                        <a:avLst/>
                      </a:prstGeom>
                    </p:spPr>
                  </p:pic>
                </p:oleObj>
              </mc:Fallback>
            </mc:AlternateContent>
          </a:graphicData>
        </a:graphic>
      </p:graphicFrame>
    </p:spTree>
  </p:cSld>
  <p:clrMapOvr>
    <a:masterClrMapping/>
  </p:clrMapOvr>
  <p:transition spd="slow">
    <p:cut thruBlk="1"/>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2" action="ppaction://hlinksldjump"/>
          </p:cNvPr>
          <p:cNvSpPr/>
          <p:nvPr/>
        </p:nvSpPr>
        <p:spPr>
          <a:xfrm>
            <a:off x="3874309" y="831213"/>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904201"/>
            <a:ext cx="8128000" cy="333819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成语积累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危在旦夕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指危险就在眼前。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临危受命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在危难之时接受任命。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通假字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行李之往来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共其乏困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供给</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失其所与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733857" y="3993944"/>
            <a:ext cx="263357"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533585" y="4004335"/>
            <a:ext cx="263357"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641689" y="3996322"/>
            <a:ext cx="576065"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33857" y="4791813"/>
            <a:ext cx="263357"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533585" y="4802204"/>
            <a:ext cx="263357"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cut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2" action="ppaction://hlinksldjump"/>
          </p:cNvPr>
          <p:cNvSpPr/>
          <p:nvPr/>
        </p:nvSpPr>
        <p:spPr>
          <a:xfrm>
            <a:off x="3874309" y="831213"/>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556792"/>
            <a:ext cx="1510030" cy="497205"/>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一词多</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义</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508000" y="1916832"/>
          <a:ext cx="8128000" cy="3835064"/>
        </p:xfrm>
        <a:graphic>
          <a:graphicData uri="http://schemas.openxmlformats.org/presentationml/2006/ole">
            <mc:AlternateContent>
              <mc:Choice xmlns:v="urn:schemas-microsoft-com:vml" Requires="v">
                <p:oleObj spid="_x0000_s1039" name="文档" r:id="rId3" imgW="4199890" imgH="1982470" progId="Word.Document.12">
                  <p:embed/>
                </p:oleObj>
              </mc:Choice>
              <mc:Fallback>
                <p:oleObj name="文档" r:id="rId3" imgW="4199890" imgH="1982470" progId="Word.Document.12">
                  <p:embed/>
                  <p:pic>
                    <p:nvPicPr>
                      <p:cNvPr id="0" name="OLE substitute image"/>
                      <p:cNvPicPr/>
                      <p:nvPr/>
                    </p:nvPicPr>
                    <p:blipFill>
                      <a:blip r:embed="rId4"/>
                      <a:stretch>
                        <a:fillRect/>
                      </a:stretch>
                    </p:blipFill>
                    <p:spPr>
                      <a:xfrm>
                        <a:off x="508000" y="1916832"/>
                        <a:ext cx="8128000" cy="3835064"/>
                      </a:xfrm>
                      <a:prstGeom prst="rect">
                        <a:avLst/>
                      </a:prstGeom>
                    </p:spPr>
                  </p:pic>
                </p:oleObj>
              </mc:Fallback>
            </mc:AlternateContent>
          </a:graphicData>
        </a:graphic>
      </p:graphicFrame>
    </p:spTree>
  </p:cSld>
  <p:clrMapOvr>
    <a:masterClrMapping/>
  </p:clrMapOvr>
  <p:transition spd="slow">
    <p:cut thruBlk="1"/>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2" action="ppaction://hlinksldjump"/>
          </p:cNvPr>
          <p:cNvSpPr/>
          <p:nvPr/>
        </p:nvSpPr>
        <p:spPr>
          <a:xfrm>
            <a:off x="3874309" y="831213"/>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nvGraphicFramePr>
        <p:xfrm>
          <a:off x="467545" y="1268760"/>
          <a:ext cx="8128000" cy="4984354"/>
        </p:xfrm>
        <a:graphic>
          <a:graphicData uri="http://schemas.openxmlformats.org/presentationml/2006/ole">
            <mc:AlternateContent>
              <mc:Choice xmlns:v="urn:schemas-microsoft-com:vml" Requires="v">
                <p:oleObj spid="_x0000_s1040" name="文档" r:id="rId3" imgW="4199890" imgH="2576830" progId="Word.Document.12">
                  <p:embed/>
                </p:oleObj>
              </mc:Choice>
              <mc:Fallback>
                <p:oleObj name="文档" r:id="rId3" imgW="4199890" imgH="2576830" progId="Word.Document.12">
                  <p:embed/>
                  <p:pic>
                    <p:nvPicPr>
                      <p:cNvPr id="0" name="OLE substitute image"/>
                      <p:cNvPicPr/>
                      <p:nvPr/>
                    </p:nvPicPr>
                    <p:blipFill>
                      <a:blip r:embed="rId4"/>
                      <a:stretch>
                        <a:fillRect/>
                      </a:stretch>
                    </p:blipFill>
                    <p:spPr>
                      <a:xfrm>
                        <a:off x="467545" y="1268760"/>
                        <a:ext cx="8128000" cy="4984354"/>
                      </a:xfrm>
                      <a:prstGeom prst="rect">
                        <a:avLst/>
                      </a:prstGeom>
                    </p:spPr>
                  </p:pic>
                </p:oleObj>
              </mc:Fallback>
            </mc:AlternateContent>
          </a:graphicData>
        </a:graphic>
      </p:graphicFrame>
    </p:spTree>
  </p:cSld>
  <p:clrMapOvr>
    <a:masterClrMapping/>
  </p:clrMapOvr>
  <p:transition spd="slow">
    <p:cut thruBlk="1"/>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334</Paragraphs>
  <Slides>52</Slides>
  <Notes>0</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52</vt:i4>
      </vt:variant>
    </vt:vector>
  </HeadingPairs>
  <TitlesOfParts>
    <vt:vector baseType="lpstr" size="64">
      <vt:lpstr>Arial</vt:lpstr>
      <vt:lpstr>Calibri</vt:lpstr>
      <vt:lpstr>黑体</vt:lpstr>
      <vt:lpstr>微软雅黑</vt:lpstr>
      <vt:lpstr>Times New Roman</vt:lpstr>
      <vt:lpstr>NEU-BZ-S92</vt:lpstr>
      <vt:lpstr>方正书宋_GBK</vt:lpstr>
      <vt:lpstr>楷体</vt:lpstr>
      <vt:lpstr>方正宋黑_GBK</vt:lpstr>
      <vt:lpstr>宋体</vt:lpstr>
      <vt:lpstr>仿宋</vt:lpstr>
      <vt:lpstr>1</vt:lpstr>
      <vt:lpstr>2　烛之武退秦师</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2021-02-03T18:33:48.841</cp:lastPrinted>
  <dcterms:created xsi:type="dcterms:W3CDTF">2021-02-03T18:33:48Z</dcterms:created>
  <dcterms:modified xsi:type="dcterms:W3CDTF">2021-02-03T10:33:50Z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